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0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2"/>
    <p:sldId id="289" r:id="rId3"/>
    <p:sldId id="292" r:id="rId4"/>
    <p:sldId id="302" r:id="rId5"/>
    <p:sldId id="267" r:id="rId6"/>
    <p:sldId id="290" r:id="rId7"/>
    <p:sldId id="294" r:id="rId8"/>
    <p:sldId id="305" r:id="rId9"/>
    <p:sldId id="306" r:id="rId10"/>
    <p:sldId id="307" r:id="rId11"/>
    <p:sldId id="308" r:id="rId12"/>
    <p:sldId id="309" r:id="rId13"/>
    <p:sldId id="269" r:id="rId14"/>
    <p:sldId id="282" r:id="rId15"/>
    <p:sldId id="283" r:id="rId16"/>
    <p:sldId id="310" r:id="rId17"/>
    <p:sldId id="311" r:id="rId18"/>
    <p:sldId id="270" r:id="rId19"/>
    <p:sldId id="313" r:id="rId20"/>
    <p:sldId id="315" r:id="rId21"/>
    <p:sldId id="314" r:id="rId22"/>
    <p:sldId id="27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72" charset="0"/>
        <a:ea typeface="ＭＳ Ｐゴシック" pitchFamily="-72" charset="-128"/>
        <a:cs typeface="ＭＳ Ｐゴシック" pitchFamily="-7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4" autoAdjust="0"/>
    <p:restoredTop sz="83977" autoAdjust="0"/>
  </p:normalViewPr>
  <p:slideViewPr>
    <p:cSldViewPr>
      <p:cViewPr varScale="1">
        <p:scale>
          <a:sx n="93" d="100"/>
          <a:sy n="93" d="100"/>
        </p:scale>
        <p:origin x="-212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46666666666667"/>
          <c:y val="0.00909090909090909"/>
          <c:w val="0.930666666666667"/>
          <c:h val="0.77386876640419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Battery Shipments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2.0</c:v>
                </c:pt>
                <c:pt idx="1">
                  <c:v>3.0</c:v>
                </c:pt>
                <c:pt idx="2">
                  <c:v>5.0</c:v>
                </c:pt>
                <c:pt idx="3">
                  <c:v>8.0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3247544"/>
        <c:axId val="-2053244184"/>
      </c:lineChart>
      <c:catAx>
        <c:axId val="-2053247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60">
            <a:solidFill>
              <a:srgbClr val="808080"/>
            </a:solidFill>
            <a:prstDash val="solid"/>
          </a:ln>
        </c:spPr>
        <c:crossAx val="-2053244184"/>
        <c:crosses val="autoZero"/>
        <c:auto val="1"/>
        <c:lblAlgn val="ctr"/>
        <c:lblOffset val="100"/>
        <c:noMultiLvlLbl val="0"/>
      </c:catAx>
      <c:valAx>
        <c:axId val="-2053244184"/>
        <c:scaling>
          <c:orientation val="minMax"/>
        </c:scaling>
        <c:delete val="1"/>
        <c:axPos val="l"/>
        <c:majorGridlines>
          <c:spPr>
            <a:ln w="3160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crossAx val="-2053247544"/>
        <c:crosses val="autoZero"/>
        <c:crossBetween val="between"/>
      </c:valAx>
      <c:spPr>
        <a:solidFill>
          <a:srgbClr val="FDEFE9"/>
        </a:solidFill>
        <a:ln w="25290">
          <a:noFill/>
        </a:ln>
      </c:spPr>
    </c:plotArea>
    <c:plotVisOnly val="1"/>
    <c:dispBlanksAs val="gap"/>
    <c:showDLblsOverMax val="0"/>
  </c:chart>
  <c:spPr>
    <a:solidFill>
      <a:srgbClr val="FFFFFF"/>
    </a:solidFill>
    <a:ln w="3160">
      <a:solidFill>
        <a:srgbClr val="808080"/>
      </a:solidFill>
      <a:prstDash val="solid"/>
    </a:ln>
  </c:spPr>
  <c:txPr>
    <a:bodyPr/>
    <a:lstStyle/>
    <a:p>
      <a:pPr>
        <a:defRPr sz="179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CF86A1A-A86B-45E6-B27A-9FC34A98E819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DF44DF-2755-4BCB-9B89-DE5878EB7D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982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CC78187-7B6B-4398-A4F7-D8BD31847A9C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5D03C13-F3F9-4D93-9773-40051F130F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965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ＭＳ Ｐゴシック" pitchFamily="-7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This template can be used as a starter file for presenting training materials in a group setting.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Sections</a:t>
            </a: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Sections can help to organize your slides or facilitate collaboration between multiple authors. On the </a:t>
            </a:r>
            <a:r>
              <a:rPr lang="en-US" b="1" smtClean="0"/>
              <a:t>Home</a:t>
            </a:r>
            <a:r>
              <a:rPr lang="en-US" smtClean="0"/>
              <a:t> tab under </a:t>
            </a:r>
            <a:r>
              <a:rPr lang="en-US" b="1" smtClean="0"/>
              <a:t>Slides</a:t>
            </a:r>
            <a:r>
              <a:rPr lang="en-US" smtClean="0"/>
              <a:t>, click </a:t>
            </a:r>
            <a:r>
              <a:rPr lang="en-US" b="1" smtClean="0"/>
              <a:t>Section</a:t>
            </a:r>
            <a:r>
              <a:rPr lang="en-US" smtClean="0"/>
              <a:t>, and then click </a:t>
            </a:r>
            <a:r>
              <a:rPr lang="en-US" b="1" smtClean="0"/>
              <a:t>Add Section</a:t>
            </a:r>
            <a:r>
              <a:rPr lang="en-US" smtClean="0"/>
              <a:t>.</a:t>
            </a:r>
          </a:p>
          <a:p>
            <a:pPr eaLnBrk="1" hangingPunct="1">
              <a:spcBef>
                <a:spcPct val="0"/>
              </a:spcBef>
            </a:pPr>
            <a:endParaRPr lang="en-US" b="1" smtClean="0"/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Notes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Use the Notes pane for delivery notes or to provide additional details for the audience. You can see these notes in Presenter View during your presentation. 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Keep in mind the font size (important for accessibility, visibility, videotaping, and online production)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Coordinated colors 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Pay particular attention to the graphs, charts, and text boxes. 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Consider that attendees will print in black and white or grayscale. Run a test print to make sure your colors work when printed in pure black and white and grayscale.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Graphics, tables, and graphs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Keep it simple: If possible, use consistent, non-distracting styles and colors.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Label all graphs and tables.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D5DC31-C755-443C-8004-2BBE1C659FFA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3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</a:t>
            </a:r>
            <a:r>
              <a:rPr lang="en-US" b="1" smtClean="0">
                <a:ea typeface="ＭＳ Ｐゴシック" pitchFamily="-72" charset="-128"/>
                <a:cs typeface="ＭＳ Ｐゴシック" pitchFamily="-72" charset="-128"/>
              </a:rPr>
              <a:t>Engineering Excellence</a:t>
            </a:r>
            <a:endParaRPr lang="en-US" smtClean="0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34818" name="Rectangle 25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Confidential</a:t>
            </a:r>
          </a:p>
        </p:txBody>
      </p:sp>
      <p:sp>
        <p:nvSpPr>
          <p:cNvPr id="34819" name="Rectangle 2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04B43C-150D-4CC6-87F2-1D8163697406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45085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4130675"/>
            <a:ext cx="6261100" cy="45926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261E3A-3387-4D35-8D44-D803F717A697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5C8A9F-BCF3-47FC-A15A-83E998AD08BD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3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</a:t>
            </a:r>
            <a:r>
              <a:rPr lang="en-US" b="1" smtClean="0">
                <a:ea typeface="ＭＳ Ｐゴシック" pitchFamily="-72" charset="-128"/>
                <a:cs typeface="ＭＳ Ｐゴシック" pitchFamily="-72" charset="-128"/>
              </a:rPr>
              <a:t>Engineering Excellence</a:t>
            </a:r>
            <a:endParaRPr lang="en-US" smtClean="0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6" name="Rectangle 25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Confidential</a:t>
            </a:r>
          </a:p>
        </p:txBody>
      </p:sp>
      <p:sp>
        <p:nvSpPr>
          <p:cNvPr id="47107" name="Rectangle 2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B501E-87DB-4C97-8B01-5EE5750FBB4C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45085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4130675"/>
            <a:ext cx="6261100" cy="45926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Inter-modal safety 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Use a section header for each of the topics, so there is a clear transition to the audience.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C025CD-401B-4AF0-8054-09EC8D108937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3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</a:t>
            </a:r>
            <a:r>
              <a:rPr lang="en-US" b="1" smtClean="0">
                <a:ea typeface="ＭＳ Ｐゴシック" pitchFamily="-72" charset="-128"/>
                <a:cs typeface="ＭＳ Ｐゴシック" pitchFamily="-72" charset="-128"/>
              </a:rPr>
              <a:t>Engineering Excellence</a:t>
            </a:r>
            <a:endParaRPr lang="en-US" smtClean="0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6" name="Rectangle 25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Confidential</a:t>
            </a:r>
          </a:p>
        </p:txBody>
      </p:sp>
      <p:sp>
        <p:nvSpPr>
          <p:cNvPr id="47107" name="Rectangle 2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B501E-87DB-4C97-8B01-5EE5750FBB4C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45085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4130675"/>
            <a:ext cx="6261100" cy="45926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Inter-modal safety 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Give a brief overview of the presentation. Describe the major focus of the presentation and why it is important.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Introduce each of the major topics.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To provide a road map for the audience, you can repeat this Overview slide throughout the presentation, highlighting the particular topic you will discuss next.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ADF859-D131-4796-ABBD-C84B9186C16E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3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</a:t>
            </a:r>
            <a:r>
              <a:rPr lang="en-US" b="1" smtClean="0">
                <a:ea typeface="ＭＳ Ｐゴシック" pitchFamily="-72" charset="-128"/>
                <a:cs typeface="ＭＳ Ｐゴシック" pitchFamily="-72" charset="-128"/>
              </a:rPr>
              <a:t>Engineering Excellence</a:t>
            </a:r>
            <a:endParaRPr lang="en-US" smtClean="0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6" name="Rectangle 25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Confidential</a:t>
            </a:r>
          </a:p>
        </p:txBody>
      </p:sp>
      <p:sp>
        <p:nvSpPr>
          <p:cNvPr id="47107" name="Rectangle 2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B501E-87DB-4C97-8B01-5EE5750FBB4C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45085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4130675"/>
            <a:ext cx="6261100" cy="45926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Inter-modal safety 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3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</a:t>
            </a:r>
            <a:r>
              <a:rPr lang="en-US" b="1" smtClean="0">
                <a:ea typeface="ＭＳ Ｐゴシック" pitchFamily="-72" charset="-128"/>
                <a:cs typeface="ＭＳ Ｐゴシック" pitchFamily="-72" charset="-128"/>
              </a:rPr>
              <a:t>Engineering Excellence</a:t>
            </a:r>
            <a:endParaRPr lang="en-US" smtClean="0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9154" name="Rectangle 25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ea typeface="ＭＳ Ｐゴシック" pitchFamily="-72" charset="-128"/>
                <a:cs typeface="ＭＳ Ｐゴシック" pitchFamily="-72" charset="-128"/>
              </a:rPr>
              <a:t>Microsoft Confidential</a:t>
            </a:r>
          </a:p>
        </p:txBody>
      </p:sp>
      <p:sp>
        <p:nvSpPr>
          <p:cNvPr id="49155" name="Rectangle 2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06F432-DEF8-4E44-A991-0F72F7892B7E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45085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4130675"/>
            <a:ext cx="6261100" cy="455453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Give a brief overview of the presentation. Describe the major focus of the presentation and why it is important.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Introduce each of the major topics.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To provide a road map for the audience, you can repeat this Overview slide throughout the presentation, highlighting the particular topic you will discuss next.</a:t>
            </a: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831CC4-E50C-42A6-B4E2-F17C45DF5950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Give a brief overview of the presentation. Describe the major focus of the presentation and why it is important.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Introduce each of the major topics.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To provide a road map for the audience, you can repeat this Overview slide throughout the presentation, highlighting the particular topic you will discuss next.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ADF859-D131-4796-ABBD-C84B9186C16E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Add slides to each topic section as necessary, including slides with tables, graphs, and images. 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See next section for sample table, graph, image, and video layouts. 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FA854A-D3EB-48AA-BBDC-C2A402738A3C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Give a brief overview of the presentation. Describe the major focus of the presentation and why it is important.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Introduce each of the major topics.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To provide a road map for the audience, you can repeat this Overview slide throughout the presentation, highlighting the particular topic you will discuss next.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EA6706-9CC6-446A-A699-4AD2AF102FAF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Give a brief overview of the presentation. Describe the major focus of the presentation and why it is important.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mtClean="0"/>
              <a:t>Introduce each of the major topics.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To provide a road map for the audience, you can repeat this Overview slide throughout the presentation, highlighting the particular topic you will discuss next.</a:t>
            </a: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8971FC-13D3-4557-B2FD-AB1B3BF27CE3}" type="slidenum">
              <a:rPr lang="en-US">
                <a:ea typeface="ＭＳ Ｐゴシック" pitchFamily="-72" charset="-128"/>
                <a:cs typeface="ＭＳ Ｐゴシック" pitchFamily="-7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>
              <a:ea typeface="ＭＳ Ｐゴシック" pitchFamily="-72" charset="-128"/>
              <a:cs typeface="ＭＳ Ｐゴシック" pitchFamily="-7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project</a:t>
            </a:r>
            <a:r>
              <a:rPr lang="en-US" baseline="0" dirty="0" smtClean="0"/>
              <a:t> about?</a:t>
            </a:r>
          </a:p>
          <a:p>
            <a:r>
              <a:rPr lang="en-US" dirty="0" smtClean="0"/>
              <a:t>Define</a:t>
            </a:r>
            <a:r>
              <a:rPr lang="en-US" baseline="0" dirty="0" smtClean="0"/>
              <a:t> the goal of this project</a:t>
            </a:r>
          </a:p>
          <a:p>
            <a:pPr lvl="1"/>
            <a:r>
              <a:rPr lang="en-US" dirty="0" smtClean="0"/>
              <a:t>Is it similar to projects in the past or is it a new effort?</a:t>
            </a:r>
          </a:p>
          <a:p>
            <a:r>
              <a:rPr lang="en-US" baseline="0" dirty="0" smtClean="0"/>
              <a:t>Define the scope of this project</a:t>
            </a:r>
          </a:p>
          <a:p>
            <a:pPr lvl="1"/>
            <a:r>
              <a:rPr lang="en-US" baseline="0" dirty="0" smtClean="0"/>
              <a:t>Is it an independent project or is it related to other projects?</a:t>
            </a:r>
          </a:p>
          <a:p>
            <a:pPr lvl="0"/>
            <a:endParaRPr lang="en-US" baseline="0" dirty="0" smtClean="0"/>
          </a:p>
          <a:p>
            <a:pPr lvl="0"/>
            <a:r>
              <a:rPr lang="en-US" baseline="0" dirty="0" smtClean="0"/>
              <a:t>* Note that this slide is not necessary for weekly status meetings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3721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858000" y="5105400"/>
            <a:ext cx="1828800" cy="99060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5600"/>
            <a:ext cx="81946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3100" y="1497013"/>
            <a:ext cx="397510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7760" y="1497013"/>
            <a:ext cx="3977640" cy="4759325"/>
          </a:xfrm>
        </p:spPr>
        <p:txBody>
          <a:bodyPr/>
          <a:lstStyle>
            <a:lvl4pPr>
              <a:defRPr baseline="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0BB62-91C8-44AB-80F1-F953B749F418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48190-8AAD-4831-A0D1-2620545635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F08C0-0264-4790-A52F-2D89C60B42D7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60682-87C8-47AD-A0D5-128DE61202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9CF8-A6A3-466B-9D83-9B6155569535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AEF5E-8B1D-45D5-85FC-642CC0F824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FCE96-7E43-4324-AC2C-5C13A75CB84A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818F0-73D5-461B-86BD-49A35D2414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160713" y="-3176588"/>
            <a:ext cx="2819400" cy="917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048000"/>
            <a:ext cx="4343400" cy="1362075"/>
          </a:xfrm>
        </p:spPr>
        <p:txBody>
          <a:bodyPr anchor="b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781800" y="5334000"/>
            <a:ext cx="2133600" cy="990600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F5C9C-8CD0-4283-ACF6-05B86C0D1E28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14D31-FD1B-4E41-872E-07BB3254A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69632"/>
            <a:ext cx="8077200" cy="1143000"/>
          </a:xfrm>
        </p:spPr>
        <p:txBody>
          <a:bodyPr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E3D4D-494C-40C0-9B51-8D359A6D1EF9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4C6AE-9B85-4533-9662-7210792652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31864-53A4-400B-A056-526235C20A97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9E6-BFA3-4E75-A3BA-25E383A4F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80A61-43E9-43DE-8DFE-974C07B7EDFD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1F34-EFD4-47B0-8CB1-69CD47D339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17E4F-7BE9-4AF0-8221-C984B94CE9FC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64D53-66E4-48DB-A4FA-EFE03EB8FB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B30E4-762A-4BA2-9EBE-785EEC885F1F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5A86D-2298-42D3-B3B6-9D64CE55AE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4407B-A8B4-4CDF-A274-559477E8F6B4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226FD-4FF7-4FFC-9CDF-960B6AB5CC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8C158-10AF-430B-A688-716F4FC0F1A4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F8DA-05CC-453E-9885-2E9021D4B9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863" y="0"/>
            <a:ext cx="9101137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274638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1600200"/>
            <a:ext cx="8077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006F839-144F-4CA5-8786-66A96543F763}" type="datetimeFigureOut">
              <a:rPr lang="en-US"/>
              <a:pPr>
                <a:defRPr/>
              </a:pPr>
              <a:t>5/16/13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AB22D0-4848-4093-9550-9B09E496CD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2" name="Picture 7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52400" y="-109538"/>
            <a:ext cx="819150" cy="708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65" r:id="rId13"/>
  </p:sldLayoutIdLst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400" kern="1200" dirty="0">
          <a:solidFill>
            <a:schemeClr val="tx1"/>
          </a:solidFill>
          <a:latin typeface="+mj-lt"/>
          <a:ea typeface="ＭＳ Ｐゴシック" pitchFamily="-72" charset="-128"/>
          <a:cs typeface="ＭＳ Ｐゴシック" pitchFamily="-72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•"/>
        <a:defRPr sz="2800" kern="1200">
          <a:solidFill>
            <a:schemeClr val="tx1"/>
          </a:solidFill>
          <a:latin typeface="+mn-lt"/>
          <a:ea typeface="ＭＳ Ｐゴシック" pitchFamily="-72" charset="-128"/>
          <a:cs typeface="ＭＳ Ｐゴシック" pitchFamily="-7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–"/>
        <a:defRPr sz="24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•"/>
        <a:defRPr sz="2000"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–"/>
        <a:defRPr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-72" charset="0"/>
        <a:buChar char="»"/>
        <a:defRPr kern="1200">
          <a:solidFill>
            <a:schemeClr val="tx1"/>
          </a:solidFill>
          <a:latin typeface="+mn-lt"/>
          <a:ea typeface="ＭＳ Ｐゴシック" pitchFamily="-72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Relationship Id="rId6" Type="http://schemas.openxmlformats.org/officeDocument/2006/relationships/image" Target="../media/image6.jpe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16.jpeg"/><Relationship Id="rId1" Type="http://schemas.openxmlformats.org/officeDocument/2006/relationships/tags" Target="../tags/tag17.xml"/><Relationship Id="rId2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7.jpeg"/><Relationship Id="rId1" Type="http://schemas.openxmlformats.org/officeDocument/2006/relationships/tags" Target="../tags/tag18.xml"/><Relationship Id="rId2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image" Target="../media/image18.jpeg"/><Relationship Id="rId1" Type="http://schemas.openxmlformats.org/officeDocument/2006/relationships/tags" Target="../tags/tag19.xml"/><Relationship Id="rId2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notesSlide" Target="../notesSlides/notesSlide13.xml"/><Relationship Id="rId1" Type="http://schemas.openxmlformats.org/officeDocument/2006/relationships/tags" Target="../tags/tag20.xml"/><Relationship Id="rId2" Type="http://schemas.openxmlformats.org/officeDocument/2006/relationships/tags" Target="../tags/tag21.xml"/><Relationship Id="rId3" Type="http://schemas.openxmlformats.org/officeDocument/2006/relationships/tags" Target="../tags/tag22.xml"/><Relationship Id="rId4" Type="http://schemas.openxmlformats.org/officeDocument/2006/relationships/tags" Target="../tags/tag23.xml"/><Relationship Id="rId5" Type="http://schemas.openxmlformats.org/officeDocument/2006/relationships/tags" Target="../tags/tag24.xml"/><Relationship Id="rId6" Type="http://schemas.openxmlformats.org/officeDocument/2006/relationships/tags" Target="../tags/tag25.xml"/><Relationship Id="rId7" Type="http://schemas.openxmlformats.org/officeDocument/2006/relationships/tags" Target="../tags/tag26.xml"/><Relationship Id="rId8" Type="http://schemas.openxmlformats.org/officeDocument/2006/relationships/tags" Target="../tags/tag27.xml"/><Relationship Id="rId9" Type="http://schemas.openxmlformats.org/officeDocument/2006/relationships/tags" Target="../tags/tag28.xml"/><Relationship Id="rId10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22.jpeg"/><Relationship Id="rId5" Type="http://schemas.openxmlformats.org/officeDocument/2006/relationships/image" Target="../media/image23.jpg"/><Relationship Id="rId1" Type="http://schemas.openxmlformats.org/officeDocument/2006/relationships/tags" Target="../tags/tag30.xml"/><Relationship Id="rId2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1" Type="http://schemas.microsoft.com/office/2007/relationships/media" Target="file://localhost/Users/jransomjr/Desktop/UPS%20IASFPWG%20Presentation/Fire_Container_Test_01-11.mov" TargetMode="External"/><Relationship Id="rId2" Type="http://schemas.openxmlformats.org/officeDocument/2006/relationships/video" Target="file://localhost/Users/jransomjr/Desktop/UPS%20IASFPWG%20Presentation/Fire_Container_Test_01-11.mo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25.jpg"/><Relationship Id="rId1" Type="http://schemas.openxmlformats.org/officeDocument/2006/relationships/tags" Target="../tags/tag31.xml"/><Relationship Id="rId2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7.jpeg"/><Relationship Id="rId1" Type="http://schemas.openxmlformats.org/officeDocument/2006/relationships/tags" Target="../tags/tag4.xml"/><Relationship Id="rId2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26.jpg"/><Relationship Id="rId1" Type="http://schemas.openxmlformats.org/officeDocument/2006/relationships/tags" Target="../tags/tag32.xml"/><Relationship Id="rId2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4" Type="http://schemas.openxmlformats.org/officeDocument/2006/relationships/slideLayout" Target="../slideLayouts/slideLayout10.xml"/><Relationship Id="rId5" Type="http://schemas.openxmlformats.org/officeDocument/2006/relationships/notesSlide" Target="../notesSlides/notesSlide20.xml"/><Relationship Id="rId6" Type="http://schemas.openxmlformats.org/officeDocument/2006/relationships/image" Target="../media/image27.jpeg"/><Relationship Id="rId1" Type="http://schemas.openxmlformats.org/officeDocument/2006/relationships/tags" Target="../tags/tag34.xml"/><Relationship Id="rId2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1.xml"/><Relationship Id="rId1" Type="http://schemas.openxmlformats.org/officeDocument/2006/relationships/tags" Target="../tags/tag37.xml"/><Relationship Id="rId2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10.jpe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5.xml"/><Relationship Id="rId5" Type="http://schemas.openxmlformats.org/officeDocument/2006/relationships/chart" Target="../charts/chart1.xml"/><Relationship Id="rId6" Type="http://schemas.openxmlformats.org/officeDocument/2006/relationships/image" Target="../media/image11.jpeg"/><Relationship Id="rId1" Type="http://schemas.openxmlformats.org/officeDocument/2006/relationships/tags" Target="../tags/tag9.xml"/><Relationship Id="rId2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12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13.jpeg"/><Relationship Id="rId1" Type="http://schemas.openxmlformats.org/officeDocument/2006/relationships/tags" Target="../tags/tag13.xml"/><Relationship Id="rId2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14.jpeg"/><Relationship Id="rId1" Type="http://schemas.openxmlformats.org/officeDocument/2006/relationships/tags" Target="../tags/tag15.xml"/><Relationship Id="rId2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5.png"/><Relationship Id="rId1" Type="http://schemas.openxmlformats.org/officeDocument/2006/relationships/tags" Target="../tags/tag16.xml"/><Relationship Id="rId2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05000" y="914400"/>
            <a:ext cx="6865938" cy="27654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dirty="0" smtClean="0">
                <a:ea typeface="+mj-ea"/>
                <a:cs typeface="+mj-cs"/>
              </a:rPr>
              <a:t>Engineering Safety </a:t>
            </a:r>
            <a:br>
              <a:rPr sz="5400" dirty="0" smtClean="0">
                <a:ea typeface="+mj-ea"/>
                <a:cs typeface="+mj-cs"/>
              </a:rPr>
            </a:br>
            <a:r>
              <a:rPr sz="5400" dirty="0" smtClean="0">
                <a:ea typeface="+mj-ea"/>
                <a:cs typeface="+mj-cs"/>
              </a:rPr>
              <a:t>in Air Shipments</a:t>
            </a:r>
            <a:endParaRPr sz="5400" dirty="0">
              <a:ea typeface="+mj-ea"/>
              <a:cs typeface="+mj-cs"/>
            </a:endParaRPr>
          </a:p>
        </p:txBody>
      </p:sp>
      <p:sp>
        <p:nvSpPr>
          <p:cNvPr id="17410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33800" y="3200400"/>
            <a:ext cx="4953000" cy="33528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Calibri" pitchFamily="-72" charset="0"/>
              </a:rPr>
              <a:t>Captain John Ransom</a:t>
            </a:r>
          </a:p>
          <a:p>
            <a:pPr eaLnBrk="1" hangingPunct="1"/>
            <a:r>
              <a:rPr lang="en-US" sz="3200" dirty="0" smtClean="0">
                <a:latin typeface="Calibri" pitchFamily="-72" charset="0"/>
              </a:rPr>
              <a:t>United Parcel Service</a:t>
            </a:r>
          </a:p>
          <a:p>
            <a:pPr eaLnBrk="1" hangingPunct="1"/>
            <a:endParaRPr lang="en-US" sz="2400" dirty="0" smtClean="0">
              <a:latin typeface="Calibri" pitchFamily="-72" charset="0"/>
            </a:endParaRPr>
          </a:p>
          <a:p>
            <a:pPr eaLnBrk="1" hangingPunct="1"/>
            <a:r>
              <a:rPr lang="en-US" sz="2100" dirty="0" smtClean="0">
                <a:latin typeface="Calibri" pitchFamily="-72" charset="0"/>
              </a:rPr>
              <a:t>  International Aircraft Systems Fire Protection Working Group</a:t>
            </a:r>
          </a:p>
          <a:p>
            <a:pPr eaLnBrk="1" hangingPunct="1"/>
            <a:endParaRPr lang="en-US" sz="1900" dirty="0" smtClean="0">
              <a:latin typeface="Calibri" pitchFamily="-72" charset="0"/>
            </a:endParaRPr>
          </a:p>
          <a:p>
            <a:pPr eaLnBrk="1" hangingPunct="1"/>
            <a:r>
              <a:rPr lang="en-US" sz="1900" dirty="0" smtClean="0">
                <a:latin typeface="Calibri" pitchFamily="-72" charset="0"/>
              </a:rPr>
              <a:t>Cologne, Germany</a:t>
            </a:r>
          </a:p>
          <a:p>
            <a:pPr eaLnBrk="1" hangingPunct="1"/>
            <a:r>
              <a:rPr lang="en-US" sz="1900" dirty="0" smtClean="0">
                <a:latin typeface="Calibri" pitchFamily="-72" charset="0"/>
              </a:rPr>
              <a:t>May 23. 2013</a:t>
            </a:r>
          </a:p>
        </p:txBody>
      </p:sp>
      <p:pic>
        <p:nvPicPr>
          <p:cNvPr id="17411" name="Picture 3" descr="images.jp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3276600"/>
            <a:ext cx="9144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488832" cy="1296144"/>
          </a:xfrm>
        </p:spPr>
        <p:txBody>
          <a:bodyPr>
            <a:normAutofit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Training Center Improvements</a:t>
            </a: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2057400"/>
            <a:ext cx="3733800" cy="41148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A plan to improve training of smoke/fire/fume events is underway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Audit of other airlines’ training programs is underway to determine best practices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Enhanced training of operating in a smoke-filled environment is relevant in the current aviation climate</a:t>
            </a:r>
          </a:p>
        </p:txBody>
      </p:sp>
      <p:pic>
        <p:nvPicPr>
          <p:cNvPr id="4" name="Picture 3" descr="IMG_1445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348880"/>
            <a:ext cx="2657807" cy="27832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6842032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414592" cy="1352128"/>
          </a:xfrm>
        </p:spPr>
        <p:txBody>
          <a:bodyPr>
            <a:normAutofit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Checklist Project</a:t>
            </a: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2057400"/>
            <a:ext cx="3733800" cy="41148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An audit of UPS aircraft checklists showed them to be 60-70% effective using CAP676 (human factor) rating criteria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UPS has committed to improving the checklist design and layout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The same principals of improved checklist design will be incorporated to any iPad checklist applications</a:t>
            </a:r>
          </a:p>
        </p:txBody>
      </p:sp>
      <p:pic>
        <p:nvPicPr>
          <p:cNvPr id="3" name="Picture 2" descr="images 5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564904"/>
            <a:ext cx="3114019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2820490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486600" cy="1424136"/>
          </a:xfrm>
        </p:spPr>
        <p:txBody>
          <a:bodyPr>
            <a:normAutofit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Fire Containment Covers (FCC)</a:t>
            </a: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2057400"/>
            <a:ext cx="3733800" cy="41148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Covers began operational use on March 25</a:t>
            </a:r>
            <a:r>
              <a:rPr lang="en-US" sz="1800" baseline="30000" dirty="0" smtClean="0">
                <a:latin typeface="Arial"/>
                <a:cs typeface="Arial"/>
              </a:rPr>
              <a:t>th</a:t>
            </a:r>
            <a:r>
              <a:rPr lang="en-US" sz="1800" dirty="0" smtClean="0">
                <a:latin typeface="Arial"/>
                <a:cs typeface="Arial"/>
              </a:rPr>
              <a:t> in Hong Kong and Seoul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Two UPS Gateways added per month until deployment complete in October 2013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17 Asian gateways will be covering high-energy shipments and unknown palletized freight from origin to destination</a:t>
            </a:r>
          </a:p>
        </p:txBody>
      </p:sp>
      <p:pic>
        <p:nvPicPr>
          <p:cNvPr id="6" name="Picture 5" descr="Imag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92896"/>
            <a:ext cx="3141960" cy="23564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6448461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Line 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49363" y="5799138"/>
            <a:ext cx="7208837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4" name="Line 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1243013" y="1898650"/>
            <a:ext cx="15875" cy="3916363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5862638"/>
            <a:ext cx="6781800" cy="36988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itchFamily="-72" charset="0"/>
              </a:rPr>
              <a:t>TIME TO MANAGE IN-FLIGHT EMERGENCY</a:t>
            </a:r>
          </a:p>
        </p:txBody>
      </p:sp>
      <p:sp>
        <p:nvSpPr>
          <p:cNvPr id="33796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-5400000">
            <a:off x="-908050" y="3759200"/>
            <a:ext cx="3709988" cy="3698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latin typeface="Calibri" pitchFamily="-72" charset="0"/>
              </a:rPr>
              <a:t>SAFETY</a:t>
            </a:r>
          </a:p>
        </p:txBody>
      </p:sp>
      <p:sp>
        <p:nvSpPr>
          <p:cNvPr id="627722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invGray">
          <a:xfrm>
            <a:off x="1755775" y="4329113"/>
            <a:ext cx="1754188" cy="122237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rIns="45720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000">
                <a:latin typeface="Segoe Semibold" charset="0"/>
              </a:rPr>
              <a:t>ULD </a:t>
            </a:r>
          </a:p>
          <a:p>
            <a:pPr algn="ctr">
              <a:defRPr/>
            </a:pPr>
            <a:r>
              <a:rPr lang="en-US" sz="2000">
                <a:latin typeface="Segoe Semibold" charset="0"/>
              </a:rPr>
              <a:t>Materials</a:t>
            </a:r>
            <a:endParaRPr lang="en-US" sz="2000">
              <a:latin typeface="Calibri" pitchFamily="-72" charset="0"/>
            </a:endParaRPr>
          </a:p>
        </p:txBody>
      </p:sp>
      <p:sp>
        <p:nvSpPr>
          <p:cNvPr id="627725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invGray">
          <a:xfrm>
            <a:off x="6335713" y="2089150"/>
            <a:ext cx="1743075" cy="1212850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r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Segoe Semibold" pitchFamily="34" charset="0"/>
                <a:ea typeface="+mn-ea"/>
                <a:cs typeface="+mn-cs"/>
              </a:rPr>
              <a:t>Suppression Agent</a:t>
            </a:r>
            <a:endParaRPr lang="en-US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33799" name="Rectangle 16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>
          <a:xfrm>
            <a:off x="685800" y="301625"/>
            <a:ext cx="8382000" cy="1143000"/>
          </a:xfrm>
        </p:spPr>
        <p:txBody>
          <a:bodyPr/>
          <a:lstStyle/>
          <a:p>
            <a:pPr algn="ctr" eaLnBrk="1" hangingPunct="1"/>
            <a:r>
              <a:rPr sz="3600" b="1" dirty="0"/>
              <a:t>A Solution Exists for </a:t>
            </a:r>
            <a:r>
              <a:rPr lang="en-US" sz="3600" b="1" dirty="0" smtClean="0"/>
              <a:t>ULD </a:t>
            </a:r>
            <a:r>
              <a:rPr sz="3600" b="1" dirty="0" smtClean="0"/>
              <a:t>Fire </a:t>
            </a:r>
            <a:r>
              <a:rPr sz="3600" b="1" dirty="0"/>
              <a:t>Containment</a:t>
            </a:r>
          </a:p>
        </p:txBody>
      </p:sp>
      <p:sp>
        <p:nvSpPr>
          <p:cNvPr id="17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invGray">
          <a:xfrm>
            <a:off x="4191000" y="3276600"/>
            <a:ext cx="1754188" cy="1222375"/>
          </a:xfrm>
          <a:prstGeom prst="round2DiagRect">
            <a:avLst/>
          </a:prstGeom>
          <a:solidFill>
            <a:schemeClr val="bg1"/>
          </a:solidFill>
          <a:ln w="12700">
            <a:solidFill>
              <a:schemeClr val="tx2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rIns="45720" anchor="ctr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000">
                <a:latin typeface="Segoe Semibold" charset="0"/>
              </a:rPr>
              <a:t>ULD </a:t>
            </a:r>
          </a:p>
          <a:p>
            <a:pPr algn="ctr">
              <a:defRPr/>
            </a:pPr>
            <a:r>
              <a:rPr lang="en-US" sz="2000">
                <a:latin typeface="Segoe Semibold" charset="0"/>
              </a:rPr>
              <a:t>Design</a:t>
            </a:r>
            <a:endParaRPr lang="en-US" sz="2000">
              <a:latin typeface="Calibri" pitchFamily="-72" charset="0"/>
            </a:endParaRPr>
          </a:p>
        </p:txBody>
      </p:sp>
      <p:sp>
        <p:nvSpPr>
          <p:cNvPr id="11" name="Freeform 1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40482">
            <a:off x="2519363" y="1676400"/>
            <a:ext cx="3729037" cy="2312988"/>
          </a:xfrm>
          <a:custGeom>
            <a:avLst/>
            <a:gdLst/>
            <a:ahLst/>
            <a:cxnLst>
              <a:cxn ang="0">
                <a:pos x="0" y="1390"/>
              </a:cxn>
              <a:cxn ang="0">
                <a:pos x="1529" y="158"/>
              </a:cxn>
              <a:cxn ang="0">
                <a:pos x="1529" y="0"/>
              </a:cxn>
              <a:cxn ang="0">
                <a:pos x="2030" y="360"/>
              </a:cxn>
              <a:cxn ang="0">
                <a:pos x="1523" y="714"/>
              </a:cxn>
              <a:cxn ang="0">
                <a:pos x="1520" y="543"/>
              </a:cxn>
              <a:cxn ang="0">
                <a:pos x="0" y="1390"/>
              </a:cxn>
            </a:cxnLst>
            <a:rect l="0" t="0" r="r" b="b"/>
            <a:pathLst>
              <a:path w="2030" h="1390">
                <a:moveTo>
                  <a:pt x="0" y="1390"/>
                </a:moveTo>
                <a:cubicBezTo>
                  <a:pt x="131" y="796"/>
                  <a:pt x="676" y="220"/>
                  <a:pt x="1529" y="158"/>
                </a:cubicBezTo>
                <a:lnTo>
                  <a:pt x="1529" y="0"/>
                </a:lnTo>
                <a:lnTo>
                  <a:pt x="2030" y="360"/>
                </a:lnTo>
                <a:lnTo>
                  <a:pt x="1523" y="714"/>
                </a:lnTo>
                <a:lnTo>
                  <a:pt x="1520" y="543"/>
                </a:lnTo>
                <a:cubicBezTo>
                  <a:pt x="803" y="447"/>
                  <a:pt x="109" y="1123"/>
                  <a:pt x="0" y="1390"/>
                </a:cubicBezTo>
                <a:close/>
              </a:path>
            </a:pathLst>
          </a:custGeom>
          <a:gradFill rotWithShape="1">
            <a:gsLst>
              <a:gs pos="0">
                <a:schemeClr val="accent5"/>
              </a:gs>
              <a:gs pos="100000">
                <a:schemeClr val="accent4"/>
              </a:gs>
            </a:gsLst>
            <a:lin ang="18900000" scaled="1"/>
          </a:gradFill>
          <a:ln w="317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6"/>
          <p:cNvSpPr txBox="1">
            <a:spLocks noChangeArrowheads="1"/>
          </p:cNvSpPr>
          <p:nvPr/>
        </p:nvSpPr>
        <p:spPr bwMode="auto">
          <a:xfrm>
            <a:off x="2667000" y="381000"/>
            <a:ext cx="647541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3600" b="1" dirty="0">
                <a:latin typeface="Calibri" pitchFamily="-72" charset="0"/>
              </a:rPr>
              <a:t>New Materials and Door Design</a:t>
            </a:r>
          </a:p>
          <a:p>
            <a:endParaRPr lang="en-US" b="1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Fiber </a:t>
            </a:r>
            <a:r>
              <a:rPr lang="en-US" dirty="0">
                <a:latin typeface="Calibri" pitchFamily="-72" charset="0"/>
              </a:rPr>
              <a:t>Reinforced Plastic (FRP) composite material that contains fire</a:t>
            </a:r>
          </a:p>
          <a:p>
            <a:pPr>
              <a:buFont typeface="Wingdings" pitchFamily="-72" charset="2"/>
              <a:buNone/>
            </a:pPr>
            <a:r>
              <a:rPr lang="en-US" dirty="0">
                <a:latin typeface="Calibri" pitchFamily="-72" charset="0"/>
              </a:rPr>
              <a:t> </a:t>
            </a:r>
          </a:p>
          <a:p>
            <a:pPr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Redesigned door that creates a better seal and controls airflow</a:t>
            </a:r>
          </a:p>
          <a:p>
            <a:endParaRPr lang="en-US" dirty="0">
              <a:latin typeface="Calibri" pitchFamily="-72" charset="0"/>
            </a:endParaRPr>
          </a:p>
        </p:txBody>
      </p:sp>
      <p:pic>
        <p:nvPicPr>
          <p:cNvPr id="37890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953000" y="0"/>
            <a:ext cx="7766050" cy="164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age 1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10000" y="3581400"/>
            <a:ext cx="3421886" cy="2714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6"/>
          <p:cNvSpPr txBox="1">
            <a:spLocks noChangeArrowheads="1"/>
          </p:cNvSpPr>
          <p:nvPr/>
        </p:nvSpPr>
        <p:spPr bwMode="auto">
          <a:xfrm>
            <a:off x="3276600" y="381000"/>
            <a:ext cx="5486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3200" b="1" dirty="0">
                <a:latin typeface="Calibri" pitchFamily="-72" charset="0"/>
              </a:rPr>
              <a:t>Aerosol Suppression</a:t>
            </a:r>
          </a:p>
          <a:p>
            <a:endParaRPr lang="en-US" sz="3200" b="1" dirty="0">
              <a:latin typeface="Calibri" pitchFamily="-72" charset="0"/>
            </a:endParaRPr>
          </a:p>
          <a:p>
            <a:endParaRPr lang="en-US" sz="3200" b="1" dirty="0">
              <a:latin typeface="Calibri" pitchFamily="-72" charset="0"/>
            </a:endParaRPr>
          </a:p>
          <a:p>
            <a:endParaRPr lang="en-US" b="1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endParaRPr lang="en-US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endParaRPr lang="en-US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Particulate and carrier gas suppress fire</a:t>
            </a:r>
          </a:p>
          <a:p>
            <a:endParaRPr lang="en-US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Suppression agent lowers temperature and prevents re-ignition</a:t>
            </a:r>
          </a:p>
          <a:p>
            <a:endParaRPr lang="en-US" dirty="0">
              <a:latin typeface="Calibri" pitchFamily="-72" charset="0"/>
            </a:endParaRPr>
          </a:p>
          <a:p>
            <a:pPr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Dispenser is lightweight and easily installed</a:t>
            </a:r>
          </a:p>
        </p:txBody>
      </p:sp>
      <p:pic>
        <p:nvPicPr>
          <p:cNvPr id="3993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933056" y="-6796136"/>
            <a:ext cx="7766051" cy="164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53331" flipH="1">
            <a:off x="-84138" y="3186113"/>
            <a:ext cx="3522663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96752"/>
            <a:ext cx="2108200" cy="1422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14592" cy="1424136"/>
          </a:xfrm>
        </p:spPr>
        <p:txBody>
          <a:bodyPr>
            <a:normAutofit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ULD with Suppression</a:t>
            </a: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1981200"/>
            <a:ext cx="3962400" cy="41910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Successful </a:t>
            </a:r>
            <a:r>
              <a:rPr lang="en-US" sz="1800" dirty="0">
                <a:latin typeface="Arial"/>
                <a:cs typeface="Arial"/>
              </a:rPr>
              <a:t>d</a:t>
            </a:r>
            <a:r>
              <a:rPr lang="en-US" sz="1800" dirty="0" smtClean="0">
                <a:latin typeface="Arial"/>
                <a:cs typeface="Arial"/>
              </a:rPr>
              <a:t>emonstration of “real world packages” in a ULD with suppression observed by FAA and NTSB on October 23, 2012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ULDs with suppression can contain a fire with temperatures as high as 1200F for over 4 hours</a:t>
            </a:r>
          </a:p>
          <a:p>
            <a:pPr>
              <a:buFont typeface="Wingdings" charset="2"/>
              <a:buChar char="q"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Safety Task Force has met with FAA Transport Airplane Directorate to discuss certification path and future testing requirements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</p:txBody>
      </p:sp>
      <p:pic>
        <p:nvPicPr>
          <p:cNvPr id="3" name="Picture 2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60848"/>
            <a:ext cx="2321652" cy="1566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2012-09-259516-08-379572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89040"/>
            <a:ext cx="2330179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9364689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/>
          </p:cNvSpPr>
          <p:nvPr/>
        </p:nvSpPr>
        <p:spPr bwMode="auto">
          <a:xfrm>
            <a:off x="-35719" y="-35719"/>
            <a:ext cx="9224367" cy="6893719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  <a:p>
            <a:endParaRPr lang="en-US">
              <a:solidFill>
                <a:schemeClr val="tx1"/>
              </a:solidFill>
              <a:ea typeface="ＭＳ Ｐゴシック" charset="0"/>
            </a:endParaRPr>
          </a:p>
        </p:txBody>
      </p:sp>
      <p:pic>
        <p:nvPicPr>
          <p:cNvPr id="33794" name="Fire_Container_Test_01-12.mov" descr="/Users/bbrown/Desktop/PP SDF Briefing .ppt_media/Fire_Container_Test_01-12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53" y="988963"/>
            <a:ext cx="8667378" cy="487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027" fill="hold"/>
                                        <p:tgtEl>
                                          <p:spTgt spid="33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379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knowndfgjfdjfhjf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48880"/>
            <a:ext cx="5932588" cy="20186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5936" y="1447800"/>
            <a:ext cx="4919464" cy="990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 dirty="0" smtClean="0">
                <a:ea typeface="+mj-ea"/>
                <a:cs typeface="+mj-cs"/>
              </a:rPr>
              <a:t>What we hope for…</a:t>
            </a:r>
            <a:endParaRPr sz="3600" dirty="0">
              <a:ea typeface="+mj-ea"/>
              <a:cs typeface="+mj-cs"/>
            </a:endParaRPr>
          </a:p>
        </p:txBody>
      </p:sp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1259632" y="3140968"/>
            <a:ext cx="7046168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Industry </a:t>
            </a:r>
            <a:r>
              <a:rPr lang="en-US" smtClean="0">
                <a:latin typeface="Calibri" pitchFamily="-72" charset="0"/>
              </a:rPr>
              <a:t>and regulators will </a:t>
            </a:r>
            <a:r>
              <a:rPr lang="en-US" dirty="0">
                <a:latin typeface="Calibri" pitchFamily="-72" charset="0"/>
              </a:rPr>
              <a:t>develop fire containment performance standards for ULD’s</a:t>
            </a:r>
          </a:p>
          <a:p>
            <a:pPr marL="285750" indent="-285750"/>
            <a:endParaRPr lang="en-US" dirty="0">
              <a:latin typeface="Calibri" pitchFamily="-72" charset="0"/>
            </a:endParaRPr>
          </a:p>
          <a:p>
            <a:pPr marL="285750" indent="-285750"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ULD manufacturing community will adopt safer technologies</a:t>
            </a:r>
          </a:p>
          <a:p>
            <a:pPr marL="285750" indent="-285750"/>
            <a:endParaRPr lang="en-US" dirty="0">
              <a:latin typeface="Calibri" pitchFamily="-72" charset="0"/>
            </a:endParaRPr>
          </a:p>
          <a:p>
            <a:pPr marL="285750" indent="-285750"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Aviation safety will be greatly enhanced and </a:t>
            </a:r>
            <a:r>
              <a:rPr lang="en-US" u="sng" dirty="0" smtClean="0">
                <a:latin typeface="Calibri" pitchFamily="-72" charset="0"/>
              </a:rPr>
              <a:t>more aircraft </a:t>
            </a:r>
            <a:r>
              <a:rPr lang="en-US" u="sng" dirty="0">
                <a:latin typeface="Calibri" pitchFamily="-72" charset="0"/>
              </a:rPr>
              <a:t>cargo fires will become survivable events</a:t>
            </a:r>
          </a:p>
          <a:p>
            <a:pPr marL="285750" indent="-285750"/>
            <a:endParaRPr lang="en-US" sz="1800" dirty="0">
              <a:latin typeface="Calibri" pitchFamily="-72" charset="0"/>
            </a:endParaRPr>
          </a:p>
          <a:p>
            <a:pPr marL="285750" indent="-285750"/>
            <a:endParaRPr lang="en-US" sz="1800" dirty="0">
              <a:latin typeface="Calibri" pitchFamily="-7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47538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dirty="0" smtClean="0">
                <a:ea typeface="+mj-ea"/>
                <a:cs typeface="+mj-cs"/>
              </a:rPr>
              <a:t/>
            </a:r>
            <a:br>
              <a:rPr b="1" dirty="0" smtClean="0">
                <a:ea typeface="+mj-ea"/>
                <a:cs typeface="+mj-cs"/>
              </a:rPr>
            </a:br>
            <a:endParaRPr sz="3100" dirty="0">
              <a:ea typeface="+mj-ea"/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19672" y="2420888"/>
            <a:ext cx="6840760" cy="338437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Identify the challenges of transporting batteries by air</a:t>
            </a:r>
          </a:p>
          <a:p>
            <a:endParaRPr lang="en-US" dirty="0" smtClean="0"/>
          </a:p>
          <a:p>
            <a:r>
              <a:rPr lang="en-US" dirty="0" smtClean="0"/>
              <a:t>Discuss what UPS Airlines has accomplished to improve safety</a:t>
            </a:r>
          </a:p>
          <a:p>
            <a:endParaRPr lang="en-US" dirty="0" smtClean="0"/>
          </a:p>
          <a:p>
            <a:r>
              <a:rPr lang="en-US" dirty="0" smtClean="0"/>
              <a:t>Provide thoughts for the industry to consider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115616" y="692696"/>
            <a:ext cx="77048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3600" b="1" dirty="0" smtClean="0">
                <a:latin typeface="Calibri" pitchFamily="-72" charset="0"/>
              </a:rPr>
              <a:t>Presentation Objectives</a:t>
            </a:r>
            <a:r>
              <a:rPr lang="en-US" dirty="0">
                <a:latin typeface="ＭＳ Ｐゴシック" pitchFamily="-72" charset="-128"/>
                <a:sym typeface="ＭＳ Ｐゴシック" pitchFamily="-72" charset="-128"/>
              </a:rPr>
              <a:t/>
            </a:r>
            <a:br>
              <a:rPr lang="en-US" dirty="0">
                <a:latin typeface="ＭＳ Ｐゴシック" pitchFamily="-72" charset="-128"/>
                <a:sym typeface="ＭＳ Ｐゴシック" pitchFamily="-72" charset="-128"/>
              </a:rPr>
            </a:br>
            <a:endParaRPr lang="en-US" dirty="0">
              <a:latin typeface="Calibri" pitchFamily="-72" charset="0"/>
            </a:endParaRPr>
          </a:p>
        </p:txBody>
      </p:sp>
      <p:pic>
        <p:nvPicPr>
          <p:cNvPr id="5" name="Picture 4" descr="1074304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548680"/>
            <a:ext cx="1837708" cy="12472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899592" y="304800"/>
            <a:ext cx="5328592" cy="1143000"/>
          </a:xfrm>
        </p:spPr>
        <p:txBody>
          <a:bodyPr/>
          <a:lstStyle/>
          <a:p>
            <a:pPr eaLnBrk="1" hangingPunct="1"/>
            <a:r>
              <a:rPr lang="en-US" sz="4800" dirty="0"/>
              <a:t>What we need…</a:t>
            </a:r>
            <a:endParaRPr sz="4800" b="1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55576" y="1628800"/>
            <a:ext cx="799288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Industry and regulators work together to develop fire-safety certification rules and standards reflecting current (and future) technologies</a:t>
            </a:r>
          </a:p>
          <a:p>
            <a:endParaRPr lang="en-US" dirty="0" smtClean="0">
              <a:latin typeface="Calibri" pitchFamily="-72" charset="0"/>
            </a:endParaRPr>
          </a:p>
          <a:p>
            <a:pPr marL="285750" indent="-28575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Additional regulation to include realistic oxygen requirements (quantities and equipment) for cargo aircraft</a:t>
            </a:r>
          </a:p>
          <a:p>
            <a:endParaRPr lang="en-US" dirty="0" smtClean="0">
              <a:latin typeface="Calibri" pitchFamily="-72" charset="0"/>
            </a:endParaRPr>
          </a:p>
          <a:p>
            <a:pPr marL="285750" indent="-28575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Industry collaboration on fire-safety initiatives; if there are other creative ideas, we need to hear them</a:t>
            </a:r>
          </a:p>
          <a:p>
            <a:endParaRPr lang="en-US" dirty="0" smtClean="0">
              <a:latin typeface="Calibri" pitchFamily="-72" charset="0"/>
            </a:endParaRPr>
          </a:p>
          <a:p>
            <a:pPr marL="285750" indent="-28575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Expedited operator approvals for known, certificated fire-safety enhancements</a:t>
            </a:r>
          </a:p>
          <a:p>
            <a:pPr marL="285750" indent="-285750">
              <a:buFont typeface="Wingdings" pitchFamily="-72" charset="2"/>
              <a:buChar char="§"/>
            </a:pPr>
            <a:endParaRPr lang="en-US" sz="1800" dirty="0">
              <a:latin typeface="Calibri" pitchFamily="-72" charset="0"/>
            </a:endParaRPr>
          </a:p>
          <a:p>
            <a:pPr marL="285750" indent="-285750"/>
            <a:endParaRPr lang="en-US" sz="1800" dirty="0">
              <a:latin typeface="Calibri" pitchFamily="-72" charset="0"/>
            </a:endParaRPr>
          </a:p>
        </p:txBody>
      </p:sp>
      <p:pic>
        <p:nvPicPr>
          <p:cNvPr id="7" name="Picture 6" descr="Unknownrgerehety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04664"/>
            <a:ext cx="1728192" cy="11354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4302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914400" y="304800"/>
            <a:ext cx="7848600" cy="1143000"/>
          </a:xfrm>
        </p:spPr>
        <p:txBody>
          <a:bodyPr/>
          <a:lstStyle/>
          <a:p>
            <a:pPr eaLnBrk="1" hangingPunct="1"/>
            <a:r>
              <a:rPr sz="7200" b="1"/>
              <a:t>Summary</a:t>
            </a:r>
          </a:p>
        </p:txBody>
      </p:sp>
      <p:sp>
        <p:nvSpPr>
          <p:cNvPr id="629763" name="Rectangle 3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914400" y="2362200"/>
            <a:ext cx="7391400" cy="39973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 greater level of aviation safety is possible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New materials and design for ULD construction show great promise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New technology in the area of fire suppression has proven very effective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5943600" y="228600"/>
            <a:ext cx="2590800" cy="1758404"/>
          </a:xfrm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435242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962400" y="3124200"/>
            <a:ext cx="6019800" cy="1362075"/>
          </a:xfrm>
        </p:spPr>
        <p:txBody>
          <a:bodyPr/>
          <a:lstStyle/>
          <a:p>
            <a:pPr eaLnBrk="1" hangingPunct="1"/>
            <a:r>
              <a:rPr sz="6800" cap="none" smtClean="0"/>
              <a:t>Thank You</a:t>
            </a:r>
            <a:endParaRPr cap="none" smtClean="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269875"/>
            <a:ext cx="80772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000" b="1">
                <a:ea typeface="+mj-ea"/>
                <a:cs typeface="+mj-cs"/>
              </a:rPr>
              <a:t>Consider these facts…</a:t>
            </a:r>
            <a:r>
              <a:rPr b="1">
                <a:ea typeface="+mj-ea"/>
                <a:cs typeface="+mj-cs"/>
              </a:rPr>
              <a:t/>
            </a:r>
            <a:br>
              <a:rPr b="1">
                <a:ea typeface="+mj-ea"/>
                <a:cs typeface="+mj-cs"/>
              </a:rPr>
            </a:br>
            <a:endParaRPr>
              <a:ea typeface="+mj-ea"/>
              <a:cs typeface="+mj-cs"/>
            </a:endParaRPr>
          </a:p>
        </p:txBody>
      </p:sp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838200" y="1447800"/>
            <a:ext cx="4343400" cy="440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The airline industry average time from initial notification of a fire to a crash is 17 minutes </a:t>
            </a:r>
            <a:r>
              <a:rPr lang="en-US" sz="1600" dirty="0">
                <a:latin typeface="Calibri" pitchFamily="-72" charset="0"/>
              </a:rPr>
              <a:t>(Transportation Safety Board of Canada 1998)</a:t>
            </a:r>
            <a:endParaRPr lang="en-US" dirty="0">
              <a:latin typeface="Calibri" pitchFamily="-72" charset="0"/>
            </a:endParaRPr>
          </a:p>
          <a:p>
            <a:pPr marL="342900" indent="-342900">
              <a:buFont typeface="Wingdings" pitchFamily="-72" charset="2"/>
              <a:buChar char="§"/>
            </a:pPr>
            <a:endParaRPr lang="en-US" dirty="0">
              <a:latin typeface="Calibri" pitchFamily="-72" charset="0"/>
            </a:endParaRPr>
          </a:p>
          <a:p>
            <a:pPr marL="342900" indent="-342900">
              <a:buFont typeface="Wingdings" pitchFamily="-72" charset="2"/>
              <a:buChar char="§"/>
            </a:pPr>
            <a:r>
              <a:rPr lang="en-US" dirty="0" smtClean="0">
                <a:latin typeface="Calibri" pitchFamily="-72" charset="0"/>
              </a:rPr>
              <a:t>Testing of </a:t>
            </a:r>
            <a:r>
              <a:rPr lang="en-US" dirty="0">
                <a:latin typeface="Calibri" pitchFamily="-72" charset="0"/>
              </a:rPr>
              <a:t>ULD’s currently in use </a:t>
            </a:r>
            <a:r>
              <a:rPr lang="en-US" dirty="0" smtClean="0">
                <a:latin typeface="Calibri" pitchFamily="-72" charset="0"/>
              </a:rPr>
              <a:t>demonstrate </a:t>
            </a:r>
            <a:r>
              <a:rPr lang="en-US" dirty="0">
                <a:latin typeface="Calibri" pitchFamily="-72" charset="0"/>
              </a:rPr>
              <a:t>8 minutes of fire containment</a:t>
            </a:r>
          </a:p>
          <a:p>
            <a:pPr marL="342900" indent="-342900"/>
            <a:endParaRPr lang="en-US" dirty="0">
              <a:latin typeface="Calibri" pitchFamily="-72" charset="0"/>
            </a:endParaRPr>
          </a:p>
          <a:p>
            <a:pPr marL="342900" indent="-342900">
              <a:buFont typeface="Wingdings" pitchFamily="-72" charset="2"/>
              <a:buChar char="§"/>
            </a:pPr>
            <a:r>
              <a:rPr lang="en-US" dirty="0">
                <a:latin typeface="Calibri" pitchFamily="-72" charset="0"/>
              </a:rPr>
              <a:t>ULD design or manufacturing techniques have not changed in recent years</a:t>
            </a:r>
          </a:p>
        </p:txBody>
      </p:sp>
      <p:pic>
        <p:nvPicPr>
          <p:cNvPr id="10" name="Picture 9" descr="256.JP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38800" y="1600200"/>
            <a:ext cx="2743200" cy="2057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 descr="327.JP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638800" y="4038600"/>
            <a:ext cx="2743200" cy="2057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2000" y="269875"/>
            <a:ext cx="8077200" cy="79692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smtClean="0">
                <a:ea typeface="+mj-ea"/>
                <a:cs typeface="+mj-cs"/>
              </a:rPr>
              <a:t/>
            </a:r>
            <a:br>
              <a:rPr b="1" smtClean="0">
                <a:ea typeface="+mj-ea"/>
                <a:cs typeface="+mj-cs"/>
              </a:rPr>
            </a:br>
            <a:endParaRPr sz="3100">
              <a:ea typeface="+mj-ea"/>
              <a:cs typeface="+mj-cs"/>
            </a:endParaRPr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524000" y="609600"/>
            <a:ext cx="66294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3600" b="1">
                <a:latin typeface="Calibri" pitchFamily="-72" charset="0"/>
              </a:rPr>
              <a:t>The Safety Task Force Goal</a:t>
            </a:r>
            <a:r>
              <a:rPr lang="en-US" sz="3200" b="1">
                <a:latin typeface="ＭＳ Ｐゴシック" pitchFamily="-72" charset="-128"/>
                <a:sym typeface="ＭＳ Ｐゴシック" pitchFamily="-72" charset="-128"/>
              </a:rPr>
              <a:t/>
            </a:r>
            <a:br>
              <a:rPr lang="en-US" sz="3200" b="1">
                <a:latin typeface="ＭＳ Ｐゴシック" pitchFamily="-72" charset="-128"/>
                <a:sym typeface="ＭＳ Ｐゴシック" pitchFamily="-72" charset="-128"/>
              </a:rPr>
            </a:br>
            <a:r>
              <a:rPr lang="en-US">
                <a:latin typeface="ＭＳ Ｐゴシック" pitchFamily="-72" charset="-128"/>
                <a:sym typeface="ＭＳ Ｐゴシック" pitchFamily="-72" charset="-128"/>
              </a:rPr>
              <a:t/>
            </a:r>
            <a:br>
              <a:rPr lang="en-US">
                <a:latin typeface="ＭＳ Ｐゴシック" pitchFamily="-72" charset="-128"/>
                <a:sym typeface="ＭＳ Ｐゴシック" pitchFamily="-72" charset="-128"/>
              </a:rPr>
            </a:br>
            <a:r>
              <a:rPr lang="en-US">
                <a:ea typeface="Arial" pitchFamily="-72" charset="0"/>
                <a:cs typeface="Arial" pitchFamily="-72" charset="0"/>
                <a:sym typeface="Arial" pitchFamily="-72" charset="0"/>
              </a:rPr>
              <a:t>Develop a layered solution set which expands the time a crew has to address a smoke or fire situation</a:t>
            </a:r>
            <a:r>
              <a:rPr lang="en-US">
                <a:latin typeface="Calibri" pitchFamily="-72" charset="0"/>
              </a:rPr>
              <a:t>.</a:t>
            </a:r>
          </a:p>
        </p:txBody>
      </p:sp>
      <p:pic>
        <p:nvPicPr>
          <p:cNvPr id="23555" name="Picture 4" descr="images.jpe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3111500"/>
            <a:ext cx="3124200" cy="2874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2922263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41375" y="152400"/>
            <a:ext cx="5178425" cy="1143000"/>
          </a:xfrm>
        </p:spPr>
        <p:txBody>
          <a:bodyPr/>
          <a:lstStyle/>
          <a:p>
            <a:pPr eaLnBrk="1" hangingPunct="1"/>
            <a:r>
              <a:rPr sz="3600" b="1" smtClean="0"/>
              <a:t>The Challenge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43000"/>
            <a:ext cx="5181600" cy="1143000"/>
          </a:xfrm>
        </p:spPr>
        <p:txBody>
          <a:bodyPr rtlCol="0">
            <a:normAutofit fontScale="925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ea typeface="+mn-ea"/>
                <a:cs typeface="+mn-cs"/>
              </a:rPr>
              <a:t>Lithium-ion battery shipments are growing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>
                <a:ea typeface="+mn-ea"/>
                <a:cs typeface="+mn-cs"/>
              </a:rPr>
              <a:t>a</a:t>
            </a:r>
            <a:r>
              <a:rPr lang="en-US" sz="2400" dirty="0" smtClean="0">
                <a:ea typeface="+mn-ea"/>
                <a:cs typeface="+mn-cs"/>
              </a:rPr>
              <a:t>t a rate of over 22%/year*</a:t>
            </a:r>
            <a:endParaRPr lang="en-US" sz="2400" dirty="0">
              <a:ea typeface="+mn-ea"/>
              <a:cs typeface="+mn-cs"/>
            </a:endParaRPr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1050925" y="2209800"/>
          <a:ext cx="4762500" cy="4314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5604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0"/>
            <a:ext cx="299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-Point Star 5"/>
          <p:cNvSpPr/>
          <p:nvPr/>
        </p:nvSpPr>
        <p:spPr>
          <a:xfrm>
            <a:off x="4800600" y="2209800"/>
            <a:ext cx="685800" cy="685800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5608" name="TextBox 6"/>
          <p:cNvSpPr txBox="1">
            <a:spLocks noChangeArrowheads="1"/>
          </p:cNvSpPr>
          <p:nvPr/>
        </p:nvSpPr>
        <p:spPr bwMode="auto">
          <a:xfrm>
            <a:off x="1828800" y="6577013"/>
            <a:ext cx="3438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200">
                <a:latin typeface="Calibri" pitchFamily="-72" charset="0"/>
              </a:rPr>
              <a:t>* - Source: Institute of Information Technology</a:t>
            </a: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4800"/>
            <a:ext cx="8001000" cy="79692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smtClean="0">
                <a:ea typeface="+mj-ea"/>
                <a:cs typeface="+mj-cs"/>
              </a:rPr>
              <a:t/>
            </a:r>
            <a:br>
              <a:rPr b="1" smtClean="0">
                <a:ea typeface="+mj-ea"/>
                <a:cs typeface="+mj-cs"/>
              </a:rPr>
            </a:br>
            <a:r>
              <a:rPr sz="4000" b="1">
                <a:ea typeface="+mj-ea"/>
                <a:cs typeface="+mj-cs"/>
              </a:rPr>
              <a:t>T</a:t>
            </a:r>
            <a:r>
              <a:rPr sz="4000" b="1" smtClean="0">
                <a:ea typeface="+mj-ea"/>
                <a:cs typeface="+mj-cs"/>
              </a:rPr>
              <a:t>he FAA is predicting</a:t>
            </a:r>
            <a:br>
              <a:rPr sz="4000" b="1" smtClean="0">
                <a:ea typeface="+mj-ea"/>
                <a:cs typeface="+mj-cs"/>
              </a:rPr>
            </a:br>
            <a:r>
              <a:rPr sz="4000" b="1" smtClean="0">
                <a:ea typeface="+mj-ea"/>
                <a:cs typeface="+mj-cs"/>
              </a:rPr>
              <a:t> significantly more Cargo Fire Accidents</a:t>
            </a:r>
            <a:endParaRPr sz="4000">
              <a:ea typeface="+mj-ea"/>
              <a:cs typeface="+mj-cs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2819400"/>
            <a:ext cx="6629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990600" y="1905000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>
                <a:latin typeface="Calibri" pitchFamily="-72" charset="0"/>
              </a:rPr>
              <a:t>FAA Safety Analysis of U.S. domestic freighters predicts </a:t>
            </a:r>
          </a:p>
          <a:p>
            <a:pPr algn="ctr"/>
            <a:r>
              <a:rPr lang="en-US" sz="1800" dirty="0">
                <a:latin typeface="Calibri" pitchFamily="-72" charset="0"/>
              </a:rPr>
              <a:t>approximately six (6) accidents likely to occur from </a:t>
            </a:r>
            <a:r>
              <a:rPr lang="en-US" sz="1800" dirty="0" smtClean="0">
                <a:latin typeface="Calibri" pitchFamily="-72" charset="0"/>
              </a:rPr>
              <a:t>now to 2021</a:t>
            </a:r>
            <a:endParaRPr lang="en-US" sz="1800" dirty="0">
              <a:latin typeface="Calibri" pitchFamily="-72" charset="0"/>
            </a:endParaRPr>
          </a:p>
        </p:txBody>
      </p:sp>
      <p:sp>
        <p:nvSpPr>
          <p:cNvPr id="27653" name="Text Box 1029"/>
          <p:cNvSpPr txBox="1">
            <a:spLocks noChangeArrowheads="1"/>
          </p:cNvSpPr>
          <p:nvPr/>
        </p:nvSpPr>
        <p:spPr bwMode="auto">
          <a:xfrm>
            <a:off x="2133600" y="6477000"/>
            <a:ext cx="5715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700" dirty="0">
                <a:latin typeface="Calibri" pitchFamily="-72" charset="0"/>
              </a:rPr>
              <a:t>DOT/FAA/AR-11/18 Freighter Airplane Risk Model, </a:t>
            </a:r>
            <a:r>
              <a:rPr lang="en-US" sz="1700" dirty="0" smtClean="0">
                <a:latin typeface="Calibri" pitchFamily="-72" charset="0"/>
              </a:rPr>
              <a:t>April 2013</a:t>
            </a:r>
            <a:endParaRPr lang="en-US" sz="1700" dirty="0">
              <a:latin typeface="Calibri" pitchFamily="-72" charset="0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609600"/>
            <a:ext cx="8001000" cy="12954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>
                <a:ea typeface="+mj-ea"/>
                <a:cs typeface="+mj-cs"/>
              </a:rPr>
              <a:t/>
            </a:r>
            <a:br>
              <a:rPr b="1">
                <a:ea typeface="+mj-ea"/>
                <a:cs typeface="+mj-cs"/>
              </a:rPr>
            </a:br>
            <a:r>
              <a:rPr sz="4000" b="1">
                <a:ea typeface="+mj-ea"/>
                <a:cs typeface="+mj-cs"/>
              </a:rPr>
              <a:t>UPS has made significant changes </a:t>
            </a:r>
            <a:r>
              <a:rPr sz="4000" b="1" smtClean="0">
                <a:ea typeface="+mj-ea"/>
                <a:cs typeface="+mj-cs"/>
              </a:rPr>
              <a:t/>
            </a:r>
            <a:br>
              <a:rPr sz="4000" b="1" smtClean="0">
                <a:ea typeface="+mj-ea"/>
                <a:cs typeface="+mj-cs"/>
              </a:rPr>
            </a:br>
            <a:r>
              <a:rPr sz="4000" b="1" smtClean="0">
                <a:ea typeface="+mj-ea"/>
                <a:cs typeface="+mj-cs"/>
              </a:rPr>
              <a:t>to </a:t>
            </a:r>
            <a:r>
              <a:rPr sz="4000" b="1">
                <a:ea typeface="+mj-ea"/>
                <a:cs typeface="+mj-cs"/>
              </a:rPr>
              <a:t>improve </a:t>
            </a:r>
            <a:r>
              <a:rPr sz="4000" b="1" smtClean="0">
                <a:ea typeface="+mj-ea"/>
                <a:cs typeface="+mj-cs"/>
              </a:rPr>
              <a:t>aviation </a:t>
            </a:r>
            <a:r>
              <a:rPr sz="4000" b="1">
                <a:ea typeface="+mj-ea"/>
                <a:cs typeface="+mj-cs"/>
              </a:rPr>
              <a:t>safety</a:t>
            </a:r>
            <a:r>
              <a:rPr b="1" smtClean="0">
                <a:ea typeface="+mj-ea"/>
                <a:cs typeface="+mj-cs"/>
              </a:rPr>
              <a:t/>
            </a:r>
            <a:br>
              <a:rPr b="1" smtClean="0">
                <a:ea typeface="+mj-ea"/>
                <a:cs typeface="+mj-cs"/>
              </a:rPr>
            </a:br>
            <a:endParaRPr sz="4000">
              <a:ea typeface="+mj-ea"/>
              <a:cs typeface="+mj-cs"/>
            </a:endParaRPr>
          </a:p>
        </p:txBody>
      </p:sp>
      <p:pic>
        <p:nvPicPr>
          <p:cNvPr id="10" name="Picture 9" descr="22.jp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1619672" y="2636912"/>
            <a:ext cx="6526023" cy="29523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8100392" cy="1352128"/>
          </a:xfrm>
        </p:spPr>
        <p:txBody>
          <a:bodyPr>
            <a:normAutofit fontScale="90000"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Emergency Vision Assurance System</a:t>
            </a:r>
            <a:b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</a:b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1752600"/>
            <a:ext cx="3733800" cy="44196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Emergency Vision Assurance System (EVAS) manufactured by VisionSafe is being installed  all UPS aircraft</a:t>
            </a:r>
          </a:p>
          <a:p>
            <a:pPr>
              <a:buFont typeface="Wingdings" charset="2"/>
              <a:buChar char="q"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When a crewmember deploys EVAS, it inflates in about 1 minute to provide a clear view of primary flight instruments and outside front windshield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EVAS testing conducted by UPS demonstrated pilots could still </a:t>
            </a:r>
            <a:r>
              <a:rPr lang="en-US" sz="1800" dirty="0">
                <a:latin typeface="Arial"/>
                <a:cs typeface="Arial"/>
              </a:rPr>
              <a:t>s</a:t>
            </a:r>
            <a:r>
              <a:rPr lang="en-US" sz="1800" dirty="0" smtClean="0">
                <a:latin typeface="Arial"/>
                <a:cs typeface="Arial"/>
              </a:rPr>
              <a:t>afely fly an aircraft in a densely smoke-filled cockpit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</p:txBody>
      </p:sp>
      <p:pic>
        <p:nvPicPr>
          <p:cNvPr id="8" name="Picture 7" descr="DSCN071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04864"/>
            <a:ext cx="3005583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4188472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920880" cy="1424136"/>
          </a:xfrm>
        </p:spPr>
        <p:txBody>
          <a:bodyPr>
            <a:normAutofit fontScale="90000"/>
          </a:bodyPr>
          <a:lstStyle/>
          <a:p>
            <a:r>
              <a:rPr lang="en-US" sz="2700" dirty="0" smtClean="0">
                <a:latin typeface="Arial"/>
                <a:cs typeface="Arial"/>
              </a:rPr>
              <a:t>UPS/IPA Safety Task Force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  <a:t>Full-Face Oxygen Mask</a:t>
            </a:r>
            <a:br>
              <a:rPr lang="en-US" sz="3600" b="1" dirty="0" smtClean="0">
                <a:solidFill>
                  <a:srgbClr val="800000"/>
                </a:solidFill>
                <a:latin typeface="Arial"/>
                <a:cs typeface="Arial"/>
              </a:rPr>
            </a:br>
            <a:endParaRPr lang="en-US" sz="27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1752600"/>
            <a:ext cx="4301480" cy="441960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Full-face Oxygen Masks are being installed on all UPS aircraft in the Captain, First Officer and First Observer Positions.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/>
                <a:cs typeface="Arial"/>
              </a:rPr>
              <a:t>747, MD-11 and A300 complete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/>
                <a:cs typeface="Arial"/>
              </a:rPr>
              <a:t>I</a:t>
            </a:r>
            <a:r>
              <a:rPr lang="en-US" sz="1800" dirty="0" smtClean="0">
                <a:latin typeface="Arial"/>
                <a:cs typeface="Arial"/>
              </a:rPr>
              <a:t>nstallation on the 757/767 fleet will begin in July, 2013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/>
                <a:cs typeface="Arial"/>
              </a:rPr>
              <a:t>S</a:t>
            </a:r>
            <a:r>
              <a:rPr lang="en-US" sz="1800" dirty="0" smtClean="0">
                <a:latin typeface="Arial"/>
                <a:cs typeface="Arial"/>
              </a:rPr>
              <a:t>upernumerary seats on all aircraft are equipped with crew-type oronasal  masks (to aid passengers during a smoke/fire/fume event)</a:t>
            </a: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  <a:p>
            <a:pPr marL="0" indent="0">
              <a:buNone/>
            </a:pPr>
            <a:endParaRPr lang="en-US" sz="1800" dirty="0" smtClean="0">
              <a:latin typeface="Arial"/>
              <a:cs typeface="Arial"/>
            </a:endParaRPr>
          </a:p>
        </p:txBody>
      </p:sp>
      <p:pic>
        <p:nvPicPr>
          <p:cNvPr id="3" name="Picture 2" descr="MF20 sur tete transparent Low re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16832"/>
            <a:ext cx="2474168" cy="29494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6694687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wNinuYvMzfZ5U1vBqhNh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7Sh4Wf3q9VkhYZEnvoz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YHL0AN4yxWP6rbpeJii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QIQoYhKAdhY0TAjVFgl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nsRxtYgFhsQbQR2acPMN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8rhPVNC2ZkJsgYQvjtV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O3IgLtryNrFUJ6b9lRE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bIsX2HQuOqjOBqXA0jcY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6pMcljtk1MJ0De6E19B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VeI2TwAzQM9S4tQjLvMM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VeI2TwAzQM9S4tQjLvMM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JFhM9s1uk4SUavhm7qd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VeI2TwAzQM9S4tQjLvMM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JFhM9s1uk4SUavhm7qd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E8H4Cw6MhrnQZNFfxntk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heme/theme1.xml><?xml version="1.0" encoding="utf-8"?>
<a:theme xmlns:a="http://schemas.openxmlformats.org/drawingml/2006/main" name="Training New Employe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New Employees.potx</Template>
  <TotalTime>290</TotalTime>
  <Words>1656</Words>
  <Application>Microsoft Macintosh PowerPoint</Application>
  <PresentationFormat>On-screen Show (4:3)</PresentationFormat>
  <Paragraphs>242</Paragraphs>
  <Slides>22</Slides>
  <Notes>21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Training New Employees</vt:lpstr>
      <vt:lpstr>Engineering Safety  in Air Shipments</vt:lpstr>
      <vt:lpstr> </vt:lpstr>
      <vt:lpstr>Consider these facts… </vt:lpstr>
      <vt:lpstr> </vt:lpstr>
      <vt:lpstr>The Challenge</vt:lpstr>
      <vt:lpstr> The FAA is predicting  significantly more Cargo Fire Accidents</vt:lpstr>
      <vt:lpstr> UPS has made significant changes  to improve aviation safety </vt:lpstr>
      <vt:lpstr>UPS/IPA Safety Task Force Emergency Vision Assurance System </vt:lpstr>
      <vt:lpstr>UPS/IPA Safety Task Force Full-Face Oxygen Mask </vt:lpstr>
      <vt:lpstr>UPS/IPA Safety Task Force Training Center Improvements</vt:lpstr>
      <vt:lpstr>UPS/IPA Safety Task Force Checklist Project</vt:lpstr>
      <vt:lpstr>UPS/IPA Safety Task Force Fire Containment Covers (FCC)</vt:lpstr>
      <vt:lpstr>A Solution Exists for ULD Fire Containment</vt:lpstr>
      <vt:lpstr>PowerPoint Presentation</vt:lpstr>
      <vt:lpstr>PowerPoint Presentation</vt:lpstr>
      <vt:lpstr>UPS/IPA Safety Task Force ULD with Suppression</vt:lpstr>
      <vt:lpstr>PowerPoint Presentation</vt:lpstr>
      <vt:lpstr>PowerPoint Presentation</vt:lpstr>
      <vt:lpstr>What we hope for…</vt:lpstr>
      <vt:lpstr>What we need…</vt:lpstr>
      <vt:lpstr>Summary</vt:lpstr>
      <vt:lpstr>Thank You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ENGINEERING SAFETY  IN AIR SHIPMENTS</dc:title>
  <dc:subject/>
  <dc:creator/>
  <cp:keywords/>
  <dc:description/>
  <cp:lastModifiedBy>John Ransom</cp:lastModifiedBy>
  <cp:revision>25</cp:revision>
  <dcterms:created xsi:type="dcterms:W3CDTF">2010-02-01T21:33:28Z</dcterms:created>
  <dcterms:modified xsi:type="dcterms:W3CDTF">2013-05-17T02:08:16Z</dcterms:modified>
  <cp:category/>
</cp:coreProperties>
</file>