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267" r:id="rId2"/>
    <p:sldId id="282" r:id="rId3"/>
    <p:sldId id="268" r:id="rId4"/>
    <p:sldId id="269" r:id="rId5"/>
    <p:sldId id="287" r:id="rId6"/>
    <p:sldId id="291" r:id="rId7"/>
    <p:sldId id="289" r:id="rId8"/>
    <p:sldId id="270" r:id="rId9"/>
    <p:sldId id="271" r:id="rId10"/>
    <p:sldId id="272" r:id="rId11"/>
    <p:sldId id="274" r:id="rId12"/>
    <p:sldId id="275" r:id="rId13"/>
    <p:sldId id="284" r:id="rId14"/>
    <p:sldId id="280" r:id="rId15"/>
    <p:sldId id="278" r:id="rId16"/>
    <p:sldId id="279" r:id="rId17"/>
    <p:sldId id="290" r:id="rId18"/>
  </p:sldIdLst>
  <p:sldSz cx="10058400" cy="7772400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50941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01882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5282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0376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547061" algn="l" defTabSz="1018824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056473" algn="l" defTabSz="1018824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565886" algn="l" defTabSz="1018824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075298" algn="l" defTabSz="1018824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94660"/>
  </p:normalViewPr>
  <p:slideViewPr>
    <p:cSldViewPr snapToGrid="0">
      <p:cViewPr varScale="1">
        <p:scale>
          <a:sx n="95" d="100"/>
          <a:sy n="95" d="100"/>
        </p:scale>
        <p:origin x="-1080" y="-102"/>
      </p:cViewPr>
      <p:guideLst>
        <p:guide orient="horz" pos="2449"/>
        <p:guide orient="horz" pos="815"/>
        <p:guide orient="horz" pos="4591"/>
        <p:guide orient="horz" pos="925"/>
        <p:guide pos="3169"/>
        <p:guide pos="3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337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744" y="0"/>
            <a:ext cx="3032337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46188" y="696913"/>
            <a:ext cx="4505325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9770" y="4409758"/>
            <a:ext cx="5598160" cy="417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7904"/>
            <a:ext cx="3032337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744" y="8817904"/>
            <a:ext cx="3032337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05F6C0F-CE0B-476A-BF4A-C48BB99BEB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8118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1pPr>
    <a:lvl2pPr marL="509412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2pPr>
    <a:lvl3pPr marL="1018824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3pPr>
    <a:lvl4pPr marL="1528237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4pPr>
    <a:lvl5pPr marL="2037649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5pPr>
    <a:lvl6pPr marL="2547061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© 2004</a:t>
            </a: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03263"/>
            <a:ext cx="4487863" cy="3468687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9" y="4411348"/>
            <a:ext cx="5126037" cy="4174486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closer the r value is to 1, the better the correlation (1/-1=perfect)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5F6C0F-CE0B-476A-BF4A-C48BB99BEB9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394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EO&amp;T_RT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60147" cy="207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5772" y="7327907"/>
            <a:ext cx="2271871" cy="34374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10188" tIns="10188" rIns="10188" bIns="10188" anchor="b">
            <a:spAutoFit/>
          </a:bodyPr>
          <a:lstStyle/>
          <a:p>
            <a:pPr defTabSz="914466" eaLnBrk="0" hangingPunct="0">
              <a:defRPr/>
            </a:pPr>
            <a:r>
              <a:rPr lang="en-US" sz="700" dirty="0">
                <a:cs typeface="+mn-cs"/>
              </a:rPr>
              <a:t>BOEING is a trademark of Boeing Management Company.</a:t>
            </a:r>
          </a:p>
          <a:p>
            <a:pPr defTabSz="914466" eaLnBrk="0" hangingPunct="0">
              <a:defRPr/>
            </a:pPr>
            <a:r>
              <a:rPr lang="en-US" sz="700" dirty="0">
                <a:cs typeface="+mn-cs"/>
              </a:rPr>
              <a:t>Copyright © 2011 Boeing. All rights reserved.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ctrTitle"/>
          </p:nvPr>
        </p:nvSpPr>
        <p:spPr>
          <a:xfrm>
            <a:off x="482803" y="2590800"/>
            <a:ext cx="9072677" cy="1695233"/>
          </a:xfrm>
        </p:spPr>
        <p:txBody>
          <a:bodyPr anchor="t"/>
          <a:lstStyle>
            <a:lvl1pPr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482803" y="5181600"/>
            <a:ext cx="9072677" cy="345326"/>
          </a:xfrm>
        </p:spPr>
        <p:txBody>
          <a:bodyPr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Flammability Labs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Flammability Labs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EOT_PW_Sub_no-icon.ppt | </a:t>
            </a:r>
            <a:fld id="{A43E1A1B-A68A-4F62-B3ED-0ADFA619A8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7232650"/>
            <a:ext cx="3969227" cy="539750"/>
          </a:xfrm>
          <a:prstGeom prst="rect">
            <a:avLst/>
          </a:prstGeom>
          <a:ln/>
        </p:spPr>
        <p:txBody>
          <a:bodyPr lIns="101882" tIns="50941" rIns="101882" bIns="50941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2004Copyright © 2006 Boeing Applied Statistics Group.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667547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5772" y="401215"/>
            <a:ext cx="9131141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772" y="1468121"/>
            <a:ext cx="9131141" cy="174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980547"/>
            <a:ext cx="10058400" cy="322050"/>
          </a:xfrm>
          <a:prstGeom prst="rect">
            <a:avLst/>
          </a:prstGeom>
          <a:solidFill>
            <a:srgbClr val="A5ACB0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481334" tIns="0" rIns="0" bIns="0" anchor="ctr"/>
          <a:lstStyle/>
          <a:p>
            <a:pPr defTabSz="914466" eaLnBrk="0" hangingPunct="0">
              <a:defRPr/>
            </a:pPr>
            <a:endParaRPr lang="en-US" sz="1300" b="1" dirty="0">
              <a:solidFill>
                <a:srgbClr val="FFFFFF"/>
              </a:solidFill>
              <a:cs typeface="+mn-cs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455772" y="7543350"/>
            <a:ext cx="2271871" cy="12829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10188" tIns="10188" rIns="10188" bIns="10188" anchor="b">
            <a:spAutoFit/>
          </a:bodyPr>
          <a:lstStyle/>
          <a:p>
            <a:pPr defTabSz="914466" eaLnBrk="0" hangingPunct="0">
              <a:defRPr/>
            </a:pPr>
            <a:r>
              <a:rPr lang="en-US" sz="700" dirty="0">
                <a:cs typeface="+mn-cs"/>
              </a:rPr>
              <a:t>Copyright © 2011 Boeing. All rights reserved.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39844" y="7403572"/>
            <a:ext cx="1961038" cy="27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88" tIns="10188" rIns="10188" bIns="1018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7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Flammability Labs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455772" y="984145"/>
            <a:ext cx="6162516" cy="314854"/>
          </a:xfrm>
          <a:prstGeom prst="rect">
            <a:avLst/>
          </a:prstGeom>
        </p:spPr>
        <p:txBody>
          <a:bodyPr lIns="0" tIns="50941" rIns="0" bIns="50941">
            <a:spAutoFit/>
          </a:bodyPr>
          <a:lstStyle/>
          <a:p>
            <a:pPr defTabSz="914466" eaLnBrk="0" hangingPunct="0">
              <a:defRPr/>
            </a:pPr>
            <a:r>
              <a:rPr lang="en-US" sz="1300" dirty="0">
                <a:solidFill>
                  <a:srgbClr val="FFFFFF"/>
                </a:solidFill>
                <a:cs typeface="Arial" pitchFamily="34" charset="0"/>
              </a:rPr>
              <a:t>Engineering, Operations &amp; Technology | </a:t>
            </a:r>
            <a:r>
              <a:rPr lang="en-US" sz="1300" b="1" dirty="0">
                <a:solidFill>
                  <a:srgbClr val="FFFFFF"/>
                </a:solidFill>
                <a:cs typeface="Arial" pitchFamily="34" charset="0"/>
              </a:rPr>
              <a:t>Boeing Research &amp; Technology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8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37334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137334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defTabSz="1137334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defTabSz="1137334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defTabSz="1137334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509412" algn="l" defTabSz="1137334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1018824" algn="l" defTabSz="1137334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528237" algn="l" defTabSz="1137334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2037649" algn="l" defTabSz="1137334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189261" indent="-189261" algn="l" defTabSz="914466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500" b="1">
          <a:solidFill>
            <a:schemeClr val="tx1"/>
          </a:solidFill>
          <a:latin typeface="+mn-lt"/>
          <a:ea typeface="+mn-ea"/>
          <a:cs typeface="+mn-cs"/>
        </a:defRPr>
      </a:lvl1pPr>
      <a:lvl2pPr marL="419204" indent="-228175" algn="l" defTabSz="914466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698674" indent="-206949" algn="l" defTabSz="914466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Arial" charset="0"/>
        <a:buChar char="–"/>
        <a:defRPr>
          <a:solidFill>
            <a:schemeClr val="tx1"/>
          </a:solidFill>
          <a:latin typeface="+mn-lt"/>
        </a:defRPr>
      </a:lvl3pPr>
      <a:lvl4pPr marL="882628" indent="-182186" algn="l" defTabSz="914466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1066582" indent="-182186" algn="l" defTabSz="914466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Arial" charset="0"/>
        <a:buChar char="–"/>
        <a:defRPr sz="1800">
          <a:solidFill>
            <a:schemeClr val="tx1"/>
          </a:solidFill>
          <a:latin typeface="+mn-lt"/>
        </a:defRPr>
      </a:lvl5pPr>
      <a:lvl6pPr marL="1575995" indent="-182186" algn="l" defTabSz="914466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Arial" charset="0"/>
        <a:buChar char="–"/>
        <a:defRPr sz="1800">
          <a:solidFill>
            <a:schemeClr val="tx1"/>
          </a:solidFill>
          <a:latin typeface="+mn-lt"/>
        </a:defRPr>
      </a:lvl6pPr>
      <a:lvl7pPr marL="2085407" indent="-182186" algn="l" defTabSz="914466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Arial" charset="0"/>
        <a:buChar char="–"/>
        <a:defRPr sz="1800">
          <a:solidFill>
            <a:schemeClr val="tx1"/>
          </a:solidFill>
          <a:latin typeface="+mn-lt"/>
        </a:defRPr>
      </a:lvl7pPr>
      <a:lvl8pPr marL="2594819" indent="-182186" algn="l" defTabSz="914466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Arial" charset="0"/>
        <a:buChar char="–"/>
        <a:defRPr sz="1800">
          <a:solidFill>
            <a:schemeClr val="tx1"/>
          </a:solidFill>
          <a:latin typeface="+mn-lt"/>
        </a:defRPr>
      </a:lvl8pPr>
      <a:lvl9pPr marL="3104231" indent="-182186" algn="l" defTabSz="914466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Arial" charset="0"/>
        <a:buChar char="–"/>
        <a:defRPr sz="18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re.tc.faa.gov/pdf/materials/June12Meeting/Burns-0612-OSU_HR2_Prototype_Data.pdf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133392"/>
            <a:ext cx="10058400" cy="1661993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5400" dirty="0" smtClean="0"/>
              <a:t>A Statistical Approach to OSU Variability Reduction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Interiors and Flammability Labs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11982" y="7295103"/>
            <a:ext cx="2009671" cy="477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77591" y="5466235"/>
            <a:ext cx="71212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Ben Grogan – BR&amp;T Composites &amp; Flammability</a:t>
            </a:r>
          </a:p>
          <a:p>
            <a:pPr algn="ctr"/>
            <a:r>
              <a:rPr lang="en-US" dirty="0"/>
              <a:t>Shobbo Basu – </a:t>
            </a:r>
            <a:r>
              <a:rPr lang="en-US" dirty="0" err="1" smtClean="0"/>
              <a:t>Ph.D</a:t>
            </a:r>
            <a:r>
              <a:rPr lang="en-US" dirty="0" smtClean="0"/>
              <a:t>, ATF, BR&amp;T </a:t>
            </a:r>
            <a:r>
              <a:rPr lang="en-US" dirty="0"/>
              <a:t>Applied </a:t>
            </a:r>
            <a:r>
              <a:rPr lang="en-US" dirty="0" smtClean="0"/>
              <a:t>Math</a:t>
            </a:r>
          </a:p>
          <a:p>
            <a:pPr algn="ctr"/>
            <a:r>
              <a:rPr lang="en-US" dirty="0"/>
              <a:t>Greg Hooker – BCA Process </a:t>
            </a:r>
            <a:r>
              <a:rPr lang="en-US" dirty="0" smtClean="0"/>
              <a:t>Engineering</a:t>
            </a:r>
          </a:p>
          <a:p>
            <a:pPr algn="ctr"/>
            <a:r>
              <a:rPr lang="en-US" dirty="0"/>
              <a:t>Dan Slaton </a:t>
            </a:r>
            <a:r>
              <a:rPr lang="en-US" dirty="0" smtClean="0"/>
              <a:t>– TF, </a:t>
            </a:r>
            <a:r>
              <a:rPr lang="en-US" dirty="0"/>
              <a:t>BCA </a:t>
            </a:r>
            <a:r>
              <a:rPr lang="en-US" dirty="0" smtClean="0"/>
              <a:t>Flammability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Boeing OSU Variability Reduction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4907497"/>
          </a:xfrm>
        </p:spPr>
        <p:txBody>
          <a:bodyPr/>
          <a:lstStyle/>
          <a:p>
            <a:r>
              <a:rPr lang="en-US" dirty="0" smtClean="0"/>
              <a:t>Conclusion:</a:t>
            </a:r>
          </a:p>
          <a:p>
            <a:pPr lvl="1"/>
            <a:r>
              <a:rPr lang="en-US" dirty="0" smtClean="0"/>
              <a:t>Methodical approach successfully identified key parameters that contribute to variability</a:t>
            </a:r>
          </a:p>
          <a:p>
            <a:pPr lvl="1"/>
            <a:r>
              <a:rPr lang="en-US" dirty="0" smtClean="0"/>
              <a:t>DOE approach validated importance of standard work instructions, checklists, etc.</a:t>
            </a:r>
          </a:p>
          <a:p>
            <a:pPr lvl="1"/>
            <a:r>
              <a:rPr lang="en-US" dirty="0" smtClean="0"/>
              <a:t>Boeing’s OSU machines providing consistent, repeatable data </a:t>
            </a:r>
          </a:p>
          <a:p>
            <a:pPr lvl="1"/>
            <a:r>
              <a:rPr lang="en-US" dirty="0" smtClean="0"/>
              <a:t>Even with using established controls, there is “inherent” variability within the OSU</a:t>
            </a:r>
          </a:p>
          <a:p>
            <a:pPr marL="191029" lvl="1" indent="0">
              <a:buNone/>
            </a:pPr>
            <a:endParaRPr lang="en-US" dirty="0" smtClean="0"/>
          </a:p>
          <a:p>
            <a:r>
              <a:rPr lang="en-US" dirty="0" smtClean="0"/>
              <a:t>This method required up-front effort with data collection – many samples were tested over many months</a:t>
            </a:r>
          </a:p>
          <a:p>
            <a:r>
              <a:rPr lang="en-US" i="1" dirty="0" smtClean="0"/>
              <a:t>BUT - </a:t>
            </a:r>
            <a:r>
              <a:rPr lang="en-US" dirty="0" smtClean="0"/>
              <a:t>the benefits from this approach were realized in a statistically significant body of data</a:t>
            </a:r>
          </a:p>
        </p:txBody>
      </p:sp>
    </p:spTree>
    <p:extLst>
      <p:ext uri="{BB962C8B-B14F-4D97-AF65-F5344CB8AC3E}">
        <p14:creationId xmlns:p14="http://schemas.microsoft.com/office/powerpoint/2010/main" val="28610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3559436"/>
          </a:xfrm>
        </p:spPr>
        <p:txBody>
          <a:bodyPr/>
          <a:lstStyle/>
          <a:p>
            <a:r>
              <a:rPr lang="en-US" dirty="0" smtClean="0"/>
              <a:t>Background:</a:t>
            </a:r>
            <a:endParaRPr lang="en-US" dirty="0"/>
          </a:p>
          <a:p>
            <a:pPr lvl="1"/>
            <a:r>
              <a:rPr lang="en-US" dirty="0" smtClean="0"/>
              <a:t>Test Approach</a:t>
            </a:r>
          </a:p>
          <a:p>
            <a:pPr lvl="2"/>
            <a:r>
              <a:rPr lang="en-US" dirty="0" smtClean="0"/>
              <a:t>36 OSU’s participated in testing</a:t>
            </a:r>
          </a:p>
          <a:p>
            <a:pPr lvl="2"/>
            <a:r>
              <a:rPr lang="en-US" dirty="0" smtClean="0"/>
              <a:t>Key equipment/setup information surveyed</a:t>
            </a:r>
          </a:p>
          <a:p>
            <a:pPr lvl="2"/>
            <a:r>
              <a:rPr lang="en-US" dirty="0" smtClean="0"/>
              <a:t>Testing conducted per individual lab standards</a:t>
            </a:r>
            <a:endParaRPr lang="en-US" dirty="0"/>
          </a:p>
          <a:p>
            <a:pPr lvl="1"/>
            <a:r>
              <a:rPr lang="en-US" dirty="0" smtClean="0"/>
              <a:t>Analysis Approach</a:t>
            </a:r>
          </a:p>
          <a:p>
            <a:pPr lvl="2"/>
            <a:r>
              <a:rPr lang="en-US" dirty="0"/>
              <a:t>Results plotted to show side-by-side </a:t>
            </a:r>
            <a:r>
              <a:rPr lang="en-US" dirty="0" smtClean="0"/>
              <a:t>comparison (FAA)</a:t>
            </a:r>
          </a:p>
          <a:p>
            <a:pPr lvl="2"/>
            <a:r>
              <a:rPr lang="en-US" dirty="0" smtClean="0"/>
              <a:t>Operational variables statistically analyzed independently of test results (Boeing)</a:t>
            </a:r>
          </a:p>
          <a:p>
            <a:pPr lvl="2"/>
            <a:r>
              <a:rPr lang="en-US" dirty="0" smtClean="0"/>
              <a:t>Test results statistically analyzed to determine correlation between labs (Boeing)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5772" y="11117"/>
            <a:ext cx="9131141" cy="997196"/>
          </a:xfrm>
        </p:spPr>
        <p:txBody>
          <a:bodyPr/>
          <a:lstStyle/>
          <a:p>
            <a:pPr algn="ctr"/>
            <a:r>
              <a:rPr lang="en-US" dirty="0" smtClean="0"/>
              <a:t>Applying Boeing’s Approach to the 2012 FAA Round Robin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68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1038746"/>
          </a:xfrm>
        </p:spPr>
        <p:txBody>
          <a:bodyPr/>
          <a:lstStyle/>
          <a:p>
            <a:r>
              <a:rPr lang="en-US" dirty="0" smtClean="0"/>
              <a:t>Side-by-side plot shows a substantial body of data, with clearly variable data in both the test results and standard deviations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5772" y="11117"/>
            <a:ext cx="9131141" cy="997196"/>
          </a:xfrm>
        </p:spPr>
        <p:txBody>
          <a:bodyPr/>
          <a:lstStyle/>
          <a:p>
            <a:pPr algn="ctr"/>
            <a:r>
              <a:rPr lang="en-US" dirty="0" smtClean="0"/>
              <a:t>Applying Boeing’s Approach to the 2012 FAA Round Robin</a:t>
            </a:r>
            <a:endParaRPr lang="en-US" dirty="0"/>
          </a:p>
        </p:txBody>
      </p:sp>
      <p:pic>
        <p:nvPicPr>
          <p:cNvPr id="1026" name="Picture 2" descr="C:\Users\wv729c\Desktop\Cap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574" y="2430208"/>
            <a:ext cx="7193105" cy="473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86500" y="7163448"/>
            <a:ext cx="10264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hlinkClick r:id="rId3"/>
              </a:rPr>
              <a:t>http://www.fire.tc.faa.gov/pdf/materials/June12Meeting/Burns-0612-OSU_HR2_Prototype_Data.pdf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49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3817968"/>
          </a:xfrm>
        </p:spPr>
        <p:txBody>
          <a:bodyPr/>
          <a:lstStyle/>
          <a:p>
            <a:r>
              <a:rPr lang="en-US" dirty="0" smtClean="0"/>
              <a:t>Each lab operated based on its normal practices</a:t>
            </a:r>
          </a:p>
          <a:p>
            <a:r>
              <a:rPr lang="en-US" dirty="0" smtClean="0"/>
              <a:t>Machine operating parameters were reported</a:t>
            </a:r>
          </a:p>
          <a:p>
            <a:r>
              <a:rPr lang="en-US" dirty="0" smtClean="0"/>
              <a:t>Boeing analysis took operating parameters into account</a:t>
            </a:r>
          </a:p>
          <a:p>
            <a:r>
              <a:rPr lang="en-US" dirty="0" smtClean="0"/>
              <a:t>Correlations drawn between each independent parameter</a:t>
            </a:r>
          </a:p>
          <a:p>
            <a:pPr lvl="1"/>
            <a:r>
              <a:rPr lang="en-US" dirty="0" smtClean="0"/>
              <a:t>Equipment manufacturer</a:t>
            </a:r>
          </a:p>
          <a:p>
            <a:pPr lvl="1"/>
            <a:r>
              <a:rPr lang="en-US" dirty="0" smtClean="0"/>
              <a:t>Inlet pressures</a:t>
            </a:r>
          </a:p>
          <a:p>
            <a:pPr lvl="1"/>
            <a:r>
              <a:rPr lang="en-US" dirty="0" smtClean="0"/>
              <a:t>Compressor vs. blower</a:t>
            </a:r>
          </a:p>
          <a:p>
            <a:pPr lvl="1"/>
            <a:r>
              <a:rPr lang="en-US" dirty="0" smtClean="0"/>
              <a:t>Etc.</a:t>
            </a:r>
          </a:p>
          <a:p>
            <a:r>
              <a:rPr lang="en-US" dirty="0" smtClean="0"/>
              <a:t>Machine parameters then analyzed in reference to test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5772" y="11117"/>
            <a:ext cx="9131141" cy="997196"/>
          </a:xfrm>
        </p:spPr>
        <p:txBody>
          <a:bodyPr/>
          <a:lstStyle/>
          <a:p>
            <a:pPr algn="ctr"/>
            <a:r>
              <a:rPr lang="en-US" dirty="0" smtClean="0"/>
              <a:t>Applying Boeing’s Approach to the 2012 FAA Round Robin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95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3190104"/>
          </a:xfrm>
        </p:spPr>
        <p:txBody>
          <a:bodyPr/>
          <a:lstStyle/>
          <a:p>
            <a:r>
              <a:rPr lang="en-US" dirty="0" smtClean="0"/>
              <a:t>Boeing equipment/setup analysis shows: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orrelation between kW/mv and kW/mV*m^2 parameters (r=1, as expected)</a:t>
            </a:r>
          </a:p>
          <a:p>
            <a:pPr lvl="1"/>
            <a:r>
              <a:rPr lang="en-US" dirty="0" smtClean="0"/>
              <a:t>Strong positive correlation (r=0.8981) between flame off and flame on baselines (as expected)</a:t>
            </a:r>
          </a:p>
          <a:p>
            <a:pPr lvl="1"/>
            <a:r>
              <a:rPr lang="en-US" dirty="0" smtClean="0"/>
              <a:t>Negative correlation between calibration variables and baseline variables: a high </a:t>
            </a:r>
            <a:r>
              <a:rPr lang="en-US" dirty="0" err="1" smtClean="0"/>
              <a:t>Kh</a:t>
            </a:r>
            <a:r>
              <a:rPr lang="en-US" dirty="0" smtClean="0"/>
              <a:t> machine will have a lower baseline (r=-0.47/-0.58, not expected)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5772" y="11117"/>
            <a:ext cx="9131141" cy="997196"/>
          </a:xfrm>
        </p:spPr>
        <p:txBody>
          <a:bodyPr/>
          <a:lstStyle/>
          <a:p>
            <a:pPr algn="ctr"/>
            <a:r>
              <a:rPr lang="en-US" dirty="0" smtClean="0"/>
              <a:t>Applying Boeing’s Approach to the 2012 FAA Round Robin</a:t>
            </a:r>
            <a:endParaRPr lang="en-US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6292" y="4178436"/>
            <a:ext cx="3778152" cy="324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1119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4288866"/>
          </a:xfrm>
        </p:spPr>
        <p:txBody>
          <a:bodyPr/>
          <a:lstStyle/>
          <a:p>
            <a:r>
              <a:rPr lang="en-US" dirty="0" smtClean="0"/>
              <a:t>Conclusion:</a:t>
            </a:r>
          </a:p>
          <a:p>
            <a:pPr lvl="1"/>
            <a:r>
              <a:rPr lang="en-US" dirty="0" smtClean="0"/>
              <a:t>The statistical analysis identifies several equipment/setup parameters that significantly affect variability</a:t>
            </a:r>
          </a:p>
          <a:p>
            <a:pPr lvl="2"/>
            <a:r>
              <a:rPr lang="en-US" dirty="0" smtClean="0"/>
              <a:t>Machine Type</a:t>
            </a:r>
          </a:p>
          <a:p>
            <a:pPr lvl="2"/>
            <a:r>
              <a:rPr lang="en-US" dirty="0" smtClean="0"/>
              <a:t>Blower vs. Compressor</a:t>
            </a:r>
          </a:p>
          <a:p>
            <a:pPr lvl="2"/>
            <a:r>
              <a:rPr lang="en-US" dirty="0" smtClean="0"/>
              <a:t>Gas Pressure</a:t>
            </a:r>
          </a:p>
          <a:p>
            <a:pPr lvl="1"/>
            <a:r>
              <a:rPr lang="en-US" dirty="0" smtClean="0"/>
              <a:t>Not all variation is explained by observed parameters</a:t>
            </a:r>
          </a:p>
          <a:p>
            <a:pPr lvl="2"/>
            <a:r>
              <a:rPr lang="en-US" dirty="0" smtClean="0"/>
              <a:t>These factors explain less than 50% of the variability (R^2 ≤ 0.5)</a:t>
            </a:r>
          </a:p>
          <a:p>
            <a:pPr lvl="1"/>
            <a:r>
              <a:rPr lang="en-US" dirty="0" smtClean="0"/>
              <a:t>There are too many uncontrolled parameters and too little data to explain the variability</a:t>
            </a:r>
          </a:p>
          <a:p>
            <a:pPr lvl="1"/>
            <a:r>
              <a:rPr lang="en-US" dirty="0" smtClean="0"/>
              <a:t>Better control needs to be exercised over future Round Robin testing if variation is going to be explained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5772" y="11117"/>
            <a:ext cx="9131141" cy="997196"/>
          </a:xfrm>
        </p:spPr>
        <p:txBody>
          <a:bodyPr/>
          <a:lstStyle/>
          <a:p>
            <a:pPr algn="ctr"/>
            <a:r>
              <a:rPr lang="en-US" dirty="0" smtClean="0"/>
              <a:t>Applying Boeing’s Approach to the 2012 FAA Round Robin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68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4039567"/>
          </a:xfrm>
        </p:spPr>
        <p:txBody>
          <a:bodyPr/>
          <a:lstStyle/>
          <a:p>
            <a:r>
              <a:rPr lang="en-US" dirty="0" smtClean="0"/>
              <a:t>Recommendation:</a:t>
            </a:r>
          </a:p>
          <a:p>
            <a:pPr lvl="1"/>
            <a:r>
              <a:rPr lang="en-US" dirty="0" smtClean="0"/>
              <a:t>Conduct another focused Round Robin (5-10 machines)</a:t>
            </a:r>
          </a:p>
          <a:p>
            <a:pPr lvl="2"/>
            <a:r>
              <a:rPr lang="en-US" dirty="0"/>
              <a:t>Much discussion needed in task group to define </a:t>
            </a:r>
            <a:r>
              <a:rPr lang="en-US" dirty="0" smtClean="0"/>
              <a:t>plan</a:t>
            </a:r>
          </a:p>
          <a:p>
            <a:pPr lvl="2"/>
            <a:r>
              <a:rPr lang="en-US" dirty="0" smtClean="0"/>
              <a:t>Cross section of machines – principle of balance</a:t>
            </a:r>
          </a:p>
          <a:p>
            <a:pPr lvl="1"/>
            <a:r>
              <a:rPr lang="en-US" dirty="0" smtClean="0"/>
              <a:t>Control parameters</a:t>
            </a:r>
          </a:p>
          <a:p>
            <a:pPr lvl="2"/>
            <a:r>
              <a:rPr lang="en-US" dirty="0" smtClean="0"/>
              <a:t>All labs set up to the same parameters: air/methane pressure, etc.</a:t>
            </a:r>
          </a:p>
          <a:p>
            <a:pPr lvl="2"/>
            <a:r>
              <a:rPr lang="en-US" dirty="0" smtClean="0"/>
              <a:t>Calibrate using the same process</a:t>
            </a:r>
          </a:p>
          <a:p>
            <a:pPr lvl="2"/>
            <a:r>
              <a:rPr lang="en-US" dirty="0" smtClean="0"/>
              <a:t>Calibrate using a single, shared calorimeter</a:t>
            </a:r>
          </a:p>
          <a:p>
            <a:pPr lvl="2"/>
            <a:r>
              <a:rPr lang="en-US" dirty="0" smtClean="0"/>
              <a:t>Collect a larger dataset – 10 to 50 panels tested at each lab</a:t>
            </a:r>
          </a:p>
          <a:p>
            <a:pPr lvl="1"/>
            <a:r>
              <a:rPr lang="en-US" dirty="0" smtClean="0"/>
              <a:t>Statistical analysis of collected data</a:t>
            </a:r>
          </a:p>
          <a:p>
            <a:pPr lvl="1"/>
            <a:r>
              <a:rPr lang="en-US" dirty="0" smtClean="0"/>
              <a:t>Use this standard approach in future development of the HR2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5772" y="11117"/>
            <a:ext cx="9131141" cy="997196"/>
          </a:xfrm>
        </p:spPr>
        <p:txBody>
          <a:bodyPr/>
          <a:lstStyle/>
          <a:p>
            <a:pPr algn="ctr"/>
            <a:r>
              <a:rPr lang="en-US" dirty="0" smtClean="0"/>
              <a:t>Applying Boeing’s Approach to the 2012 FAA Round Robin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90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4039567"/>
          </a:xfrm>
        </p:spPr>
        <p:txBody>
          <a:bodyPr/>
          <a:lstStyle/>
          <a:p>
            <a:r>
              <a:rPr lang="en-US" dirty="0" smtClean="0"/>
              <a:t>Thank you for your time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Good luck OSU Task Group!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5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1731243"/>
          </a:xfrm>
        </p:spPr>
        <p:txBody>
          <a:bodyPr/>
          <a:lstStyle/>
          <a:p>
            <a:r>
              <a:rPr lang="en-US" dirty="0" smtClean="0"/>
              <a:t>Boeing OSU Variability Reduction Project</a:t>
            </a:r>
          </a:p>
          <a:p>
            <a:r>
              <a:rPr lang="en-US" dirty="0" smtClean="0"/>
              <a:t>Statistical Evaluation of FAATC RR2012 Data</a:t>
            </a:r>
          </a:p>
          <a:p>
            <a:r>
              <a:rPr lang="en-US" dirty="0" smtClean="0"/>
              <a:t>Recommendations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pic>
        <p:nvPicPr>
          <p:cNvPr id="3074" name="Picture 2" descr="V:\Flame lab pics\IMG_04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9" y="2975309"/>
            <a:ext cx="5587428" cy="419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32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Boeing OSU Variability Reduction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6070893"/>
          </a:xfrm>
        </p:spPr>
        <p:txBody>
          <a:bodyPr/>
          <a:lstStyle/>
          <a:p>
            <a:r>
              <a:rPr lang="en-US" dirty="0" smtClean="0"/>
              <a:t>In April 2010, Boeing began a project to better understand OSU variability between three machines at two labs</a:t>
            </a:r>
          </a:p>
          <a:p>
            <a:r>
              <a:rPr lang="en-US" dirty="0" smtClean="0"/>
              <a:t>The Boeing Flammability team identified 69 variables</a:t>
            </a:r>
          </a:p>
          <a:p>
            <a:r>
              <a:rPr lang="en-US" dirty="0" smtClean="0"/>
              <a:t>Key variables included:</a:t>
            </a:r>
          </a:p>
          <a:p>
            <a:pPr lvl="1"/>
            <a:r>
              <a:rPr lang="en-US" dirty="0" smtClean="0"/>
              <a:t>Sample position w/in the burn chamber</a:t>
            </a:r>
          </a:p>
          <a:p>
            <a:pPr lvl="1"/>
            <a:r>
              <a:rPr lang="en-US" dirty="0" smtClean="0"/>
              <a:t>Machine insulation</a:t>
            </a:r>
          </a:p>
          <a:p>
            <a:pPr lvl="1"/>
            <a:r>
              <a:rPr lang="en-US" dirty="0" smtClean="0"/>
              <a:t>Calorimeter (surface damage, position w/in calibration fixture)</a:t>
            </a:r>
          </a:p>
          <a:p>
            <a:pPr lvl="1"/>
            <a:r>
              <a:rPr lang="en-US" dirty="0" smtClean="0"/>
              <a:t>Airflow through chamber</a:t>
            </a:r>
          </a:p>
          <a:p>
            <a:pPr lvl="1"/>
            <a:r>
              <a:rPr lang="en-US" dirty="0" smtClean="0"/>
              <a:t>For additional variables, click </a:t>
            </a:r>
            <a:r>
              <a:rPr lang="en-US" dirty="0" smtClean="0">
                <a:hlinkClick r:id="" action="ppaction://noaction"/>
              </a:rPr>
              <a:t>here</a:t>
            </a:r>
            <a:endParaRPr lang="en-US" dirty="0" smtClean="0"/>
          </a:p>
          <a:p>
            <a:r>
              <a:rPr lang="en-US" dirty="0" smtClean="0"/>
              <a:t>Initial approach focused on evaluating high impact, easy to change variables – still insufficient for scope of project</a:t>
            </a:r>
          </a:p>
          <a:p>
            <a:r>
              <a:rPr lang="en-US" dirty="0" smtClean="0"/>
              <a:t>Each variable </a:t>
            </a:r>
            <a:r>
              <a:rPr lang="en-US" dirty="0"/>
              <a:t>was then addressed through scientific Design of Experiments (DOE) with the help of Boeing Applied </a:t>
            </a:r>
            <a:r>
              <a:rPr lang="en-US" dirty="0" smtClean="0"/>
              <a:t>Math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15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Boeing OSU Variability Reduction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1565044"/>
          </a:xfrm>
        </p:spPr>
        <p:txBody>
          <a:bodyPr/>
          <a:lstStyle/>
          <a:p>
            <a:r>
              <a:rPr lang="en-US" dirty="0" smtClean="0"/>
              <a:t>The DOE Approach:</a:t>
            </a:r>
          </a:p>
          <a:p>
            <a:pPr lvl="1"/>
            <a:r>
              <a:rPr lang="en-US" dirty="0" smtClean="0"/>
              <a:t>What is a DOE</a:t>
            </a:r>
          </a:p>
          <a:p>
            <a:pPr lvl="1"/>
            <a:r>
              <a:rPr lang="en-US" dirty="0" smtClean="0"/>
              <a:t>Why do we do it?</a:t>
            </a:r>
          </a:p>
          <a:p>
            <a:pPr lvl="1"/>
            <a:r>
              <a:rPr lang="en-US" dirty="0"/>
              <a:t>OSU Project </a:t>
            </a:r>
            <a:r>
              <a:rPr lang="en-US" dirty="0" smtClean="0"/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28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772" y="79758"/>
            <a:ext cx="9131141" cy="886397"/>
          </a:xfrm>
        </p:spPr>
        <p:txBody>
          <a:bodyPr/>
          <a:lstStyle/>
          <a:p>
            <a:r>
              <a:rPr lang="en-US" dirty="0" smtClean="0"/>
              <a:t>Boeing OSU Variability Reduction Project</a:t>
            </a:r>
            <a:br>
              <a:rPr lang="en-US" dirty="0" smtClean="0"/>
            </a:br>
            <a:r>
              <a:rPr lang="en-US" sz="2800" dirty="0" smtClean="0"/>
              <a:t>  -  What is Design of Experiments (DOE)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5193729"/>
          </a:xfrm>
        </p:spPr>
        <p:txBody>
          <a:bodyPr/>
          <a:lstStyle/>
          <a:p>
            <a:r>
              <a:rPr lang="en-US" dirty="0" smtClean="0"/>
              <a:t>Design of Experiments involves the </a:t>
            </a:r>
            <a:r>
              <a:rPr lang="en-US" dirty="0" smtClean="0">
                <a:solidFill>
                  <a:schemeClr val="tx2"/>
                </a:solidFill>
              </a:rPr>
              <a:t>active, systematic</a:t>
            </a:r>
            <a:r>
              <a:rPr lang="en-US" dirty="0" smtClean="0"/>
              <a:t>, and </a:t>
            </a:r>
            <a:r>
              <a:rPr lang="en-US" dirty="0" smtClean="0">
                <a:solidFill>
                  <a:schemeClr val="tx2"/>
                </a:solidFill>
              </a:rPr>
              <a:t>controlled change </a:t>
            </a:r>
            <a:r>
              <a:rPr lang="en-US" dirty="0" smtClean="0"/>
              <a:t>of process (or product) inputs to </a:t>
            </a:r>
            <a:r>
              <a:rPr lang="en-US" dirty="0" smtClean="0">
                <a:solidFill>
                  <a:schemeClr val="tx2"/>
                </a:solidFill>
              </a:rPr>
              <a:t>induce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chemeClr val="tx2"/>
                </a:solidFill>
              </a:rPr>
              <a:t>observe their effects </a:t>
            </a:r>
            <a:r>
              <a:rPr lang="en-US" dirty="0" smtClean="0"/>
              <a:t>on process (or product) outputs.</a:t>
            </a:r>
          </a:p>
          <a:p>
            <a:endParaRPr lang="en-US" dirty="0" smtClean="0"/>
          </a:p>
          <a:p>
            <a:r>
              <a:rPr lang="en-US" dirty="0" smtClean="0"/>
              <a:t>A systematized collection of principles for valid experimentation (</a:t>
            </a:r>
            <a:r>
              <a:rPr lang="en-US" i="1" dirty="0" smtClean="0">
                <a:solidFill>
                  <a:schemeClr val="tx2"/>
                </a:solidFill>
              </a:rPr>
              <a:t>Randomization,  Blocking, Replication and Balance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A rigorous science for linking “how it was done” to “what you can say.”</a:t>
            </a:r>
          </a:p>
          <a:p>
            <a:endParaRPr lang="en-US" dirty="0" smtClean="0"/>
          </a:p>
          <a:p>
            <a:r>
              <a:rPr lang="en-US" dirty="0" smtClean="0"/>
              <a:t>A technology that includes techniques for structuring very powerful experiments with relatively few runs.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Flammability Labs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90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EOT_PW_Sub_no-icon.ppt | </a:t>
            </a:r>
            <a:fld id="{E426B4CF-9523-469F-AA6C-45FD396A0A8E}" type="slidenum">
              <a:rPr lang="en-US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>
          <a:xfrm>
            <a:off x="455772" y="79758"/>
            <a:ext cx="9131141" cy="886397"/>
          </a:xfrm>
        </p:spPr>
        <p:txBody>
          <a:bodyPr/>
          <a:lstStyle/>
          <a:p>
            <a:r>
              <a:rPr lang="en-US" dirty="0" smtClean="0"/>
              <a:t>Boeing OSU Variability Reduction Project</a:t>
            </a:r>
            <a:br>
              <a:rPr lang="en-US" dirty="0" smtClean="0"/>
            </a:br>
            <a:r>
              <a:rPr lang="en-US" sz="2800" dirty="0" smtClean="0"/>
              <a:t> -  Experimentation Process</a:t>
            </a:r>
            <a:endParaRPr lang="en-US" dirty="0" smtClean="0"/>
          </a:p>
        </p:txBody>
      </p:sp>
      <p:grpSp>
        <p:nvGrpSpPr>
          <p:cNvPr id="43" name="Group 42"/>
          <p:cNvGrpSpPr/>
          <p:nvPr/>
        </p:nvGrpSpPr>
        <p:grpSpPr>
          <a:xfrm>
            <a:off x="419101" y="1473518"/>
            <a:ext cx="9293542" cy="949960"/>
            <a:chOff x="419101" y="1473518"/>
            <a:chExt cx="9293542" cy="949960"/>
          </a:xfrm>
        </p:grpSpPr>
        <p:sp>
          <p:nvSpPr>
            <p:cNvPr id="62470" name="Rectangle 4"/>
            <p:cNvSpPr>
              <a:spLocks noChangeArrowheads="1"/>
            </p:cNvSpPr>
            <p:nvPr/>
          </p:nvSpPr>
          <p:spPr bwMode="auto">
            <a:xfrm>
              <a:off x="419101" y="1473518"/>
              <a:ext cx="1844040" cy="94996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Prepare</a:t>
              </a:r>
            </a:p>
          </p:txBody>
        </p:sp>
        <p:sp>
          <p:nvSpPr>
            <p:cNvPr id="62471" name="Rectangle 5"/>
            <p:cNvSpPr>
              <a:spLocks noChangeArrowheads="1"/>
            </p:cNvSpPr>
            <p:nvPr/>
          </p:nvSpPr>
          <p:spPr bwMode="auto">
            <a:xfrm>
              <a:off x="2923223" y="1473518"/>
              <a:ext cx="1844040" cy="94996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Select</a:t>
              </a:r>
            </a:p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design</a:t>
              </a:r>
            </a:p>
          </p:txBody>
        </p:sp>
        <p:sp>
          <p:nvSpPr>
            <p:cNvPr id="62472" name="Rectangle 6"/>
            <p:cNvSpPr>
              <a:spLocks noChangeArrowheads="1"/>
            </p:cNvSpPr>
            <p:nvPr/>
          </p:nvSpPr>
          <p:spPr bwMode="auto">
            <a:xfrm>
              <a:off x="5354003" y="1473518"/>
              <a:ext cx="1844040" cy="94996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Conduct</a:t>
              </a:r>
            </a:p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experiment</a:t>
              </a:r>
            </a:p>
          </p:txBody>
        </p:sp>
        <p:sp>
          <p:nvSpPr>
            <p:cNvPr id="62473" name="Rectangle 7"/>
            <p:cNvSpPr>
              <a:spLocks noChangeArrowheads="1"/>
            </p:cNvSpPr>
            <p:nvPr/>
          </p:nvSpPr>
          <p:spPr bwMode="auto">
            <a:xfrm>
              <a:off x="7868603" y="1473518"/>
              <a:ext cx="1844040" cy="94996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Analyze</a:t>
              </a:r>
            </a:p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results</a:t>
              </a:r>
            </a:p>
          </p:txBody>
        </p:sp>
        <p:cxnSp>
          <p:nvCxnSpPr>
            <p:cNvPr id="62487" name="AutoShape 21"/>
            <p:cNvCxnSpPr>
              <a:cxnSpLocks noChangeShapeType="1"/>
              <a:stCxn id="62470" idx="3"/>
              <a:endCxn id="62471" idx="1"/>
            </p:cNvCxnSpPr>
            <p:nvPr/>
          </p:nvCxnSpPr>
          <p:spPr bwMode="auto">
            <a:xfrm>
              <a:off x="2263141" y="1948498"/>
              <a:ext cx="660083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2488" name="AutoShape 22"/>
            <p:cNvCxnSpPr>
              <a:cxnSpLocks noChangeShapeType="1"/>
              <a:stCxn id="62471" idx="3"/>
              <a:endCxn id="62472" idx="1"/>
            </p:cNvCxnSpPr>
            <p:nvPr/>
          </p:nvCxnSpPr>
          <p:spPr bwMode="auto">
            <a:xfrm>
              <a:off x="4767263" y="1948498"/>
              <a:ext cx="58674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2489" name="AutoShape 23"/>
            <p:cNvCxnSpPr>
              <a:cxnSpLocks noChangeShapeType="1"/>
              <a:stCxn id="62472" idx="3"/>
              <a:endCxn id="62473" idx="1"/>
            </p:cNvCxnSpPr>
            <p:nvPr/>
          </p:nvCxnSpPr>
          <p:spPr bwMode="auto">
            <a:xfrm>
              <a:off x="7198043" y="1948498"/>
              <a:ext cx="67056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44" name="Group 43"/>
          <p:cNvGrpSpPr/>
          <p:nvPr/>
        </p:nvGrpSpPr>
        <p:grpSpPr>
          <a:xfrm>
            <a:off x="8036243" y="2423478"/>
            <a:ext cx="754380" cy="4120092"/>
            <a:chOff x="8036243" y="2423478"/>
            <a:chExt cx="754380" cy="4120092"/>
          </a:xfrm>
        </p:grpSpPr>
        <p:cxnSp>
          <p:nvCxnSpPr>
            <p:cNvPr id="62490" name="AutoShape 24"/>
            <p:cNvCxnSpPr>
              <a:cxnSpLocks noChangeShapeType="1"/>
              <a:stCxn id="62473" idx="2"/>
              <a:endCxn id="62474" idx="0"/>
            </p:cNvCxnSpPr>
            <p:nvPr/>
          </p:nvCxnSpPr>
          <p:spPr bwMode="auto">
            <a:xfrm>
              <a:off x="8790623" y="2423478"/>
              <a:ext cx="0" cy="70887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2491" name="AutoShape 25"/>
            <p:cNvCxnSpPr>
              <a:cxnSpLocks noChangeShapeType="1"/>
              <a:stCxn id="62474" idx="2"/>
              <a:endCxn id="62475" idx="3"/>
            </p:cNvCxnSpPr>
            <p:nvPr/>
          </p:nvCxnSpPr>
          <p:spPr bwMode="auto">
            <a:xfrm rot="5400000">
              <a:off x="7657783" y="5410730"/>
              <a:ext cx="1511300" cy="75438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  <p:grpSp>
        <p:nvGrpSpPr>
          <p:cNvPr id="45" name="Group 44"/>
          <p:cNvGrpSpPr/>
          <p:nvPr/>
        </p:nvGrpSpPr>
        <p:grpSpPr>
          <a:xfrm>
            <a:off x="240983" y="6068590"/>
            <a:ext cx="7795260" cy="949960"/>
            <a:chOff x="240983" y="6068590"/>
            <a:chExt cx="7795260" cy="949960"/>
          </a:xfrm>
        </p:grpSpPr>
        <p:sp>
          <p:nvSpPr>
            <p:cNvPr id="62475" name="Rectangle 9"/>
            <p:cNvSpPr>
              <a:spLocks noChangeArrowheads="1"/>
            </p:cNvSpPr>
            <p:nvPr/>
          </p:nvSpPr>
          <p:spPr bwMode="auto">
            <a:xfrm>
              <a:off x="6024563" y="6068590"/>
              <a:ext cx="2011680" cy="94996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Verify</a:t>
              </a:r>
            </a:p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results</a:t>
              </a:r>
            </a:p>
          </p:txBody>
        </p:sp>
        <p:sp>
          <p:nvSpPr>
            <p:cNvPr id="62477" name="Rectangle 11"/>
            <p:cNvSpPr>
              <a:spLocks noChangeArrowheads="1"/>
            </p:cNvSpPr>
            <p:nvPr/>
          </p:nvSpPr>
          <p:spPr bwMode="auto">
            <a:xfrm>
              <a:off x="240983" y="6068590"/>
              <a:ext cx="2011680" cy="9499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Document and</a:t>
              </a:r>
            </a:p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implement</a:t>
              </a:r>
            </a:p>
          </p:txBody>
        </p:sp>
        <p:cxnSp>
          <p:nvCxnSpPr>
            <p:cNvPr id="62492" name="AutoShape 26"/>
            <p:cNvCxnSpPr>
              <a:cxnSpLocks noChangeShapeType="1"/>
              <a:stCxn id="62475" idx="1"/>
              <a:endCxn id="62476" idx="3"/>
            </p:cNvCxnSpPr>
            <p:nvPr/>
          </p:nvCxnSpPr>
          <p:spPr bwMode="auto">
            <a:xfrm flipH="1">
              <a:off x="4851083" y="6543570"/>
              <a:ext cx="117348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42" name="Group 41"/>
          <p:cNvGrpSpPr/>
          <p:nvPr/>
        </p:nvGrpSpPr>
        <p:grpSpPr>
          <a:xfrm>
            <a:off x="502921" y="2423478"/>
            <a:ext cx="9209722" cy="5070052"/>
            <a:chOff x="502921" y="2423478"/>
            <a:chExt cx="9209722" cy="5070052"/>
          </a:xfrm>
        </p:grpSpPr>
        <p:sp>
          <p:nvSpPr>
            <p:cNvPr id="62474" name="AutoShape 8"/>
            <p:cNvSpPr>
              <a:spLocks noChangeArrowheads="1"/>
            </p:cNvSpPr>
            <p:nvPr/>
          </p:nvSpPr>
          <p:spPr bwMode="auto">
            <a:xfrm>
              <a:off x="7868603" y="3132350"/>
              <a:ext cx="1844040" cy="1899920"/>
            </a:xfrm>
            <a:prstGeom prst="diamond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Results</a:t>
              </a:r>
            </a:p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acceptable</a:t>
              </a:r>
            </a:p>
            <a:p>
              <a:pPr algn="ctr" eaLnBrk="0" hangingPunct="0"/>
              <a:r>
                <a:rPr lang="en-US" sz="2200" b="1" dirty="0">
                  <a:solidFill>
                    <a:prstClr val="black"/>
                  </a:solidFill>
                </a:rPr>
                <a:t>?</a:t>
              </a: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502921" y="2423478"/>
              <a:ext cx="8937307" cy="5070052"/>
              <a:chOff x="502921" y="2423478"/>
              <a:chExt cx="8937307" cy="5070052"/>
            </a:xfrm>
          </p:grpSpPr>
          <p:cxnSp>
            <p:nvCxnSpPr>
              <p:cNvPr id="62497" name="AutoShape 31"/>
              <p:cNvCxnSpPr>
                <a:cxnSpLocks noChangeShapeType="1"/>
                <a:stCxn id="62474" idx="1"/>
                <a:endCxn id="62480" idx="2"/>
              </p:cNvCxnSpPr>
              <p:nvPr/>
            </p:nvCxnSpPr>
            <p:spPr bwMode="auto">
              <a:xfrm rot="10800000">
                <a:off x="6276023" y="3713481"/>
                <a:ext cx="1592580" cy="368829"/>
              </a:xfrm>
              <a:prstGeom prst="bentConnector2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</p:spPr>
          </p:cxnSp>
          <p:grpSp>
            <p:nvGrpSpPr>
              <p:cNvPr id="40" name="Group 39"/>
              <p:cNvGrpSpPr/>
              <p:nvPr/>
            </p:nvGrpSpPr>
            <p:grpSpPr>
              <a:xfrm>
                <a:off x="502921" y="2423478"/>
                <a:ext cx="8937307" cy="5070052"/>
                <a:chOff x="502921" y="2423478"/>
                <a:chExt cx="8937307" cy="5070052"/>
              </a:xfrm>
            </p:grpSpPr>
            <p:cxnSp>
              <p:nvCxnSpPr>
                <p:cNvPr id="62493" name="AutoShape 27"/>
                <p:cNvCxnSpPr>
                  <a:cxnSpLocks noChangeShapeType="1"/>
                  <a:stCxn id="62476" idx="1"/>
                  <a:endCxn id="62477" idx="3"/>
                </p:cNvCxnSpPr>
                <p:nvPr/>
              </p:nvCxnSpPr>
              <p:spPr bwMode="auto">
                <a:xfrm flipH="1">
                  <a:off x="2252663" y="6543570"/>
                  <a:ext cx="754380" cy="0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62498" name="AutoShape 32"/>
                <p:cNvCxnSpPr>
                  <a:cxnSpLocks noChangeShapeType="1"/>
                  <a:stCxn id="62474" idx="1"/>
                  <a:endCxn id="62479" idx="2"/>
                </p:cNvCxnSpPr>
                <p:nvPr/>
              </p:nvCxnSpPr>
              <p:spPr bwMode="auto">
                <a:xfrm rot="10800000">
                  <a:off x="3845243" y="3758460"/>
                  <a:ext cx="4023360" cy="323850"/>
                </a:xfrm>
                <a:prstGeom prst="bentConnector2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</p:spPr>
            </p:cxnSp>
            <p:cxnSp>
              <p:nvCxnSpPr>
                <p:cNvPr id="62500" name="AutoShape 34"/>
                <p:cNvCxnSpPr>
                  <a:cxnSpLocks noChangeShapeType="1"/>
                  <a:stCxn id="62478" idx="0"/>
                  <a:endCxn id="62470" idx="2"/>
                </p:cNvCxnSpPr>
                <p:nvPr/>
              </p:nvCxnSpPr>
              <p:spPr bwMode="auto">
                <a:xfrm flipV="1">
                  <a:off x="1341121" y="2423478"/>
                  <a:ext cx="0" cy="449792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62502" name="AutoShape 36"/>
                <p:cNvCxnSpPr>
                  <a:cxnSpLocks noChangeShapeType="1"/>
                  <a:stCxn id="62479" idx="0"/>
                  <a:endCxn id="62471" idx="2"/>
                </p:cNvCxnSpPr>
                <p:nvPr/>
              </p:nvCxnSpPr>
              <p:spPr bwMode="auto">
                <a:xfrm flipV="1">
                  <a:off x="3845243" y="2423478"/>
                  <a:ext cx="0" cy="471382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grpSp>
              <p:nvGrpSpPr>
                <p:cNvPr id="3" name="Group 43"/>
                <p:cNvGrpSpPr/>
                <p:nvPr/>
              </p:nvGrpSpPr>
              <p:grpSpPr>
                <a:xfrm>
                  <a:off x="502921" y="2423478"/>
                  <a:ext cx="8937307" cy="5070052"/>
                  <a:chOff x="502921" y="2423478"/>
                  <a:chExt cx="8937307" cy="5070052"/>
                </a:xfrm>
              </p:grpSpPr>
              <p:sp>
                <p:nvSpPr>
                  <p:cNvPr id="62476" name="AutoShape 10"/>
                  <p:cNvSpPr>
                    <a:spLocks noChangeArrowheads="1"/>
                  </p:cNvSpPr>
                  <p:nvPr/>
                </p:nvSpPr>
                <p:spPr bwMode="auto">
                  <a:xfrm>
                    <a:off x="3007043" y="5593610"/>
                    <a:ext cx="1844040" cy="189992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r>
                      <a:rPr lang="en-US" sz="2200" b="1" dirty="0">
                        <a:solidFill>
                          <a:prstClr val="black"/>
                        </a:solidFill>
                      </a:rPr>
                      <a:t>More</a:t>
                    </a:r>
                  </a:p>
                  <a:p>
                    <a:pPr algn="ctr" eaLnBrk="0" hangingPunct="0"/>
                    <a:r>
                      <a:rPr lang="en-US" sz="2200" b="1" dirty="0">
                        <a:solidFill>
                          <a:prstClr val="black"/>
                        </a:solidFill>
                      </a:rPr>
                      <a:t>experiments</a:t>
                    </a:r>
                  </a:p>
                  <a:p>
                    <a:pPr algn="ctr" eaLnBrk="0" hangingPunct="0"/>
                    <a:r>
                      <a:rPr lang="en-US" sz="2200" b="1" dirty="0">
                        <a:solidFill>
                          <a:prstClr val="black"/>
                        </a:solidFill>
                      </a:rPr>
                      <a:t>?</a:t>
                    </a:r>
                  </a:p>
                </p:txBody>
              </p:sp>
              <p:sp>
                <p:nvSpPr>
                  <p:cNvPr id="62478" name="AutoShape 12"/>
                  <p:cNvSpPr>
                    <a:spLocks noChangeArrowheads="1"/>
                  </p:cNvSpPr>
                  <p:nvPr/>
                </p:nvSpPr>
                <p:spPr bwMode="auto">
                  <a:xfrm>
                    <a:off x="502921" y="2873270"/>
                    <a:ext cx="1676400" cy="863600"/>
                  </a:xfrm>
                  <a:prstGeom prst="flowChartAlternateProcess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Inadequate</a:t>
                    </a:r>
                  </a:p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preparation</a:t>
                    </a:r>
                    <a:endParaRPr lang="en-US" sz="22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2479" name="AutoShape 13"/>
                  <p:cNvSpPr>
                    <a:spLocks noChangeArrowheads="1"/>
                  </p:cNvSpPr>
                  <p:nvPr/>
                </p:nvSpPr>
                <p:spPr bwMode="auto">
                  <a:xfrm>
                    <a:off x="3007043" y="2894860"/>
                    <a:ext cx="1676400" cy="863600"/>
                  </a:xfrm>
                  <a:prstGeom prst="flowChartAlternateProcess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Design</a:t>
                    </a:r>
                  </a:p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refinements</a:t>
                    </a:r>
                  </a:p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required</a:t>
                    </a:r>
                    <a:endParaRPr lang="en-US" sz="22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2480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5437823" y="2849881"/>
                    <a:ext cx="1676400" cy="863600"/>
                  </a:xfrm>
                  <a:prstGeom prst="flowChartAlternateProcess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Errors in</a:t>
                    </a:r>
                  </a:p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execution</a:t>
                    </a:r>
                    <a:endParaRPr lang="en-US" sz="22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2481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81863" y="3531765"/>
                    <a:ext cx="560546" cy="430001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sz="2200" b="1" dirty="0">
                        <a:solidFill>
                          <a:prstClr val="black"/>
                        </a:solidFill>
                      </a:rPr>
                      <a:t>No</a:t>
                    </a:r>
                  </a:p>
                </p:txBody>
              </p:sp>
              <p:sp>
                <p:nvSpPr>
                  <p:cNvPr id="62482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9668" y="5312940"/>
                    <a:ext cx="670560" cy="430001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sz="2200" b="1" dirty="0">
                        <a:solidFill>
                          <a:prstClr val="black"/>
                        </a:solidFill>
                      </a:rPr>
                      <a:t>Yes</a:t>
                    </a:r>
                  </a:p>
                </p:txBody>
              </p:sp>
              <p:sp>
                <p:nvSpPr>
                  <p:cNvPr id="62483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04123" y="6575955"/>
                    <a:ext cx="560546" cy="430001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sz="2200" b="1" dirty="0">
                        <a:solidFill>
                          <a:prstClr val="black"/>
                        </a:solidFill>
                      </a:rPr>
                      <a:t>No</a:t>
                    </a:r>
                  </a:p>
                </p:txBody>
              </p:sp>
              <p:sp>
                <p:nvSpPr>
                  <p:cNvPr id="62484" name="Auto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1613536" y="4427750"/>
                    <a:ext cx="1676400" cy="863600"/>
                  </a:xfrm>
                  <a:prstGeom prst="flowChartAlternateProcess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Optimize new</a:t>
                    </a:r>
                  </a:p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parameters</a:t>
                    </a:r>
                    <a:endParaRPr lang="en-US" sz="22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2485" name="AutoShape 19"/>
                  <p:cNvSpPr>
                    <a:spLocks noChangeArrowheads="1"/>
                  </p:cNvSpPr>
                  <p:nvPr/>
                </p:nvSpPr>
                <p:spPr bwMode="auto">
                  <a:xfrm>
                    <a:off x="4348163" y="4427750"/>
                    <a:ext cx="1676400" cy="863600"/>
                  </a:xfrm>
                  <a:prstGeom prst="flowChartAlternateProcess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Add runs to</a:t>
                    </a:r>
                  </a:p>
                  <a:p>
                    <a:pPr algn="ctr" eaLnBrk="0" hangingPunct="0"/>
                    <a:r>
                      <a:rPr lang="en-US" b="1" dirty="0">
                        <a:solidFill>
                          <a:prstClr val="black"/>
                        </a:solidFill>
                      </a:rPr>
                      <a:t>existing design</a:t>
                    </a:r>
                    <a:endParaRPr lang="en-US" sz="2200" b="1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2486" name="Text Box 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372009" y="5244572"/>
                    <a:ext cx="670560" cy="430001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sz="2200" b="1" dirty="0">
                        <a:solidFill>
                          <a:prstClr val="black"/>
                        </a:solidFill>
                      </a:rPr>
                      <a:t>Yes</a:t>
                    </a:r>
                  </a:p>
                </p:txBody>
              </p:sp>
              <p:cxnSp>
                <p:nvCxnSpPr>
                  <p:cNvPr id="62494" name="AutoShape 28"/>
                  <p:cNvCxnSpPr>
                    <a:cxnSpLocks noChangeShapeType="1"/>
                    <a:stCxn id="62476" idx="0"/>
                    <a:endCxn id="62484" idx="3"/>
                  </p:cNvCxnSpPr>
                  <p:nvPr/>
                </p:nvCxnSpPr>
                <p:spPr bwMode="auto">
                  <a:xfrm rot="5400000" flipH="1">
                    <a:off x="3242469" y="4907016"/>
                    <a:ext cx="734060" cy="639128"/>
                  </a:xfrm>
                  <a:prstGeom prst="bentConnector2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</p:cxnSp>
              <p:cxnSp>
                <p:nvCxnSpPr>
                  <p:cNvPr id="62495" name="AutoShape 29"/>
                  <p:cNvCxnSpPr>
                    <a:cxnSpLocks noChangeShapeType="1"/>
                    <a:stCxn id="62476" idx="0"/>
                    <a:endCxn id="62485" idx="1"/>
                  </p:cNvCxnSpPr>
                  <p:nvPr/>
                </p:nvCxnSpPr>
                <p:spPr bwMode="auto">
                  <a:xfrm rot="16200000">
                    <a:off x="3771583" y="5017030"/>
                    <a:ext cx="734060" cy="419100"/>
                  </a:xfrm>
                  <a:prstGeom prst="bentConnector2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</p:cxnSp>
              <p:cxnSp>
                <p:nvCxnSpPr>
                  <p:cNvPr id="62496" name="AutoShape 30"/>
                  <p:cNvCxnSpPr>
                    <a:cxnSpLocks noChangeShapeType="1"/>
                    <a:stCxn id="62480" idx="0"/>
                    <a:endCxn id="62472" idx="2"/>
                  </p:cNvCxnSpPr>
                  <p:nvPr/>
                </p:nvCxnSpPr>
                <p:spPr bwMode="auto">
                  <a:xfrm flipV="1">
                    <a:off x="6276023" y="2423478"/>
                    <a:ext cx="0" cy="426403"/>
                  </a:xfrm>
                  <a:prstGeom prst="straightConnector1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</p:cxnSp>
              <p:cxnSp>
                <p:nvCxnSpPr>
                  <p:cNvPr id="62499" name="AutoShape 33"/>
                  <p:cNvCxnSpPr>
                    <a:cxnSpLocks noChangeShapeType="1"/>
                    <a:stCxn id="62474" idx="1"/>
                    <a:endCxn id="62478" idx="2"/>
                  </p:cNvCxnSpPr>
                  <p:nvPr/>
                </p:nvCxnSpPr>
                <p:spPr bwMode="auto">
                  <a:xfrm rot="10800000">
                    <a:off x="1341121" y="3736870"/>
                    <a:ext cx="6527483" cy="345440"/>
                  </a:xfrm>
                  <a:prstGeom prst="bentConnector2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 type="triangle" w="med" len="med"/>
                  </a:ln>
                </p:spPr>
              </p:cxnSp>
              <p:cxnSp>
                <p:nvCxnSpPr>
                  <p:cNvPr id="62501" name="AutoShape 35"/>
                  <p:cNvCxnSpPr>
                    <a:cxnSpLocks noChangeShapeType="1"/>
                    <a:stCxn id="62484" idx="0"/>
                    <a:endCxn id="62470" idx="2"/>
                  </p:cNvCxnSpPr>
                  <p:nvPr/>
                </p:nvCxnSpPr>
                <p:spPr bwMode="auto">
                  <a:xfrm rot="5400000" flipH="1">
                    <a:off x="894292" y="2870306"/>
                    <a:ext cx="2004272" cy="1110615"/>
                  </a:xfrm>
                  <a:prstGeom prst="bentConnector3">
                    <a:avLst>
                      <a:gd name="adj1" fmla="val 86620"/>
                    </a:avLst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 type="triangle" w="med" len="med"/>
                  </a:ln>
                </p:spPr>
              </p:cxnSp>
              <p:cxnSp>
                <p:nvCxnSpPr>
                  <p:cNvPr id="62503" name="AutoShape 37"/>
                  <p:cNvCxnSpPr>
                    <a:cxnSpLocks noChangeShapeType="1"/>
                    <a:stCxn id="62485" idx="0"/>
                    <a:endCxn id="62471" idx="2"/>
                  </p:cNvCxnSpPr>
                  <p:nvPr/>
                </p:nvCxnSpPr>
                <p:spPr bwMode="auto">
                  <a:xfrm rot="5400000" flipH="1">
                    <a:off x="3513667" y="2755054"/>
                    <a:ext cx="2004272" cy="1341120"/>
                  </a:xfrm>
                  <a:prstGeom prst="bentConnector3">
                    <a:avLst>
                      <a:gd name="adj1" fmla="val 88236"/>
                    </a:avLst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 type="triangle" w="med" len="med"/>
                  </a:ln>
                </p:spPr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1250471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772" y="11390"/>
            <a:ext cx="9131141" cy="886397"/>
          </a:xfrm>
        </p:spPr>
        <p:txBody>
          <a:bodyPr/>
          <a:lstStyle/>
          <a:p>
            <a:r>
              <a:rPr lang="en-US" dirty="0" smtClean="0"/>
              <a:t>Boeing OSU Variability Reduction Project</a:t>
            </a:r>
            <a:br>
              <a:rPr lang="en-US" dirty="0" smtClean="0"/>
            </a:br>
            <a:r>
              <a:rPr lang="en-US" sz="2800" dirty="0" smtClean="0"/>
              <a:t>  -  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5359929"/>
          </a:xfrm>
        </p:spPr>
        <p:txBody>
          <a:bodyPr/>
          <a:lstStyle/>
          <a:p>
            <a:r>
              <a:rPr lang="en-US" sz="2000" dirty="0" smtClean="0"/>
              <a:t>Goal: Establish the thermopile baseline</a:t>
            </a:r>
          </a:p>
          <a:p>
            <a:r>
              <a:rPr lang="en-US" sz="2000" dirty="0" smtClean="0"/>
              <a:t>Four critical variables.</a:t>
            </a:r>
          </a:p>
          <a:p>
            <a:pPr lvl="1"/>
            <a:r>
              <a:rPr lang="en-US" sz="1800" dirty="0" smtClean="0"/>
              <a:t>Lower Flame Length</a:t>
            </a:r>
          </a:p>
          <a:p>
            <a:pPr lvl="2"/>
            <a:r>
              <a:rPr lang="en-US" sz="1600" dirty="0" smtClean="0"/>
              <a:t>Nominal Length = Diameter (D) of the burner tube, 0.5D and 1.5D</a:t>
            </a:r>
          </a:p>
          <a:p>
            <a:pPr lvl="2"/>
            <a:r>
              <a:rPr lang="en-US" sz="1600" dirty="0" smtClean="0"/>
              <a:t>0.004 ft^3/min methane and an air supply adjusted to produce a flame such that the inner cone is approximately the same length as the diameter of the burner tube</a:t>
            </a:r>
          </a:p>
          <a:p>
            <a:pPr lvl="1"/>
            <a:r>
              <a:rPr lang="en-US" sz="1800" dirty="0" smtClean="0"/>
              <a:t>Upper Flame length  </a:t>
            </a:r>
          </a:p>
          <a:p>
            <a:pPr lvl="2"/>
            <a:r>
              <a:rPr lang="en-US" sz="1600" dirty="0" smtClean="0"/>
              <a:t> Nominal 1”, also try 0.75” and 1.25”</a:t>
            </a:r>
          </a:p>
          <a:p>
            <a:pPr lvl="2"/>
            <a:r>
              <a:rPr lang="en-US" sz="1600" dirty="0" smtClean="0"/>
              <a:t>Controlled by Methane mixed with air in a ratio of approximately 50/50 by volume. </a:t>
            </a:r>
            <a:r>
              <a:rPr lang="en-US" sz="1600" dirty="0" err="1" smtClean="0"/>
              <a:t>Flamelets</a:t>
            </a:r>
            <a:r>
              <a:rPr lang="en-US" sz="1600" dirty="0" smtClean="0"/>
              <a:t> should be approximately one inch long (0.25" tip appears yellow)</a:t>
            </a:r>
          </a:p>
          <a:p>
            <a:pPr lvl="1"/>
            <a:r>
              <a:rPr lang="en-US" sz="1800" dirty="0" smtClean="0"/>
              <a:t>Heat flux (Center)</a:t>
            </a:r>
          </a:p>
          <a:p>
            <a:pPr lvl="2"/>
            <a:r>
              <a:rPr lang="en-US" sz="1600" dirty="0" smtClean="0"/>
              <a:t>Nominal (3.5 W/cm^2) and the upper/lower ranges ( </a:t>
            </a:r>
            <a:r>
              <a:rPr lang="en-US" sz="1600" u="sng" dirty="0" smtClean="0"/>
              <a:t>+</a:t>
            </a:r>
            <a:r>
              <a:rPr lang="en-US" sz="1600" dirty="0" smtClean="0"/>
              <a:t> 0.05 W cm^2)</a:t>
            </a:r>
          </a:p>
          <a:p>
            <a:pPr lvl="1"/>
            <a:r>
              <a:rPr lang="en-US" sz="1800" dirty="0" smtClean="0"/>
              <a:t>Airflow </a:t>
            </a:r>
          </a:p>
          <a:p>
            <a:pPr lvl="2"/>
            <a:r>
              <a:rPr lang="en-US" sz="1600" dirty="0" smtClean="0"/>
              <a:t>Nominal (200mm Hg).  Vary between 180mm Hg and 220mm Hg</a:t>
            </a:r>
          </a:p>
          <a:p>
            <a:r>
              <a:rPr lang="en-US" sz="2300" dirty="0" smtClean="0"/>
              <a:t>Total combinations = 3 x 3 x 3 x 3 = 81</a:t>
            </a:r>
          </a:p>
          <a:p>
            <a:r>
              <a:rPr lang="en-US" sz="2300" dirty="0" smtClean="0"/>
              <a:t>Based on DOE principles, adequate data can be collected through 48 combinations with multiple operators</a:t>
            </a:r>
          </a:p>
        </p:txBody>
      </p:sp>
    </p:spTree>
    <p:extLst>
      <p:ext uri="{BB962C8B-B14F-4D97-AF65-F5344CB8AC3E}">
        <p14:creationId xmlns:p14="http://schemas.microsoft.com/office/powerpoint/2010/main" val="98418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Boeing OSU Variability Reduction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5772" y="1468121"/>
            <a:ext cx="9131141" cy="6135526"/>
          </a:xfrm>
        </p:spPr>
        <p:txBody>
          <a:bodyPr/>
          <a:lstStyle/>
          <a:p>
            <a:r>
              <a:rPr lang="en-US" dirty="0" smtClean="0"/>
              <a:t>Results, after many iterations of DOE’s:</a:t>
            </a:r>
          </a:p>
          <a:p>
            <a:pPr lvl="1"/>
            <a:r>
              <a:rPr lang="en-US" dirty="0" smtClean="0"/>
              <a:t>Understanding of impact of key variables, and how to control them</a:t>
            </a:r>
          </a:p>
          <a:p>
            <a:pPr lvl="1"/>
            <a:r>
              <a:rPr lang="en-US" dirty="0" smtClean="0"/>
              <a:t>Standard Work Instructions created to control ‘standardized’ parameters – Daily Startup Checklist, Maintenance Checklist, process instructions</a:t>
            </a:r>
          </a:p>
          <a:p>
            <a:pPr lvl="1"/>
            <a:r>
              <a:rPr lang="en-US" dirty="0" smtClean="0"/>
              <a:t>Checklists were developed based on weekly discussions on machine operation. </a:t>
            </a:r>
          </a:p>
          <a:p>
            <a:pPr lvl="1"/>
            <a:r>
              <a:rPr lang="en-US" dirty="0" smtClean="0"/>
              <a:t>Updated regularly to ensure consistent operation of machines with multiple users</a:t>
            </a:r>
          </a:p>
          <a:p>
            <a:pPr lvl="1"/>
            <a:r>
              <a:rPr lang="en-US" dirty="0" smtClean="0"/>
              <a:t>Standard Panel tested weekly to monitor and record progress on all machines – 5 panels per set</a:t>
            </a:r>
          </a:p>
          <a:p>
            <a:pPr lvl="1"/>
            <a:r>
              <a:rPr lang="en-US" dirty="0" smtClean="0"/>
              <a:t>Control charts maintained, regularly reviewed by non-advocate reviews</a:t>
            </a:r>
          </a:p>
          <a:p>
            <a:pPr lvl="1"/>
            <a:r>
              <a:rPr lang="en-US" dirty="0" smtClean="0"/>
              <a:t>Project continued for approximately one year</a:t>
            </a:r>
          </a:p>
          <a:p>
            <a:pPr lvl="1"/>
            <a:r>
              <a:rPr lang="en-US" dirty="0" smtClean="0"/>
              <a:t>Decreasing trend </a:t>
            </a:r>
            <a:r>
              <a:rPr lang="en-US" dirty="0"/>
              <a:t>in standard </a:t>
            </a:r>
            <a:r>
              <a:rPr lang="en-US" dirty="0" smtClean="0"/>
              <a:t>deviations show </a:t>
            </a:r>
            <a:r>
              <a:rPr lang="en-US" dirty="0"/>
              <a:t>reduced </a:t>
            </a:r>
            <a:r>
              <a:rPr lang="en-US" dirty="0" smtClean="0"/>
              <a:t>variability</a:t>
            </a:r>
          </a:p>
          <a:p>
            <a:pPr lvl="1"/>
            <a:r>
              <a:rPr lang="en-US" dirty="0" smtClean="0"/>
              <a:t>Ongoing testing to monitor OSU performance based on documented, standard procedures for setup, operation, and cleaning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50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Boeing OSU Variability Reduction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Flammability Labs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06398" y="1468121"/>
            <a:ext cx="6593420" cy="1565044"/>
          </a:xfrm>
        </p:spPr>
        <p:txBody>
          <a:bodyPr/>
          <a:lstStyle/>
          <a:p>
            <a:r>
              <a:rPr lang="en-US" dirty="0" smtClean="0"/>
              <a:t>Results:</a:t>
            </a:r>
          </a:p>
          <a:p>
            <a:pPr lvl="1"/>
            <a:r>
              <a:rPr lang="en-US" dirty="0" smtClean="0"/>
              <a:t>Daily startup checklist &amp; maintenance checklist</a:t>
            </a:r>
          </a:p>
          <a:p>
            <a:pPr lvl="1"/>
            <a:r>
              <a:rPr lang="en-US" dirty="0" smtClean="0"/>
              <a:t>Have been provided to FAATC for inclusion in AC</a:t>
            </a:r>
            <a:endParaRPr lang="en-US" dirty="0"/>
          </a:p>
          <a:p>
            <a:pPr marL="191029" lvl="1" indent="0">
              <a:buNone/>
            </a:pPr>
            <a:endParaRPr lang="en-US" dirty="0" smtClean="0"/>
          </a:p>
        </p:txBody>
      </p:sp>
      <p:pic>
        <p:nvPicPr>
          <p:cNvPr id="2051" name="Picture 3" descr="C:\Users\wv729c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833" y="2602588"/>
            <a:ext cx="3147424" cy="489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wv729c\Desktop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823" y="1358084"/>
            <a:ext cx="1729471" cy="630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75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back_photoband_identitybar_200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radientBar_IdentityBar_QUESTION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radientBar_IdentityBar_QUESTIONS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adientBar_IdentityBar_QUESTIONS 2">
        <a:dk1>
          <a:srgbClr val="000000"/>
        </a:dk1>
        <a:lt1>
          <a:srgbClr val="FFFFFF"/>
        </a:lt1>
        <a:dk2>
          <a:srgbClr val="0039A6"/>
        </a:dk2>
        <a:lt2>
          <a:srgbClr val="A5ACB0"/>
        </a:lt2>
        <a:accent1>
          <a:srgbClr val="580F8B"/>
        </a:accent1>
        <a:accent2>
          <a:srgbClr val="E70033"/>
        </a:accent2>
        <a:accent3>
          <a:srgbClr val="FFFFFF"/>
        </a:accent3>
        <a:accent4>
          <a:srgbClr val="000000"/>
        </a:accent4>
        <a:accent5>
          <a:srgbClr val="B4AAC4"/>
        </a:accent5>
        <a:accent6>
          <a:srgbClr val="D1002D"/>
        </a:accent6>
        <a:hlink>
          <a:srgbClr val="0096DB"/>
        </a:hlink>
        <a:folHlink>
          <a:srgbClr val="77B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ANTONE 7546">
      <a:srgbClr val="394A59"/>
    </a:custClr>
    <a:custClr name="PANTONE 431">
      <a:srgbClr val="5F6A72"/>
    </a:custClr>
    <a:custClr name="PANTONE 429">
      <a:srgbClr val="A5ACB0"/>
    </a:custClr>
    <a:custClr name="PANTONE CG1">
      <a:srgbClr val="E2E1DD"/>
    </a:custClr>
    <a:custClr name="PANTONE 7421">
      <a:srgbClr val="61162D"/>
    </a:custClr>
    <a:custClr name="PANTONE 221">
      <a:srgbClr val="96004B"/>
    </a:custClr>
    <a:custClr name="PANTONE 4975">
      <a:srgbClr val="462324"/>
    </a:custClr>
    <a:custClr name="PANTONE 201">
      <a:srgbClr val="9E1B32"/>
    </a:custClr>
    <a:custClr name="PANTONE 185">
      <a:srgbClr val="E70033"/>
    </a:custClr>
    <a:custClr name="PANTONE 1665">
      <a:srgbClr val="E24912"/>
    </a:custClr>
    <a:custClr name="PANTONE 137">
      <a:srgbClr val="FFA200"/>
    </a:custClr>
    <a:custClr name="PANTONE 1215">
      <a:srgbClr val="FBDE81"/>
    </a:custClr>
    <a:custClr name="PANTONE 7499">
      <a:srgbClr val="EEE8C5"/>
    </a:custClr>
    <a:custClr name="PANTONE 553">
      <a:srgbClr val="214232"/>
    </a:custClr>
    <a:custClr name="PANTONE 376">
      <a:srgbClr val="77B800"/>
    </a:custClr>
    <a:custClr name="PANTONE 373">
      <a:srgbClr val="CFEA8B"/>
    </a:custClr>
    <a:custClr name="PANTONE 328">
      <a:srgbClr val="007165"/>
    </a:custClr>
    <a:custClr name="PANTONE 309">
      <a:srgbClr val="003D4D"/>
    </a:custClr>
    <a:custClr name="PANTONE 3135">
      <a:srgbClr val="0091B5"/>
    </a:custClr>
    <a:custClr name="PANTONE 9041">
      <a:srgbClr val="E2EBE4"/>
    </a:custClr>
    <a:custClr name="PANTONE 289">
      <a:srgbClr val="002144"/>
    </a:custClr>
    <a:custClr name="PANTONE 2925">
      <a:srgbClr val="0096DB"/>
    </a:custClr>
    <a:custClr name="PANTONE 283">
      <a:srgbClr val="97C5EB"/>
    </a:custClr>
    <a:custClr name="PANTONE 2597">
      <a:srgbClr val="580F8B"/>
    </a:custClr>
  </a:custClr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PANTONE 7546">
      <a:srgbClr val="394A59"/>
    </a:custClr>
    <a:custClr name="PANTONE 431">
      <a:srgbClr val="5F6A72"/>
    </a:custClr>
    <a:custClr name="PANTONE 429">
      <a:srgbClr val="A5ACB0"/>
    </a:custClr>
    <a:custClr name="PANTONE CG1">
      <a:srgbClr val="E2E1DD"/>
    </a:custClr>
    <a:custClr name="PANTONE 7421">
      <a:srgbClr val="61162D"/>
    </a:custClr>
    <a:custClr name="PANTONE 221">
      <a:srgbClr val="96004B"/>
    </a:custClr>
    <a:custClr name="PANTONE 4975">
      <a:srgbClr val="462324"/>
    </a:custClr>
    <a:custClr name="PANTONE 201">
      <a:srgbClr val="9E1B32"/>
    </a:custClr>
    <a:custClr name="PANTONE 185">
      <a:srgbClr val="E70033"/>
    </a:custClr>
    <a:custClr name="PANTONE 1665">
      <a:srgbClr val="E24912"/>
    </a:custClr>
    <a:custClr name="PANTONE 137">
      <a:srgbClr val="FFA200"/>
    </a:custClr>
    <a:custClr name="PANTONE 1215">
      <a:srgbClr val="FBDE81"/>
    </a:custClr>
    <a:custClr name="PANTONE 7499">
      <a:srgbClr val="EEE8C5"/>
    </a:custClr>
    <a:custClr name="PANTONE 553">
      <a:srgbClr val="214232"/>
    </a:custClr>
    <a:custClr name="PANTONE 376">
      <a:srgbClr val="77B800"/>
    </a:custClr>
    <a:custClr name="PANTONE 373">
      <a:srgbClr val="CFEA8B"/>
    </a:custClr>
    <a:custClr name="PANTONE 328">
      <a:srgbClr val="007165"/>
    </a:custClr>
    <a:custClr name="PANTONE 309">
      <a:srgbClr val="003D4D"/>
    </a:custClr>
    <a:custClr name="PANTONE 3135">
      <a:srgbClr val="0091B5"/>
    </a:custClr>
    <a:custClr name="PANTONE 9041">
      <a:srgbClr val="E2EBE4"/>
    </a:custClr>
    <a:custClr name="PANTONE 289">
      <a:srgbClr val="002144"/>
    </a:custClr>
    <a:custClr name="PANTONE 2925">
      <a:srgbClr val="0096DB"/>
    </a:custClr>
    <a:custClr name="PANTONE 283">
      <a:srgbClr val="97C5EB"/>
    </a:custClr>
    <a:custClr name="PANTONE 2597">
      <a:srgbClr val="580F8B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1317</TotalTime>
  <Words>1171</Words>
  <Application>Microsoft Office PowerPoint</Application>
  <PresentationFormat>Custom</PresentationFormat>
  <Paragraphs>184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whiteback_photoband_identitybar_2007</vt:lpstr>
      <vt:lpstr>A Statistical Approach to OSU Variability Reduction</vt:lpstr>
      <vt:lpstr>Contents</vt:lpstr>
      <vt:lpstr>Boeing OSU Variability Reduction Project</vt:lpstr>
      <vt:lpstr>Boeing OSU Variability Reduction Project</vt:lpstr>
      <vt:lpstr>Boeing OSU Variability Reduction Project   -  What is Design of Experiments (DOE) ?</vt:lpstr>
      <vt:lpstr>Boeing OSU Variability Reduction Project  -  Experimentation Process</vt:lpstr>
      <vt:lpstr>Boeing OSU Variability Reduction Project   -  Example</vt:lpstr>
      <vt:lpstr>Boeing OSU Variability Reduction Project</vt:lpstr>
      <vt:lpstr>Boeing OSU Variability Reduction Project</vt:lpstr>
      <vt:lpstr>Boeing OSU Variability Reduction Project</vt:lpstr>
      <vt:lpstr>Applying Boeing’s Approach to the 2012 FAA Round Robin</vt:lpstr>
      <vt:lpstr>Applying Boeing’s Approach to the 2012 FAA Round Robin</vt:lpstr>
      <vt:lpstr>Applying Boeing’s Approach to the 2012 FAA Round Robin</vt:lpstr>
      <vt:lpstr>Applying Boeing’s Approach to the 2012 FAA Round Robin</vt:lpstr>
      <vt:lpstr>Applying Boeing’s Approach to the 2012 FAA Round Robin</vt:lpstr>
      <vt:lpstr>Applying Boeing’s Approach to the 2012 FAA Round Robin</vt:lpstr>
      <vt:lpstr>PowerPoint Presentation</vt:lpstr>
    </vt:vector>
  </TitlesOfParts>
  <Company>The Boeing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franklinea</dc:creator>
  <cp:lastModifiedBy>wv729c</cp:lastModifiedBy>
  <cp:revision>121</cp:revision>
  <dcterms:created xsi:type="dcterms:W3CDTF">2009-11-06T20:46:12Z</dcterms:created>
  <dcterms:modified xsi:type="dcterms:W3CDTF">2013-04-09T16:08:06Z</dcterms:modified>
</cp:coreProperties>
</file>