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289" r:id="rId3"/>
    <p:sldId id="308" r:id="rId4"/>
    <p:sldId id="309" r:id="rId5"/>
    <p:sldId id="291" r:id="rId6"/>
    <p:sldId id="288" r:id="rId7"/>
    <p:sldId id="286" r:id="rId8"/>
    <p:sldId id="292" r:id="rId9"/>
    <p:sldId id="295" r:id="rId10"/>
    <p:sldId id="306" r:id="rId11"/>
    <p:sldId id="296" r:id="rId12"/>
    <p:sldId id="307" r:id="rId13"/>
    <p:sldId id="297" r:id="rId14"/>
    <p:sldId id="311" r:id="rId15"/>
    <p:sldId id="301" r:id="rId16"/>
    <p:sldId id="305" r:id="rId17"/>
    <p:sldId id="318" r:id="rId18"/>
    <p:sldId id="315" r:id="rId19"/>
    <p:sldId id="316" r:id="rId20"/>
    <p:sldId id="317" r:id="rId21"/>
    <p:sldId id="314" r:id="rId22"/>
    <p:sldId id="303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28" autoAdjust="0"/>
  </p:normalViewPr>
  <p:slideViewPr>
    <p:cSldViewPr>
      <p:cViewPr varScale="1">
        <p:scale>
          <a:sx n="109" d="100"/>
          <a:sy n="109" d="100"/>
        </p:scale>
        <p:origin x="62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79092B95-3555-41D5-A830-56393F0CE50A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A560E974-7B72-42FE-B77B-79269B201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32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95B4146-53EA-4039-9FBF-B88D002AFE51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235C38D5-9A17-4CFB-88EA-B457075AFC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starts 12:15 after start of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C38D5-9A17-4CFB-88EA-B457075AFC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3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C38D5-9A17-4CFB-88EA-B457075AFC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4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1752600"/>
            <a:ext cx="6644216" cy="2506662"/>
          </a:xfrm>
        </p:spPr>
        <p:txBody>
          <a:bodyPr anchor="t"/>
          <a:lstStyle>
            <a:lvl1pPr>
              <a:defRPr sz="36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/>
              <a:t>UN Battery Classification Test Method Development</a:t>
            </a:r>
            <a:endParaRPr lang="en-US" noProof="0" dirty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rgbClr val="002060"/>
                </a:solidFill>
              </a:rPr>
              <a:t>Presented to: International Aircraft Fire Test Forum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rgbClr val="002060"/>
                </a:solidFill>
              </a:rPr>
              <a:t>By: Steve Rehn</a:t>
            </a:r>
          </a:p>
          <a:p>
            <a:pPr>
              <a:buFontTx/>
              <a:buNone/>
            </a:pPr>
            <a:r>
              <a:rPr lang="en-US" sz="1800" baseline="0" dirty="0">
                <a:solidFill>
                  <a:srgbClr val="002060"/>
                </a:solidFill>
              </a:rPr>
              <a:t>Date: 10/18/2023</a:t>
            </a: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788188" y="-3665"/>
            <a:ext cx="4403812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8400256" y="260648"/>
            <a:ext cx="281818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312738"/>
            <a:ext cx="6644216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/>
              <a:t>Radiant Panel Update</a:t>
            </a:r>
            <a:endParaRPr lang="en-US" noProof="0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99017" y="1754188"/>
            <a:ext cx="6601883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</a:rPr>
              <a:t>Presented to: International Aircraft Materials Fire Test Working Group Meeting</a:t>
            </a:r>
          </a:p>
          <a:p>
            <a:r>
              <a:rPr lang="en-US" sz="1600" dirty="0">
                <a:solidFill>
                  <a:srgbClr val="002060"/>
                </a:solidFill>
              </a:rPr>
              <a:t>By: Steven Rehn</a:t>
            </a:r>
          </a:p>
          <a:p>
            <a:r>
              <a:rPr lang="en-US" sz="1600" dirty="0">
                <a:solidFill>
                  <a:srgbClr val="002060"/>
                </a:solidFill>
              </a:rPr>
              <a:t>Date: 02/24/2015</a:t>
            </a: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437120" y="-3665"/>
            <a:ext cx="475488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7831667" y="271463"/>
            <a:ext cx="320675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3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02/24/2015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4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5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9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34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6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3/16/2016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01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UN Battery Classification Testing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10/18/2023</a:t>
            </a: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924800" y="6126158"/>
            <a:ext cx="1962152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11/20/2023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fld id="{ADFE1FFA-99DE-4EF5-8175-A64CAA318E4A}" type="slidenum">
              <a:rPr lang="en-US" sz="1200">
                <a:solidFill>
                  <a:srgbClr val="FFFFFF">
                    <a:lumMod val="50000"/>
                  </a:srgbClr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>
                    <a:lumMod val="75000"/>
                  </a:srgbClr>
                </a:solidFill>
                <a:ea typeface="Calibri"/>
                <a:cs typeface="Times New Roman"/>
              </a:rPr>
              <a:t>Radiant Panel Update</a:t>
            </a:r>
            <a:endParaRPr lang="en-US" sz="12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C0C0"/>
                </a:solidFill>
              </a:rPr>
              <a:t>06/03/2015</a:t>
            </a: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611535" y="6126158"/>
            <a:ext cx="2275417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7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1268760"/>
            <a:ext cx="6588732" cy="2506662"/>
          </a:xfrm>
        </p:spPr>
        <p:txBody>
          <a:bodyPr/>
          <a:lstStyle/>
          <a:p>
            <a:r>
              <a:rPr lang="en-US" dirty="0"/>
              <a:t>UN Battery Classification Test Method Development</a:t>
            </a:r>
          </a:p>
        </p:txBody>
      </p:sp>
    </p:spTree>
    <p:extLst>
      <p:ext uri="{BB962C8B-B14F-4D97-AF65-F5344CB8AC3E}">
        <p14:creationId xmlns:p14="http://schemas.microsoft.com/office/powerpoint/2010/main" val="3027384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4B981A-85F4-3D01-23AA-1CF86205C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3" y="954088"/>
            <a:ext cx="8237993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8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4103451" cy="4391025"/>
          </a:xfrm>
        </p:spPr>
        <p:txBody>
          <a:bodyPr/>
          <a:lstStyle/>
          <a:p>
            <a:r>
              <a:rPr lang="en-US" sz="2000" b="0" dirty="0"/>
              <a:t>Highest was LiMnO2 CR123A at 0.58L/</a:t>
            </a:r>
            <a:r>
              <a:rPr lang="en-US" sz="2000" b="0" dirty="0" err="1"/>
              <a:t>Wh</a:t>
            </a:r>
            <a:endParaRPr lang="en-US" sz="2000" b="0" dirty="0"/>
          </a:p>
          <a:p>
            <a:r>
              <a:rPr lang="en-US" sz="2000" b="0" dirty="0"/>
              <a:t>Need larger sample size of other cells 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5CB22F7-7C4E-27D4-1709-7450EA56B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967171"/>
            <a:ext cx="7318042" cy="50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Propagation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6551723" cy="4391025"/>
          </a:xfrm>
        </p:spPr>
        <p:txBody>
          <a:bodyPr/>
          <a:lstStyle/>
          <a:p>
            <a:r>
              <a:rPr lang="en-US" sz="2000" b="0" dirty="0"/>
              <a:t>6 cells placed in a line in an insulated box to determine if thermal runaway will propagate down the line</a:t>
            </a:r>
          </a:p>
          <a:p>
            <a:r>
              <a:rPr lang="en-US" sz="2000" b="0" dirty="0"/>
              <a:t>Cell #1 heated at 20°C/min until thermal runaway occurs, then heater is turned off</a:t>
            </a:r>
          </a:p>
          <a:p>
            <a:r>
              <a:rPr lang="en-US" sz="2000" b="0" dirty="0"/>
              <a:t>Thermocouple placed on each cell to measure temperature</a:t>
            </a:r>
          </a:p>
          <a:p>
            <a:r>
              <a:rPr lang="en-US" sz="2000" b="0" dirty="0"/>
              <a:t>Top of box is vented to allow gas to escape</a:t>
            </a:r>
          </a:p>
          <a:p>
            <a:r>
              <a:rPr lang="en-US" sz="2000" b="0" dirty="0"/>
              <a:t>Spark ignitor placed 3 inches above the box</a:t>
            </a:r>
          </a:p>
          <a:p>
            <a:pPr lvl="1"/>
            <a:r>
              <a:rPr lang="en-US" sz="1600" dirty="0"/>
              <a:t>To determine if gas is flammable</a:t>
            </a:r>
          </a:p>
          <a:p>
            <a:pPr lvl="1"/>
            <a:r>
              <a:rPr lang="en-US" sz="1600" dirty="0"/>
              <a:t>Ignitor turned off after first cell goes into thermal runaway</a:t>
            </a:r>
          </a:p>
          <a:p>
            <a:r>
              <a:rPr lang="en-US" sz="2000" b="0" dirty="0"/>
              <a:t>All cells at 100% SOC</a:t>
            </a:r>
          </a:p>
          <a:p>
            <a:r>
              <a:rPr lang="en-US" sz="2000" b="0" dirty="0"/>
              <a:t>Tested 20 Li-ions and 16 Li metals so far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64" y="1134479"/>
            <a:ext cx="4460987" cy="1920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64" y="3185397"/>
            <a:ext cx="4460987" cy="2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7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uch PL-503035-2C (1)">
            <a:hlinkClick r:id="" action="ppaction://media"/>
            <a:extLst>
              <a:ext uri="{FF2B5EF4-FFF2-40B4-BE49-F238E27FC236}">
                <a16:creationId xmlns:a16="http://schemas.microsoft.com/office/drawing/2014/main" id="{08B5F109-6C36-3F64-B5BD-41A8BDF6E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Propagation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4067447" cy="4391025"/>
          </a:xfrm>
        </p:spPr>
        <p:txBody>
          <a:bodyPr/>
          <a:lstStyle/>
          <a:p>
            <a:r>
              <a:rPr lang="en-US" sz="2000" dirty="0"/>
              <a:t>All LCO cells propagated except AAA size</a:t>
            </a:r>
          </a:p>
          <a:p>
            <a:r>
              <a:rPr lang="en-US" sz="2000" dirty="0"/>
              <a:t>No LFP cells fully propagated</a:t>
            </a:r>
          </a:p>
          <a:p>
            <a:r>
              <a:rPr lang="en-US" sz="2000" dirty="0"/>
              <a:t>All cells produced flammable gas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343B9A-CFF4-2466-1F44-62693D213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965852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Propagation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4103451" cy="4391025"/>
          </a:xfrm>
        </p:spPr>
        <p:txBody>
          <a:bodyPr/>
          <a:lstStyle/>
          <a:p>
            <a:r>
              <a:rPr lang="en-US" sz="2000" dirty="0"/>
              <a:t>LiFeS</a:t>
            </a:r>
            <a:r>
              <a:rPr lang="en-US" sz="2000" baseline="-25000" dirty="0"/>
              <a:t>2</a:t>
            </a:r>
            <a:r>
              <a:rPr lang="en-US" sz="2000" dirty="0"/>
              <a:t> propagated at AA size for one brand, not AAA</a:t>
            </a:r>
          </a:p>
          <a:p>
            <a:r>
              <a:rPr lang="en-US" sz="2000" dirty="0"/>
              <a:t>All cells produced flammable gas except LiSO2</a:t>
            </a:r>
          </a:p>
          <a:p>
            <a:r>
              <a:rPr lang="en-US" sz="2000" dirty="0"/>
              <a:t>Small CR2430 button cell propagated (0.855 Wh)</a:t>
            </a:r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C7FE5293-2AE1-0E8E-FFBE-FAA177F0B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954088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E01-71E1-AEDD-A68C-D4BA6490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C8633-680A-AF30-3A2F-05DF8A77B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0401" y="1508126"/>
                <a:ext cx="5291583" cy="4391025"/>
              </a:xfrm>
            </p:spPr>
            <p:txBody>
              <a:bodyPr/>
              <a:lstStyle/>
              <a:p>
                <a:r>
                  <a:rPr lang="en-US" sz="2400" b="0" dirty="0"/>
                  <a:t>Calculated from the diameter (or length) of the cell and the time it takes to propagate from cell 1 to cell 6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𝑆𝑝𝑒𝑒𝑑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𝐷𝑖𝑎𝑚𝑒𝑡𝑒𝑟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× 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𝑇𝑖𝑚𝑒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(1→6)</m:t>
                        </m:r>
                      </m:den>
                    </m:f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C8633-680A-AF30-3A2F-05DF8A77B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401" y="1508126"/>
                <a:ext cx="5291583" cy="4391025"/>
              </a:xfrm>
              <a:blipFill>
                <a:blip r:embed="rId2"/>
                <a:stretch>
                  <a:fillRect l="-1498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D1540C7-1897-D6E4-9FD6-A627D1FF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964" y="2420888"/>
            <a:ext cx="6253392" cy="269100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D28C78-4E3F-C466-B001-9092927B9B3E}"/>
              </a:ext>
            </a:extLst>
          </p:cNvPr>
          <p:cNvCxnSpPr/>
          <p:nvPr/>
        </p:nvCxnSpPr>
        <p:spPr bwMode="auto">
          <a:xfrm>
            <a:off x="6780076" y="3609020"/>
            <a:ext cx="684076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69DCAE-C7EE-09F2-C699-A670FBDB2911}"/>
              </a:ext>
            </a:extLst>
          </p:cNvPr>
          <p:cNvSpPr txBox="1"/>
          <p:nvPr/>
        </p:nvSpPr>
        <p:spPr>
          <a:xfrm>
            <a:off x="6582054" y="1898830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Diameter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2FE5B2-1F93-3696-A738-F685F89F774E}"/>
              </a:ext>
            </a:extLst>
          </p:cNvPr>
          <p:cNvCxnSpPr/>
          <p:nvPr/>
        </p:nvCxnSpPr>
        <p:spPr bwMode="auto">
          <a:xfrm>
            <a:off x="7122114" y="2268162"/>
            <a:ext cx="0" cy="134085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5346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0E30-1021-4D8F-745F-A94DCF32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DD67-2C7E-8D26-689D-263033457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508126"/>
            <a:ext cx="4211463" cy="4391025"/>
          </a:xfrm>
        </p:spPr>
        <p:txBody>
          <a:bodyPr/>
          <a:lstStyle/>
          <a:p>
            <a:r>
              <a:rPr lang="en-US" sz="2000" b="0" dirty="0"/>
              <a:t>Cylindrical cells increased as size and energy capacity increased</a:t>
            </a:r>
          </a:p>
          <a:p>
            <a:r>
              <a:rPr lang="en-US" sz="2000" b="0" dirty="0"/>
              <a:t>Pouch cells stayed relatively constant regardless of size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71241BC-B80E-5C2B-EFAD-F0A8EA161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954088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97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00F7-7F16-669B-9198-8580E649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959-01F8-846C-603E-154DE6E8E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508126"/>
            <a:ext cx="4211463" cy="4391025"/>
          </a:xfrm>
        </p:spPr>
        <p:txBody>
          <a:bodyPr/>
          <a:lstStyle/>
          <a:p>
            <a:r>
              <a:rPr lang="en-US" sz="2000" b="0" dirty="0"/>
              <a:t>LiMnO2 cells propagation speed seemed to increase with size as well, but all these cells tested were very small</a:t>
            </a:r>
          </a:p>
          <a:p>
            <a:r>
              <a:rPr lang="en-US" sz="2000" b="0" dirty="0"/>
              <a:t>Need to test larger cells to confirm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9DF49B-54ED-4DD4-2A0F-547F5D84C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956522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E99B-F250-7591-FDA7-4DFA5965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59753-BD22-DA25-6DE5-658185F0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508126"/>
            <a:ext cx="6623732" cy="4391025"/>
          </a:xfrm>
        </p:spPr>
        <p:txBody>
          <a:bodyPr/>
          <a:lstStyle/>
          <a:p>
            <a:r>
              <a:rPr lang="en-US" sz="2200" b="0" dirty="0"/>
              <a:t>Tested LiMnO2 9V batteries in two orientations</a:t>
            </a:r>
          </a:p>
          <a:p>
            <a:r>
              <a:rPr lang="en-US" sz="2200" b="0" dirty="0"/>
              <a:t>9V batteries are 26mm x 16mm</a:t>
            </a:r>
          </a:p>
          <a:p>
            <a:r>
              <a:rPr lang="en-US" sz="2200" b="0" dirty="0"/>
              <a:t>Took 695s to propagate in 16mm direction and 658s in 26mm direction</a:t>
            </a:r>
          </a:p>
          <a:p>
            <a:r>
              <a:rPr lang="en-US" sz="2200" b="0" dirty="0"/>
              <a:t>Speed increased from 6.91 mm/min to 11.85 mm/min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D1E28-E463-CC73-4669-7089961D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132" y="1763515"/>
            <a:ext cx="3919395" cy="1926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E1764-7AEE-3126-79A9-CCE500C8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4185084"/>
            <a:ext cx="6505113" cy="1611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13EEA-154A-E323-456D-8753C3F04E24}"/>
              </a:ext>
            </a:extLst>
          </p:cNvPr>
          <p:cNvSpPr txBox="1"/>
          <p:nvPr/>
        </p:nvSpPr>
        <p:spPr>
          <a:xfrm>
            <a:off x="7392144" y="1314165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16mm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92F50-0D59-71B8-B692-11213FAFACA3}"/>
              </a:ext>
            </a:extLst>
          </p:cNvPr>
          <p:cNvSpPr txBox="1"/>
          <p:nvPr/>
        </p:nvSpPr>
        <p:spPr>
          <a:xfrm>
            <a:off x="5915980" y="38058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26mm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FCE8A9-2B51-A68D-C288-002B45DCA17A}"/>
              </a:ext>
            </a:extLst>
          </p:cNvPr>
          <p:cNvCxnSpPr/>
          <p:nvPr/>
        </p:nvCxnSpPr>
        <p:spPr bwMode="auto">
          <a:xfrm>
            <a:off x="5753962" y="4581128"/>
            <a:ext cx="1062118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205AD3-794F-CDC7-5A7D-EC2690FB1693}"/>
              </a:ext>
            </a:extLst>
          </p:cNvPr>
          <p:cNvCxnSpPr/>
          <p:nvPr/>
        </p:nvCxnSpPr>
        <p:spPr bwMode="auto">
          <a:xfrm>
            <a:off x="7484200" y="2456892"/>
            <a:ext cx="59202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CC4C69-C951-A4BA-2F9D-E5B511BBA5AA}"/>
              </a:ext>
            </a:extLst>
          </p:cNvPr>
          <p:cNvCxnSpPr/>
          <p:nvPr/>
        </p:nvCxnSpPr>
        <p:spPr bwMode="auto">
          <a:xfrm>
            <a:off x="7788188" y="1692792"/>
            <a:ext cx="0" cy="7641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93BED1-6BDF-A1A1-9357-F3E68C16863A}"/>
              </a:ext>
            </a:extLst>
          </p:cNvPr>
          <p:cNvCxnSpPr/>
          <p:nvPr/>
        </p:nvCxnSpPr>
        <p:spPr bwMode="auto">
          <a:xfrm>
            <a:off x="6297208" y="4113076"/>
            <a:ext cx="0" cy="46805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396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852" y="810584"/>
            <a:ext cx="7428148" cy="496996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340768"/>
            <a:ext cx="4895539" cy="4391025"/>
          </a:xfrm>
        </p:spPr>
        <p:txBody>
          <a:bodyPr/>
          <a:lstStyle/>
          <a:p>
            <a:r>
              <a:rPr lang="en-US" sz="2000" b="0" dirty="0"/>
              <a:t>Currently all lithium batteries are classified for shipping as either lithium-ion or lithium metal</a:t>
            </a:r>
          </a:p>
          <a:p>
            <a:r>
              <a:rPr lang="en-US" sz="2000" b="0" dirty="0"/>
              <a:t>All lithium-ion or lithium metal batteries are not created equal</a:t>
            </a:r>
          </a:p>
          <a:p>
            <a:r>
              <a:rPr lang="en-US" sz="2000" b="0" dirty="0"/>
              <a:t>New classifications reflect actual hazards:</a:t>
            </a:r>
          </a:p>
          <a:p>
            <a:pPr lvl="1"/>
            <a:r>
              <a:rPr lang="en-US" sz="1600" dirty="0"/>
              <a:t>Propagation</a:t>
            </a:r>
          </a:p>
          <a:p>
            <a:pPr lvl="1"/>
            <a:r>
              <a:rPr lang="en-US" sz="1600" dirty="0"/>
              <a:t>Fire</a:t>
            </a:r>
          </a:p>
          <a:p>
            <a:pPr lvl="1"/>
            <a:r>
              <a:rPr lang="en-US" sz="1600" dirty="0"/>
              <a:t>Gas Hazard</a:t>
            </a:r>
          </a:p>
          <a:p>
            <a:pPr lvl="1"/>
            <a:r>
              <a:rPr lang="en-US" sz="1600" dirty="0"/>
              <a:t>Temperature Hazard</a:t>
            </a:r>
          </a:p>
        </p:txBody>
      </p:sp>
    </p:spTree>
    <p:extLst>
      <p:ext uri="{BB962C8B-B14F-4D97-AF65-F5344CB8AC3E}">
        <p14:creationId xmlns:p14="http://schemas.microsoft.com/office/powerpoint/2010/main" val="207061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Battery gas volume increases with battery capacity in lithium-ion and lithium metal cells</a:t>
            </a:r>
          </a:p>
          <a:p>
            <a:pPr lvl="1"/>
            <a:r>
              <a:rPr lang="en-US" sz="2000" dirty="0"/>
              <a:t>Different chemistries produce different L/Wh measurements</a:t>
            </a:r>
          </a:p>
          <a:p>
            <a:r>
              <a:rPr lang="en-US" sz="2400" dirty="0"/>
              <a:t>Battery propagation test works well for testing propagation and flammability</a:t>
            </a:r>
          </a:p>
          <a:p>
            <a:pPr lvl="1"/>
            <a:r>
              <a:rPr lang="en-US" sz="2000" dirty="0"/>
              <a:t>Ignitor placed above cell #1 always ignited flammable gases</a:t>
            </a:r>
          </a:p>
          <a:p>
            <a:pPr lvl="1"/>
            <a:r>
              <a:rPr lang="en-US" sz="2000" dirty="0"/>
              <a:t>Cells must be secured in box</a:t>
            </a:r>
          </a:p>
          <a:p>
            <a:r>
              <a:rPr lang="en-US" sz="2400" dirty="0"/>
              <a:t>Propagation speed increased with cell capacity in cylindrical cells</a:t>
            </a:r>
          </a:p>
          <a:p>
            <a:r>
              <a:rPr lang="en-US" sz="2400" dirty="0"/>
              <a:t>Future work is to simplify decision tree and conduct any further testing necessary to support the changes</a:t>
            </a:r>
          </a:p>
        </p:txBody>
      </p:sp>
    </p:spTree>
    <p:extLst>
      <p:ext uri="{BB962C8B-B14F-4D97-AF65-F5344CB8AC3E}">
        <p14:creationId xmlns:p14="http://schemas.microsoft.com/office/powerpoint/2010/main" val="300746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656692"/>
            <a:ext cx="11296651" cy="6096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35560" y="2060848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Contact: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Federal Aviation Administration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William 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Fire Safety Branch, Bldg. 203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steven.rehn@faa.gov</a:t>
            </a:r>
          </a:p>
        </p:txBody>
      </p:sp>
    </p:spTree>
    <p:extLst>
      <p:ext uri="{BB962C8B-B14F-4D97-AF65-F5344CB8AC3E}">
        <p14:creationId xmlns:p14="http://schemas.microsoft.com/office/powerpoint/2010/main" val="106413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Battery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By Default, no testing will be required, all hazards would be considered worst case with common chemistry</a:t>
            </a:r>
          </a:p>
          <a:p>
            <a:r>
              <a:rPr lang="en-US" sz="2400" b="0" dirty="0"/>
              <a:t>Purpose of this testing is to determine worst case as well as developing test methods for individual batteries to be classified on their own</a:t>
            </a:r>
          </a:p>
          <a:p>
            <a:pPr lvl="1"/>
            <a:r>
              <a:rPr lang="en-US" sz="2000" dirty="0"/>
              <a:t>Gas Volume Test (all gas emitted is assumed to be toxic)</a:t>
            </a:r>
          </a:p>
          <a:p>
            <a:pPr lvl="1"/>
            <a:r>
              <a:rPr lang="en-US" sz="2000" dirty="0"/>
              <a:t>Propagation Test</a:t>
            </a:r>
          </a:p>
          <a:p>
            <a:pPr lvl="1"/>
            <a:r>
              <a:rPr lang="en-US" sz="2000" dirty="0"/>
              <a:t>Flammability and temperature hazard determined in one of these tests</a:t>
            </a:r>
          </a:p>
          <a:p>
            <a:r>
              <a:rPr lang="en-US" sz="2400" b="0" dirty="0"/>
              <a:t>If a battery shipper/seller can prove their battery is inherently safer, then they may be able to ship with fewer restrictions</a:t>
            </a:r>
          </a:p>
        </p:txBody>
      </p:sp>
    </p:spTree>
    <p:extLst>
      <p:ext uri="{BB962C8B-B14F-4D97-AF65-F5344CB8AC3E}">
        <p14:creationId xmlns:p14="http://schemas.microsoft.com/office/powerpoint/2010/main" val="207730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60748"/>
            <a:ext cx="4300364" cy="4926974"/>
          </a:xfrm>
        </p:spPr>
        <p:txBody>
          <a:bodyPr/>
          <a:lstStyle/>
          <a:p>
            <a:r>
              <a:rPr lang="en-US" sz="2000" b="0" dirty="0"/>
              <a:t>Single cell placed in 21.7L pressure vessel and heated until thermal runaway</a:t>
            </a:r>
          </a:p>
          <a:p>
            <a:r>
              <a:rPr lang="en-US" sz="2000" b="0" dirty="0"/>
              <a:t>Instrumented with pressure transducers and thermocouples for heater, battery, and ambient air</a:t>
            </a:r>
          </a:p>
          <a:p>
            <a:r>
              <a:rPr lang="en-US" sz="2000" b="0" dirty="0"/>
              <a:t>Chamber is evacuated with vacuum pump, then filled with nitrogen at atmospheric pressure</a:t>
            </a:r>
          </a:p>
          <a:p>
            <a:r>
              <a:rPr lang="en-US" sz="2000" b="0" dirty="0"/>
              <a:t>Battery gas volume is calculated from temperature and pressure measurements</a:t>
            </a:r>
          </a:p>
          <a:p>
            <a:r>
              <a:rPr lang="en-US" sz="2000" b="0" dirty="0"/>
              <a:t>All cells at 100% SOC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260586"/>
            <a:ext cx="3460762" cy="4383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3896" y="1808478"/>
            <a:ext cx="4383125" cy="32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6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60402" y="1508126"/>
            <a:ext cx="3862934" cy="43910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Heating rate controlled with temperature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Cells heated at rates of 5°C, 10°C, and 20°C per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Example shows an 18650 cell heated at 20°C/min</a:t>
            </a:r>
          </a:p>
          <a:p>
            <a:endParaRPr lang="en-US" sz="2000" b="0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08BEA24-2482-DC34-5C09-F29D96E58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954088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3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3743411" cy="43910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Chamber pressure and temperature data from same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Calculated amount of gas (in moles) using ideal gas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Converted to liters of gas at NIST normal temperature and pressure (NTP: 20°C and 1 atm)</a:t>
            </a:r>
          </a:p>
          <a:p>
            <a:r>
              <a:rPr lang="en-US" sz="2000" b="0" dirty="0"/>
              <a:t>This test produced 3.39L of gas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409660" y="2562154"/>
            <a:ext cx="99897" cy="1478914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409183" y="2574297"/>
            <a:ext cx="100105" cy="6686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406877" y="2100489"/>
            <a:ext cx="13321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Initial pressure and temperature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0730421" y="2273235"/>
            <a:ext cx="154111" cy="158781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10730152" y="2271402"/>
            <a:ext cx="134190" cy="68659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9732404" y="1808820"/>
            <a:ext cx="13321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Final pressure and temperature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D2FA1EB-E6DE-476C-7510-E00E3DD8F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954088"/>
            <a:ext cx="7323584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5456028" cy="4391025"/>
          </a:xfrm>
        </p:spPr>
        <p:txBody>
          <a:bodyPr/>
          <a:lstStyle/>
          <a:p>
            <a:r>
              <a:rPr lang="en-US" dirty="0"/>
              <a:t>Tested 26 lithium-ion cells</a:t>
            </a:r>
          </a:p>
          <a:p>
            <a:pPr lvl="1"/>
            <a:r>
              <a:rPr lang="en-US" dirty="0"/>
              <a:t>Size from AAA to large pouches</a:t>
            </a:r>
          </a:p>
          <a:p>
            <a:pPr lvl="1"/>
            <a:r>
              <a:rPr lang="en-US" dirty="0"/>
              <a:t>LCO, NMC, LFP, LTO, LMN chemistries</a:t>
            </a:r>
          </a:p>
          <a:p>
            <a:r>
              <a:rPr lang="en-US" dirty="0"/>
              <a:t>Tested 11 lithium metal cells</a:t>
            </a:r>
          </a:p>
          <a:p>
            <a:pPr lvl="1"/>
            <a:r>
              <a:rPr lang="en-US" dirty="0"/>
              <a:t>Button cells up to 17500</a:t>
            </a:r>
          </a:p>
          <a:p>
            <a:pPr lvl="1"/>
            <a:r>
              <a:rPr lang="en-US" dirty="0"/>
              <a:t>LiFeS</a:t>
            </a:r>
            <a:r>
              <a:rPr lang="en-US" baseline="-25000" dirty="0"/>
              <a:t>2</a:t>
            </a:r>
            <a:r>
              <a:rPr lang="en-US" dirty="0"/>
              <a:t>, LiMnO</a:t>
            </a:r>
            <a:r>
              <a:rPr lang="en-US" baseline="-25000" dirty="0"/>
              <a:t>2,</a:t>
            </a:r>
            <a:r>
              <a:rPr lang="en-US" dirty="0"/>
              <a:t> LiSOCl</a:t>
            </a:r>
            <a:r>
              <a:rPr lang="en-US" baseline="-25000" dirty="0"/>
              <a:t>2</a:t>
            </a:r>
            <a:r>
              <a:rPr lang="en-US" dirty="0"/>
              <a:t>, LiSO</a:t>
            </a:r>
            <a:r>
              <a:rPr lang="en-US" baseline="-25000" dirty="0"/>
              <a:t>2</a:t>
            </a:r>
            <a:r>
              <a:rPr lang="en-US" dirty="0"/>
              <a:t> chemistries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22" y="1414740"/>
            <a:ext cx="6197180" cy="2086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32" y="4126463"/>
            <a:ext cx="3934680" cy="1523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9825" y="349634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Lithium-ion batteries tested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9800" y="56859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Lithium metal batteries tested</a:t>
            </a:r>
          </a:p>
        </p:txBody>
      </p:sp>
    </p:spTree>
    <p:extLst>
      <p:ext uri="{BB962C8B-B14F-4D97-AF65-F5344CB8AC3E}">
        <p14:creationId xmlns:p14="http://schemas.microsoft.com/office/powerpoint/2010/main" val="22163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4E63B9-2D72-1D81-4705-688FBAA40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3" y="954088"/>
            <a:ext cx="8237993" cy="50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08126"/>
            <a:ext cx="3995439" cy="4391025"/>
          </a:xfrm>
        </p:spPr>
        <p:txBody>
          <a:bodyPr/>
          <a:lstStyle/>
          <a:p>
            <a:r>
              <a:rPr lang="en-US" sz="2000" b="0" dirty="0"/>
              <a:t>Highest was LTO 18650 at 0.71 L/Wh</a:t>
            </a:r>
          </a:p>
          <a:p>
            <a:r>
              <a:rPr lang="en-US" sz="2000" b="0" dirty="0"/>
              <a:t>Highest LCO was 10,000 mAh pouch cell at 0.59 L/Wh</a:t>
            </a:r>
          </a:p>
          <a:p>
            <a:r>
              <a:rPr lang="en-US" sz="2000" b="0" dirty="0"/>
              <a:t>Highest LFP was AA at 0.32 L/Wh</a:t>
            </a: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354C291B-79F9-0974-3D28-5F07CD91E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954088"/>
            <a:ext cx="7318042" cy="50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22628"/>
      </p:ext>
    </p:extLst>
  </p:cSld>
  <p:clrMapOvr>
    <a:masterClrMapping/>
  </p:clrMapOvr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44863</TotalTime>
  <Words>780</Words>
  <Application>Microsoft Office PowerPoint</Application>
  <PresentationFormat>Widescreen</PresentationFormat>
  <Paragraphs>106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Good FAA Template</vt:lpstr>
      <vt:lpstr>1_Good FAA Template</vt:lpstr>
      <vt:lpstr>UN Battery Classification Test Method Development</vt:lpstr>
      <vt:lpstr>Introduction</vt:lpstr>
      <vt:lpstr>Lithium Battery Classification</vt:lpstr>
      <vt:lpstr>Battery Gas Volume Measurements</vt:lpstr>
      <vt:lpstr>Battery Gas Volume Measurements</vt:lpstr>
      <vt:lpstr>Battery Gas Volume Measurements</vt:lpstr>
      <vt:lpstr>Battery Gas Volume Measurements</vt:lpstr>
      <vt:lpstr>Battery Gas Volume Measurements</vt:lpstr>
      <vt:lpstr>Battery Gas Volume Measurements</vt:lpstr>
      <vt:lpstr>Battery Gas Volume Measurements</vt:lpstr>
      <vt:lpstr>Battery Gas Volume Measurements</vt:lpstr>
      <vt:lpstr>Battery Propagation Testing</vt:lpstr>
      <vt:lpstr>PowerPoint Presentation</vt:lpstr>
      <vt:lpstr>Battery Propagation Testing</vt:lpstr>
      <vt:lpstr>Battery Propagation Testing</vt:lpstr>
      <vt:lpstr>Speed of Propagation</vt:lpstr>
      <vt:lpstr>Speed of Propagation</vt:lpstr>
      <vt:lpstr>Speed of Propagation</vt:lpstr>
      <vt:lpstr>Speed of Propagation</vt:lpstr>
      <vt:lpstr>Conclusion and Future Work</vt:lpstr>
      <vt:lpstr>Questions?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Rehn, Steven (FAA)</dc:creator>
  <cp:lastModifiedBy>Michael Donio</cp:lastModifiedBy>
  <cp:revision>817</cp:revision>
  <cp:lastPrinted>2018-10-29T13:00:42Z</cp:lastPrinted>
  <dcterms:created xsi:type="dcterms:W3CDTF">2015-02-20T15:53:38Z</dcterms:created>
  <dcterms:modified xsi:type="dcterms:W3CDTF">2023-11-21T13:20:57Z</dcterms:modified>
</cp:coreProperties>
</file>