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12_0.xml" ContentType="application/vnd.ms-powerpoint.comments+xml"/>
  <Override PartName="/ppt/comments/modernComment_113_4C54D55A.xml" ContentType="application/vnd.ms-powerpoint.comments+xml"/>
  <Override PartName="/ppt/comments/modernComment_11C_1019814.xml" ContentType="application/vnd.ms-powerpoint.comments+xml"/>
  <Override PartName="/ppt/comments/modernComment_118_4547F810.xml" ContentType="application/vnd.ms-powerpoint.comments+xml"/>
  <Override PartName="/ppt/comments/modernComment_138_33034E37.xml" ContentType="application/vnd.ms-powerpoint.comments+xml"/>
  <Override PartName="/ppt/comments/modernComment_12D_F5FF32AB.xml" ContentType="application/vnd.ms-powerpoint.comments+xml"/>
  <Override PartName="/ppt/comments/modernComment_134_B020EC0B.xml" ContentType="application/vnd.ms-powerpoint.comments+xml"/>
  <Override PartName="/ppt/comments/modernComment_12B_411B921A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21"/>
  </p:notesMasterIdLst>
  <p:handoutMasterIdLst>
    <p:handoutMasterId r:id="rId22"/>
  </p:handoutMasterIdLst>
  <p:sldIdLst>
    <p:sldId id="273" r:id="rId3"/>
    <p:sldId id="274" r:id="rId4"/>
    <p:sldId id="275" r:id="rId5"/>
    <p:sldId id="276" r:id="rId6"/>
    <p:sldId id="311" r:id="rId7"/>
    <p:sldId id="279" r:id="rId8"/>
    <p:sldId id="284" r:id="rId9"/>
    <p:sldId id="280" r:id="rId10"/>
    <p:sldId id="307" r:id="rId11"/>
    <p:sldId id="295" r:id="rId12"/>
    <p:sldId id="312" r:id="rId13"/>
    <p:sldId id="301" r:id="rId14"/>
    <p:sldId id="308" r:id="rId15"/>
    <p:sldId id="302" r:id="rId16"/>
    <p:sldId id="303" r:id="rId17"/>
    <p:sldId id="299" r:id="rId18"/>
    <p:sldId id="304" r:id="rId19"/>
    <p:sldId id="300" r:id="rId20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4"/>
            <p14:sldId id="275"/>
            <p14:sldId id="276"/>
            <p14:sldId id="311"/>
            <p14:sldId id="279"/>
            <p14:sldId id="284"/>
            <p14:sldId id="280"/>
            <p14:sldId id="307"/>
            <p14:sldId id="295"/>
            <p14:sldId id="312"/>
            <p14:sldId id="301"/>
            <p14:sldId id="308"/>
            <p14:sldId id="302"/>
            <p14:sldId id="303"/>
            <p14:sldId id="299"/>
            <p14:sldId id="304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A9C127-851C-7470-5ADF-8FDD2B7EE80A}" name="John Kurtanidze" initials="JK" userId="S::ik235@scarletmail.rutgers.edu::7b508a6e-a363-486f-966e-25e691a0a2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6983" autoAdjust="0"/>
  </p:normalViewPr>
  <p:slideViewPr>
    <p:cSldViewPr snapToGrid="0">
      <p:cViewPr varScale="1">
        <p:scale>
          <a:sx n="128" d="100"/>
          <a:sy n="128" d="100"/>
        </p:scale>
        <p:origin x="1110" y="126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comments/modernComment_11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48E2EB-88E6-4EA9-A0C2-F7545A6E92AE}" authorId="{05A9C127-851C-7470-5ADF-8FDD2B7EE80A}" created="2023-10-09T01:57:49.378">
    <pc:sldMkLst xmlns:pc="http://schemas.microsoft.com/office/powerpoint/2013/main/command">
      <pc:docMk/>
      <pc:sldMk cId="0" sldId="274"/>
    </pc:sldMkLst>
    <p188:txBody>
      <a:bodyPr/>
      <a:lstStyle/>
      <a:p>
        <a:r>
          <a:rPr lang="en-US"/>
          <a:t>Can mention how the water produced by burning/using hydrogen can be recycled in the aircraft and make it so that the water tanks aren't necessary or less necessary</a:t>
        </a:r>
      </a:p>
    </p188:txBody>
  </p188:cm>
</p188:cmLst>
</file>

<file path=ppt/comments/modernComment_113_4C54D5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B6357C-B1C9-444B-8497-8F878928D46A}" authorId="{05A9C127-851C-7470-5ADF-8FDD2B7EE80A}" created="2023-10-02T16:02:56.22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80628058" sldId="275"/>
      <ac:spMk id="2" creationId="{1AE88CC0-76FE-90F6-8C1B-64BBCD3855EA}"/>
      <ac:txMk cp="365" len="28">
        <ac:context len="397" hash="4204651706"/>
      </ac:txMk>
    </ac:txMkLst>
    <p188:pos x="4147970" y="3278224"/>
    <p188:txBody>
      <a:bodyPr/>
      <a:lstStyle/>
      <a:p>
        <a:r>
          <a:rPr lang="en-US"/>
          <a:t>When presenting, give a number of how small a h2 flame can sustain itself</a:t>
        </a:r>
      </a:p>
    </p188:txBody>
  </p188:cm>
  <p188:cm id="{D6FA7170-2DD2-4A22-A513-4513D0427D03}" authorId="{05A9C127-851C-7470-5ADF-8FDD2B7EE80A}" created="2023-10-09T01:53:56.241">
    <pc:sldMkLst xmlns:pc="http://schemas.microsoft.com/office/powerpoint/2013/main/command">
      <pc:docMk/>
      <pc:sldMk cId="1280628058" sldId="275"/>
    </pc:sldMkLst>
    <p188:txBody>
      <a:bodyPr/>
      <a:lstStyle/>
      <a:p>
        <a:r>
          <a:rPr lang="en-US"/>
          <a:t>Also insert the min ignition energy value</a:t>
        </a:r>
      </a:p>
    </p188:txBody>
  </p188:cm>
  <p188:cm id="{9902E9BD-97CA-4E0D-A70D-0B4FA55AB50A}" authorId="{05A9C127-851C-7470-5ADF-8FDD2B7EE80A}" created="2023-10-11T06:20:14.098">
    <pc:sldMkLst xmlns:pc="http://schemas.microsoft.com/office/powerpoint/2013/main/command">
      <pc:docMk/>
      <pc:sldMk cId="1280628058" sldId="275"/>
    </pc:sldMkLst>
    <p188:txBody>
      <a:bodyPr/>
      <a:lstStyle/>
      <a:p>
        <a:r>
          <a:rPr lang="en-US"/>
          <a:t>Insert some numbers here</a:t>
        </a:r>
      </a:p>
    </p188:txBody>
  </p188:cm>
</p188:cmLst>
</file>

<file path=ppt/comments/modernComment_118_4547F8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935B46-4A97-4DCA-8029-344125884661}" authorId="{05A9C127-851C-7470-5ADF-8FDD2B7EE80A}" created="2023-10-09T02:16:18.742">
    <pc:sldMkLst xmlns:pc="http://schemas.microsoft.com/office/powerpoint/2013/main/command">
      <pc:docMk/>
      <pc:sldMk cId="1162344464" sldId="280"/>
    </pc:sldMkLst>
    <p188:txBody>
      <a:bodyPr/>
      <a:lstStyle/>
      <a:p>
        <a:r>
          <a:rPr lang="en-US"/>
          <a:t>Have something to say about each of the flame zones, what they really represent. Like the potentail core zone containing a lot of unburned hydrogen and the other zones blah blah </a:t>
        </a:r>
      </a:p>
    </p188:txBody>
  </p188:cm>
  <p188:cm id="{8FF04BD8-5098-4954-ACB7-9B4FAA10D2E1}" authorId="{05A9C127-851C-7470-5ADF-8FDD2B7EE80A}" created="2023-10-09T02:18:27.574">
    <pc:sldMkLst xmlns:pc="http://schemas.microsoft.com/office/powerpoint/2013/main/command">
      <pc:docMk/>
      <pc:sldMk cId="1162344464" sldId="280"/>
    </pc:sldMkLst>
    <p188:replyLst>
      <p188:reply id="{C9943829-2D26-4EF8-8640-2C9B9B3FBEDB}" authorId="{05A9C127-851C-7470-5ADF-8FDD2B7EE80A}" created="2023-10-09T02:18:44.278">
        <p188:txBody>
          <a:bodyPr/>
          <a:lstStyle/>
          <a:p>
            <a:r>
              <a:rPr lang="en-US"/>
              <a:t>Maybe ignore it if I take up a lot of time talking about everything else here</a:t>
            </a:r>
          </a:p>
        </p188:txBody>
      </p188:reply>
    </p188:replyLst>
    <p188:txBody>
      <a:bodyPr/>
      <a:lstStyle/>
      <a:p>
        <a:r>
          <a:rPr lang="en-US"/>
          <a:t>Talk about Re# and Fr# maybe</a:t>
        </a:r>
      </a:p>
    </p188:txBody>
  </p188:cm>
  <p188:cm id="{EB142C0C-1308-4E66-BC8F-E64CB60BFFB3}" authorId="{05A9C127-851C-7470-5ADF-8FDD2B7EE80A}" created="2023-10-11T05:36:05.516">
    <pc:sldMkLst xmlns:pc="http://schemas.microsoft.com/office/powerpoint/2013/main/command">
      <pc:docMk/>
      <pc:sldMk cId="1162344464" sldId="280"/>
    </pc:sldMkLst>
    <p188:txBody>
      <a:bodyPr/>
      <a:lstStyle/>
      <a:p>
        <a:r>
          <a:rPr lang="en-US"/>
          <a:t> r = radial &amp; z=long axis</a:t>
        </a:r>
      </a:p>
    </p188:txBody>
  </p188:cm>
</p188:cmLst>
</file>

<file path=ppt/comments/modernComment_11C_10198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12F92C-2C7F-433B-B160-935FCB43EAD5}" authorId="{05A9C127-851C-7470-5ADF-8FDD2B7EE80A}" created="2023-10-02T16:01:54.58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881684" sldId="284"/>
      <ac:spMk id="3" creationId="{0F5F44C6-91ED-13E7-419F-6D7D51B9DB37}"/>
      <ac:txMk cp="68" len="15">
        <ac:context len="155" hash="357128206"/>
      </ac:txMk>
    </ac:txMkLst>
    <p188:pos x="7720614" y="184529"/>
    <p188:txBody>
      <a:bodyPr/>
      <a:lstStyle/>
      <a:p>
        <a:r>
          <a:rPr lang="en-US"/>
          <a:t>Need to remember what the latest calibration max was</a:t>
        </a:r>
      </a:p>
    </p188:txBody>
  </p188:cm>
</p188:cmLst>
</file>

<file path=ppt/comments/modernComment_12B_411B92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9C2A1A-2F23-4716-AD32-2A8D7DA7DA3E}" authorId="{05A9C127-851C-7470-5ADF-8FDD2B7EE80A}" created="2023-10-11T17:39:04.809">
    <pc:sldMkLst xmlns:pc="http://schemas.microsoft.com/office/powerpoint/2013/main/command">
      <pc:docMk/>
      <pc:sldMk cId="1092325914" sldId="299"/>
    </pc:sldMkLst>
    <p188:txBody>
      <a:bodyPr/>
      <a:lstStyle/>
      <a:p>
        <a:r>
          <a:rPr lang="en-US"/>
          <a:t>A few numbers here and there sprinkled around is fine. Jaluria said that this summary list is good in general</a:t>
        </a:r>
      </a:p>
    </p188:txBody>
  </p188:cm>
</p188:cmLst>
</file>

<file path=ppt/comments/modernComment_12D_F5FF32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C35F9E-E569-4016-A381-28186F8C05F3}" authorId="{05A9C127-851C-7470-5ADF-8FDD2B7EE80A}" created="2023-10-11T03:44:54.114">
    <pc:sldMkLst xmlns:pc="http://schemas.microsoft.com/office/powerpoint/2013/main/command">
      <pc:docMk/>
      <pc:sldMk cId="4127142571" sldId="301"/>
    </pc:sldMkLst>
    <p188:replyLst>
      <p188:reply id="{8E4489B2-17C8-4AB7-9441-F6049C634AB6}" authorId="{05A9C127-851C-7470-5ADF-8FDD2B7EE80A}" created="2023-10-11T04:09:43.898">
        <p188:txBody>
          <a:bodyPr/>
          <a:lstStyle/>
          <a:p>
            <a:r>
              <a:rPr lang="en-US"/>
              <a:t>Say this while referring to the scale of the plots (y-axis) and how from plot to plot the bars are generally shorter inferring that heat flux is lower with increasing leak size</a:t>
            </a:r>
          </a:p>
        </p188:txBody>
      </p188:reply>
    </p188:replyLst>
    <p188:txBody>
      <a:bodyPr/>
      <a:lstStyle/>
      <a:p>
        <a:r>
          <a:rPr lang="en-US"/>
          <a:t>Bigger leak -&gt; Lower velocity flame -&gt; lower heat flux</a:t>
        </a:r>
      </a:p>
    </p188:txBody>
  </p188:cm>
  <p188:cm id="{C3F7C69D-62FC-43E0-BC32-78B07C613B8E}" authorId="{05A9C127-851C-7470-5ADF-8FDD2B7EE80A}" created="2023-10-11T06:39:38.773">
    <pc:sldMkLst xmlns:pc="http://schemas.microsoft.com/office/powerpoint/2013/main/command">
      <pc:docMk/>
      <pc:sldMk cId="4127142571" sldId="301"/>
    </pc:sldMkLst>
    <p188:txBody>
      <a:bodyPr/>
      <a:lstStyle/>
      <a:p>
        <a:r>
          <a:rPr lang="en-US"/>
          <a:t>Maybe mention a metal cutting blow torch when talking about Noz #1 and why it produces the highest heat fluxes. It's tiny size paired up with high SFR leads to a more concentrated flame that can build up high heat flux at a single point</a:t>
        </a:r>
      </a:p>
    </p188:txBody>
  </p188:cm>
  <p188:cm id="{DD86317C-D6B9-4ECE-A1B8-0D10D78FFEA0}" authorId="{05A9C127-851C-7470-5ADF-8FDD2B7EE80A}" created="2023-10-11T16:48:40.577">
    <pc:sldMkLst xmlns:pc="http://schemas.microsoft.com/office/powerpoint/2013/main/command">
      <pc:docMk/>
      <pc:sldMk cId="4127142571" sldId="301"/>
    </pc:sldMkLst>
    <p188:txBody>
      <a:bodyPr/>
      <a:lstStyle/>
      <a:p>
        <a:r>
          <a:rPr lang="en-US"/>
          <a:t>Maybe say "a bigger leak for the same SFR produces lower heat flux"</a:t>
        </a:r>
      </a:p>
    </p188:txBody>
  </p188:cm>
</p188:cmLst>
</file>

<file path=ppt/comments/modernComment_134_B020EC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610DE0-851D-41B7-A354-D531C1AE3007}" authorId="{05A9C127-851C-7470-5ADF-8FDD2B7EE80A}" created="2023-10-16T01:30:33.474">
    <pc:sldMkLst xmlns:pc="http://schemas.microsoft.com/office/powerpoint/2013/main/command">
      <pc:docMk/>
      <pc:sldMk cId="2954947595" sldId="308"/>
    </pc:sldMkLst>
    <p188:txBody>
      <a:bodyPr/>
      <a:lstStyle/>
      <a:p>
        <a:r>
          <a:rPr lang="en-US"/>
          <a:t>B/C the potential core zone is more pronounced for high SFR and bigger leaks</a:t>
        </a:r>
      </a:p>
    </p188:txBody>
  </p188:cm>
</p188:cmLst>
</file>

<file path=ppt/comments/modernComment_138_33034E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E0C095-AE57-4E18-8F6C-487B42194C37}" authorId="{05A9C127-851C-7470-5ADF-8FDD2B7EE80A}" created="2023-10-11T04:31:04.744">
    <pc:sldMkLst xmlns:pc="http://schemas.microsoft.com/office/powerpoint/2013/main/command">
      <pc:docMk/>
      <pc:sldMk cId="2670318179" sldId="310"/>
    </pc:sldMkLst>
    <p188:replyLst>
      <p188:reply id="{03376E38-EE5E-4B05-81B1-B279EB87B794}" authorId="{05A9C127-851C-7470-5ADF-8FDD2B7EE80A}" created="2023-10-11T04:31:39.454">
        <p188:txBody>
          <a:bodyPr/>
          <a:lstStyle/>
          <a:p>
            <a:r>
              <a:rPr lang="en-US"/>
              <a:t>I.e., highlight with rectangles noz#3 and #5 and noz#2 and #4 when comparing them</a:t>
            </a:r>
          </a:p>
        </p188:txBody>
      </p188:reply>
      <p188:reply id="{6F07D246-2C80-45A1-B0C2-F769F127BFFA}" authorId="{05A9C127-851C-7470-5ADF-8FDD2B7EE80A}" created="2023-10-11T04:31:51.493">
        <p188:txBody>
          <a:bodyPr/>
          <a:lstStyle/>
          <a:p>
            <a:r>
              <a:rPr lang="en-US"/>
              <a:t>Do this on other slides</a:t>
            </a:r>
          </a:p>
        </p188:txBody>
      </p188:reply>
    </p188:replyLst>
    <p188:txBody>
      <a:bodyPr/>
      <a:lstStyle/>
      <a:p>
        <a:r>
          <a:rPr lang="en-US"/>
          <a:t>Make transitions within this slide and draw circles around the things I talk about</a:t>
        </a:r>
      </a:p>
    </p188:txBody>
  </p188:cm>
  <p188:cm id="{17486AD2-07C5-4F0E-B6A0-033519B9B5B3}" authorId="{05A9C127-851C-7470-5ADF-8FDD2B7EE80A}" created="2023-10-11T04:54:39.646">
    <pc:sldMkLst xmlns:pc="http://schemas.microsoft.com/office/powerpoint/2013/main/command">
      <pc:docMk/>
      <pc:sldMk cId="855854647" sldId="312"/>
    </pc:sldMkLst>
    <p188:replyLst>
      <p188:reply id="{AA2B040B-3656-46E2-BB51-E025F442C756}" authorId="{05A9C127-851C-7470-5ADF-8FDD2B7EE80A}" created="2023-10-11T04:55:30.564">
        <p188:txBody>
          <a:bodyPr/>
          <a:lstStyle/>
          <a:p>
            <a:r>
              <a:rPr lang="en-US"/>
              <a:t>Meaning, increasing leak size from Noz#1 to Noz#2 makes length increase but further increasing size from #2 to #3 makes length decrease</a:t>
            </a:r>
          </a:p>
        </p188:txBody>
      </p188:reply>
      <p188:reply id="{8BE6746C-F3C6-476D-90B4-C5F6A629A445}" authorId="{05A9C127-851C-7470-5ADF-8FDD2B7EE80A}" created="2023-10-11T04:55:52.686">
        <p188:txBody>
          <a:bodyPr/>
          <a:lstStyle/>
          <a:p>
            <a:r>
              <a:rPr lang="en-US"/>
              <a:t>But increasing SFR does result in increased length for any given leak size</a:t>
            </a:r>
          </a:p>
        </p188:txBody>
      </p188:reply>
    </p188:replyLst>
    <p188:txBody>
      <a:bodyPr/>
      <a:lstStyle/>
      <a:p>
        <a:r>
          <a:rPr lang="en-US"/>
          <a:t>Can say "No direct correlation between SFR or leak size to flame length. Certain combinations of SFR and leak size makes a flame long or short"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as you all may know, there’s a growing interest in h2 propulsion for commercial aircraft.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Hydrogen fuel is readily used in spacecraft propulsion, so there’s discussion now on how to apply hydrogen to aircraft.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that front, Hydrogen propulsion can have many benefits 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Leak size affected how buoyant a flame would 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Generally, the bigger the leak, the more buoyant the flame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more buoyant flames were also shorter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8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13DAFB-ADB4-3BF3-4FDA-8DEC7CE2042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57321" y="4587400"/>
            <a:ext cx="1587499" cy="5189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38_33034E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2D_F5FF32AB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34_B020EC0B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B_411B921A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2_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3_4C54D55A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1C_10198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4547F8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49225" y="250169"/>
            <a:ext cx="8129016" cy="892831"/>
          </a:xfrm>
        </p:spPr>
        <p:txBody>
          <a:bodyPr/>
          <a:lstStyle/>
          <a:p>
            <a:r>
              <a:rPr lang="en-US" dirty="0"/>
              <a:t>Hydrogen Flame Characteristics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626807" y="2163742"/>
            <a:ext cx="3867125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  <a:buFontTx/>
              <a:buNone/>
            </a:pPr>
            <a:r>
              <a:rPr lang="en-US" sz="1600" dirty="0"/>
              <a:t>International Aircraft Systems Fire Protection Forum Meeting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19934" y="2782026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John Kurtanidze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36288" y="3206549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Oct. 17-18, 2023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F765-C235-729C-FBA4-DAB88A9B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60" y="111823"/>
            <a:ext cx="7770376" cy="609600"/>
          </a:xfrm>
        </p:spPr>
        <p:txBody>
          <a:bodyPr>
            <a:normAutofit/>
          </a:bodyPr>
          <a:lstStyle/>
          <a:p>
            <a:r>
              <a:rPr lang="en-US" sz="2400" dirty="0"/>
              <a:t>Hydrogen Flame Invisibility Examples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A1AE4A-EEF6-B2E1-CC31-AEE1F9D8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09" y="721423"/>
            <a:ext cx="2701796" cy="360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G_4526">
            <a:hlinkClick r:id="" action="ppaction://media"/>
            <a:extLst>
              <a:ext uri="{FF2B5EF4-FFF2-40B4-BE49-F238E27FC236}">
                <a16:creationId xmlns:a16="http://schemas.microsoft.com/office/drawing/2014/main" id="{2C3250F4-1DE4-8A52-0D80-A01E72C9C6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8966" y="216633"/>
            <a:ext cx="2400300" cy="4259585"/>
          </a:xfrm>
          <a:prstGeom prst="rect">
            <a:avLst/>
          </a:prstGeom>
        </p:spPr>
      </p:pic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26AF2C05-18B0-52B7-CD89-A9FAC6AB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2" y="721423"/>
            <a:ext cx="2677886" cy="35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CC4248-1812-1257-14F0-C13BE4F6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9125" y="4686300"/>
            <a:ext cx="1587040" cy="342900"/>
          </a:xfrm>
        </p:spPr>
        <p:txBody>
          <a:bodyPr/>
          <a:lstStyle/>
          <a:p>
            <a:fld id="{F1F6FF14-FC6A-41B6-B2DC-884C6B7C3F2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E04E3-449C-D740-F0B9-B071C639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929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60E58-22DC-CEFA-7292-D94765585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516" y="956360"/>
            <a:ext cx="4578493" cy="2749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F9541C-5454-B08A-8FBA-B95C902C9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420" y="951334"/>
            <a:ext cx="4584589" cy="27556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BB138-5AA9-4646-443C-5432AAB90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45" y="3768446"/>
            <a:ext cx="8050213" cy="1317663"/>
          </a:xfrm>
        </p:spPr>
        <p:txBody>
          <a:bodyPr/>
          <a:lstStyle/>
          <a:p>
            <a:r>
              <a:rPr lang="en-US" sz="2000" dirty="0"/>
              <a:t>Takeaway: Length increases with SFR; </a:t>
            </a:r>
            <a:r>
              <a:rPr lang="en-US" sz="2000"/>
              <a:t>More buoyant </a:t>
            </a:r>
            <a:r>
              <a:rPr lang="en-US" sz="2000">
                <a:sym typeface="Wingdings" panose="05000000000000000000" pitchFamily="2" charset="2"/>
              </a:rPr>
              <a:t> shorter </a:t>
            </a:r>
            <a:r>
              <a:rPr lang="en-US" sz="2000" dirty="0">
                <a:sym typeface="Wingdings" panose="05000000000000000000" pitchFamily="2" charset="2"/>
              </a:rPr>
              <a:t>flame; </a:t>
            </a:r>
            <a:r>
              <a:rPr lang="en-US" sz="2000" dirty="0"/>
              <a:t>Leak Shape has </a:t>
            </a:r>
            <a:r>
              <a:rPr lang="en-US" sz="2000" u="sng" dirty="0"/>
              <a:t>little influence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1FBF8-F446-02D0-1858-B50E7BAB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15DE5-D270-FB35-56CB-F8680B13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597A0-3E75-CE39-0C5F-97BA1806CEDA}"/>
              </a:ext>
            </a:extLst>
          </p:cNvPr>
          <p:cNvSpPr/>
          <p:nvPr/>
        </p:nvSpPr>
        <p:spPr bwMode="auto">
          <a:xfrm>
            <a:off x="4384058" y="1072284"/>
            <a:ext cx="1371300" cy="255298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05541-6C6F-C472-C42C-F0F454717D8B}"/>
              </a:ext>
            </a:extLst>
          </p:cNvPr>
          <p:cNvSpPr/>
          <p:nvPr/>
        </p:nvSpPr>
        <p:spPr bwMode="auto">
          <a:xfrm>
            <a:off x="3018352" y="1110272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AE6C2-3F3C-3862-4B04-9AF7FD03E55A}"/>
              </a:ext>
            </a:extLst>
          </p:cNvPr>
          <p:cNvSpPr/>
          <p:nvPr/>
        </p:nvSpPr>
        <p:spPr bwMode="auto">
          <a:xfrm>
            <a:off x="4389652" y="1110272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28C16-C1A1-164C-77C1-5AAE856F0D71}"/>
              </a:ext>
            </a:extLst>
          </p:cNvPr>
          <p:cNvSpPr/>
          <p:nvPr/>
        </p:nvSpPr>
        <p:spPr bwMode="auto">
          <a:xfrm>
            <a:off x="3698408" y="1113321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EB5D0-87E3-5827-30C2-41BC4AE94165}"/>
              </a:ext>
            </a:extLst>
          </p:cNvPr>
          <p:cNvSpPr/>
          <p:nvPr/>
        </p:nvSpPr>
        <p:spPr bwMode="auto">
          <a:xfrm>
            <a:off x="5069708" y="1113321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FACFE-CACA-0498-885A-0F4BCDC8D764}"/>
              </a:ext>
            </a:extLst>
          </p:cNvPr>
          <p:cNvSpPr/>
          <p:nvPr/>
        </p:nvSpPr>
        <p:spPr bwMode="auto">
          <a:xfrm rot="16200000">
            <a:off x="6774510" y="-1828206"/>
            <a:ext cx="166978" cy="4572001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E08FD3-337C-70DF-B141-705810906DD2}"/>
              </a:ext>
            </a:extLst>
          </p:cNvPr>
          <p:cNvSpPr/>
          <p:nvPr/>
        </p:nvSpPr>
        <p:spPr bwMode="auto">
          <a:xfrm rot="16200000">
            <a:off x="6774510" y="-1554581"/>
            <a:ext cx="166978" cy="4572001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5357C8-010C-2467-EA7F-39F9BF8CD854}"/>
              </a:ext>
            </a:extLst>
          </p:cNvPr>
          <p:cNvSpPr/>
          <p:nvPr/>
        </p:nvSpPr>
        <p:spPr bwMode="auto">
          <a:xfrm rot="16200000">
            <a:off x="6774510" y="-1698018"/>
            <a:ext cx="166978" cy="4572001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1E89C4-AE1D-6689-C5EA-91DD0E5D431F}"/>
              </a:ext>
            </a:extLst>
          </p:cNvPr>
          <p:cNvSpPr/>
          <p:nvPr/>
        </p:nvSpPr>
        <p:spPr bwMode="auto">
          <a:xfrm rot="16200000">
            <a:off x="6774510" y="-1424393"/>
            <a:ext cx="166978" cy="4572001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5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  <p:extLst>
    <p:ext uri="{6950BFC3-D8DA-4A85-94F7-54DA5524770B}">
      <p188:commentRel xmlns:p188="http://schemas.microsoft.com/office/powerpoint/2018/8/main" xmlns="" r:id="rId6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EF5DF6-B828-C82B-F621-5E6AC7DC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77642"/>
            <a:ext cx="8050213" cy="9076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Decrease in Spacing</a:t>
            </a:r>
            <a:r>
              <a:rPr lang="en-US" dirty="0">
                <a:sym typeface="Wingdings" panose="05000000000000000000" pitchFamily="2" charset="2"/>
              </a:rPr>
              <a:t> Increase in Heat Flux</a:t>
            </a:r>
          </a:p>
          <a:p>
            <a:r>
              <a:rPr lang="en-US" dirty="0"/>
              <a:t>Bigger leak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Lower Heat flux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1D3F4F-9E3B-7B2C-ECCC-6F78E3A1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58" y="1874644"/>
            <a:ext cx="7506116" cy="2336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976D1-CE93-404C-82B8-232F286E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Heat Flux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4DDF-9BCF-392C-3CB8-1695D6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215CAE-6C59-6777-C38E-EBBCF57B3BAA}"/>
              </a:ext>
            </a:extLst>
          </p:cNvPr>
          <p:cNvSpPr txBox="1"/>
          <p:nvPr/>
        </p:nvSpPr>
        <p:spPr bwMode="auto">
          <a:xfrm>
            <a:off x="6565448" y="1399472"/>
            <a:ext cx="158822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 Body"/>
              </a:rPr>
              <a:t>D=</a:t>
            </a:r>
            <a:r>
              <a:rPr lang="en-US" b="1" dirty="0">
                <a:latin typeface="Arial Body"/>
              </a:rPr>
              <a:t>0.4mm</a:t>
            </a:r>
            <a:endParaRPr lang="en-US" sz="2400" b="1" dirty="0">
              <a:latin typeface="Arial Bod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073D1-0C68-FD43-5F38-1F0F02E7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8" y="1873107"/>
            <a:ext cx="7506115" cy="23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2571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148484-3F02-96E8-C1C1-B4D3A188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21" y="1511777"/>
            <a:ext cx="8399966" cy="20930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EF5DF6-B828-C82B-F621-5E6AC7DC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77640"/>
            <a:ext cx="8050213" cy="354672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Increase in SFR</a:t>
            </a:r>
            <a:r>
              <a:rPr lang="en-US" dirty="0">
                <a:sym typeface="Wingdings" panose="05000000000000000000" pitchFamily="2" charset="2"/>
              </a:rPr>
              <a:t> Increase in </a:t>
            </a:r>
            <a:r>
              <a:rPr lang="en-US" dirty="0"/>
              <a:t>Heat Flux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Takeaway: Unburned H2 gas zone is more pronounced at high SFR and bigger leaks, therefore lower heat flux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976D1-CE93-404C-82B8-232F286E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Heat Flux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4DDF-9BCF-392C-3CB8-1695D6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86D24-2F04-958B-2BD0-49FBC837F2C0}"/>
              </a:ext>
            </a:extLst>
          </p:cNvPr>
          <p:cNvSpPr txBox="1"/>
          <p:nvPr/>
        </p:nvSpPr>
        <p:spPr bwMode="auto">
          <a:xfrm>
            <a:off x="6726272" y="1019007"/>
            <a:ext cx="158822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 Body"/>
              </a:rPr>
              <a:t>D=</a:t>
            </a:r>
            <a:r>
              <a:rPr lang="en-US" b="1" dirty="0">
                <a:latin typeface="Arial Body"/>
              </a:rPr>
              <a:t>0.4mm</a:t>
            </a:r>
            <a:endParaRPr lang="en-US" sz="2400" b="1" dirty="0">
              <a:latin typeface="Arial Bod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65DE6-7C87-A92B-C2C0-F9F6B0E0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21" y="1513935"/>
            <a:ext cx="8399966" cy="208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7595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286DC3-AA95-C3A0-6CEB-AE66A82D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91" y="883759"/>
            <a:ext cx="8050213" cy="38025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Increase in Spacing</a:t>
            </a:r>
            <a:r>
              <a:rPr lang="en-US" dirty="0">
                <a:sym typeface="Wingdings" panose="05000000000000000000" pitchFamily="2" charset="2"/>
              </a:rPr>
              <a:t> Increase in </a:t>
            </a:r>
            <a:r>
              <a:rPr lang="en-US" dirty="0"/>
              <a:t>Temperature</a:t>
            </a:r>
          </a:p>
          <a:p>
            <a:r>
              <a:rPr lang="en-US" dirty="0"/>
              <a:t>Increase in SFR</a:t>
            </a:r>
            <a:r>
              <a:rPr lang="en-US" dirty="0">
                <a:sym typeface="Wingdings" panose="05000000000000000000" pitchFamily="2" charset="2"/>
              </a:rPr>
              <a:t> Increase in </a:t>
            </a:r>
            <a:r>
              <a:rPr lang="en-US" dirty="0"/>
              <a:t>Temperature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Takeaway: Temperature increases along the z-axis and reduces radially away from the centerline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28B625-204E-E4B1-F53A-6C3A794D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3" y="1596096"/>
            <a:ext cx="5770031" cy="2237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67EA0-56A9-A0C2-80F1-1B4746D8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5489C-ABAD-0AF6-3C68-A8FA45DB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136AA-C9E2-1BE6-E3A8-52106B1D54AE}"/>
              </a:ext>
            </a:extLst>
          </p:cNvPr>
          <p:cNvSpPr txBox="1"/>
          <p:nvPr/>
        </p:nvSpPr>
        <p:spPr bwMode="auto">
          <a:xfrm>
            <a:off x="6643999" y="1596096"/>
            <a:ext cx="158822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 Body"/>
              </a:rPr>
              <a:t>D=</a:t>
            </a:r>
            <a:r>
              <a:rPr lang="en-US" b="1" dirty="0">
                <a:latin typeface="Arial Body"/>
              </a:rPr>
              <a:t>0.8mm</a:t>
            </a:r>
            <a:endParaRPr lang="en-US" sz="2400" b="1" dirty="0">
              <a:latin typeface="Arial Body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7B807-D636-E559-3C7E-989D9EAF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3" y="1602951"/>
            <a:ext cx="5770031" cy="225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D4A1-AA5F-20FC-EA4D-3A2B74DB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vs. Slot Nozzles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19FA7-9E04-07F5-A8C7-6EFAF5D6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1C0417-113A-3C11-FF93-3EB02D7B6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13312"/>
            <a:ext cx="8050213" cy="368516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Flames from circular nozzles output higher heat flux than flames from slot nozzles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Takeaway: Shape of a leak has little influence on flame characteristics. SFR and leak size are the major determining factors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C8595-949A-858C-387D-55EC910D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65" y="1485586"/>
            <a:ext cx="2604435" cy="509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E1B84-ACC3-6188-5DDA-170972A8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0" y="1485586"/>
            <a:ext cx="6469725" cy="19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15D0-8ED9-B2E0-A688-EB32BD2E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2" y="114300"/>
            <a:ext cx="7770376" cy="5524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A496-FDBC-ABBA-CC51-CBC04352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12" y="640629"/>
            <a:ext cx="7770376" cy="4476751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H2 flame consists of 1) Potential core zone, 2) Free jet zone, 3) Impingement zone</a:t>
            </a:r>
          </a:p>
          <a:p>
            <a:pPr>
              <a:lnSpc>
                <a:spcPct val="150000"/>
              </a:lnSpc>
            </a:pPr>
            <a:r>
              <a:rPr lang="en-US" dirty="0"/>
              <a:t>SFR is the most influential factor for H2 flame; higher SFR </a:t>
            </a:r>
            <a:r>
              <a:rPr lang="en-US" dirty="0">
                <a:sym typeface="Wingdings" panose="05000000000000000000" pitchFamily="2" charset="2"/>
              </a:rPr>
              <a:t> More intense flame</a:t>
            </a:r>
          </a:p>
          <a:p>
            <a:pPr>
              <a:lnSpc>
                <a:spcPct val="150000"/>
              </a:lnSpc>
            </a:pPr>
            <a:r>
              <a:rPr lang="en-US" dirty="0"/>
              <a:t>Leak size is closely correlated with SFR, i.e., the bigger the leak is, the higher the SFR must be to produce high heat flux and temperature</a:t>
            </a:r>
          </a:p>
          <a:p>
            <a:pPr>
              <a:lnSpc>
                <a:spcPct val="150000"/>
              </a:lnSpc>
            </a:pPr>
            <a:r>
              <a:rPr lang="en-US" u="sng" dirty="0"/>
              <a:t>Increasing Leak Size for the same SFR</a:t>
            </a:r>
            <a:r>
              <a:rPr lang="en-US" dirty="0"/>
              <a:t> produces lower heat flux and temperature due to lowered flame velocity and lowered intensity</a:t>
            </a:r>
          </a:p>
          <a:p>
            <a:pPr>
              <a:lnSpc>
                <a:spcPct val="150000"/>
              </a:lnSpc>
            </a:pPr>
            <a:r>
              <a:rPr lang="en-US" dirty="0"/>
              <a:t>The closer the impingement surface </a:t>
            </a:r>
            <a:r>
              <a:rPr lang="en-US" dirty="0">
                <a:sym typeface="Wingdings" panose="05000000000000000000" pitchFamily="2" charset="2"/>
              </a:rPr>
              <a:t> Higher the heat flux </a:t>
            </a:r>
            <a:r>
              <a:rPr lang="en-US" u="sng" dirty="0">
                <a:sym typeface="Wingdings" panose="05000000000000000000" pitchFamily="2" charset="2"/>
              </a:rPr>
              <a:t>unless the potential core zone of a flame is impinging on the surface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Potential core zone is </a:t>
            </a:r>
            <a:r>
              <a:rPr lang="en-US" u="sng" dirty="0">
                <a:sym typeface="Wingdings" panose="05000000000000000000" pitchFamily="2" charset="2"/>
              </a:rPr>
              <a:t>more pronounced/exposed </a:t>
            </a:r>
            <a:r>
              <a:rPr lang="en-US" dirty="0">
                <a:sym typeface="Wingdings" panose="05000000000000000000" pitchFamily="2" charset="2"/>
              </a:rPr>
              <a:t>for bigger leaks and higher SFR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Increasing Leak Size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lower flame velocity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shorter flame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lower heat flux and temperature</a:t>
            </a:r>
          </a:p>
          <a:p>
            <a:pPr>
              <a:lnSpc>
                <a:spcPct val="150000"/>
              </a:lnSpc>
            </a:pPr>
            <a:r>
              <a:rPr lang="en-US" dirty="0"/>
              <a:t>Increase in SFR </a:t>
            </a:r>
            <a:r>
              <a:rPr lang="en-US" dirty="0">
                <a:sym typeface="Wingdings" panose="05000000000000000000" pitchFamily="2" charset="2"/>
              </a:rPr>
              <a:t> Increase in Flame </a:t>
            </a:r>
            <a:r>
              <a:rPr lang="en-US" dirty="0"/>
              <a:t>Length up to ~6.5in (~165mm)</a:t>
            </a:r>
          </a:p>
          <a:p>
            <a:pPr>
              <a:lnSpc>
                <a:spcPct val="150000"/>
              </a:lnSpc>
            </a:pPr>
            <a:r>
              <a:rPr lang="en-US" dirty="0"/>
              <a:t>Leak Size does not have as much influence as SFR has for flame length</a:t>
            </a:r>
          </a:p>
          <a:p>
            <a:pPr>
              <a:lnSpc>
                <a:spcPct val="150000"/>
              </a:lnSpc>
            </a:pPr>
            <a:r>
              <a:rPr lang="en-US" u="sng" dirty="0"/>
              <a:t>Leak shape has little influence</a:t>
            </a:r>
            <a:r>
              <a:rPr lang="en-US" dirty="0"/>
              <a:t> on flame characteristics; what matters is the volume of gas being released and ignited</a:t>
            </a:r>
          </a:p>
          <a:p>
            <a:pPr>
              <a:lnSpc>
                <a:spcPct val="150000"/>
              </a:lnSpc>
            </a:pPr>
            <a:r>
              <a:rPr lang="en-US" dirty="0"/>
              <a:t>Flame Temperature increases along the z-axis and reduces radially away from the centerline </a:t>
            </a:r>
          </a:p>
          <a:p>
            <a:pPr>
              <a:lnSpc>
                <a:spcPct val="150000"/>
              </a:lnSpc>
            </a:pPr>
            <a:r>
              <a:rPr lang="en-US" dirty="0"/>
              <a:t>Flame temperature can vary b/w 200-2400F; Flame heat flux can vary b/w 10-140 W/cm^2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014B700-22D2-A271-4817-25273637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9125" y="4686300"/>
            <a:ext cx="1587040" cy="342900"/>
          </a:xfrm>
        </p:spPr>
        <p:txBody>
          <a:bodyPr/>
          <a:lstStyle/>
          <a:p>
            <a:fld id="{F1F6FF14-FC6A-41B6-B2DC-884C6B7C3F2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9C04-3F3D-6DDB-9C89-5A399214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C0026-B823-3962-A01F-A88E9A36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4FD9F7-CF94-F604-E737-C6133BDD9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91" y="925512"/>
            <a:ext cx="8050213" cy="3292475"/>
          </a:xfrm>
        </p:spPr>
        <p:txBody>
          <a:bodyPr/>
          <a:lstStyle/>
          <a:p>
            <a:r>
              <a:rPr lang="en-US" dirty="0"/>
              <a:t>Can continue this experiment to test:</a:t>
            </a:r>
          </a:p>
          <a:p>
            <a:pPr lvl="1"/>
            <a:r>
              <a:rPr lang="en-US" dirty="0"/>
              <a:t>Vertical burner over horizontal</a:t>
            </a:r>
          </a:p>
          <a:p>
            <a:pPr lvl="1"/>
            <a:r>
              <a:rPr lang="en-US" dirty="0"/>
              <a:t>Bigger orifices</a:t>
            </a:r>
          </a:p>
          <a:p>
            <a:pPr lvl="1"/>
            <a:r>
              <a:rPr lang="en-US" dirty="0"/>
              <a:t>Higher flow rate flames</a:t>
            </a:r>
          </a:p>
          <a:p>
            <a:pPr lvl="1"/>
            <a:r>
              <a:rPr lang="en-US" dirty="0"/>
              <a:t>Burn-through tests for various materials</a:t>
            </a:r>
          </a:p>
          <a:p>
            <a:pPr lvl="1"/>
            <a:r>
              <a:rPr lang="en-US" dirty="0"/>
              <a:t>More applicable sensors for heat flux &amp; temperature measurement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E671-4443-078F-B536-2997A998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Thank You.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B0F01-9B58-633F-4BAF-D7165A132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4F6A3-36EC-BFE2-3A46-9B3C2B79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14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228688-9EA8-925A-1C2C-85A69106D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928258"/>
            <a:ext cx="8628072" cy="354534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Interest in hydrogen propulsion for commercial aircraft</a:t>
            </a:r>
          </a:p>
          <a:p>
            <a:r>
              <a:rPr lang="en-US" sz="2600" dirty="0"/>
              <a:t>Hydrogen is abundant, source of renewable energy</a:t>
            </a:r>
          </a:p>
          <a:p>
            <a:r>
              <a:rPr lang="en-US" sz="2600" dirty="0"/>
              <a:t>Can power electric aircraft via hydrogen fuel-cells</a:t>
            </a:r>
          </a:p>
          <a:p>
            <a:pPr lvl="1"/>
            <a:r>
              <a:rPr lang="en-US" sz="2200" dirty="0"/>
              <a:t>Produces no noise pollution</a:t>
            </a:r>
          </a:p>
          <a:p>
            <a:r>
              <a:rPr lang="en-US" sz="2600" dirty="0"/>
              <a:t>Can be burned in traditional jet engines </a:t>
            </a:r>
          </a:p>
          <a:p>
            <a:pPr lvl="1"/>
            <a:r>
              <a:rPr lang="en-US" sz="2200" dirty="0"/>
              <a:t>Produces no CO2 emissions</a:t>
            </a:r>
          </a:p>
          <a:p>
            <a:pPr lvl="1"/>
            <a:r>
              <a:rPr lang="en-US" sz="2200" dirty="0"/>
              <a:t>Non-toxic combustion products</a:t>
            </a:r>
          </a:p>
          <a:p>
            <a:r>
              <a:rPr lang="en-US" sz="2600" dirty="0"/>
              <a:t>Byproduct of using hydrogen is water</a:t>
            </a:r>
          </a:p>
          <a:p>
            <a:pPr lvl="1"/>
            <a:r>
              <a:rPr lang="en-US" sz="2200" dirty="0"/>
              <a:t>Water can be recycled w/</a:t>
            </a:r>
            <a:r>
              <a:rPr lang="en-US" sz="2200" dirty="0" err="1"/>
              <a:t>i</a:t>
            </a:r>
            <a:r>
              <a:rPr lang="en-US" sz="2200" dirty="0"/>
              <a:t> aircraft for other purposes</a:t>
            </a:r>
          </a:p>
          <a:p>
            <a:endParaRPr lang="en-US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4030" y="256365"/>
            <a:ext cx="8472488" cy="4572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E88CC0-76FE-90F6-8C1B-64BBCD3855EA}"/>
              </a:ext>
            </a:extLst>
          </p:cNvPr>
          <p:cNvSpPr txBox="1">
            <a:spLocks/>
          </p:cNvSpPr>
          <p:nvPr/>
        </p:nvSpPr>
        <p:spPr>
          <a:xfrm>
            <a:off x="424030" y="763916"/>
            <a:ext cx="7306012" cy="3872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Challenges with Hydrogen:</a:t>
            </a:r>
          </a:p>
          <a:p>
            <a:pPr lvl="1"/>
            <a:r>
              <a:rPr lang="en-US" kern="0" dirty="0"/>
              <a:t>Easy to ignite and explosive (MIE: 0.019mJ; flammability limit 4-75% by volume of air) </a:t>
            </a:r>
          </a:p>
          <a:p>
            <a:pPr lvl="1"/>
            <a:r>
              <a:rPr lang="en-US" kern="0" dirty="0"/>
              <a:t>Hard to detect a leak (odorless, makes little sound)</a:t>
            </a:r>
          </a:p>
          <a:p>
            <a:pPr lvl="1"/>
            <a:r>
              <a:rPr lang="en-US" kern="0" dirty="0"/>
              <a:t>Can auto-ignite (T=1040F or 560C for air) </a:t>
            </a:r>
          </a:p>
          <a:p>
            <a:pPr lvl="1"/>
            <a:r>
              <a:rPr lang="en-US" kern="0" dirty="0"/>
              <a:t>Dangerous in confined spaces</a:t>
            </a:r>
          </a:p>
          <a:p>
            <a:pPr lvl="1"/>
            <a:r>
              <a:rPr lang="en-US" kern="0" dirty="0"/>
              <a:t>Difficult to store</a:t>
            </a:r>
          </a:p>
          <a:p>
            <a:pPr lvl="1"/>
            <a:r>
              <a:rPr lang="en-US" kern="0" dirty="0"/>
              <a:t>Hydrogen embrittlement</a:t>
            </a:r>
          </a:p>
          <a:p>
            <a:pPr lvl="1"/>
            <a:r>
              <a:rPr lang="en-US" kern="0" dirty="0"/>
              <a:t>Can permeate through metals</a:t>
            </a:r>
          </a:p>
          <a:p>
            <a:pPr lvl="1"/>
            <a:endParaRPr lang="en-US" kern="0" dirty="0"/>
          </a:p>
          <a:p>
            <a:r>
              <a:rPr lang="en-US" kern="0" dirty="0"/>
              <a:t>Challenges with Hydrogen Flames:</a:t>
            </a:r>
          </a:p>
          <a:p>
            <a:pPr lvl="1"/>
            <a:r>
              <a:rPr lang="en-US" kern="0" dirty="0"/>
              <a:t>Invisible in daylight</a:t>
            </a:r>
          </a:p>
          <a:p>
            <a:pPr lvl="1"/>
            <a:r>
              <a:rPr lang="en-US" kern="0" dirty="0"/>
              <a:t>Has very low quenching limit 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806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9E05-0FBB-1865-C8DA-1F0D4C24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3BB25-63E3-EB08-9C09-D596C774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B523E0-22A3-EC1F-D656-091B7DF3B702}"/>
              </a:ext>
            </a:extLst>
          </p:cNvPr>
          <p:cNvSpPr txBox="1">
            <a:spLocks/>
          </p:cNvSpPr>
          <p:nvPr/>
        </p:nvSpPr>
        <p:spPr>
          <a:xfrm>
            <a:off x="428625" y="1039345"/>
            <a:ext cx="8545361" cy="32385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Experimentally imitate tiny hydrogen leak ignition</a:t>
            </a:r>
          </a:p>
          <a:p>
            <a:r>
              <a:rPr lang="en-US" kern="0" dirty="0"/>
              <a:t>Study hydrogen flame characteristics</a:t>
            </a:r>
          </a:p>
          <a:p>
            <a:pPr lvl="1"/>
            <a:r>
              <a:rPr lang="en-US" kern="0" dirty="0"/>
              <a:t>Heat flux </a:t>
            </a:r>
          </a:p>
          <a:p>
            <a:pPr lvl="1"/>
            <a:r>
              <a:rPr lang="en-US" kern="0" dirty="0"/>
              <a:t>Temperature</a:t>
            </a:r>
          </a:p>
          <a:p>
            <a:pPr lvl="1"/>
            <a:r>
              <a:rPr lang="en-US" kern="0" dirty="0"/>
              <a:t>Flame Length</a:t>
            </a:r>
          </a:p>
          <a:p>
            <a:r>
              <a:rPr lang="en-US" kern="0" dirty="0"/>
              <a:t>Note the effects of:</a:t>
            </a:r>
          </a:p>
          <a:p>
            <a:pPr lvl="1"/>
            <a:r>
              <a:rPr lang="en-US" kern="0" dirty="0"/>
              <a:t>Leak size and shape</a:t>
            </a:r>
          </a:p>
          <a:p>
            <a:pPr lvl="1"/>
            <a:r>
              <a:rPr lang="en-US" kern="0" dirty="0"/>
              <a:t>Standard flow rate (SFR) </a:t>
            </a:r>
          </a:p>
          <a:p>
            <a:pPr lvl="1"/>
            <a:r>
              <a:rPr lang="en-US" kern="0" dirty="0"/>
              <a:t>Nozzle exit-plate spacing</a:t>
            </a:r>
          </a:p>
          <a:p>
            <a:pPr marL="0" indent="0">
              <a:buFontTx/>
              <a:buNone/>
            </a:pP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067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8205-9269-56BE-1683-DFB0EC8F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38ED2-4237-8468-AF2E-0062B0E2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E24119-E7A1-F5A4-9214-ECDCB8886684}"/>
              </a:ext>
            </a:extLst>
          </p:cNvPr>
          <p:cNvSpPr txBox="1">
            <a:spLocks/>
          </p:cNvSpPr>
          <p:nvPr/>
        </p:nvSpPr>
        <p:spPr>
          <a:xfrm>
            <a:off x="428625" y="882618"/>
            <a:ext cx="5547912" cy="257744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Custom hydrogen burner</a:t>
            </a:r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E07F3-17E4-5B70-9D2C-47184243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804610"/>
            <a:ext cx="3877283" cy="19020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4E9438-CD8C-B1F4-9EC8-2652301105ED}"/>
              </a:ext>
            </a:extLst>
          </p:cNvPr>
          <p:cNvGrpSpPr/>
          <p:nvPr/>
        </p:nvGrpSpPr>
        <p:grpSpPr>
          <a:xfrm>
            <a:off x="4594581" y="1426356"/>
            <a:ext cx="3632385" cy="2621437"/>
            <a:chOff x="6399212" y="1752600"/>
            <a:chExt cx="5394960" cy="4245864"/>
          </a:xfrm>
        </p:grpSpPr>
        <p:pic>
          <p:nvPicPr>
            <p:cNvPr id="10" name="Picture 9" descr="A machine with a pipe">
              <a:extLst>
                <a:ext uri="{FF2B5EF4-FFF2-40B4-BE49-F238E27FC236}">
                  <a16:creationId xmlns:a16="http://schemas.microsoft.com/office/drawing/2014/main" id="{10178BE9-7146-EF59-776D-9F90AAD41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212" y="1752600"/>
              <a:ext cx="5394960" cy="42458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54E30B-0560-2DDD-F9B9-1FEB634DF9E2}"/>
                </a:ext>
              </a:extLst>
            </p:cNvPr>
            <p:cNvSpPr txBox="1"/>
            <p:nvPr/>
          </p:nvSpPr>
          <p:spPr>
            <a:xfrm>
              <a:off x="8380412" y="1856780"/>
              <a:ext cx="1131418" cy="5084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1600" dirty="0"/>
                <a:t>Igniter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DED835-8D07-488D-4165-275482DDEFDD}"/>
                </a:ext>
              </a:extLst>
            </p:cNvPr>
            <p:cNvSpPr txBox="1"/>
            <p:nvPr/>
          </p:nvSpPr>
          <p:spPr>
            <a:xfrm>
              <a:off x="9828212" y="2209801"/>
              <a:ext cx="1246462" cy="5084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1600" dirty="0"/>
                <a:t>Sensor</a:t>
              </a:r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B34FBF-9B8D-5F79-803E-624D8F0C0FC3}"/>
                </a:ext>
              </a:extLst>
            </p:cNvPr>
            <p:cNvSpPr txBox="1"/>
            <p:nvPr/>
          </p:nvSpPr>
          <p:spPr>
            <a:xfrm>
              <a:off x="7523248" y="5301317"/>
              <a:ext cx="1224223" cy="5084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1600" dirty="0"/>
                <a:t>Nozzle</a:t>
              </a:r>
              <a:endParaRPr lang="en-US" sz="28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EED3075-38AD-1E6F-C988-3039C1F4C835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8532811" y="2365247"/>
              <a:ext cx="413311" cy="7754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F5A63F-F0A2-3976-AF0A-0AB8FCF4B49E}"/>
                </a:ext>
              </a:extLst>
            </p:cNvPr>
            <p:cNvCxnSpPr>
              <a:cxnSpLocks/>
            </p:cNvCxnSpPr>
            <p:nvPr/>
          </p:nvCxnSpPr>
          <p:spPr>
            <a:xfrm>
              <a:off x="10071451" y="2664909"/>
              <a:ext cx="207112" cy="15198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641592-0CD1-43F1-1EA6-C0BAEF41E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2811" y="4691717"/>
              <a:ext cx="380999" cy="609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FD79C82-803A-0A4A-B28E-09A76C0CEF2E}"/>
              </a:ext>
            </a:extLst>
          </p:cNvPr>
          <p:cNvSpPr/>
          <p:nvPr/>
        </p:nvSpPr>
        <p:spPr>
          <a:xfrm>
            <a:off x="2839954" y="2283368"/>
            <a:ext cx="615658" cy="51751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FE525A-28AE-D9C5-3229-F24C0DB21B26}"/>
              </a:ext>
            </a:extLst>
          </p:cNvPr>
          <p:cNvCxnSpPr>
            <a:stCxn id="8" idx="3"/>
          </p:cNvCxnSpPr>
          <p:nvPr/>
        </p:nvCxnSpPr>
        <p:spPr>
          <a:xfrm flipV="1">
            <a:off x="3455612" y="2377461"/>
            <a:ext cx="1138969" cy="164663"/>
          </a:xfrm>
          <a:prstGeom prst="straightConnector1">
            <a:avLst/>
          </a:prstGeom>
          <a:ln w="571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143710-BF16-F929-96F4-E925B325C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10" y="23569"/>
            <a:ext cx="5634687" cy="1145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BB724-A563-1416-2729-42542B27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Nozzles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72953-9165-1D00-8109-9F50E94E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30E41B-A3D1-70D9-FAF6-76BE8A2982AC}"/>
              </a:ext>
            </a:extLst>
          </p:cNvPr>
          <p:cNvSpPr txBox="1">
            <a:spLocks/>
          </p:cNvSpPr>
          <p:nvPr/>
        </p:nvSpPr>
        <p:spPr>
          <a:xfrm>
            <a:off x="278550" y="1107387"/>
            <a:ext cx="1904062" cy="111600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u="sng" kern="0" dirty="0"/>
              <a:t>Circular</a:t>
            </a:r>
          </a:p>
          <a:p>
            <a:pPr marL="0" indent="0" algn="ctr">
              <a:buFontTx/>
              <a:buNone/>
            </a:pPr>
            <a:endParaRPr lang="en-US" u="sng" kern="0" dirty="0"/>
          </a:p>
          <a:p>
            <a:pPr marL="0" indent="0" algn="ctr">
              <a:buFontTx/>
              <a:buNone/>
            </a:pPr>
            <a:r>
              <a:rPr lang="en-US" kern="0" dirty="0"/>
              <a:t>vs.</a:t>
            </a:r>
          </a:p>
          <a:p>
            <a:pPr marL="0" indent="0" algn="ctr">
              <a:buFontTx/>
              <a:buNone/>
            </a:pPr>
            <a:endParaRPr lang="en-US" kern="0" dirty="0"/>
          </a:p>
          <a:p>
            <a:pPr marL="0" indent="0" algn="ctr">
              <a:buFontTx/>
              <a:buNone/>
            </a:pPr>
            <a:r>
              <a:rPr lang="en-US" u="sng" kern="0" dirty="0"/>
              <a:t>Slot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520221-E889-5CF9-DED4-FF393E4918E5}"/>
              </a:ext>
            </a:extLst>
          </p:cNvPr>
          <p:cNvGrpSpPr/>
          <p:nvPr/>
        </p:nvGrpSpPr>
        <p:grpSpPr>
          <a:xfrm>
            <a:off x="2235396" y="1168636"/>
            <a:ext cx="4673207" cy="3119735"/>
            <a:chOff x="2235396" y="1168636"/>
            <a:chExt cx="4673207" cy="3119735"/>
          </a:xfrm>
        </p:grpSpPr>
        <p:pic>
          <p:nvPicPr>
            <p:cNvPr id="5" name="Picture 4" descr="A group of screws on a white surface&#10;&#10;Description automatically generated">
              <a:extLst>
                <a:ext uri="{FF2B5EF4-FFF2-40B4-BE49-F238E27FC236}">
                  <a16:creationId xmlns:a16="http://schemas.microsoft.com/office/drawing/2014/main" id="{28928C99-4424-2E17-5083-58BCED24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396" y="1168636"/>
              <a:ext cx="4673207" cy="31197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E62AF-7631-B271-474D-5A4980B1D60F}"/>
                </a:ext>
              </a:extLst>
            </p:cNvPr>
            <p:cNvSpPr txBox="1"/>
            <p:nvPr/>
          </p:nvSpPr>
          <p:spPr>
            <a:xfrm>
              <a:off x="3269291" y="1360832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C0FC74-3BEC-58D9-32E0-82462D0E3304}"/>
                </a:ext>
              </a:extLst>
            </p:cNvPr>
            <p:cNvSpPr txBox="1"/>
            <p:nvPr/>
          </p:nvSpPr>
          <p:spPr>
            <a:xfrm>
              <a:off x="4359066" y="1360832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643836-C940-5826-D010-6F58B06ABB11}"/>
                </a:ext>
              </a:extLst>
            </p:cNvPr>
            <p:cNvSpPr txBox="1"/>
            <p:nvPr/>
          </p:nvSpPr>
          <p:spPr>
            <a:xfrm>
              <a:off x="5343958" y="1360832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DC247-356E-E58E-DAF3-BD22328DCE12}"/>
                </a:ext>
              </a:extLst>
            </p:cNvPr>
            <p:cNvSpPr txBox="1"/>
            <p:nvPr/>
          </p:nvSpPr>
          <p:spPr>
            <a:xfrm>
              <a:off x="3950113" y="3783273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30D584-1AF2-5D50-CAB9-D90BEEA9D386}"/>
                </a:ext>
              </a:extLst>
            </p:cNvPr>
            <p:cNvSpPr txBox="1"/>
            <p:nvPr/>
          </p:nvSpPr>
          <p:spPr>
            <a:xfrm>
              <a:off x="5016147" y="3783273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#5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04902A-35F7-7EEB-5A9B-12E97B181494}"/>
              </a:ext>
            </a:extLst>
          </p:cNvPr>
          <p:cNvSpPr/>
          <p:nvPr/>
        </p:nvSpPr>
        <p:spPr bwMode="auto">
          <a:xfrm rot="16200000">
            <a:off x="7166394" y="-15551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C8F939-0A71-6137-9A6C-A722BA11A037}"/>
              </a:ext>
            </a:extLst>
          </p:cNvPr>
          <p:cNvSpPr/>
          <p:nvPr/>
        </p:nvSpPr>
        <p:spPr bwMode="auto">
          <a:xfrm rot="16200000">
            <a:off x="7166394" y="316073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5B84E6-57F8-8C81-FF1B-CA958B308EB8}"/>
              </a:ext>
            </a:extLst>
          </p:cNvPr>
          <p:cNvSpPr/>
          <p:nvPr/>
        </p:nvSpPr>
        <p:spPr bwMode="auto">
          <a:xfrm rot="16200000">
            <a:off x="7166394" y="142914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7AD0EF-3BA9-4B91-3877-4D6E08407B96}"/>
              </a:ext>
            </a:extLst>
          </p:cNvPr>
          <p:cNvSpPr/>
          <p:nvPr/>
        </p:nvSpPr>
        <p:spPr bwMode="auto">
          <a:xfrm rot="16200000">
            <a:off x="7166394" y="474538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023BE-0829-4628-2884-AB7161BF99C1}"/>
              </a:ext>
            </a:extLst>
          </p:cNvPr>
          <p:cNvSpPr/>
          <p:nvPr/>
        </p:nvSpPr>
        <p:spPr bwMode="auto">
          <a:xfrm rot="16200000">
            <a:off x="3417207" y="398555"/>
            <a:ext cx="180499" cy="376494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6CA217-4FBB-29BC-58DE-8DD0BBCF0848}"/>
              </a:ext>
            </a:extLst>
          </p:cNvPr>
          <p:cNvSpPr/>
          <p:nvPr/>
        </p:nvSpPr>
        <p:spPr bwMode="auto">
          <a:xfrm rot="16200000">
            <a:off x="3417207" y="730179"/>
            <a:ext cx="180499" cy="376493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16DC53-E87A-20D6-0430-B40FB9BA38CA}"/>
              </a:ext>
            </a:extLst>
          </p:cNvPr>
          <p:cNvSpPr/>
          <p:nvPr/>
        </p:nvSpPr>
        <p:spPr bwMode="auto">
          <a:xfrm rot="16200000">
            <a:off x="3417206" y="558516"/>
            <a:ext cx="180499" cy="376494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37E0C-5CA3-39D6-8411-E6AB573E5446}"/>
              </a:ext>
            </a:extLst>
          </p:cNvPr>
          <p:cNvSpPr/>
          <p:nvPr/>
        </p:nvSpPr>
        <p:spPr bwMode="auto">
          <a:xfrm rot="16200000">
            <a:off x="3417206" y="890140"/>
            <a:ext cx="180499" cy="376493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7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20" grpId="0" animBg="1"/>
      <p:bldP spid="20" grpId="1" animBg="1"/>
      <p:bldP spid="21" grpId="0" animBg="1"/>
      <p:bldP spid="21" grpId="1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146C-AC73-249E-9258-2A902D21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3" y="106437"/>
            <a:ext cx="7770376" cy="552450"/>
          </a:xfrm>
        </p:spPr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F44C6-91ED-13E7-419F-6D7D51B9D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1580" y="792346"/>
            <a:ext cx="8844718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               </a:t>
            </a:r>
            <a:r>
              <a:rPr lang="en-US" sz="1800" u="sng" dirty="0"/>
              <a:t>K-Type Thermocouple Rake</a:t>
            </a:r>
            <a:r>
              <a:rPr lang="en-US" sz="1800" dirty="0"/>
              <a:t>                            </a:t>
            </a:r>
            <a:r>
              <a:rPr lang="en-US" sz="1800" u="sng" dirty="0"/>
              <a:t>Heat Flux Gauge</a:t>
            </a:r>
          </a:p>
          <a:p>
            <a:pPr marL="0" indent="0">
              <a:buNone/>
            </a:pPr>
            <a:r>
              <a:rPr lang="en-US" sz="1800" dirty="0"/>
              <a:t>	(TCs spaced 1/8’’(~3mm) apart) 	          (Water-Cooled </a:t>
            </a:r>
            <a:r>
              <a:rPr lang="en-US" sz="1800" dirty="0" err="1"/>
              <a:t>Gardon</a:t>
            </a:r>
            <a:r>
              <a:rPr lang="en-US" sz="1800" dirty="0"/>
              <a:t> Gauge)</a:t>
            </a:r>
          </a:p>
        </p:txBody>
      </p:sp>
      <p:pic>
        <p:nvPicPr>
          <p:cNvPr id="13" name="Picture 12" descr="A close-up of a copper and brass object&#10;&#10;Description automatically generated">
            <a:extLst>
              <a:ext uri="{FF2B5EF4-FFF2-40B4-BE49-F238E27FC236}">
                <a16:creationId xmlns:a16="http://schemas.microsoft.com/office/drawing/2014/main" id="{0711B98D-B9CF-EB6D-68E4-E661061F4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31" y="1591427"/>
            <a:ext cx="4277216" cy="285521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0EC2D9A-8874-8956-51E9-1D8494433BDD}"/>
              </a:ext>
            </a:extLst>
          </p:cNvPr>
          <p:cNvGrpSpPr/>
          <p:nvPr/>
        </p:nvGrpSpPr>
        <p:grpSpPr>
          <a:xfrm>
            <a:off x="373743" y="1591427"/>
            <a:ext cx="3717036" cy="2855214"/>
            <a:chOff x="531812" y="2135665"/>
            <a:chExt cx="4956048" cy="3806952"/>
          </a:xfrm>
        </p:grpSpPr>
        <p:pic>
          <p:nvPicPr>
            <p:cNvPr id="11" name="Picture 10" descr="A metal piece with many wires&#10;&#10;Description automatically generated with medium confidence">
              <a:extLst>
                <a:ext uri="{FF2B5EF4-FFF2-40B4-BE49-F238E27FC236}">
                  <a16:creationId xmlns:a16="http://schemas.microsoft.com/office/drawing/2014/main" id="{077BD43D-F2E8-378C-8763-0A43D34B4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12" y="2135665"/>
              <a:ext cx="4956048" cy="38069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7C495-6980-7BDA-1289-63859914E07B}"/>
                </a:ext>
              </a:extLst>
            </p:cNvPr>
            <p:cNvSpPr txBox="1"/>
            <p:nvPr/>
          </p:nvSpPr>
          <p:spPr>
            <a:xfrm>
              <a:off x="4466063" y="4425897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E15B88-DEF8-81C7-1D05-E3F4425CC342}"/>
                </a:ext>
              </a:extLst>
            </p:cNvPr>
            <p:cNvSpPr txBox="1"/>
            <p:nvPr/>
          </p:nvSpPr>
          <p:spPr>
            <a:xfrm>
              <a:off x="3964791" y="4425896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54917C-EEFF-EE10-C46A-1009AB0AC494}"/>
                </a:ext>
              </a:extLst>
            </p:cNvPr>
            <p:cNvSpPr txBox="1"/>
            <p:nvPr/>
          </p:nvSpPr>
          <p:spPr>
            <a:xfrm>
              <a:off x="1261671" y="4419600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D09C8C-75EF-FB0A-A3FF-600F48DDCB5C}"/>
                </a:ext>
              </a:extLst>
            </p:cNvPr>
            <p:cNvSpPr txBox="1"/>
            <p:nvPr/>
          </p:nvSpPr>
          <p:spPr>
            <a:xfrm>
              <a:off x="1827212" y="4419600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F0AD40-E1AE-4DE8-1E67-E8591A28E153}"/>
                </a:ext>
              </a:extLst>
            </p:cNvPr>
            <p:cNvSpPr txBox="1"/>
            <p:nvPr/>
          </p:nvSpPr>
          <p:spPr>
            <a:xfrm>
              <a:off x="2361939" y="4425896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57B968-0D7F-DD68-C5FA-8AC0DC247AA8}"/>
                </a:ext>
              </a:extLst>
            </p:cNvPr>
            <p:cNvSpPr txBox="1"/>
            <p:nvPr/>
          </p:nvSpPr>
          <p:spPr>
            <a:xfrm>
              <a:off x="2895339" y="4425896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FB8615-0E08-E502-E8BC-5DC35CEA9C88}"/>
                </a:ext>
              </a:extLst>
            </p:cNvPr>
            <p:cNvSpPr txBox="1"/>
            <p:nvPr/>
          </p:nvSpPr>
          <p:spPr>
            <a:xfrm>
              <a:off x="3449323" y="4430628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168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006D-D3CA-324E-B116-48B3E1A8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8CFFC-4DE8-CFC5-B088-049BC008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B8D9A8-D8DC-A877-EF54-A3DAF8B71322}"/>
              </a:ext>
            </a:extLst>
          </p:cNvPr>
          <p:cNvSpPr txBox="1">
            <a:spLocks/>
          </p:cNvSpPr>
          <p:nvPr/>
        </p:nvSpPr>
        <p:spPr>
          <a:xfrm>
            <a:off x="188157" y="784847"/>
            <a:ext cx="6272378" cy="29462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Parameters varied:</a:t>
            </a:r>
          </a:p>
          <a:p>
            <a:pPr lvl="1"/>
            <a:r>
              <a:rPr lang="en-US" kern="0" dirty="0"/>
              <a:t>Nozzle orifice size</a:t>
            </a:r>
          </a:p>
          <a:p>
            <a:pPr lvl="2"/>
            <a:r>
              <a:rPr lang="en-US" kern="0" dirty="0"/>
              <a:t>D = 0.4-1.7mm</a:t>
            </a:r>
          </a:p>
          <a:p>
            <a:pPr lvl="1"/>
            <a:r>
              <a:rPr lang="en-US" kern="0" dirty="0"/>
              <a:t>Standard flow rate (SFR) </a:t>
            </a:r>
          </a:p>
          <a:p>
            <a:pPr lvl="2"/>
            <a:r>
              <a:rPr lang="en-US" kern="0" dirty="0"/>
              <a:t>M = 1-5SLPM</a:t>
            </a:r>
          </a:p>
          <a:p>
            <a:pPr lvl="1"/>
            <a:r>
              <a:rPr lang="en-US" kern="0" dirty="0"/>
              <a:t>Nozzle exit-plate spacing</a:t>
            </a:r>
          </a:p>
          <a:p>
            <a:pPr lvl="2"/>
            <a:r>
              <a:rPr lang="en-US" kern="0" dirty="0"/>
              <a:t>L = 1-4in (25-100mm)</a:t>
            </a:r>
          </a:p>
          <a:p>
            <a:r>
              <a:rPr lang="en-US" kern="0" dirty="0"/>
              <a:t>Re #: 110-2400; Fr #: 55-10200</a:t>
            </a:r>
          </a:p>
          <a:p>
            <a:pPr marL="914400" lvl="2" indent="0">
              <a:buNone/>
            </a:pPr>
            <a:endParaRPr lang="en-US" kern="0" dirty="0"/>
          </a:p>
          <a:p>
            <a:pPr lvl="2"/>
            <a:endParaRPr lang="en-US" kern="0" dirty="0"/>
          </a:p>
          <a:p>
            <a:pPr marL="914400" lvl="2" indent="0">
              <a:buNone/>
            </a:pPr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0F2CE-C490-D657-FA28-2E3BCAD9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243" y="784847"/>
            <a:ext cx="3930870" cy="27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4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3263-BFBA-31F6-AD92-D2B01D2A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Method (videos)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FE97-3CB2-880A-5970-B9200B452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  <a:r>
              <a:rPr lang="en-US" u="sng" dirty="0"/>
              <a:t>Heat Flux Test</a:t>
            </a:r>
            <a:r>
              <a:rPr lang="en-US" dirty="0"/>
              <a:t>             </a:t>
            </a:r>
            <a:r>
              <a:rPr lang="en-US" u="sng" dirty="0"/>
              <a:t>Temperature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CB64D-A09E-FC44-51CC-9925E533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Test9-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549B48A-181E-F5F2-FC2A-E5F7E4668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8976" y="1657806"/>
            <a:ext cx="3482975" cy="2655887"/>
          </a:xfrm>
          <a:prstGeom prst="rect">
            <a:avLst/>
          </a:prstGeom>
        </p:spPr>
      </p:pic>
      <p:pic>
        <p:nvPicPr>
          <p:cNvPr id="6" name="Test10-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D794113-626E-3C83-A6EC-39A068F509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301" y="1657806"/>
            <a:ext cx="3440113" cy="26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AA_Office_2010_powerpoint_template_wide (2)" id="{65C9E870-DA61-4EE0-BA6E-0B425C2DCEA7}" vid="{3318EE61-2E97-4A9E-96CB-52740EE48B28}"/>
    </a:ext>
  </a:ext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AA_Office_2010_powerpoint_template_wide (2)" id="{65C9E870-DA61-4EE0-BA6E-0B425C2DCEA7}" vid="{EB87C906-9E55-4266-BDFB-28192D9B5E5F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FAA PP template</Template>
  <TotalTime>10463</TotalTime>
  <Words>783</Words>
  <Application>Microsoft Office PowerPoint</Application>
  <PresentationFormat>On-screen Show (16:9)</PresentationFormat>
  <Paragraphs>171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Body</vt:lpstr>
      <vt:lpstr>Helvetica Neue Medium</vt:lpstr>
      <vt:lpstr>Times New Roman</vt:lpstr>
      <vt:lpstr>Wingdings</vt:lpstr>
      <vt:lpstr>1_Custom Design</vt:lpstr>
      <vt:lpstr>2_Custom Design</vt:lpstr>
      <vt:lpstr>Hydrogen Flame Characteristics</vt:lpstr>
      <vt:lpstr>Introduction </vt:lpstr>
      <vt:lpstr>Challenges</vt:lpstr>
      <vt:lpstr>Project Objective</vt:lpstr>
      <vt:lpstr>Experimental Setup</vt:lpstr>
      <vt:lpstr>Nozzles</vt:lpstr>
      <vt:lpstr>Sensors</vt:lpstr>
      <vt:lpstr>Experimental Method</vt:lpstr>
      <vt:lpstr>Experimental Method (videos)</vt:lpstr>
      <vt:lpstr>Hydrogen Flame Invisibility Examples</vt:lpstr>
      <vt:lpstr>Flame Length</vt:lpstr>
      <vt:lpstr>Flame Heat Flux</vt:lpstr>
      <vt:lpstr>Flame Heat Flux (cont.)</vt:lpstr>
      <vt:lpstr>Flame Temperature</vt:lpstr>
      <vt:lpstr>Circular vs. Slot Nozzles</vt:lpstr>
      <vt:lpstr>Summary</vt:lpstr>
      <vt:lpstr>Future Work?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Flame characteristics</dc:title>
  <dc:creator>John Kurtanidze</dc:creator>
  <cp:lastModifiedBy>Michael Donio</cp:lastModifiedBy>
  <cp:revision>132</cp:revision>
  <dcterms:created xsi:type="dcterms:W3CDTF">2023-10-02T04:19:47Z</dcterms:created>
  <dcterms:modified xsi:type="dcterms:W3CDTF">2023-11-21T15:46:03Z</dcterms:modified>
</cp:coreProperties>
</file>