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8"/>
  </p:sldMasterIdLst>
  <p:notesMasterIdLst>
    <p:notesMasterId r:id="rId21"/>
  </p:notesMasterIdLst>
  <p:sldIdLst>
    <p:sldId id="256" r:id="rId9"/>
    <p:sldId id="257" r:id="rId10"/>
    <p:sldId id="258" r:id="rId11"/>
    <p:sldId id="259" r:id="rId12"/>
    <p:sldId id="260" r:id="rId13"/>
    <p:sldId id="262" r:id="rId14"/>
    <p:sldId id="261" r:id="rId15"/>
    <p:sldId id="263" r:id="rId16"/>
    <p:sldId id="264" r:id="rId17"/>
    <p:sldId id="266" r:id="rId18"/>
    <p:sldId id="265" r:id="rId19"/>
    <p:sldId id="267" r:id="rId20"/>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94"/>
    <a:srgbClr val="82A5D0"/>
    <a:srgbClr val="5887C0"/>
    <a:srgbClr val="CC0000"/>
    <a:srgbClr val="666633"/>
    <a:srgbClr val="6600CC"/>
    <a:srgbClr val="808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87" autoAdjust="0"/>
    <p:restoredTop sz="94728" autoAdjust="0"/>
  </p:normalViewPr>
  <p:slideViewPr>
    <p:cSldViewPr snapToGrid="0" snapToObjects="1">
      <p:cViewPr varScale="1">
        <p:scale>
          <a:sx n="110" d="100"/>
          <a:sy n="110" d="100"/>
        </p:scale>
        <p:origin x="-1410" y="-96"/>
      </p:cViewPr>
      <p:guideLst>
        <p:guide orient="horz" pos="796"/>
        <p:guide orient="horz" pos="3994"/>
        <p:guide orient="horz" pos="2457"/>
        <p:guide pos="4932"/>
        <p:guide pos="4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pitchFamily="34" charset="0"/>
              </a:defRPr>
            </a:lvl1pPr>
          </a:lstStyle>
          <a:p>
            <a:pPr>
              <a:defRPr/>
            </a:pPr>
            <a:fld id="{065ABCD9-BACB-46ED-8DD5-E62B1C8282C8}" type="datetime1">
              <a:rPr lang="en-US"/>
              <a:pPr>
                <a:defRPr/>
              </a:pPr>
              <a:t>10/27/2015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pitchFamily="34" charset="0"/>
              </a:defRPr>
            </a:lvl1pPr>
          </a:lstStyle>
          <a:p>
            <a:pPr>
              <a:defRPr/>
            </a:pPr>
            <a:fld id="{AFC936AB-39E2-4335-808C-8533587FFD34}" type="slidenum">
              <a:rPr lang="en-US"/>
              <a:pPr>
                <a:defRPr/>
              </a:pPr>
              <a:t>‹#›</a:t>
            </a:fld>
            <a:endParaRPr lang="en-US" dirty="0"/>
          </a:p>
        </p:txBody>
      </p:sp>
    </p:spTree>
    <p:extLst>
      <p:ext uri="{BB962C8B-B14F-4D97-AF65-F5344CB8AC3E}">
        <p14:creationId xmlns:p14="http://schemas.microsoft.com/office/powerpoint/2010/main" val="2200457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6232" y="1254126"/>
            <a:ext cx="5476875" cy="603250"/>
          </a:xfrm>
        </p:spPr>
        <p:txBody>
          <a:bodyPr tIns="91440" anchor="t">
            <a:normAutofit/>
          </a:bodyPr>
          <a:lstStyle>
            <a:lvl1pPr>
              <a:defRPr sz="2500"/>
            </a:lvl1pPr>
          </a:lstStyle>
          <a:p>
            <a:r>
              <a:rPr lang="en-US" smtClean="0"/>
              <a:t>Click to edit Master title style</a:t>
            </a:r>
            <a:endParaRPr lang="en-US" dirty="0"/>
          </a:p>
        </p:txBody>
      </p:sp>
      <p:sp>
        <p:nvSpPr>
          <p:cNvPr id="3" name="Subtitle 2"/>
          <p:cNvSpPr>
            <a:spLocks noGrp="1"/>
          </p:cNvSpPr>
          <p:nvPr>
            <p:ph type="subTitle" idx="1"/>
          </p:nvPr>
        </p:nvSpPr>
        <p:spPr>
          <a:xfrm>
            <a:off x="2743201" y="4210050"/>
            <a:ext cx="5086350" cy="1752600"/>
          </a:xfrm>
        </p:spPr>
        <p:txBody>
          <a:bodyPr>
            <a:normAutofit/>
          </a:bodyPr>
          <a:lstStyle>
            <a:lvl1pPr marL="0" indent="0" algn="l">
              <a:spcBef>
                <a:spcPts val="1800"/>
              </a:spcBef>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Content Placeholder 4"/>
          <p:cNvSpPr>
            <a:spLocks noGrp="1"/>
          </p:cNvSpPr>
          <p:nvPr>
            <p:ph sz="quarter" idx="10"/>
          </p:nvPr>
        </p:nvSpPr>
        <p:spPr>
          <a:xfrm>
            <a:off x="1865376" y="1857375"/>
            <a:ext cx="5476875" cy="876300"/>
          </a:xfrm>
        </p:spPr>
        <p:txBody>
          <a:bodyPr>
            <a:normAutofit/>
          </a:bodyPr>
          <a:lstStyle>
            <a:lvl1pPr>
              <a:defRPr sz="1200"/>
            </a:lvl1pPr>
          </a:lstStyle>
          <a:p>
            <a:pPr lvl="0"/>
            <a:r>
              <a:rPr lang="en-US" smtClean="0"/>
              <a:t>Click to edit Master text styles</a:t>
            </a:r>
          </a:p>
        </p:txBody>
      </p:sp>
      <p:sp>
        <p:nvSpPr>
          <p:cNvPr id="7" name="Content Placeholder 6"/>
          <p:cNvSpPr>
            <a:spLocks noGrp="1"/>
          </p:cNvSpPr>
          <p:nvPr>
            <p:ph sz="quarter" idx="11"/>
          </p:nvPr>
        </p:nvSpPr>
        <p:spPr>
          <a:xfrm>
            <a:off x="2743201" y="3810000"/>
            <a:ext cx="5086350" cy="333375"/>
          </a:xfrm>
        </p:spPr>
        <p:txBody>
          <a:bodyPr rtlCol="0">
            <a:normAutofit/>
          </a:bodyPr>
          <a:lstStyle>
            <a:lvl1pPr>
              <a:defRPr lang="en-US" sz="1200" b="1" dirty="0" smtClean="0"/>
            </a:lvl1pPr>
          </a:lstStyle>
          <a:p>
            <a:pPr lvl="0"/>
            <a:r>
              <a:rPr lang="en-US" smtClean="0"/>
              <a:t>Click to edit Master text styles</a:t>
            </a:r>
          </a:p>
        </p:txBody>
      </p:sp>
    </p:spTree>
    <p:extLst>
      <p:ext uri="{BB962C8B-B14F-4D97-AF65-F5344CB8AC3E}">
        <p14:creationId xmlns:p14="http://schemas.microsoft.com/office/powerpoint/2010/main" val="311416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r>
              <a:rPr lang="en-US" smtClean="0"/>
              <a:t>22 October 2015</a:t>
            </a:r>
            <a:endParaRPr lang="en-US" dirty="0"/>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r>
              <a:rPr lang="en-US" smtClean="0"/>
              <a:t>© 2015 DuPont. All rights reserved.</a:t>
            </a: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152E9555-4C83-481D-91C7-818D756E110D}" type="slidenum">
              <a:rPr lang="en-US"/>
              <a:pPr>
                <a:defRPr/>
              </a:pPr>
              <a:t>‹#›</a:t>
            </a:fld>
            <a:endParaRPr lang="en-US" dirty="0"/>
          </a:p>
        </p:txBody>
      </p:sp>
    </p:spTree>
    <p:extLst>
      <p:ext uri="{BB962C8B-B14F-4D97-AF65-F5344CB8AC3E}">
        <p14:creationId xmlns:p14="http://schemas.microsoft.com/office/powerpoint/2010/main" val="11267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r>
              <a:rPr lang="en-US" smtClean="0"/>
              <a:t>22 October 2015</a:t>
            </a:r>
            <a:endParaRPr lang="en-US" dirty="0"/>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r>
              <a:rPr lang="en-US" smtClean="0"/>
              <a:t>© 2015 DuPont. All rights reserved.</a:t>
            </a: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0F59C935-1ED1-4D70-84E7-16264A83E600}" type="slidenum">
              <a:rPr lang="en-US"/>
              <a:pPr>
                <a:defRPr/>
              </a:pPr>
              <a:t>‹#›</a:t>
            </a:fld>
            <a:endParaRPr lang="en-US" dirty="0"/>
          </a:p>
        </p:txBody>
      </p:sp>
    </p:spTree>
    <p:extLst>
      <p:ext uri="{BB962C8B-B14F-4D97-AF65-F5344CB8AC3E}">
        <p14:creationId xmlns:p14="http://schemas.microsoft.com/office/powerpoint/2010/main" val="2140685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r>
              <a:rPr lang="en-US" smtClean="0"/>
              <a:t>22 October 2015</a:t>
            </a:r>
            <a:endParaRPr lang="en-US" dirty="0"/>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r>
              <a:rPr lang="en-US" smtClean="0"/>
              <a:t>© 2015 DuPont. All rights reserved.</a:t>
            </a: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E0B0B841-20C2-4FD9-BD91-08DDFF43FFA7}" type="slidenum">
              <a:rPr lang="en-US"/>
              <a:pPr>
                <a:defRPr/>
              </a:pPr>
              <a:t>‹#›</a:t>
            </a:fld>
            <a:endParaRPr lang="en-US" dirty="0"/>
          </a:p>
        </p:txBody>
      </p:sp>
    </p:spTree>
    <p:extLst>
      <p:ext uri="{BB962C8B-B14F-4D97-AF65-F5344CB8AC3E}">
        <p14:creationId xmlns:p14="http://schemas.microsoft.com/office/powerpoint/2010/main" val="321397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5"/>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3" name="Footer Placeholder 6"/>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a:p>
        </p:txBody>
      </p:sp>
      <p:sp>
        <p:nvSpPr>
          <p:cNvPr id="4" name="Slide Number Placeholder 7"/>
          <p:cNvSpPr>
            <a:spLocks noGrp="1"/>
          </p:cNvSpPr>
          <p:nvPr>
            <p:ph type="sldNum" sz="quarter" idx="12"/>
          </p:nvPr>
        </p:nvSpPr>
        <p:spPr>
          <a:xfrm>
            <a:off x="8143875" y="6289675"/>
            <a:ext cx="542925" cy="365125"/>
          </a:xfrm>
        </p:spPr>
        <p:txBody>
          <a:bodyPr/>
          <a:lstStyle>
            <a:lvl1pPr>
              <a:defRPr/>
            </a:lvl1pPr>
          </a:lstStyle>
          <a:p>
            <a:pPr>
              <a:defRPr/>
            </a:pPr>
            <a:fld id="{666E1EC7-615F-4A71-81C1-50A8C4C9298D}" type="slidenum">
              <a:rPr lang="en-US"/>
              <a:pPr>
                <a:defRPr/>
              </a:pPr>
              <a:t>‹#›</a:t>
            </a:fld>
            <a:endParaRPr lang="en-US" dirty="0"/>
          </a:p>
        </p:txBody>
      </p:sp>
    </p:spTree>
    <p:extLst>
      <p:ext uri="{BB962C8B-B14F-4D97-AF65-F5344CB8AC3E}">
        <p14:creationId xmlns:p14="http://schemas.microsoft.com/office/powerpoint/2010/main" val="150447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76072" y="1691640"/>
            <a:ext cx="7034403" cy="4525963"/>
          </a:xfrm>
        </p:spPr>
        <p:txBody>
          <a:bodyPr/>
          <a:lstStyle>
            <a:lvl2pPr>
              <a:buSzPct val="78000"/>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143875" y="6289675"/>
            <a:ext cx="542925" cy="365125"/>
          </a:xfrm>
        </p:spPr>
        <p:txBody>
          <a:bodyPr/>
          <a:lstStyle>
            <a:lvl1pPr>
              <a:defRPr/>
            </a:lvl1pPr>
          </a:lstStyle>
          <a:p>
            <a:pPr>
              <a:defRPr/>
            </a:pPr>
            <a:fld id="{38CB131B-DC68-4B90-8D25-DC9672EBC823}" type="slidenum">
              <a:rPr lang="en-US"/>
              <a:pPr>
                <a:defRPr/>
              </a:pPr>
              <a:t>‹#›</a:t>
            </a:fld>
            <a:endParaRPr lang="en-US" dirty="0"/>
          </a:p>
        </p:txBody>
      </p:sp>
      <p:sp>
        <p:nvSpPr>
          <p:cNvPr id="7" name="Date Placeholder 3"/>
          <p:cNvSpPr>
            <a:spLocks noGrp="1"/>
          </p:cNvSpPr>
          <p:nvPr>
            <p:ph type="dt" sz="half" idx="11"/>
          </p:nvPr>
        </p:nvSpPr>
        <p:spPr>
          <a:xfrm>
            <a:off x="581025" y="6289675"/>
            <a:ext cx="2133600" cy="365125"/>
          </a:xfrm>
        </p:spPr>
        <p:txBody>
          <a:bodyPr/>
          <a:lstStyle>
            <a:lvl1pPr>
              <a:defRPr/>
            </a:lvl1pPr>
          </a:lstStyle>
          <a:p>
            <a:pPr>
              <a:defRPr/>
            </a:pPr>
            <a:r>
              <a:rPr lang="en-US" smtClean="0"/>
              <a:t>22 October 2015</a:t>
            </a:r>
            <a:endParaRPr lang="en-US" dirty="0"/>
          </a:p>
        </p:txBody>
      </p:sp>
    </p:spTree>
    <p:extLst>
      <p:ext uri="{BB962C8B-B14F-4D97-AF65-F5344CB8AC3E}">
        <p14:creationId xmlns:p14="http://schemas.microsoft.com/office/powerpoint/2010/main" val="1510710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00188"/>
            <a:ext cx="3962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2952750" y="2733675"/>
            <a:ext cx="4543426" cy="1371600"/>
          </a:xfrm>
        </p:spPr>
        <p:txBody>
          <a:bodyPr>
            <a:normAutofit/>
          </a:bodyPr>
          <a:lstStyle>
            <a:lvl1pPr marL="0" indent="0">
              <a:buNone/>
              <a:defRPr sz="12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3308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6" name="Footer Placeholder 4"/>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a:p>
        </p:txBody>
      </p:sp>
      <p:sp>
        <p:nvSpPr>
          <p:cNvPr id="7" name="Slide Number Placeholder 5"/>
          <p:cNvSpPr>
            <a:spLocks noGrp="1"/>
          </p:cNvSpPr>
          <p:nvPr>
            <p:ph type="sldNum" sz="quarter" idx="12"/>
          </p:nvPr>
        </p:nvSpPr>
        <p:spPr>
          <a:xfrm>
            <a:off x="8143875" y="6289675"/>
            <a:ext cx="542925" cy="365125"/>
          </a:xfrm>
        </p:spPr>
        <p:txBody>
          <a:bodyPr/>
          <a:lstStyle>
            <a:lvl1pPr>
              <a:defRPr/>
            </a:lvl1pPr>
          </a:lstStyle>
          <a:p>
            <a:pPr>
              <a:defRPr/>
            </a:pPr>
            <a:fld id="{862580EB-8995-4EF0-9CC6-D83408D29380}" type="slidenum">
              <a:rPr lang="en-US"/>
              <a:pPr>
                <a:defRPr/>
              </a:pPr>
              <a:t>‹#›</a:t>
            </a:fld>
            <a:endParaRPr lang="en-US" dirty="0"/>
          </a:p>
        </p:txBody>
      </p:sp>
    </p:spTree>
    <p:extLst>
      <p:ext uri="{BB962C8B-B14F-4D97-AF65-F5344CB8AC3E}">
        <p14:creationId xmlns:p14="http://schemas.microsoft.com/office/powerpoint/2010/main" val="42831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8" name="Footer Placeholder 4"/>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a:p>
        </p:txBody>
      </p:sp>
      <p:sp>
        <p:nvSpPr>
          <p:cNvPr id="9" name="Slide Number Placeholder 5"/>
          <p:cNvSpPr>
            <a:spLocks noGrp="1"/>
          </p:cNvSpPr>
          <p:nvPr>
            <p:ph type="sldNum" sz="quarter" idx="12"/>
          </p:nvPr>
        </p:nvSpPr>
        <p:spPr>
          <a:xfrm>
            <a:off x="8143875" y="6289675"/>
            <a:ext cx="542925" cy="365125"/>
          </a:xfrm>
        </p:spPr>
        <p:txBody>
          <a:bodyPr/>
          <a:lstStyle>
            <a:lvl1pPr>
              <a:defRPr/>
            </a:lvl1pPr>
          </a:lstStyle>
          <a:p>
            <a:pPr>
              <a:defRPr/>
            </a:pPr>
            <a:fld id="{8DB40E6F-8616-457A-86F9-89528C691609}" type="slidenum">
              <a:rPr lang="en-US"/>
              <a:pPr>
                <a:defRPr/>
              </a:pPr>
              <a:t>‹#›</a:t>
            </a:fld>
            <a:endParaRPr lang="en-US" dirty="0"/>
          </a:p>
        </p:txBody>
      </p:sp>
    </p:spTree>
    <p:extLst>
      <p:ext uri="{BB962C8B-B14F-4D97-AF65-F5344CB8AC3E}">
        <p14:creationId xmlns:p14="http://schemas.microsoft.com/office/powerpoint/2010/main" val="11753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4" name="Footer Placeholder 4"/>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dirty="0"/>
          </a:p>
        </p:txBody>
      </p:sp>
      <p:sp>
        <p:nvSpPr>
          <p:cNvPr id="5" name="Slide Number Placeholder 5"/>
          <p:cNvSpPr>
            <a:spLocks noGrp="1"/>
          </p:cNvSpPr>
          <p:nvPr>
            <p:ph type="sldNum" sz="quarter" idx="12"/>
          </p:nvPr>
        </p:nvSpPr>
        <p:spPr>
          <a:xfrm>
            <a:off x="8143875" y="6289675"/>
            <a:ext cx="542925" cy="365125"/>
          </a:xfrm>
        </p:spPr>
        <p:txBody>
          <a:bodyPr/>
          <a:lstStyle>
            <a:lvl1pPr>
              <a:defRPr/>
            </a:lvl1pPr>
          </a:lstStyle>
          <a:p>
            <a:pPr>
              <a:defRPr/>
            </a:pPr>
            <a:fld id="{BB1ECE29-96B2-478C-82E6-B725FCE563FC}" type="slidenum">
              <a:rPr lang="en-US"/>
              <a:pPr>
                <a:defRPr/>
              </a:pPr>
              <a:t>‹#›</a:t>
            </a:fld>
            <a:endParaRPr lang="en-US" dirty="0"/>
          </a:p>
        </p:txBody>
      </p:sp>
    </p:spTree>
    <p:extLst>
      <p:ext uri="{BB962C8B-B14F-4D97-AF65-F5344CB8AC3E}">
        <p14:creationId xmlns:p14="http://schemas.microsoft.com/office/powerpoint/2010/main" val="177579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3" name="Footer Placeholder 4"/>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a:p>
        </p:txBody>
      </p:sp>
      <p:sp>
        <p:nvSpPr>
          <p:cNvPr id="4" name="Slide Number Placeholder 5"/>
          <p:cNvSpPr>
            <a:spLocks noGrp="1"/>
          </p:cNvSpPr>
          <p:nvPr>
            <p:ph type="sldNum" sz="quarter" idx="12"/>
          </p:nvPr>
        </p:nvSpPr>
        <p:spPr>
          <a:xfrm>
            <a:off x="8143875" y="6289675"/>
            <a:ext cx="542925" cy="365125"/>
          </a:xfrm>
        </p:spPr>
        <p:txBody>
          <a:bodyPr/>
          <a:lstStyle>
            <a:lvl1pPr>
              <a:defRPr/>
            </a:lvl1pPr>
          </a:lstStyle>
          <a:p>
            <a:pPr>
              <a:defRPr/>
            </a:pPr>
            <a:fld id="{45385770-6537-4769-BDDC-5290C1AA8B0B}" type="slidenum">
              <a:rPr lang="en-US"/>
              <a:pPr>
                <a:defRPr/>
              </a:pPr>
              <a:t>‹#›</a:t>
            </a:fld>
            <a:endParaRPr lang="en-US" dirty="0"/>
          </a:p>
        </p:txBody>
      </p:sp>
    </p:spTree>
    <p:extLst>
      <p:ext uri="{BB962C8B-B14F-4D97-AF65-F5344CB8AC3E}">
        <p14:creationId xmlns:p14="http://schemas.microsoft.com/office/powerpoint/2010/main" val="292820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581025" y="6289675"/>
            <a:ext cx="2133600" cy="365125"/>
          </a:xfrm>
        </p:spPr>
        <p:txBody>
          <a:bodyPr/>
          <a:lstStyle>
            <a:lvl1pPr>
              <a:defRPr/>
            </a:lvl1pPr>
          </a:lstStyle>
          <a:p>
            <a:pPr>
              <a:defRPr/>
            </a:pPr>
            <a:r>
              <a:rPr lang="en-US" smtClean="0"/>
              <a:t>22 October 2015</a:t>
            </a:r>
            <a:endParaRPr lang="en-US" dirty="0"/>
          </a:p>
        </p:txBody>
      </p:sp>
      <p:sp>
        <p:nvSpPr>
          <p:cNvPr id="6" name="Footer Placeholder 4"/>
          <p:cNvSpPr>
            <a:spLocks noGrp="1"/>
          </p:cNvSpPr>
          <p:nvPr>
            <p:ph type="ftr" sz="quarter" idx="11"/>
          </p:nvPr>
        </p:nvSpPr>
        <p:spPr>
          <a:xfrm>
            <a:off x="5248275" y="6289675"/>
            <a:ext cx="2895600" cy="365125"/>
          </a:xfrm>
        </p:spPr>
        <p:txBody>
          <a:bodyPr/>
          <a:lstStyle>
            <a:lvl1pPr>
              <a:defRPr/>
            </a:lvl1pPr>
          </a:lstStyle>
          <a:p>
            <a:pPr>
              <a:defRPr/>
            </a:pPr>
            <a:r>
              <a:rPr lang="en-US" smtClean="0"/>
              <a:t>© 2015 DuPont. All rights reserved.</a:t>
            </a:r>
            <a:endParaRPr lang="en-US"/>
          </a:p>
        </p:txBody>
      </p:sp>
      <p:sp>
        <p:nvSpPr>
          <p:cNvPr id="7" name="Slide Number Placeholder 5"/>
          <p:cNvSpPr>
            <a:spLocks noGrp="1"/>
          </p:cNvSpPr>
          <p:nvPr>
            <p:ph type="sldNum" sz="quarter" idx="12"/>
          </p:nvPr>
        </p:nvSpPr>
        <p:spPr>
          <a:xfrm>
            <a:off x="8143875" y="6289675"/>
            <a:ext cx="542925" cy="365125"/>
          </a:xfrm>
        </p:spPr>
        <p:txBody>
          <a:bodyPr/>
          <a:lstStyle>
            <a:lvl1pPr>
              <a:defRPr/>
            </a:lvl1pPr>
          </a:lstStyle>
          <a:p>
            <a:pPr>
              <a:defRPr/>
            </a:pPr>
            <a:fld id="{8AE04D53-7442-4288-B07F-4706E128056D}" type="slidenum">
              <a:rPr lang="en-US"/>
              <a:pPr>
                <a:defRPr/>
              </a:pPr>
              <a:t>‹#›</a:t>
            </a:fld>
            <a:endParaRPr lang="en-US" dirty="0"/>
          </a:p>
        </p:txBody>
      </p:sp>
    </p:spTree>
    <p:extLst>
      <p:ext uri="{BB962C8B-B14F-4D97-AF65-F5344CB8AC3E}">
        <p14:creationId xmlns:p14="http://schemas.microsoft.com/office/powerpoint/2010/main" val="317167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6263" y="5762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76263" y="1692275"/>
            <a:ext cx="72532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590550" y="6299200"/>
            <a:ext cx="2019300" cy="365125"/>
          </a:xfrm>
          <a:prstGeom prst="rect">
            <a:avLst/>
          </a:prstGeom>
        </p:spPr>
        <p:txBody>
          <a:bodyPr vert="horz" wrap="square" lIns="91440" tIns="45720" rIns="91440" bIns="45720" numCol="1" anchor="ctr" anchorCtr="0" compatLnSpc="1">
            <a:prstTxWarp prst="textNoShape">
              <a:avLst/>
            </a:prstTxWarp>
          </a:bodyPr>
          <a:lstStyle>
            <a:lvl1pPr>
              <a:defRPr sz="900">
                <a:latin typeface="Arial" charset="0"/>
                <a:cs typeface="Arial" charset="0"/>
              </a:defRPr>
            </a:lvl1pPr>
          </a:lstStyle>
          <a:p>
            <a:pPr>
              <a:defRPr/>
            </a:pPr>
            <a:r>
              <a:rPr lang="en-US" smtClean="0"/>
              <a:t>22 October 2015</a:t>
            </a:r>
            <a:endParaRPr lang="en-US" dirty="0"/>
          </a:p>
        </p:txBody>
      </p:sp>
      <p:sp>
        <p:nvSpPr>
          <p:cNvPr id="11" name="Footer Placeholder 10"/>
          <p:cNvSpPr>
            <a:spLocks noGrp="1"/>
          </p:cNvSpPr>
          <p:nvPr>
            <p:ph type="ftr" sz="quarter" idx="3"/>
          </p:nvPr>
        </p:nvSpPr>
        <p:spPr>
          <a:xfrm>
            <a:off x="5448300" y="62896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900">
                <a:latin typeface="Arial" charset="0"/>
                <a:cs typeface="Arial" charset="0"/>
              </a:defRPr>
            </a:lvl1pPr>
          </a:lstStyle>
          <a:p>
            <a:pPr>
              <a:defRPr/>
            </a:pPr>
            <a:r>
              <a:rPr lang="en-US" smtClean="0"/>
              <a:t>© 2015 DuPont. All rights reserved.</a:t>
            </a:r>
            <a:endParaRPr lang="en-US" dirty="0"/>
          </a:p>
        </p:txBody>
      </p:sp>
      <p:sp>
        <p:nvSpPr>
          <p:cNvPr id="12" name="Slide Number Placeholder 11"/>
          <p:cNvSpPr>
            <a:spLocks noGrp="1"/>
          </p:cNvSpPr>
          <p:nvPr>
            <p:ph type="sldNum" sz="quarter" idx="4"/>
          </p:nvPr>
        </p:nvSpPr>
        <p:spPr>
          <a:xfrm>
            <a:off x="8343900" y="6289675"/>
            <a:ext cx="581025" cy="365125"/>
          </a:xfrm>
          <a:prstGeom prst="rect">
            <a:avLst/>
          </a:prstGeom>
        </p:spPr>
        <p:txBody>
          <a:bodyPr vert="horz" wrap="square" lIns="91440" tIns="45720" rIns="91440" bIns="45720" numCol="1" anchor="ctr" anchorCtr="0" compatLnSpc="1">
            <a:prstTxWarp prst="textNoShape">
              <a:avLst/>
            </a:prstTxWarp>
          </a:bodyPr>
          <a:lstStyle>
            <a:lvl1pPr algn="r">
              <a:defRPr sz="900">
                <a:latin typeface="Arial" charset="0"/>
                <a:cs typeface="Arial" charset="0"/>
              </a:defRPr>
            </a:lvl1pPr>
          </a:lstStyle>
          <a:p>
            <a:pPr>
              <a:defRPr/>
            </a:pPr>
            <a:fld id="{51239226-A49B-4B6C-8727-042743B4EA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hf hdr="0"/>
  <p:txStyles>
    <p:titleStyle>
      <a:lvl1pPr algn="l" defTabSz="457200" rtl="0" eaLnBrk="1" fontAlgn="base" hangingPunct="1">
        <a:spcBef>
          <a:spcPct val="0"/>
        </a:spcBef>
        <a:spcAft>
          <a:spcPct val="0"/>
        </a:spcAft>
        <a:defRPr sz="2200" b="1" kern="1200">
          <a:solidFill>
            <a:schemeClr val="tx1"/>
          </a:solidFill>
          <a:latin typeface="Arial" pitchFamily="34" charset="0"/>
          <a:ea typeface="ＭＳ Ｐゴシック" charset="-128"/>
          <a:cs typeface="ＭＳ Ｐゴシック" charset="-128"/>
        </a:defRPr>
      </a:lvl1pPr>
      <a:lvl2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ts val="2400"/>
        </a:spcBef>
        <a:spcAft>
          <a:spcPct val="0"/>
        </a:spcAft>
        <a:defRPr sz="1600" kern="1200">
          <a:solidFill>
            <a:schemeClr val="tx1"/>
          </a:solidFill>
          <a:latin typeface="Arial" pitchFamily="34" charset="0"/>
          <a:ea typeface="ＭＳ Ｐゴシック" charset="-128"/>
          <a:cs typeface="ＭＳ Ｐゴシック" charset="-128"/>
        </a:defRPr>
      </a:lvl1pPr>
      <a:lvl2pPr marL="457200" indent="-457200" algn="l" defTabSz="457200" rtl="0" eaLnBrk="1" fontAlgn="base" hangingPunct="1">
        <a:spcBef>
          <a:spcPct val="20000"/>
        </a:spcBef>
        <a:spcAft>
          <a:spcPct val="0"/>
        </a:spcAft>
        <a:buSzPct val="78000"/>
        <a:buBlip>
          <a:blip r:embed="rId15"/>
        </a:buBlip>
        <a:defRPr sz="1600" kern="1200">
          <a:solidFill>
            <a:schemeClr val="tx1"/>
          </a:solidFill>
          <a:latin typeface="Arial"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Kevlar® XF for Fire-Resistant Air Cargo Containers</a:t>
            </a:r>
            <a:endParaRPr lang="en-US" dirty="0"/>
          </a:p>
        </p:txBody>
      </p:sp>
      <p:sp>
        <p:nvSpPr>
          <p:cNvPr id="4" name="Content Placeholder 3"/>
          <p:cNvSpPr>
            <a:spLocks noGrp="1"/>
          </p:cNvSpPr>
          <p:nvPr>
            <p:ph sz="quarter" idx="10"/>
          </p:nvPr>
        </p:nvSpPr>
        <p:spPr>
          <a:xfrm>
            <a:off x="1856232" y="2145671"/>
            <a:ext cx="5476875" cy="1230801"/>
          </a:xfrm>
        </p:spPr>
        <p:txBody>
          <a:bodyPr>
            <a:normAutofit lnSpcReduction="10000"/>
          </a:bodyPr>
          <a:lstStyle/>
          <a:p>
            <a:pPr algn="ctr">
              <a:spcBef>
                <a:spcPts val="600"/>
              </a:spcBef>
            </a:pPr>
            <a:r>
              <a:rPr lang="en-US" b="1" dirty="0" smtClean="0"/>
              <a:t>Ley Richardson, Ph.D.</a:t>
            </a:r>
          </a:p>
          <a:p>
            <a:pPr algn="ctr">
              <a:spcBef>
                <a:spcPts val="600"/>
              </a:spcBef>
            </a:pPr>
            <a:r>
              <a:rPr lang="en-US" dirty="0" smtClean="0"/>
              <a:t>Principal Application Research Associate - Aerospace</a:t>
            </a:r>
          </a:p>
          <a:p>
            <a:pPr algn="ctr">
              <a:spcBef>
                <a:spcPts val="600"/>
              </a:spcBef>
            </a:pPr>
            <a:r>
              <a:rPr lang="en-US" dirty="0" smtClean="0"/>
              <a:t>DuPont Protection Technologies</a:t>
            </a:r>
          </a:p>
          <a:p>
            <a:pPr algn="ctr">
              <a:spcBef>
                <a:spcPts val="600"/>
              </a:spcBef>
            </a:pPr>
            <a:r>
              <a:rPr lang="en-US" b="1" dirty="0" smtClean="0"/>
              <a:t>International Aircraft Systems Fire Protection Working Group Meeting</a:t>
            </a:r>
          </a:p>
          <a:p>
            <a:pPr algn="ctr">
              <a:spcBef>
                <a:spcPts val="600"/>
              </a:spcBef>
            </a:pPr>
            <a:r>
              <a:rPr lang="en-US" dirty="0" smtClean="0"/>
              <a:t>21-22 October 2015</a:t>
            </a:r>
            <a:endParaRPr lang="en-US" dirty="0"/>
          </a:p>
        </p:txBody>
      </p:sp>
      <p:sp>
        <p:nvSpPr>
          <p:cNvPr id="5" name="Text Box 3"/>
          <p:cNvSpPr txBox="1">
            <a:spLocks noChangeArrowheads="1"/>
          </p:cNvSpPr>
          <p:nvPr/>
        </p:nvSpPr>
        <p:spPr bwMode="auto">
          <a:xfrm>
            <a:off x="593680" y="4890509"/>
            <a:ext cx="8001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a:solidFill>
                  <a:schemeClr val="tx1"/>
                </a:solidFill>
                <a:latin typeface="Arial" pitchFamily="34" charset="0"/>
              </a:defRPr>
            </a:lvl1pPr>
            <a:lvl2pPr marL="742950" indent="-285750" defTabSz="1019175">
              <a:defRPr>
                <a:solidFill>
                  <a:schemeClr val="tx1"/>
                </a:solidFill>
                <a:latin typeface="Arial" pitchFamily="34" charset="0"/>
              </a:defRPr>
            </a:lvl2pPr>
            <a:lvl3pPr marL="1143000" indent="-228600" defTabSz="1019175">
              <a:defRPr>
                <a:solidFill>
                  <a:schemeClr val="tx1"/>
                </a:solidFill>
                <a:latin typeface="Arial" pitchFamily="34" charset="0"/>
              </a:defRPr>
            </a:lvl3pPr>
            <a:lvl4pPr marL="1600200" indent="-228600" defTabSz="1019175">
              <a:defRPr>
                <a:solidFill>
                  <a:schemeClr val="tx1"/>
                </a:solidFill>
                <a:latin typeface="Arial" pitchFamily="34" charset="0"/>
              </a:defRPr>
            </a:lvl4pPr>
            <a:lvl5pPr marL="2057400" indent="-228600" defTabSz="1019175">
              <a:defRPr>
                <a:solidFill>
                  <a:schemeClr val="tx1"/>
                </a:solidFill>
                <a:latin typeface="Arial" pitchFamily="34" charset="0"/>
              </a:defRPr>
            </a:lvl5pPr>
            <a:lvl6pPr marL="2514600" indent="-228600" defTabSz="1019175" fontAlgn="base">
              <a:spcBef>
                <a:spcPct val="0"/>
              </a:spcBef>
              <a:spcAft>
                <a:spcPct val="0"/>
              </a:spcAft>
              <a:defRPr>
                <a:solidFill>
                  <a:schemeClr val="tx1"/>
                </a:solidFill>
                <a:latin typeface="Arial" pitchFamily="34" charset="0"/>
              </a:defRPr>
            </a:lvl6pPr>
            <a:lvl7pPr marL="2971800" indent="-228600" defTabSz="1019175" fontAlgn="base">
              <a:spcBef>
                <a:spcPct val="0"/>
              </a:spcBef>
              <a:spcAft>
                <a:spcPct val="0"/>
              </a:spcAft>
              <a:defRPr>
                <a:solidFill>
                  <a:schemeClr val="tx1"/>
                </a:solidFill>
                <a:latin typeface="Arial" pitchFamily="34" charset="0"/>
              </a:defRPr>
            </a:lvl7pPr>
            <a:lvl8pPr marL="3429000" indent="-228600" defTabSz="1019175" fontAlgn="base">
              <a:spcBef>
                <a:spcPct val="0"/>
              </a:spcBef>
              <a:spcAft>
                <a:spcPct val="0"/>
              </a:spcAft>
              <a:defRPr>
                <a:solidFill>
                  <a:schemeClr val="tx1"/>
                </a:solidFill>
                <a:latin typeface="Arial" pitchFamily="34" charset="0"/>
              </a:defRPr>
            </a:lvl8pPr>
            <a:lvl9pPr marL="3886200" indent="-228600" defTabSz="1019175" fontAlgn="base">
              <a:spcBef>
                <a:spcPct val="0"/>
              </a:spcBef>
              <a:spcAft>
                <a:spcPct val="0"/>
              </a:spcAft>
              <a:defRPr>
                <a:solidFill>
                  <a:schemeClr val="tx1"/>
                </a:solidFill>
                <a:latin typeface="Arial" pitchFamily="34" charset="0"/>
              </a:defRPr>
            </a:lvl9pPr>
          </a:lstStyle>
          <a:p>
            <a:r>
              <a:rPr lang="en-US" altLang="zh-CN" sz="1000" b="1" dirty="0">
                <a:ea typeface="SimSun" pitchFamily="2" charset="-122"/>
              </a:rPr>
              <a:t>Disclaimer:</a:t>
            </a:r>
            <a:r>
              <a:rPr lang="en-US" altLang="zh-CN" sz="1000" dirty="0">
                <a:ea typeface="SimSun" pitchFamily="2" charset="-122"/>
              </a:rPr>
              <a:t>  This information corresponds to our current knowledge on the subject and may be subject to revision as new knowledge becomes available.  It is your responsibility to investigate other sources of information on this issue that more appropriately addresses your product and its intended use.  This information is not intended for use by you or others in advertising, promotion, publication or any other commercial use.  DUPONT MAKES NO WARRANTIES OF ANY KIND REGARDING THIS INFORMATION AND ASSUMES NO LIABILITY WHATSOEVER IN CONNECTION WITH ANY USE OF THIS INFORMATION.  This information is not a license to operate under, or intended to suggest infringement of, any existing trademarks or patents</a:t>
            </a:r>
            <a:r>
              <a:rPr lang="en-US" altLang="zh-CN" sz="1000" dirty="0" smtClean="0">
                <a:ea typeface="SimSun" pitchFamily="2" charset="-122"/>
              </a:rPr>
              <a:t>.</a:t>
            </a:r>
          </a:p>
          <a:p>
            <a:endParaRPr lang="en-US" altLang="zh-CN" sz="1000" dirty="0">
              <a:ea typeface="SimSun" pitchFamily="2" charset="-122"/>
            </a:endParaRPr>
          </a:p>
          <a:p>
            <a:pPr marL="0" lvl="1" indent="0"/>
            <a:r>
              <a:rPr lang="en-US" sz="1000" dirty="0"/>
              <a:t>The DuPont Oval Logo, The miracles of science™, </a:t>
            </a:r>
            <a:r>
              <a:rPr lang="en-US" sz="1000" dirty="0" smtClean="0"/>
              <a:t>and Kevlar® are </a:t>
            </a:r>
            <a:r>
              <a:rPr lang="en-US" sz="1000" dirty="0"/>
              <a:t>registered trademarks or trademarks of E.I. du Pont de Nemours and Company or its affiliates</a:t>
            </a:r>
            <a:r>
              <a:rPr lang="en-US" sz="1000" dirty="0" smtClean="0"/>
              <a:t>.</a:t>
            </a:r>
            <a:endParaRPr lang="en-US" sz="1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8988" y="6429597"/>
            <a:ext cx="75660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036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772"/>
            <a:ext cx="7902053" cy="570149"/>
          </a:xfrm>
        </p:spPr>
        <p:txBody>
          <a:bodyPr/>
          <a:lstStyle/>
          <a:p>
            <a:pPr algn="ctr"/>
            <a:r>
              <a:rPr lang="en-US" sz="2000" dirty="0" smtClean="0">
                <a:solidFill>
                  <a:schemeClr val="bg1"/>
                </a:solidFill>
              </a:rPr>
              <a:t>Kevlar® XF Fire Resistance After Simulated In-Service Abuse</a:t>
            </a:r>
            <a:endParaRPr lang="en-US" sz="20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22 October 2015</a:t>
            </a:r>
            <a:endParaRPr lang="en-US" dirty="0"/>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10</a:t>
            </a:fld>
            <a:endParaRPr lang="en-US" dirty="0"/>
          </a:p>
        </p:txBody>
      </p:sp>
      <p:sp>
        <p:nvSpPr>
          <p:cNvPr id="6" name="Footer Placeholder 5"/>
          <p:cNvSpPr>
            <a:spLocks noGrp="1"/>
          </p:cNvSpPr>
          <p:nvPr>
            <p:ph type="ftr" sz="quarter" idx="11"/>
          </p:nvPr>
        </p:nvSpPr>
        <p:spPr/>
        <p:txBody>
          <a:bodyPr/>
          <a:lstStyle/>
          <a:p>
            <a:pPr>
              <a:defRPr/>
            </a:pPr>
            <a:r>
              <a:rPr lang="en-US" smtClean="0"/>
              <a:t>© 2015 DuPont. All rights reserved.</a:t>
            </a:r>
            <a:endParaRPr lang="en-US" dirty="0"/>
          </a:p>
        </p:txBody>
      </p:sp>
      <p:sp>
        <p:nvSpPr>
          <p:cNvPr id="4" name="TextBox 3"/>
          <p:cNvSpPr txBox="1"/>
          <p:nvPr/>
        </p:nvSpPr>
        <p:spPr>
          <a:xfrm>
            <a:off x="41411" y="716087"/>
            <a:ext cx="9187515" cy="338554"/>
          </a:xfrm>
          <a:prstGeom prst="rect">
            <a:avLst/>
          </a:prstGeom>
          <a:noFill/>
        </p:spPr>
        <p:txBody>
          <a:bodyPr wrap="none" rtlCol="0">
            <a:spAutoFit/>
          </a:bodyPr>
          <a:lstStyle/>
          <a:p>
            <a:r>
              <a:rPr lang="en-US" sz="1600" b="1" dirty="0" smtClean="0"/>
              <a:t>14 CFR 25 App F Part III fire testing following mechanical testing and 24 </a:t>
            </a:r>
            <a:r>
              <a:rPr lang="en-US" sz="1600" b="1" dirty="0" err="1" smtClean="0"/>
              <a:t>hr</a:t>
            </a:r>
            <a:r>
              <a:rPr lang="en-US" sz="1600" b="1" dirty="0" smtClean="0"/>
              <a:t> water immersion </a:t>
            </a:r>
            <a:endParaRPr lang="en-US" sz="1600" b="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149" y="1266432"/>
            <a:ext cx="4623826" cy="277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2626" y="1266432"/>
            <a:ext cx="2101756" cy="194677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1176" y="2331167"/>
            <a:ext cx="2101756" cy="1714684"/>
          </a:xfrm>
          <a:prstGeom prst="rect">
            <a:avLst/>
          </a:prstGeom>
        </p:spPr>
      </p:pic>
      <p:sp>
        <p:nvSpPr>
          <p:cNvPr id="19" name="TextBox 18"/>
          <p:cNvSpPr txBox="1"/>
          <p:nvPr/>
        </p:nvSpPr>
        <p:spPr>
          <a:xfrm>
            <a:off x="1604332" y="2926899"/>
            <a:ext cx="1157689" cy="523220"/>
          </a:xfrm>
          <a:prstGeom prst="rect">
            <a:avLst/>
          </a:prstGeom>
          <a:noFill/>
          <a:ln>
            <a:solidFill>
              <a:srgbClr val="FF0000"/>
            </a:solidFill>
          </a:ln>
        </p:spPr>
        <p:txBody>
          <a:bodyPr wrap="none" rtlCol="0">
            <a:spAutoFit/>
          </a:bodyPr>
          <a:lstStyle/>
          <a:p>
            <a:pPr algn="ctr"/>
            <a:r>
              <a:rPr lang="en-US" sz="1400" b="1" dirty="0" smtClean="0">
                <a:solidFill>
                  <a:srgbClr val="FF0000"/>
                </a:solidFill>
              </a:rPr>
              <a:t>No flame</a:t>
            </a:r>
          </a:p>
          <a:p>
            <a:pPr algn="ctr"/>
            <a:r>
              <a:rPr lang="en-US" sz="1400" b="1" dirty="0" smtClean="0">
                <a:solidFill>
                  <a:srgbClr val="FF0000"/>
                </a:solidFill>
              </a:rPr>
              <a:t>penetration</a:t>
            </a:r>
            <a:endParaRPr lang="en-US" sz="1400" b="1" dirty="0">
              <a:solidFill>
                <a:srgbClr val="FF0000"/>
              </a:solidFill>
            </a:endParaRPr>
          </a:p>
        </p:txBody>
      </p:sp>
      <p:sp>
        <p:nvSpPr>
          <p:cNvPr id="9" name="TextBox 8"/>
          <p:cNvSpPr txBox="1"/>
          <p:nvPr/>
        </p:nvSpPr>
        <p:spPr>
          <a:xfrm>
            <a:off x="834741" y="4885899"/>
            <a:ext cx="7321028" cy="1403776"/>
          </a:xfrm>
          <a:prstGeom prst="rect">
            <a:avLst/>
          </a:prstGeom>
          <a:noFill/>
        </p:spPr>
        <p:txBody>
          <a:bodyPr wrap="square" rtlCol="0">
            <a:noAutofit/>
          </a:bodyPr>
          <a:lstStyle/>
          <a:p>
            <a:pPr algn="ctr"/>
            <a:r>
              <a:rPr lang="en-US" b="1" dirty="0" smtClean="0"/>
              <a:t>Additional 14 CFR 25 App F Part III fire testing of sidewall-ceiling combinations of Kevlar® XF panels simulating fire in a ULD corner concluded at 15 min. without flame penetration.</a:t>
            </a:r>
            <a:endParaRPr lang="en-US" b="1" dirty="0"/>
          </a:p>
        </p:txBody>
      </p:sp>
    </p:spTree>
    <p:extLst>
      <p:ext uri="{BB962C8B-B14F-4D97-AF65-F5344CB8AC3E}">
        <p14:creationId xmlns:p14="http://schemas.microsoft.com/office/powerpoint/2010/main" val="3541339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518"/>
          </a:xfrm>
        </p:spPr>
        <p:txBody>
          <a:bodyPr/>
          <a:lstStyle/>
          <a:p>
            <a:pPr algn="ctr"/>
            <a:r>
              <a:rPr lang="en-US" dirty="0" smtClean="0">
                <a:solidFill>
                  <a:schemeClr val="bg1"/>
                </a:solidFill>
              </a:rPr>
              <a:t>Summary</a:t>
            </a:r>
            <a:endParaRPr lang="en-US" dirty="0">
              <a:solidFill>
                <a:schemeClr val="bg1"/>
              </a:solidFill>
            </a:endParaRPr>
          </a:p>
        </p:txBody>
      </p:sp>
      <p:sp>
        <p:nvSpPr>
          <p:cNvPr id="3" name="Content Placeholder 2"/>
          <p:cNvSpPr>
            <a:spLocks noGrp="1"/>
          </p:cNvSpPr>
          <p:nvPr>
            <p:ph idx="1"/>
          </p:nvPr>
        </p:nvSpPr>
        <p:spPr>
          <a:xfrm>
            <a:off x="679010" y="647006"/>
            <a:ext cx="7700715" cy="2712870"/>
          </a:xfrm>
        </p:spPr>
        <p:txBody>
          <a:bodyPr/>
          <a:lstStyle/>
          <a:p>
            <a:pPr>
              <a:spcBef>
                <a:spcPts val="1200"/>
              </a:spcBef>
            </a:pPr>
            <a:r>
              <a:rPr lang="en-US" sz="1800" b="1" dirty="0" smtClean="0"/>
              <a:t>Kevlar® XF is a new DuPont panel material for ULDs that:</a:t>
            </a:r>
          </a:p>
          <a:p>
            <a:pPr>
              <a:buFont typeface="Arial" panose="020B0604020202020204" pitchFamily="34" charset="0"/>
              <a:buChar char="•"/>
            </a:pPr>
            <a:r>
              <a:rPr lang="en-US" dirty="0"/>
              <a:t>M</a:t>
            </a:r>
            <a:r>
              <a:rPr lang="en-US" dirty="0" smtClean="0"/>
              <a:t>eets technical requirements in the current SAE/ISO draft standard for Fire-Resistant Containers (FRCs), including 14 CFR 25 Appendix F Part III flame penetration requirements</a:t>
            </a:r>
            <a:endParaRPr lang="en-US" dirty="0"/>
          </a:p>
          <a:p>
            <a:pPr>
              <a:buFont typeface="Arial" panose="020B0604020202020204" pitchFamily="34" charset="0"/>
              <a:buChar char="•"/>
            </a:pPr>
            <a:r>
              <a:rPr lang="en-US" dirty="0" smtClean="0"/>
              <a:t>Maintains Part III-compliant </a:t>
            </a:r>
            <a:r>
              <a:rPr lang="en-US" dirty="0"/>
              <a:t>fire resistance </a:t>
            </a:r>
            <a:r>
              <a:rPr lang="en-US" dirty="0" smtClean="0"/>
              <a:t>following simulated </a:t>
            </a:r>
            <a:r>
              <a:rPr lang="en-US" dirty="0"/>
              <a:t>in service abuse</a:t>
            </a:r>
          </a:p>
          <a:p>
            <a:pPr>
              <a:buFont typeface="Arial" panose="020B0604020202020204" pitchFamily="34" charset="0"/>
              <a:buChar char="•"/>
            </a:pPr>
            <a:r>
              <a:rPr lang="en-US" dirty="0" smtClean="0"/>
              <a:t>Is lightweight compared to other commercially available ULD panels</a:t>
            </a:r>
          </a:p>
          <a:p>
            <a:endParaRPr lang="en-US" dirty="0"/>
          </a:p>
        </p:txBody>
      </p:sp>
      <p:sp>
        <p:nvSpPr>
          <p:cNvPr id="4" name="Slide Number Placeholder 3"/>
          <p:cNvSpPr>
            <a:spLocks noGrp="1"/>
          </p:cNvSpPr>
          <p:nvPr>
            <p:ph type="sldNum" sz="quarter" idx="10"/>
          </p:nvPr>
        </p:nvSpPr>
        <p:spPr/>
        <p:txBody>
          <a:bodyPr/>
          <a:lstStyle/>
          <a:p>
            <a:pPr>
              <a:defRPr/>
            </a:pPr>
            <a:fld id="{38CB131B-DC68-4B90-8D25-DC9672EBC823}" type="slidenum">
              <a:rPr lang="en-US" smtClean="0"/>
              <a:pPr>
                <a:defRPr/>
              </a:pPr>
              <a:t>11</a:t>
            </a:fld>
            <a:endParaRPr lang="en-US" dirty="0"/>
          </a:p>
        </p:txBody>
      </p:sp>
      <p:sp>
        <p:nvSpPr>
          <p:cNvPr id="5" name="TextBox 4"/>
          <p:cNvSpPr txBox="1"/>
          <p:nvPr/>
        </p:nvSpPr>
        <p:spPr>
          <a:xfrm>
            <a:off x="679010" y="3318932"/>
            <a:ext cx="5011949" cy="3277820"/>
          </a:xfrm>
          <a:prstGeom prst="rect">
            <a:avLst/>
          </a:prstGeom>
          <a:noFill/>
        </p:spPr>
        <p:txBody>
          <a:bodyPr wrap="none" rtlCol="0">
            <a:spAutoFit/>
          </a:bodyPr>
          <a:lstStyle/>
          <a:p>
            <a:pPr>
              <a:spcAft>
                <a:spcPts val="600"/>
              </a:spcAft>
            </a:pPr>
            <a:r>
              <a:rPr lang="en-US" b="1" dirty="0" smtClean="0"/>
              <a:t>Additional Data Available from DuPont:</a:t>
            </a:r>
          </a:p>
          <a:p>
            <a:pPr marL="285750" indent="-285750">
              <a:spcAft>
                <a:spcPts val="600"/>
              </a:spcAft>
              <a:buFont typeface="Arial" panose="020B0604020202020204" pitchFamily="34" charset="0"/>
              <a:buChar char="•"/>
            </a:pPr>
            <a:r>
              <a:rPr lang="en-US" sz="1600" dirty="0" smtClean="0"/>
              <a:t>Smoke Emission</a:t>
            </a:r>
          </a:p>
          <a:p>
            <a:pPr marL="285750" indent="-285750">
              <a:spcAft>
                <a:spcPts val="600"/>
              </a:spcAft>
              <a:buFont typeface="Arial" panose="020B0604020202020204" pitchFamily="34" charset="0"/>
              <a:buChar char="•"/>
            </a:pPr>
            <a:r>
              <a:rPr lang="en-US" sz="1600" dirty="0" smtClean="0"/>
              <a:t>Toxic Gas Emission</a:t>
            </a:r>
          </a:p>
          <a:p>
            <a:pPr marL="285750" indent="-285750">
              <a:spcAft>
                <a:spcPts val="600"/>
              </a:spcAft>
              <a:buFont typeface="Arial" panose="020B0604020202020204" pitchFamily="34" charset="0"/>
              <a:buChar char="•"/>
            </a:pPr>
            <a:r>
              <a:rPr lang="en-US" sz="1600" dirty="0" smtClean="0"/>
              <a:t>Heat Release Rate (OSU)</a:t>
            </a:r>
          </a:p>
          <a:p>
            <a:pPr marL="285750" indent="-285750">
              <a:spcAft>
                <a:spcPts val="600"/>
              </a:spcAft>
              <a:buFont typeface="Arial" panose="020B0604020202020204" pitchFamily="34" charset="0"/>
              <a:buChar char="•"/>
            </a:pPr>
            <a:r>
              <a:rPr lang="en-US" sz="1600" dirty="0" smtClean="0"/>
              <a:t>Fungus Resistance</a:t>
            </a:r>
          </a:p>
          <a:p>
            <a:pPr marL="285750" indent="-285750">
              <a:spcAft>
                <a:spcPts val="600"/>
              </a:spcAft>
              <a:buFont typeface="Arial" panose="020B0604020202020204" pitchFamily="34" charset="0"/>
              <a:buChar char="•"/>
            </a:pPr>
            <a:r>
              <a:rPr lang="en-US" sz="1600" dirty="0" smtClean="0"/>
              <a:t>UV and Humidity Exposure</a:t>
            </a:r>
          </a:p>
          <a:p>
            <a:pPr marL="285750" indent="-285750">
              <a:spcAft>
                <a:spcPts val="600"/>
              </a:spcAft>
              <a:buFont typeface="Arial" panose="020B0604020202020204" pitchFamily="34" charset="0"/>
              <a:buChar char="•"/>
            </a:pPr>
            <a:r>
              <a:rPr lang="en-US" sz="1600" dirty="0" smtClean="0"/>
              <a:t>Puncture Resistance</a:t>
            </a:r>
          </a:p>
          <a:p>
            <a:pPr marL="285750" indent="-285750">
              <a:spcAft>
                <a:spcPts val="600"/>
              </a:spcAft>
              <a:buFont typeface="Arial" panose="020B0604020202020204" pitchFamily="34" charset="0"/>
              <a:buChar char="•"/>
            </a:pPr>
            <a:r>
              <a:rPr lang="en-US" sz="1600" dirty="0" smtClean="0"/>
              <a:t>Abrasion Resistance</a:t>
            </a:r>
          </a:p>
          <a:p>
            <a:pPr marL="285750" indent="-285750">
              <a:spcAft>
                <a:spcPts val="600"/>
              </a:spcAft>
              <a:buFont typeface="Arial" panose="020B0604020202020204" pitchFamily="34" charset="0"/>
              <a:buChar char="•"/>
            </a:pPr>
            <a:r>
              <a:rPr lang="en-US" sz="1600" dirty="0" smtClean="0"/>
              <a:t>Residual </a:t>
            </a:r>
            <a:r>
              <a:rPr lang="en-US" sz="1600" dirty="0"/>
              <a:t>Strength After Part III Fire Test Exposure</a:t>
            </a:r>
          </a:p>
          <a:p>
            <a:pPr marL="285750" indent="-285750">
              <a:spcAft>
                <a:spcPts val="600"/>
              </a:spcAft>
              <a:buFont typeface="Arial" panose="020B0604020202020204" pitchFamily="34" charset="0"/>
              <a:buChar char="•"/>
            </a:pPr>
            <a:endParaRPr lang="en-US" sz="1600" dirty="0" smtClean="0"/>
          </a:p>
        </p:txBody>
      </p:sp>
      <p:sp>
        <p:nvSpPr>
          <p:cNvPr id="7" name="Date Placeholder 2"/>
          <p:cNvSpPr>
            <a:spLocks noGrp="1"/>
          </p:cNvSpPr>
          <p:nvPr>
            <p:ph type="dt" sz="half" idx="10"/>
          </p:nvPr>
        </p:nvSpPr>
        <p:spPr>
          <a:xfrm>
            <a:off x="581025" y="6289675"/>
            <a:ext cx="2133600" cy="365125"/>
          </a:xfrm>
        </p:spPr>
        <p:txBody>
          <a:bodyPr/>
          <a:lstStyle/>
          <a:p>
            <a:pPr algn="l">
              <a:defRPr/>
            </a:pPr>
            <a:r>
              <a:rPr lang="en-US" smtClean="0"/>
              <a:t>22 October 2015</a:t>
            </a:r>
            <a:endParaRPr lang="en-US" dirty="0"/>
          </a:p>
        </p:txBody>
      </p:sp>
      <p:sp>
        <p:nvSpPr>
          <p:cNvPr id="8"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smtClean="0"/>
              <a:t>© 2015 DuPont. All rights reserved.</a:t>
            </a:r>
            <a:endParaRPr lang="en-US" dirty="0"/>
          </a:p>
        </p:txBody>
      </p:sp>
    </p:spTree>
    <p:extLst>
      <p:ext uri="{BB962C8B-B14F-4D97-AF65-F5344CB8AC3E}">
        <p14:creationId xmlns:p14="http://schemas.microsoft.com/office/powerpoint/2010/main" val="1318616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22 October 2015</a:t>
            </a:r>
            <a:endParaRPr lang="en-US" dirty="0"/>
          </a:p>
        </p:txBody>
      </p:sp>
      <p:sp>
        <p:nvSpPr>
          <p:cNvPr id="3" name="Footer Placeholder 2"/>
          <p:cNvSpPr>
            <a:spLocks noGrp="1"/>
          </p:cNvSpPr>
          <p:nvPr>
            <p:ph type="ftr" sz="quarter" idx="11"/>
          </p:nvPr>
        </p:nvSpPr>
        <p:spPr/>
        <p:txBody>
          <a:bodyPr/>
          <a:lstStyle/>
          <a:p>
            <a:pPr>
              <a:defRPr/>
            </a:pPr>
            <a:r>
              <a:rPr lang="en-US" smtClean="0"/>
              <a:t>© 2015 DuPont. All rights reserved.</a:t>
            </a:r>
            <a:endParaRPr lang="en-US"/>
          </a:p>
        </p:txBody>
      </p:sp>
      <p:sp>
        <p:nvSpPr>
          <p:cNvPr id="4" name="Slide Number Placeholder 3"/>
          <p:cNvSpPr>
            <a:spLocks noGrp="1"/>
          </p:cNvSpPr>
          <p:nvPr>
            <p:ph type="sldNum" sz="quarter" idx="12"/>
          </p:nvPr>
        </p:nvSpPr>
        <p:spPr/>
        <p:txBody>
          <a:bodyPr/>
          <a:lstStyle/>
          <a:p>
            <a:pPr>
              <a:defRPr/>
            </a:pPr>
            <a:fld id="{45385770-6537-4769-BDDC-5290C1AA8B0B}" type="slidenum">
              <a:rPr lang="en-US" smtClean="0"/>
              <a:pPr>
                <a:defRPr/>
              </a:pPr>
              <a:t>12</a:t>
            </a:fld>
            <a:endParaRPr lang="en-US" dirty="0"/>
          </a:p>
        </p:txBody>
      </p:sp>
      <p:pic>
        <p:nvPicPr>
          <p:cNvPr id="5" name="Picture 2" descr="DP_ Primary_singlel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563" y="2369167"/>
            <a:ext cx="547211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97458" y="4966577"/>
            <a:ext cx="4149085" cy="400110"/>
          </a:xfrm>
          <a:prstGeom prst="rect">
            <a:avLst/>
          </a:prstGeom>
          <a:noFill/>
        </p:spPr>
        <p:txBody>
          <a:bodyPr wrap="none" rtlCol="0">
            <a:spAutoFit/>
          </a:bodyPr>
          <a:lstStyle/>
          <a:p>
            <a:pPr>
              <a:spcAft>
                <a:spcPts val="600"/>
              </a:spcAft>
            </a:pPr>
            <a:r>
              <a:rPr lang="en-US" sz="2000" b="1" dirty="0"/>
              <a:t>ley.richardson@usa.dupont.com</a:t>
            </a:r>
            <a:endParaRPr lang="en-US" sz="2000" b="1" dirty="0" smtClean="0"/>
          </a:p>
        </p:txBody>
      </p:sp>
    </p:spTree>
    <p:extLst>
      <p:ext uri="{BB962C8B-B14F-4D97-AF65-F5344CB8AC3E}">
        <p14:creationId xmlns:p14="http://schemas.microsoft.com/office/powerpoint/2010/main" val="312231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7874000" cy="492125"/>
          </a:xfrm>
        </p:spPr>
        <p:txBody>
          <a:bodyPr/>
          <a:lstStyle/>
          <a:p>
            <a:pPr algn="ctr"/>
            <a:r>
              <a:rPr lang="en-US" dirty="0" smtClean="0">
                <a:solidFill>
                  <a:schemeClr val="bg1"/>
                </a:solidFill>
              </a:rPr>
              <a:t>DuPont History in Air Cargo Systems</a:t>
            </a:r>
            <a:endParaRPr lang="en-US"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89235902"/>
              </p:ext>
            </p:extLst>
          </p:nvPr>
        </p:nvGraphicFramePr>
        <p:xfrm>
          <a:off x="457201" y="1564071"/>
          <a:ext cx="2819400" cy="2147920"/>
        </p:xfrm>
        <a:graphic>
          <a:graphicData uri="http://schemas.openxmlformats.org/presentationml/2006/ole">
            <mc:AlternateContent xmlns:mc="http://schemas.openxmlformats.org/markup-compatibility/2006">
              <mc:Choice xmlns:v="urn:schemas-microsoft-com:vml" Requires="v">
                <p:oleObj spid="_x0000_s1046" name="Photo Editor Photo" r:id="rId3" imgW="8573697" imgH="5285714" progId="MSPhotoEd.3">
                  <p:embed/>
                </p:oleObj>
              </mc:Choice>
              <mc:Fallback>
                <p:oleObj name="Photo Editor Photo" r:id="rId3" imgW="8573697" imgH="5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1564071"/>
                        <a:ext cx="2819400" cy="2147920"/>
                      </a:xfrm>
                      <a:prstGeom prst="rect">
                        <a:avLst/>
                      </a:prstGeom>
                      <a:noFill/>
                      <a:ln>
                        <a:noFill/>
                      </a:ln>
                      <a:effectLst/>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199" y="4285583"/>
            <a:ext cx="4038601" cy="2115217"/>
          </a:xfrm>
          <a:prstGeom prst="rect">
            <a:avLst/>
          </a:prstGeom>
        </p:spPr>
      </p:pic>
      <p:sp>
        <p:nvSpPr>
          <p:cNvPr id="7" name="TextBox 6"/>
          <p:cNvSpPr txBox="1"/>
          <p:nvPr/>
        </p:nvSpPr>
        <p:spPr>
          <a:xfrm>
            <a:off x="4535385" y="2478471"/>
            <a:ext cx="3783408" cy="1261884"/>
          </a:xfrm>
          <a:prstGeom prst="rect">
            <a:avLst/>
          </a:prstGeom>
          <a:noFill/>
        </p:spPr>
        <p:txBody>
          <a:bodyPr wrap="none" rtlCol="0">
            <a:spAutoFit/>
          </a:bodyPr>
          <a:lstStyle/>
          <a:p>
            <a:pPr algn="ctr"/>
            <a:r>
              <a:rPr lang="en-US" sz="2800" b="1" i="1" dirty="0" smtClean="0"/>
              <a:t>Blast-resistant HULD</a:t>
            </a:r>
          </a:p>
          <a:p>
            <a:pPr lvl="0" algn="ctr"/>
            <a:r>
              <a:rPr lang="en-US" sz="2000" b="1" i="1" dirty="0">
                <a:solidFill>
                  <a:srgbClr val="000000"/>
                </a:solidFill>
              </a:rPr>
              <a:t>(Kevlar®)</a:t>
            </a:r>
          </a:p>
          <a:p>
            <a:endParaRPr lang="en-US" sz="2800" b="1" i="1" dirty="0"/>
          </a:p>
        </p:txBody>
      </p:sp>
      <p:sp>
        <p:nvSpPr>
          <p:cNvPr id="8" name="TextBox 7"/>
          <p:cNvSpPr txBox="1"/>
          <p:nvPr/>
        </p:nvSpPr>
        <p:spPr>
          <a:xfrm>
            <a:off x="5092309" y="4951845"/>
            <a:ext cx="2626039" cy="830997"/>
          </a:xfrm>
          <a:prstGeom prst="rect">
            <a:avLst/>
          </a:prstGeom>
          <a:noFill/>
        </p:spPr>
        <p:txBody>
          <a:bodyPr wrap="none" rtlCol="0">
            <a:spAutoFit/>
          </a:bodyPr>
          <a:lstStyle/>
          <a:p>
            <a:pPr algn="ctr"/>
            <a:r>
              <a:rPr lang="en-US" sz="2800" b="1" i="1" dirty="0" err="1" smtClean="0"/>
              <a:t>Ultralite</a:t>
            </a:r>
            <a:r>
              <a:rPr lang="en-US" sz="2800" b="1" i="1" dirty="0" smtClean="0"/>
              <a:t>® ULD</a:t>
            </a:r>
          </a:p>
          <a:p>
            <a:pPr algn="ctr"/>
            <a:r>
              <a:rPr lang="en-US" sz="2000" b="1" i="1" dirty="0" smtClean="0"/>
              <a:t>(Kevlar®)</a:t>
            </a:r>
            <a:endParaRPr lang="en-US" sz="2000" b="1" i="1" dirty="0"/>
          </a:p>
        </p:txBody>
      </p:sp>
      <p:sp>
        <p:nvSpPr>
          <p:cNvPr id="9" name="TextBox 8"/>
          <p:cNvSpPr txBox="1"/>
          <p:nvPr/>
        </p:nvSpPr>
        <p:spPr>
          <a:xfrm>
            <a:off x="457199" y="590739"/>
            <a:ext cx="7874002" cy="646331"/>
          </a:xfrm>
          <a:prstGeom prst="rect">
            <a:avLst/>
          </a:prstGeom>
          <a:noFill/>
        </p:spPr>
        <p:txBody>
          <a:bodyPr wrap="square" rtlCol="0">
            <a:spAutoFit/>
          </a:bodyPr>
          <a:lstStyle/>
          <a:p>
            <a:r>
              <a:rPr lang="en-US" b="1" dirty="0" smtClean="0"/>
              <a:t>Worked with unit load device (ULD) manufacturers over past 15+ years on application-specific developments employing Kevlar® composites</a:t>
            </a:r>
            <a:endParaRPr lang="en-US" b="1" dirty="0"/>
          </a:p>
        </p:txBody>
      </p:sp>
      <p:sp>
        <p:nvSpPr>
          <p:cNvPr id="11" name="Date Placeholder 2"/>
          <p:cNvSpPr>
            <a:spLocks noGrp="1"/>
          </p:cNvSpPr>
          <p:nvPr>
            <p:ph type="dt" sz="half" idx="10"/>
          </p:nvPr>
        </p:nvSpPr>
        <p:spPr>
          <a:xfrm>
            <a:off x="581025" y="6289675"/>
            <a:ext cx="2133600" cy="365125"/>
          </a:xfrm>
        </p:spPr>
        <p:txBody>
          <a:bodyPr/>
          <a:lstStyle/>
          <a:p>
            <a:pPr algn="l">
              <a:defRPr/>
            </a:pPr>
            <a:r>
              <a:rPr lang="en-US" smtClean="0"/>
              <a:t>22 October 2015</a:t>
            </a:r>
            <a:endParaRPr lang="en-US" dirty="0"/>
          </a:p>
        </p:txBody>
      </p:sp>
      <p:sp>
        <p:nvSpPr>
          <p:cNvPr id="12"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smtClean="0"/>
              <a:t>© 2015 DuPont. All rights reserved.</a:t>
            </a:r>
            <a:endParaRPr lang="en-US" dirty="0"/>
          </a:p>
        </p:txBody>
      </p:sp>
      <p:sp>
        <p:nvSpPr>
          <p:cNvPr id="3" name="Slide Number Placeholder 2"/>
          <p:cNvSpPr>
            <a:spLocks noGrp="1"/>
          </p:cNvSpPr>
          <p:nvPr>
            <p:ph type="sldNum" sz="quarter" idx="10"/>
          </p:nvPr>
        </p:nvSpPr>
        <p:spPr/>
        <p:txBody>
          <a:bodyPr/>
          <a:lstStyle/>
          <a:p>
            <a:pPr>
              <a:defRPr/>
            </a:pPr>
            <a:fld id="{38CB131B-DC68-4B90-8D25-DC9672EBC823}" type="slidenum">
              <a:rPr lang="en-US" smtClean="0"/>
              <a:pPr>
                <a:defRPr/>
              </a:pPr>
              <a:t>2</a:t>
            </a:fld>
            <a:endParaRPr lang="en-US" dirty="0"/>
          </a:p>
        </p:txBody>
      </p:sp>
    </p:spTree>
    <p:extLst>
      <p:ext uri="{BB962C8B-B14F-4D97-AF65-F5344CB8AC3E}">
        <p14:creationId xmlns:p14="http://schemas.microsoft.com/office/powerpoint/2010/main" val="3363295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55"/>
            <a:ext cx="7874000" cy="534154"/>
          </a:xfrm>
        </p:spPr>
        <p:txBody>
          <a:bodyPr/>
          <a:lstStyle/>
          <a:p>
            <a:pPr algn="ctr"/>
            <a:r>
              <a:rPr lang="en-US" dirty="0" smtClean="0">
                <a:solidFill>
                  <a:schemeClr val="bg1"/>
                </a:solidFill>
              </a:rPr>
              <a:t>DuPont Perspective on Fire Protection</a:t>
            </a:r>
            <a:endParaRPr lang="en-US" dirty="0">
              <a:solidFill>
                <a:schemeClr val="bg1"/>
              </a:solidFill>
            </a:endParaRPr>
          </a:p>
        </p:txBody>
      </p:sp>
      <p:sp>
        <p:nvSpPr>
          <p:cNvPr id="3" name="Content Placeholder 2"/>
          <p:cNvSpPr>
            <a:spLocks noGrp="1"/>
          </p:cNvSpPr>
          <p:nvPr>
            <p:ph idx="1"/>
          </p:nvPr>
        </p:nvSpPr>
        <p:spPr>
          <a:xfrm>
            <a:off x="533400" y="1120367"/>
            <a:ext cx="7874000" cy="4525963"/>
          </a:xfrm>
        </p:spPr>
        <p:txBody>
          <a:bodyPr/>
          <a:lstStyle/>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In general, fires are unpredictable</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smtClean="0">
                <a:solidFill>
                  <a:srgbClr val="000000"/>
                </a:solidFill>
                <a:latin typeface="Arial"/>
              </a:rPr>
              <a:t>Intensity (temperature, duration, heat flux/energy density)</a:t>
            </a:r>
            <a:endParaRPr lang="en-US" sz="1400" kern="0" dirty="0">
              <a:solidFill>
                <a:srgbClr val="000000"/>
              </a:solidFill>
              <a:latin typeface="Arial"/>
            </a:endParaRP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Propagation (direction, rate</a:t>
            </a:r>
            <a:r>
              <a:rPr lang="en-US" sz="1400" kern="0" dirty="0" smtClean="0">
                <a:solidFill>
                  <a:srgbClr val="000000"/>
                </a:solidFill>
                <a:latin typeface="Arial"/>
              </a:rPr>
              <a:t>)</a:t>
            </a:r>
          </a:p>
          <a:p>
            <a:pPr marL="409575" lvl="1" indent="-204788" defTabSz="914400">
              <a:spcBef>
                <a:spcPct val="25000"/>
              </a:spcBef>
              <a:spcAft>
                <a:spcPct val="20000"/>
              </a:spcAft>
              <a:buClr>
                <a:srgbClr val="C50027"/>
              </a:buClr>
              <a:buSzTx/>
              <a:buFont typeface="Arial" panose="020B0604020202020204" pitchFamily="34" charset="0"/>
              <a:buChar char="•"/>
            </a:pPr>
            <a:endParaRPr lang="en-US" sz="1400" kern="0" dirty="0">
              <a:solidFill>
                <a:srgbClr val="000000"/>
              </a:solidFill>
              <a:latin typeface="Arial"/>
            </a:endParaRPr>
          </a:p>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Advocate multiple approaches and layers of protection/suppression for maximum risk mitigation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Prevention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Passive suppression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Active suppression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smtClean="0">
                <a:solidFill>
                  <a:srgbClr val="000000"/>
                </a:solidFill>
                <a:latin typeface="Arial"/>
              </a:rPr>
              <a:t>Combinations</a:t>
            </a:r>
          </a:p>
          <a:p>
            <a:pPr marL="409575" lvl="1" indent="-204788" defTabSz="914400">
              <a:spcBef>
                <a:spcPct val="25000"/>
              </a:spcBef>
              <a:spcAft>
                <a:spcPct val="20000"/>
              </a:spcAft>
              <a:buClr>
                <a:srgbClr val="C50027"/>
              </a:buClr>
              <a:buSzTx/>
              <a:buFont typeface="Arial" panose="020B0604020202020204" pitchFamily="34" charset="0"/>
              <a:buChar char="•"/>
            </a:pPr>
            <a:endParaRPr lang="en-US" sz="1400" kern="0" dirty="0">
              <a:solidFill>
                <a:srgbClr val="000000"/>
              </a:solidFill>
              <a:latin typeface="Arial"/>
            </a:endParaRPr>
          </a:p>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Use of </a:t>
            </a:r>
            <a:r>
              <a:rPr lang="en-US" sz="1800" b="1" kern="0" dirty="0" smtClean="0">
                <a:solidFill>
                  <a:srgbClr val="000000"/>
                </a:solidFill>
                <a:latin typeface="Arial"/>
                <a:ea typeface="+mn-ea"/>
                <a:cs typeface="+mn-cs"/>
              </a:rPr>
              <a:t>fire-resistant </a:t>
            </a:r>
            <a:r>
              <a:rPr lang="en-US" sz="1800" b="1" kern="0" dirty="0">
                <a:solidFill>
                  <a:srgbClr val="000000"/>
                </a:solidFill>
                <a:latin typeface="Arial"/>
                <a:ea typeface="+mn-ea"/>
                <a:cs typeface="+mn-cs"/>
              </a:rPr>
              <a:t>materials can </a:t>
            </a:r>
            <a:r>
              <a:rPr lang="en-US" sz="1800" b="1" kern="0" dirty="0" smtClean="0">
                <a:solidFill>
                  <a:srgbClr val="000000"/>
                </a:solidFill>
                <a:latin typeface="Arial"/>
                <a:ea typeface="+mn-ea"/>
                <a:cs typeface="+mn-cs"/>
              </a:rPr>
              <a:t>reduce risks</a:t>
            </a:r>
            <a:endParaRPr lang="en-US" sz="1800" b="1" kern="0" dirty="0">
              <a:solidFill>
                <a:srgbClr val="000000"/>
              </a:solidFill>
              <a:latin typeface="Arial"/>
              <a:ea typeface="+mn-ea"/>
              <a:cs typeface="+mn-cs"/>
            </a:endParaRPr>
          </a:p>
        </p:txBody>
      </p:sp>
      <p:sp>
        <p:nvSpPr>
          <p:cNvPr id="6" name="Date Placeholder 2"/>
          <p:cNvSpPr>
            <a:spLocks noGrp="1"/>
          </p:cNvSpPr>
          <p:nvPr>
            <p:ph type="dt" sz="half" idx="10"/>
          </p:nvPr>
        </p:nvSpPr>
        <p:spPr>
          <a:xfrm>
            <a:off x="581025" y="6289675"/>
            <a:ext cx="2133600" cy="365125"/>
          </a:xfrm>
        </p:spPr>
        <p:txBody>
          <a:bodyPr/>
          <a:lstStyle/>
          <a:p>
            <a:pPr algn="l">
              <a:defRPr/>
            </a:pPr>
            <a:r>
              <a:rPr lang="en-US" smtClean="0"/>
              <a:t>22 October 2015</a:t>
            </a:r>
            <a:endParaRPr lang="en-US" dirty="0"/>
          </a:p>
        </p:txBody>
      </p:sp>
      <p:sp>
        <p:nvSpPr>
          <p:cNvPr id="7"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smtClean="0"/>
              <a:t>© 2015 DuPont. All rights reserved.</a:t>
            </a:r>
            <a:endParaRPr lang="en-US" dirty="0"/>
          </a:p>
        </p:txBody>
      </p:sp>
      <p:sp>
        <p:nvSpPr>
          <p:cNvPr id="8" name="Slide Number Placeholder 7"/>
          <p:cNvSpPr>
            <a:spLocks noGrp="1"/>
          </p:cNvSpPr>
          <p:nvPr>
            <p:ph type="sldNum" sz="quarter" idx="10"/>
          </p:nvPr>
        </p:nvSpPr>
        <p:spPr/>
        <p:txBody>
          <a:bodyPr/>
          <a:lstStyle/>
          <a:p>
            <a:pPr>
              <a:defRPr/>
            </a:pPr>
            <a:fld id="{38CB131B-DC68-4B90-8D25-DC9672EBC823}" type="slidenum">
              <a:rPr lang="en-US" smtClean="0"/>
              <a:pPr>
                <a:defRPr/>
              </a:pPr>
              <a:t>3</a:t>
            </a:fld>
            <a:endParaRPr lang="en-US" dirty="0"/>
          </a:p>
        </p:txBody>
      </p:sp>
    </p:spTree>
    <p:extLst>
      <p:ext uri="{BB962C8B-B14F-4D97-AF65-F5344CB8AC3E}">
        <p14:creationId xmlns:p14="http://schemas.microsoft.com/office/powerpoint/2010/main" val="3475790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95" y="0"/>
            <a:ext cx="8271387" cy="492125"/>
          </a:xfrm>
        </p:spPr>
        <p:txBody>
          <a:bodyPr/>
          <a:lstStyle/>
          <a:p>
            <a:pPr algn="ctr"/>
            <a:r>
              <a:rPr lang="en-US" sz="2000" dirty="0" smtClean="0">
                <a:solidFill>
                  <a:schemeClr val="bg1"/>
                </a:solidFill>
              </a:rPr>
              <a:t>Flammability of Materials Employed in Cargo Containers</a:t>
            </a:r>
            <a:endParaRPr lang="en-US" sz="2000" dirty="0">
              <a:solidFill>
                <a:schemeClr val="bg1"/>
              </a:solidFill>
            </a:endParaRPr>
          </a:p>
        </p:txBody>
      </p:sp>
      <p:sp>
        <p:nvSpPr>
          <p:cNvPr id="3" name="Content Placeholder 2"/>
          <p:cNvSpPr>
            <a:spLocks noGrp="1"/>
          </p:cNvSpPr>
          <p:nvPr>
            <p:ph idx="1"/>
          </p:nvPr>
        </p:nvSpPr>
        <p:spPr>
          <a:xfrm>
            <a:off x="5440192" y="1192815"/>
            <a:ext cx="3603624" cy="4525963"/>
          </a:xfrm>
        </p:spPr>
        <p:txBody>
          <a:bodyPr/>
          <a:lstStyle/>
          <a:p>
            <a:pPr marL="0" indent="0"/>
            <a:r>
              <a:rPr lang="en-US" dirty="0" smtClean="0"/>
              <a:t>Existing commercial composite ULDs frequently employ polypropylene (PP) or polyethylene (PE) resins or fibers</a:t>
            </a:r>
          </a:p>
          <a:p>
            <a:pPr marL="0" indent="0"/>
            <a:endParaRPr lang="en-US" dirty="0" smtClean="0"/>
          </a:p>
          <a:p>
            <a:pPr marL="0" indent="0"/>
            <a:r>
              <a:rPr lang="en-US" dirty="0" smtClean="0"/>
              <a:t>Upon burning, PP and PE exhibit high heat release capacities and no char yield relative to many other polymers </a:t>
            </a:r>
          </a:p>
          <a:p>
            <a:pPr marL="0" indent="0"/>
            <a:endParaRPr lang="en-US" dirty="0" smtClean="0">
              <a:solidFill>
                <a:srgbClr val="FF0000"/>
              </a:solidFill>
            </a:endParaRPr>
          </a:p>
          <a:p>
            <a:pPr marL="0" indent="0"/>
            <a:r>
              <a:rPr lang="en-US" b="1" dirty="0" smtClean="0">
                <a:solidFill>
                  <a:srgbClr val="FF0000"/>
                </a:solidFill>
              </a:rPr>
              <a:t>DuPont has studied flammability of commercially available ULD panel materials via cargo liner test (14 CFR 25, Appendix F, Part III)</a:t>
            </a:r>
            <a:endParaRPr lang="en-US" b="1" dirty="0">
              <a:solidFill>
                <a:srgbClr val="FF0000"/>
              </a:solidFill>
            </a:endParaRPr>
          </a:p>
          <a:p>
            <a:endParaRPr lang="en-US" dirty="0" smtClean="0"/>
          </a:p>
          <a:p>
            <a:endParaRPr lang="en-US" dirty="0"/>
          </a:p>
          <a:p>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9505" y="704737"/>
            <a:ext cx="5010150" cy="555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520480" y="1447728"/>
            <a:ext cx="4648200" cy="362966"/>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Rectangle 4"/>
          <p:cNvSpPr/>
          <p:nvPr/>
        </p:nvSpPr>
        <p:spPr>
          <a:xfrm>
            <a:off x="339505" y="6077188"/>
            <a:ext cx="4810612" cy="307777"/>
          </a:xfrm>
          <a:prstGeom prst="rect">
            <a:avLst/>
          </a:prstGeom>
        </p:spPr>
        <p:txBody>
          <a:bodyPr wrap="none">
            <a:spAutoFit/>
          </a:bodyPr>
          <a:lstStyle/>
          <a:p>
            <a:r>
              <a:rPr lang="en-US" sz="1400" i="1" dirty="0"/>
              <a:t>Table from DOT/FAA/AR-04/11 </a:t>
            </a:r>
            <a:r>
              <a:rPr lang="en-US" sz="1400" i="1" dirty="0" smtClean="0"/>
              <a:t>Technical Report by </a:t>
            </a:r>
            <a:r>
              <a:rPr lang="en-US" sz="1400" i="1" dirty="0"/>
              <a:t>Zhang</a:t>
            </a:r>
          </a:p>
        </p:txBody>
      </p:sp>
      <p:sp>
        <p:nvSpPr>
          <p:cNvPr id="6" name="Date Placeholder 5"/>
          <p:cNvSpPr>
            <a:spLocks noGrp="1"/>
          </p:cNvSpPr>
          <p:nvPr>
            <p:ph type="dt" sz="half" idx="11"/>
          </p:nvPr>
        </p:nvSpPr>
        <p:spPr/>
        <p:txBody>
          <a:bodyPr/>
          <a:lstStyle/>
          <a:p>
            <a:pPr>
              <a:defRPr/>
            </a:pPr>
            <a:r>
              <a:rPr lang="en-US" smtClean="0"/>
              <a:t>22 October 2015</a:t>
            </a:r>
            <a:endParaRPr lang="en-US" dirty="0"/>
          </a:p>
        </p:txBody>
      </p:sp>
      <p:sp>
        <p:nvSpPr>
          <p:cNvPr id="7" name="Slide Number Placeholder 6"/>
          <p:cNvSpPr>
            <a:spLocks noGrp="1"/>
          </p:cNvSpPr>
          <p:nvPr>
            <p:ph type="sldNum" sz="quarter" idx="10"/>
          </p:nvPr>
        </p:nvSpPr>
        <p:spPr/>
        <p:txBody>
          <a:bodyPr/>
          <a:lstStyle/>
          <a:p>
            <a:pPr>
              <a:defRPr/>
            </a:pPr>
            <a:fld id="{38CB131B-DC68-4B90-8D25-DC9672EBC823}" type="slidenum">
              <a:rPr lang="en-US" smtClean="0"/>
              <a:pPr>
                <a:defRPr/>
              </a:pPr>
              <a:t>4</a:t>
            </a:fld>
            <a:endParaRPr lang="en-US" dirty="0"/>
          </a:p>
        </p:txBody>
      </p:sp>
      <p:sp>
        <p:nvSpPr>
          <p:cNvPr id="9"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smtClean="0"/>
              <a:t>© 2015 DuPont. All rights reserved.</a:t>
            </a:r>
            <a:endParaRPr lang="en-US" dirty="0"/>
          </a:p>
        </p:txBody>
      </p:sp>
    </p:spTree>
    <p:extLst>
      <p:ext uri="{BB962C8B-B14F-4D97-AF65-F5344CB8AC3E}">
        <p14:creationId xmlns:p14="http://schemas.microsoft.com/office/powerpoint/2010/main" val="1194702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22 October 2015</a:t>
            </a:r>
            <a:endParaRPr lang="en-US" dirty="0"/>
          </a:p>
        </p:txBody>
      </p:sp>
      <p:sp>
        <p:nvSpPr>
          <p:cNvPr id="4" name="Slide Number Placeholder 3"/>
          <p:cNvSpPr>
            <a:spLocks noGrp="1"/>
          </p:cNvSpPr>
          <p:nvPr>
            <p:ph type="sldNum" sz="quarter" idx="12"/>
          </p:nvPr>
        </p:nvSpPr>
        <p:spPr/>
        <p:txBody>
          <a:bodyPr/>
          <a:lstStyle/>
          <a:p>
            <a:pPr>
              <a:defRPr/>
            </a:pPr>
            <a:fld id="{666E1EC7-615F-4A71-81C1-50A8C4C9298D}" type="slidenum">
              <a:rPr lang="en-US" smtClean="0"/>
              <a:pPr>
                <a:defRPr/>
              </a:pPr>
              <a:t>5</a:t>
            </a:fld>
            <a:endParaRPr lang="en-US" dirty="0"/>
          </a:p>
        </p:txBody>
      </p:sp>
      <p:sp>
        <p:nvSpPr>
          <p:cNvPr id="6" name="Footer Placeholder 5"/>
          <p:cNvSpPr>
            <a:spLocks noGrp="1"/>
          </p:cNvSpPr>
          <p:nvPr>
            <p:ph type="ftr" sz="quarter" idx="11"/>
          </p:nvPr>
        </p:nvSpPr>
        <p:spPr/>
        <p:txBody>
          <a:bodyPr/>
          <a:lstStyle/>
          <a:p>
            <a:pPr>
              <a:defRPr/>
            </a:pPr>
            <a:r>
              <a:rPr lang="en-US" smtClean="0"/>
              <a:t>© 2015 DuPont. All rights reserved.</a:t>
            </a:r>
            <a:endParaRPr lang="en-US"/>
          </a:p>
        </p:txBody>
      </p:sp>
      <p:sp>
        <p:nvSpPr>
          <p:cNvPr id="7" name="TextBox 6"/>
          <p:cNvSpPr txBox="1"/>
          <p:nvPr/>
        </p:nvSpPr>
        <p:spPr>
          <a:xfrm>
            <a:off x="2142699" y="88289"/>
            <a:ext cx="4854534" cy="400110"/>
          </a:xfrm>
          <a:prstGeom prst="rect">
            <a:avLst/>
          </a:prstGeom>
          <a:noFill/>
        </p:spPr>
        <p:txBody>
          <a:bodyPr wrap="none" rtlCol="0">
            <a:spAutoFit/>
          </a:bodyPr>
          <a:lstStyle/>
          <a:p>
            <a:r>
              <a:rPr lang="en-US" sz="2000" b="1" dirty="0" smtClean="0">
                <a:solidFill>
                  <a:schemeClr val="bg1"/>
                </a:solidFill>
              </a:rPr>
              <a:t>14 CFR 25 Appendix F Part III Fire Test</a:t>
            </a:r>
            <a:endParaRPr lang="en-US" sz="2000" b="1" dirty="0">
              <a:solidFill>
                <a:schemeClr val="bg1"/>
              </a:solidFill>
            </a:endParaRPr>
          </a:p>
        </p:txBody>
      </p:sp>
      <p:pic>
        <p:nvPicPr>
          <p:cNvPr id="5" name="DuPont - Tech Video - Commercial ULD Panel_H264 - 1080p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96922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2" y="0"/>
            <a:ext cx="8229600" cy="504967"/>
          </a:xfrm>
        </p:spPr>
        <p:txBody>
          <a:bodyPr/>
          <a:lstStyle/>
          <a:p>
            <a:pPr algn="ctr"/>
            <a:r>
              <a:rPr lang="en-US" dirty="0" smtClean="0">
                <a:solidFill>
                  <a:schemeClr val="bg1"/>
                </a:solidFill>
              </a:rPr>
              <a:t>Commercial Polypropylene / Glass ULD Panels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22 October 2015</a:t>
            </a:r>
            <a:endParaRPr lang="en-US" dirty="0"/>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6</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220" y="1719263"/>
            <a:ext cx="3789292" cy="213147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606" y="4152228"/>
            <a:ext cx="3799906" cy="2137447"/>
          </a:xfrm>
          <a:prstGeom prst="rect">
            <a:avLst/>
          </a:prstGeom>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3891" y="1719263"/>
            <a:ext cx="4162567" cy="21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3426" y="4152228"/>
            <a:ext cx="4203031" cy="213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8548" y="715246"/>
            <a:ext cx="8025420" cy="369332"/>
          </a:xfrm>
          <a:prstGeom prst="rect">
            <a:avLst/>
          </a:prstGeom>
          <a:noFill/>
        </p:spPr>
        <p:txBody>
          <a:bodyPr wrap="square" rtlCol="0">
            <a:noAutofit/>
          </a:bodyPr>
          <a:lstStyle/>
          <a:p>
            <a:r>
              <a:rPr lang="en-US" b="1" dirty="0" smtClean="0"/>
              <a:t>The three different commercially available PP / glass ULD panel types tested failed 14 CFR 25 Appendix F Part III fire test</a:t>
            </a:r>
            <a:endParaRPr lang="en-US" b="1" dirty="0"/>
          </a:p>
        </p:txBody>
      </p:sp>
      <p:sp>
        <p:nvSpPr>
          <p:cNvPr id="13" name="Footer Placeholder 12"/>
          <p:cNvSpPr>
            <a:spLocks noGrp="1"/>
          </p:cNvSpPr>
          <p:nvPr>
            <p:ph type="ftr" sz="quarter" idx="11"/>
          </p:nvPr>
        </p:nvSpPr>
        <p:spPr/>
        <p:txBody>
          <a:bodyPr/>
          <a:lstStyle/>
          <a:p>
            <a:pPr>
              <a:defRPr/>
            </a:pPr>
            <a:r>
              <a:rPr lang="en-US" smtClean="0"/>
              <a:t>© 2015 DuPont. All rights reserved.</a:t>
            </a:r>
            <a:endParaRPr lang="en-US" dirty="0"/>
          </a:p>
        </p:txBody>
      </p:sp>
    </p:spTree>
    <p:extLst>
      <p:ext uri="{BB962C8B-B14F-4D97-AF65-F5344CB8AC3E}">
        <p14:creationId xmlns:p14="http://schemas.microsoft.com/office/powerpoint/2010/main" val="2447562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22 October 2015</a:t>
            </a:r>
            <a:endParaRPr lang="en-US" dirty="0"/>
          </a:p>
        </p:txBody>
      </p:sp>
      <p:sp>
        <p:nvSpPr>
          <p:cNvPr id="4" name="Slide Number Placeholder 3"/>
          <p:cNvSpPr>
            <a:spLocks noGrp="1"/>
          </p:cNvSpPr>
          <p:nvPr>
            <p:ph type="sldNum" sz="quarter" idx="12"/>
          </p:nvPr>
        </p:nvSpPr>
        <p:spPr/>
        <p:txBody>
          <a:bodyPr/>
          <a:lstStyle/>
          <a:p>
            <a:pPr>
              <a:defRPr/>
            </a:pPr>
            <a:fld id="{666E1EC7-615F-4A71-81C1-50A8C4C9298D}" type="slidenum">
              <a:rPr lang="en-US" smtClean="0"/>
              <a:pPr>
                <a:defRPr/>
              </a:pPr>
              <a:t>7</a:t>
            </a:fld>
            <a:endParaRPr lang="en-US" dirty="0"/>
          </a:p>
        </p:txBody>
      </p:sp>
      <p:sp>
        <p:nvSpPr>
          <p:cNvPr id="6" name="Footer Placeholder 5"/>
          <p:cNvSpPr>
            <a:spLocks noGrp="1"/>
          </p:cNvSpPr>
          <p:nvPr>
            <p:ph type="ftr" sz="quarter" idx="11"/>
          </p:nvPr>
        </p:nvSpPr>
        <p:spPr/>
        <p:txBody>
          <a:bodyPr/>
          <a:lstStyle/>
          <a:p>
            <a:pPr>
              <a:defRPr/>
            </a:pPr>
            <a:r>
              <a:rPr lang="en-US" smtClean="0"/>
              <a:t>© 2015 DuPont. All rights reserved.</a:t>
            </a:r>
            <a:endParaRPr lang="en-US"/>
          </a:p>
        </p:txBody>
      </p:sp>
      <p:sp>
        <p:nvSpPr>
          <p:cNvPr id="7" name="TextBox 6"/>
          <p:cNvSpPr txBox="1"/>
          <p:nvPr/>
        </p:nvSpPr>
        <p:spPr>
          <a:xfrm>
            <a:off x="2142699" y="88289"/>
            <a:ext cx="4854534" cy="400110"/>
          </a:xfrm>
          <a:prstGeom prst="rect">
            <a:avLst/>
          </a:prstGeom>
          <a:noFill/>
        </p:spPr>
        <p:txBody>
          <a:bodyPr wrap="none" rtlCol="0">
            <a:spAutoFit/>
          </a:bodyPr>
          <a:lstStyle/>
          <a:p>
            <a:r>
              <a:rPr lang="en-US" sz="2000" b="1" dirty="0" smtClean="0">
                <a:solidFill>
                  <a:schemeClr val="bg1"/>
                </a:solidFill>
              </a:rPr>
              <a:t>14 CFR 25 Appendix F Part III Fire Test</a:t>
            </a:r>
            <a:endParaRPr lang="en-US" sz="2000" b="1" dirty="0">
              <a:solidFill>
                <a:schemeClr val="bg1"/>
              </a:solidFill>
            </a:endParaRPr>
          </a:p>
        </p:txBody>
      </p:sp>
      <p:pic>
        <p:nvPicPr>
          <p:cNvPr id="3" name="DuPont - Tech Video - Kevlar XF Burn Test Video B_1080p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35478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3" y="3047"/>
            <a:ext cx="7949204" cy="515568"/>
          </a:xfrm>
        </p:spPr>
        <p:txBody>
          <a:bodyPr/>
          <a:lstStyle/>
          <a:p>
            <a:pPr algn="ctr"/>
            <a:r>
              <a:rPr lang="en-US" dirty="0" smtClean="0">
                <a:solidFill>
                  <a:schemeClr val="bg1"/>
                </a:solidFill>
              </a:rPr>
              <a:t>Kevlar XF vs. Aluminum in 14 CFR 25 App F Part III Test</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22 October 2015</a:t>
            </a:r>
            <a:endParaRPr lang="en-US" dirty="0"/>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8</a:t>
            </a:fld>
            <a:endParaRPr lang="en-US" dirty="0"/>
          </a:p>
        </p:txBody>
      </p:sp>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064" y="3767341"/>
            <a:ext cx="4785177" cy="253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065" y="928048"/>
            <a:ext cx="4785176" cy="256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6272" y="3763685"/>
            <a:ext cx="3541595" cy="25259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3356" y="928048"/>
            <a:ext cx="2867425" cy="2591162"/>
          </a:xfrm>
          <a:prstGeom prst="rect">
            <a:avLst/>
          </a:prstGeom>
        </p:spPr>
      </p:pic>
      <p:sp>
        <p:nvSpPr>
          <p:cNvPr id="14" name="TextBox 13"/>
          <p:cNvSpPr txBox="1"/>
          <p:nvPr/>
        </p:nvSpPr>
        <p:spPr>
          <a:xfrm>
            <a:off x="5333823" y="3756166"/>
            <a:ext cx="2645724" cy="400110"/>
          </a:xfrm>
          <a:prstGeom prst="rect">
            <a:avLst/>
          </a:prstGeom>
          <a:noFill/>
        </p:spPr>
        <p:txBody>
          <a:bodyPr wrap="none" rtlCol="0">
            <a:spAutoFit/>
          </a:bodyPr>
          <a:lstStyle/>
          <a:p>
            <a:r>
              <a:rPr lang="en-US" sz="2000" b="1" dirty="0" smtClean="0">
                <a:solidFill>
                  <a:schemeClr val="bg1"/>
                </a:solidFill>
                <a:latin typeface="Arial Black" panose="020B0A04020102020204" pitchFamily="34" charset="0"/>
                <a:cs typeface="Arial" panose="020B0604020202020204" pitchFamily="34" charset="0"/>
              </a:rPr>
              <a:t>Material: </a:t>
            </a:r>
            <a:r>
              <a:rPr lang="en-US" sz="2000" dirty="0" smtClean="0">
                <a:solidFill>
                  <a:schemeClr val="bg1"/>
                </a:solidFill>
                <a:latin typeface="Arial" panose="020B0604020202020204" pitchFamily="34" charset="0"/>
                <a:cs typeface="Arial" panose="020B0604020202020204" pitchFamily="34" charset="0"/>
              </a:rPr>
              <a:t>Aluminum</a:t>
            </a:r>
            <a:endParaRPr lang="en-US" sz="2000" dirty="0">
              <a:solidFill>
                <a:schemeClr val="bg1"/>
              </a:solidFill>
              <a:latin typeface="Arial" panose="020B0604020202020204" pitchFamily="34" charset="0"/>
              <a:cs typeface="Arial" panose="020B0604020202020204" pitchFamily="34" charset="0"/>
            </a:endParaRPr>
          </a:p>
        </p:txBody>
      </p:sp>
      <p:sp>
        <p:nvSpPr>
          <p:cNvPr id="16" name="Footer Placeholder 15"/>
          <p:cNvSpPr>
            <a:spLocks noGrp="1"/>
          </p:cNvSpPr>
          <p:nvPr>
            <p:ph type="ftr" sz="quarter" idx="11"/>
          </p:nvPr>
        </p:nvSpPr>
        <p:spPr/>
        <p:txBody>
          <a:bodyPr/>
          <a:lstStyle/>
          <a:p>
            <a:pPr>
              <a:defRPr/>
            </a:pPr>
            <a:r>
              <a:rPr lang="en-US" smtClean="0"/>
              <a:t>© 2015 DuPont. All rights reserved.</a:t>
            </a:r>
            <a:endParaRPr lang="en-US" dirty="0"/>
          </a:p>
        </p:txBody>
      </p:sp>
    </p:spTree>
    <p:extLst>
      <p:ext uri="{BB962C8B-B14F-4D97-AF65-F5344CB8AC3E}">
        <p14:creationId xmlns:p14="http://schemas.microsoft.com/office/powerpoint/2010/main" val="2758259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772"/>
            <a:ext cx="7902053" cy="570149"/>
          </a:xfrm>
        </p:spPr>
        <p:txBody>
          <a:bodyPr/>
          <a:lstStyle/>
          <a:p>
            <a:pPr algn="ctr"/>
            <a:r>
              <a:rPr lang="en-US" sz="2000" dirty="0" smtClean="0">
                <a:solidFill>
                  <a:schemeClr val="bg1"/>
                </a:solidFill>
              </a:rPr>
              <a:t>Kevlar® XF Fire Resistance After Simulated In-Service Abuse</a:t>
            </a:r>
            <a:endParaRPr lang="en-US" sz="20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22 October 2015</a:t>
            </a:r>
            <a:endParaRPr lang="en-US" dirty="0"/>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9</a:t>
            </a:fld>
            <a:endParaRPr lang="en-US" dirty="0"/>
          </a:p>
        </p:txBody>
      </p:sp>
      <p:sp>
        <p:nvSpPr>
          <p:cNvPr id="6" name="Footer Placeholder 5"/>
          <p:cNvSpPr>
            <a:spLocks noGrp="1"/>
          </p:cNvSpPr>
          <p:nvPr>
            <p:ph type="ftr" sz="quarter" idx="11"/>
          </p:nvPr>
        </p:nvSpPr>
        <p:spPr/>
        <p:txBody>
          <a:bodyPr/>
          <a:lstStyle/>
          <a:p>
            <a:pPr>
              <a:defRPr/>
            </a:pPr>
            <a:r>
              <a:rPr lang="en-US" smtClean="0"/>
              <a:t>© 2015 DuPont. All rights reserved.</a:t>
            </a:r>
            <a:endParaRPr lang="en-US" dirty="0"/>
          </a:p>
        </p:txBody>
      </p:sp>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148" y="3790417"/>
            <a:ext cx="4271276" cy="256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148" y="1096693"/>
            <a:ext cx="4271276" cy="256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cdcrs410\SHARED-ENGR\ENGINEERING MECHANICS MTC DATA\MTC Machines\Richardson\Mass Trans 10-29-2014\Pictures and Video\failure pictures\FullSizeRende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13442" y="1096693"/>
            <a:ext cx="3283153" cy="25674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cdcrs410\SHARED-ENGR\ENGINEERING MECHANICS MTC DATA\MTC Machines\Richardson\Mass Trans 10-29-2014\Pictures and Video\P108035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9794" y="3824296"/>
            <a:ext cx="3336878" cy="25026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411" y="606903"/>
            <a:ext cx="9187515" cy="338554"/>
          </a:xfrm>
          <a:prstGeom prst="rect">
            <a:avLst/>
          </a:prstGeom>
          <a:noFill/>
        </p:spPr>
        <p:txBody>
          <a:bodyPr wrap="none" rtlCol="0">
            <a:spAutoFit/>
          </a:bodyPr>
          <a:lstStyle/>
          <a:p>
            <a:r>
              <a:rPr lang="en-US" sz="1600" b="1" dirty="0" smtClean="0"/>
              <a:t>14 CFR 25 App F Part III fire testing following mechanical testing and 24 </a:t>
            </a:r>
            <a:r>
              <a:rPr lang="en-US" sz="1600" b="1" dirty="0" err="1" smtClean="0"/>
              <a:t>hr</a:t>
            </a:r>
            <a:r>
              <a:rPr lang="en-US" sz="1600" b="1" dirty="0" smtClean="0"/>
              <a:t> water immersion </a:t>
            </a:r>
            <a:endParaRPr lang="en-US" sz="1600" b="1" dirty="0"/>
          </a:p>
        </p:txBody>
      </p:sp>
      <p:sp>
        <p:nvSpPr>
          <p:cNvPr id="10" name="TextBox 9"/>
          <p:cNvSpPr txBox="1"/>
          <p:nvPr/>
        </p:nvSpPr>
        <p:spPr>
          <a:xfrm>
            <a:off x="1687356" y="2645364"/>
            <a:ext cx="1157689" cy="523220"/>
          </a:xfrm>
          <a:prstGeom prst="rect">
            <a:avLst/>
          </a:prstGeom>
          <a:noFill/>
          <a:ln>
            <a:solidFill>
              <a:srgbClr val="FF0000"/>
            </a:solidFill>
          </a:ln>
        </p:spPr>
        <p:txBody>
          <a:bodyPr wrap="none" rtlCol="0">
            <a:spAutoFit/>
          </a:bodyPr>
          <a:lstStyle/>
          <a:p>
            <a:pPr algn="ctr"/>
            <a:r>
              <a:rPr lang="en-US" sz="1400" b="1" dirty="0" smtClean="0">
                <a:solidFill>
                  <a:srgbClr val="FF0000"/>
                </a:solidFill>
              </a:rPr>
              <a:t>No flame</a:t>
            </a:r>
          </a:p>
          <a:p>
            <a:pPr algn="ctr"/>
            <a:r>
              <a:rPr lang="en-US" sz="1400" b="1" dirty="0" smtClean="0">
                <a:solidFill>
                  <a:srgbClr val="FF0000"/>
                </a:solidFill>
              </a:rPr>
              <a:t>penetration</a:t>
            </a:r>
            <a:endParaRPr lang="en-US" sz="1400" b="1" dirty="0">
              <a:solidFill>
                <a:srgbClr val="FF0000"/>
              </a:solidFill>
            </a:endParaRPr>
          </a:p>
        </p:txBody>
      </p:sp>
      <p:sp>
        <p:nvSpPr>
          <p:cNvPr id="21" name="TextBox 20"/>
          <p:cNvSpPr txBox="1"/>
          <p:nvPr/>
        </p:nvSpPr>
        <p:spPr>
          <a:xfrm>
            <a:off x="1839756" y="5377236"/>
            <a:ext cx="1157689" cy="523220"/>
          </a:xfrm>
          <a:prstGeom prst="rect">
            <a:avLst/>
          </a:prstGeom>
          <a:noFill/>
          <a:ln>
            <a:solidFill>
              <a:srgbClr val="FF0000"/>
            </a:solidFill>
          </a:ln>
        </p:spPr>
        <p:txBody>
          <a:bodyPr wrap="none" rtlCol="0">
            <a:spAutoFit/>
          </a:bodyPr>
          <a:lstStyle/>
          <a:p>
            <a:pPr algn="ctr"/>
            <a:r>
              <a:rPr lang="en-US" sz="1400" b="1" dirty="0" smtClean="0">
                <a:solidFill>
                  <a:srgbClr val="FF0000"/>
                </a:solidFill>
              </a:rPr>
              <a:t>No flame</a:t>
            </a:r>
          </a:p>
          <a:p>
            <a:pPr algn="ctr"/>
            <a:r>
              <a:rPr lang="en-US" sz="1400" b="1" dirty="0" smtClean="0">
                <a:solidFill>
                  <a:srgbClr val="FF0000"/>
                </a:solidFill>
              </a:rPr>
              <a:t>penetration</a:t>
            </a:r>
            <a:endParaRPr lang="en-US" sz="1400" b="1" dirty="0">
              <a:solidFill>
                <a:srgbClr val="FF0000"/>
              </a:solidFill>
            </a:endParaRPr>
          </a:p>
        </p:txBody>
      </p:sp>
    </p:spTree>
    <p:extLst>
      <p:ext uri="{BB962C8B-B14F-4D97-AF65-F5344CB8AC3E}">
        <p14:creationId xmlns:p14="http://schemas.microsoft.com/office/powerpoint/2010/main" val="3436620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DuPont red format PPT template">
  <a:themeElements>
    <a:clrScheme name="Custom 10">
      <a:dk1>
        <a:sysClr val="windowText" lastClr="000000"/>
      </a:dk1>
      <a:lt1>
        <a:sysClr val="window" lastClr="FFFFFF"/>
      </a:lt1>
      <a:dk2>
        <a:srgbClr val="86A315"/>
      </a:dk2>
      <a:lt2>
        <a:srgbClr val="EEECE1"/>
      </a:lt2>
      <a:accent1>
        <a:srgbClr val="4F81BD"/>
      </a:accent1>
      <a:accent2>
        <a:srgbClr val="C0504D"/>
      </a:accent2>
      <a:accent3>
        <a:srgbClr val="E31837"/>
      </a:accent3>
      <a:accent4>
        <a:srgbClr val="807F83"/>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3C7070482404419027F9B40CDD77E4" ma:contentTypeVersion="4" ma:contentTypeDescription="Create a new document." ma:contentTypeScope="" ma:versionID="c9e66490b7dd533ea4f87082a55908b3">
  <xsd:schema xmlns:xsd="http://www.w3.org/2001/XMLSchema" xmlns:xs="http://www.w3.org/2001/XMLSchema" xmlns:p="http://schemas.microsoft.com/office/2006/metadata/properties" xmlns:ns1="http://schemas.microsoft.com/sharepoint/v3" xmlns:ns2="2fe00448-546e-4482-98e4-5853f6ad1559" xmlns:ns3="f381bfb9-8592-40d7-95c2-c42ed1eb9982" xmlns:ns4="d76910f2-658b-4edb-8fab-9835d4b2c7f1" targetNamespace="http://schemas.microsoft.com/office/2006/metadata/properties" ma:root="true" ma:fieldsID="a56ee3812f093dc74594a1df1f04b7a8" ns1:_="" ns2:_="" ns3:_="" ns4:_="">
    <xsd:import namespace="http://schemas.microsoft.com/sharepoint/v3"/>
    <xsd:import namespace="2fe00448-546e-4482-98e4-5853f6ad1559"/>
    <xsd:import namespace="f381bfb9-8592-40d7-95c2-c42ed1eb9982"/>
    <xsd:import namespace="d76910f2-658b-4edb-8fab-9835d4b2c7f1"/>
    <xsd:element name="properties">
      <xsd:complexType>
        <xsd:sequence>
          <xsd:element name="documentManagement">
            <xsd:complexType>
              <xsd:all>
                <xsd:element ref="ns2:h527bb31ee764734a69e0cc4a7c4db88" minOccurs="0"/>
                <xsd:element ref="ns2:TaxCatchAll" minOccurs="0"/>
                <xsd:element ref="ns2:TaxCatchAllLabel" minOccurs="0"/>
                <xsd:element ref="ns2:jf96b257e08c424a9d21fe3b7afa56d5" minOccurs="0"/>
                <xsd:element ref="ns2:Owner"/>
                <xsd:element ref="ns1:_dlc_Exempt" minOccurs="0"/>
                <xsd:element ref="ns1:_dlc_ExpireDateSaved" minOccurs="0"/>
                <xsd:element ref="ns1:_dlc_ExpireDate" minOccurs="0"/>
                <xsd:element ref="ns2:_dlc_DocId" minOccurs="0"/>
                <xsd:element ref="ns2:_dlc_DocIdUrl" minOccurs="0"/>
                <xsd:element ref="ns2:_dlc_DocIdPersistId" minOccurs="0"/>
                <xsd:element ref="ns3:Category_x0020_2" minOccurs="0"/>
                <xsd:element ref="ns3:Stage" minOccurs="0"/>
                <xsd:element ref="ns3:Year" minOccurs="0"/>
                <xsd:element ref="ns4:Value_x0020_Chai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Exempt from Policy" ma:hidden="true" ma:internalName="_dlc_Exempt" ma:readOnly="true">
      <xsd:simpleType>
        <xsd:restriction base="dms:Unknown"/>
      </xsd:simpleType>
    </xsd:element>
    <xsd:element name="_dlc_ExpireDateSaved" ma:index="16" nillable="true" ma:displayName="Original Expiration Date" ma:hidden="true" ma:internalName="_dlc_ExpireDateSaved" ma:readOnly="true">
      <xsd:simpleType>
        <xsd:restriction base="dms:DateTime"/>
      </xsd:simpleType>
    </xsd:element>
    <xsd:element name="_dlc_ExpireDate" ma:index="1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e00448-546e-4482-98e4-5853f6ad1559" elementFormDefault="qualified">
    <xsd:import namespace="http://schemas.microsoft.com/office/2006/documentManagement/types"/>
    <xsd:import namespace="http://schemas.microsoft.com/office/infopath/2007/PartnerControls"/>
    <xsd:element name="h527bb31ee764734a69e0cc4a7c4db88" ma:index="8" ma:taxonomy="true" ma:internalName="h527bb31ee764734a69e0cc4a7c4db88" ma:taxonomyFieldName="DISO" ma:displayName="DISO" ma:readOnly="false" ma:default="" ma:fieldId="{1527bb31-ee76-4734-a69e-0cc4a7c4db88}" ma:sspId="71fd6e4a-38a2-4af4-a442-74965d3377cb" ma:termSetId="46fedb48-b317-447d-b2fa-5597593669bd"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8eb5c2e8-ae0b-4522-84db-533f9bb3a8f8}" ma:internalName="TaxCatchAll" ma:showField="CatchAllData" ma:web="f381bfb9-8592-40d7-95c2-c42ed1eb998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eb5c2e8-ae0b-4522-84db-533f9bb3a8f8}" ma:internalName="TaxCatchAllLabel" ma:readOnly="true" ma:showField="CatchAllDataLabel" ma:web="f381bfb9-8592-40d7-95c2-c42ed1eb9982">
      <xsd:complexType>
        <xsd:complexContent>
          <xsd:extension base="dms:MultiChoiceLookup">
            <xsd:sequence>
              <xsd:element name="Value" type="dms:Lookup" maxOccurs="unbounded" minOccurs="0" nillable="true"/>
            </xsd:sequence>
          </xsd:extension>
        </xsd:complexContent>
      </xsd:complexType>
    </xsd:element>
    <xsd:element name="jf96b257e08c424a9d21fe3b7afa56d5" ma:index="12" ma:taxonomy="true" ma:internalName="jf96b257e08c424a9d21fe3b7afa56d5" ma:taxonomyFieldName="RCSExpiration" ma:displayName="CRIM Retention Years" ma:readOnly="false" ma:default="" ma:fieldId="{3f96b257-e08c-424a-9d21-fe3b7afa56d5}" ma:sspId="71fd6e4a-38a2-4af4-a442-74965d3377cb" ma:termSetId="a4526a8e-8103-4ad2-9813-cca032243f27" ma:anchorId="00000000-0000-0000-0000-000000000000" ma:open="false" ma:isKeyword="false">
      <xsd:complexType>
        <xsd:sequence>
          <xsd:element ref="pc:Terms" minOccurs="0" maxOccurs="1"/>
        </xsd:sequence>
      </xsd:complexType>
    </xsd:element>
    <xsd:element name="Owner" ma:index="14" ma:displayName="Content Owner" ma:description="Owner of the Content" ma:list="{bf9930e6-f181-49bb-909f-96d5b10de6a1}" ma:SearchPeopleOnly="false" ma:SharePointGroup="0" ma:internalName="Owner" ma:readOnly="false" ma:showField="ImnName" ma:web="f381bfb9-8592-40d7-95c2-c42ed1eb9982">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381bfb9-8592-40d7-95c2-c42ed1eb9982" elementFormDefault="qualified">
    <xsd:import namespace="http://schemas.microsoft.com/office/2006/documentManagement/types"/>
    <xsd:import namespace="http://schemas.microsoft.com/office/infopath/2007/PartnerControls"/>
    <xsd:element name="Category_x0020_2" ma:index="21" nillable="true" ma:displayName="Category 2" ma:default="Marketing" ma:format="Dropdown" ma:internalName="Category_x0020_2">
      <xsd:simpleType>
        <xsd:restriction base="dms:Choice">
          <xsd:enumeration value="Marketing"/>
          <xsd:enumeration value="Technology"/>
          <xsd:enumeration value="Product"/>
          <xsd:enumeration value="MC"/>
          <xsd:enumeration value="POIs"/>
          <xsd:enumeration value="Pricing"/>
          <xsd:enumeration value="Other"/>
          <xsd:enumeration value="Competition"/>
        </xsd:restriction>
      </xsd:simpleType>
    </xsd:element>
    <xsd:element name="Stage" ma:index="22" nillable="true" ma:displayName="Stage" ma:default="Draft" ma:format="Dropdown" ma:internalName="Stage">
      <xsd:simpleType>
        <xsd:restriction base="dms:Choice">
          <xsd:enumeration value="Draft"/>
          <xsd:enumeration value="Final"/>
          <xsd:enumeration value="Approved"/>
          <xsd:enumeration value="Planning"/>
          <xsd:enumeration value="Profile"/>
        </xsd:restriction>
      </xsd:simpleType>
    </xsd:element>
    <xsd:element name="Year" ma:index="23" nillable="true" ma:displayName="Year" ma:default="2014" ma:format="Dropdown" ma:internalName="Year">
      <xsd:simpleType>
        <xsd:restriction base="dms:Choice">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schema>
  <xsd:schema xmlns:xsd="http://www.w3.org/2001/XMLSchema" xmlns:xs="http://www.w3.org/2001/XMLSchema" xmlns:dms="http://schemas.microsoft.com/office/2006/documentManagement/types" xmlns:pc="http://schemas.microsoft.com/office/infopath/2007/PartnerControls" targetNamespace="d76910f2-658b-4edb-8fab-9835d4b2c7f1" elementFormDefault="qualified">
    <xsd:import namespace="http://schemas.microsoft.com/office/2006/documentManagement/types"/>
    <xsd:import namespace="http://schemas.microsoft.com/office/infopath/2007/PartnerControls"/>
    <xsd:element name="Value_x0020_Chain" ma:index="24" nillable="true" ma:displayName="Value Chain" ma:default="N/A" ma:format="Dropdown" ma:internalName="Value_x0020_Chain">
      <xsd:simpleType>
        <xsd:restriction base="dms:Choice">
          <xsd:enumeration value="N/A"/>
          <xsd:enumeration value="Material Supplier"/>
          <xsd:enumeration value="Converter"/>
          <xsd:enumeration value="Tier 1"/>
          <xsd:enumeration value="OEM"/>
          <xsd:enumeration value="Regulatory Agenc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527bb31ee764734a69e0cc4a7c4db88 xmlns="2fe00448-546e-4482-98e4-5853f6ad1559">
      <Terms xmlns="http://schemas.microsoft.com/office/infopath/2007/PartnerControls">
        <TermInfo xmlns="http://schemas.microsoft.com/office/infopath/2007/PartnerControls">
          <TermName xmlns="http://schemas.microsoft.com/office/infopath/2007/PartnerControls">Internal Use Only</TermName>
          <TermId xmlns="http://schemas.microsoft.com/office/infopath/2007/PartnerControls">e25b6e48-bffb-4ac6-8a1b-eeef4c649ccd</TermId>
        </TermInfo>
      </Terms>
    </h527bb31ee764734a69e0cc4a7c4db88>
    <Owner xmlns="2fe00448-546e-4482-98e4-5853f6ad1559">
      <UserInfo>
        <DisplayName/>
        <AccountId>18</AccountId>
        <AccountType/>
      </UserInfo>
    </Owner>
    <Value_x0020_Chain xmlns="d76910f2-658b-4edb-8fab-9835d4b2c7f1">N/A</Value_x0020_Chain>
    <Stage xmlns="f381bfb9-8592-40d7-95c2-c42ed1eb9982">Planning</Stage>
    <TaxCatchAll xmlns="2fe00448-546e-4482-98e4-5853f6ad1559">
      <Value>1</Value>
      <Value>18</Value>
    </TaxCatchAll>
    <jf96b257e08c424a9d21fe3b7afa56d5 xmlns="2fe00448-546e-4482-98e4-5853f6ad1559">
      <Terms xmlns="http://schemas.microsoft.com/office/infopath/2007/PartnerControls">
        <TermInfo xmlns="http://schemas.microsoft.com/office/infopath/2007/PartnerControls">
          <TermName xmlns="http://schemas.microsoft.com/office/infopath/2007/PartnerControls">Administrative/Business Information/5</TermName>
          <TermId xmlns="http://schemas.microsoft.com/office/infopath/2007/PartnerControls">be05de9a-648b-48a6-91b6-be181200d36f</TermId>
        </TermInfo>
      </Terms>
    </jf96b257e08c424a9d21fe3b7afa56d5>
    <Year xmlns="f381bfb9-8592-40d7-95c2-c42ed1eb9982">2015</Year>
    <Category_x0020_2 xmlns="f381bfb9-8592-40d7-95c2-c42ed1eb9982">Competition</Category_x0020_2>
  </documentManagement>
</p:properties>
</file>

<file path=customXml/item3.xml><?xml version="1.0" encoding="utf-8"?>
<?mso-contentType ?>
<p:Policy xmlns:p="office.server.policy" id="" local="true">
  <p:Name>Document</p:Name>
  <p:Description/>
  <p:Statement/>
  <p:PolicyItems>
    <p:PolicyItem featureId="Microsoft.Office.RecordsManagement.PolicyFeatures.Expiration" staticId="0x0101|2132935403" UniqueId="406572b3-2708-44f4-b54e-d561827ed63a">
      <p:Name>Retention</p:Name>
      <p:Description>Automatic scheduling of content for processing, and performing a retention action on content that has reached its due date.</p:Description>
      <p:CustomData>
        <Schedules nextStageId="2">
          <Schedule type="Default">
            <stages>
              <data stageId="1">
                <formula id="DuPont.Collab.Policies.GlobalPolicy"/>
                <action type="action" id="Microsoft.Office.RecordsManagement.PolicyFeatures.Expiration.Action.Delete"/>
              </data>
            </stages>
          </Schedule>
        </Schedules>
      </p:CustomData>
    </p:PolicyItem>
  </p:PolicyItems>
</p:Policy>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spe:Receivers>
</file>

<file path=customXml/item6.xml><?xml version="1.0" encoding="utf-8"?>
<?mso-contentType ?>
<SharedContentType xmlns="Microsoft.SharePoint.Taxonomy.ContentTypeSync" SourceId="71fd6e4a-38a2-4af4-a442-74965d3377cb" ContentTypeId="0x0101" PreviousValue="false"/>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26733D-AC80-4095-AB41-D5DAC4947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e00448-546e-4482-98e4-5853f6ad1559"/>
    <ds:schemaRef ds:uri="f381bfb9-8592-40d7-95c2-c42ed1eb9982"/>
    <ds:schemaRef ds:uri="d76910f2-658b-4edb-8fab-9835d4b2c7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0A2C87-AF0D-43F9-83D2-00205F158F93}">
  <ds:schemaRefs>
    <ds:schemaRef ds:uri="2fe00448-546e-4482-98e4-5853f6ad1559"/>
    <ds:schemaRef ds:uri="http://purl.org/dc/terms/"/>
    <ds:schemaRef ds:uri="f381bfb9-8592-40d7-95c2-c42ed1eb9982"/>
    <ds:schemaRef ds:uri="http://schemas.openxmlformats.org/package/2006/metadata/core-properties"/>
    <ds:schemaRef ds:uri="http://schemas.microsoft.com/office/infopath/2007/PartnerControls"/>
    <ds:schemaRef ds:uri="http://schemas.microsoft.com/office/2006/documentManagement/types"/>
    <ds:schemaRef ds:uri="d76910f2-658b-4edb-8fab-9835d4b2c7f1"/>
    <ds:schemaRef ds:uri="http://purl.org/dc/dcmitype/"/>
    <ds:schemaRef ds:uri="http://schemas.microsoft.com/office/2006/metadata/properties"/>
    <ds:schemaRef ds:uri="http://schemas.microsoft.com/sharepoint/v3"/>
    <ds:schemaRef ds:uri="http://www.w3.org/XML/1998/namespace"/>
    <ds:schemaRef ds:uri="http://purl.org/dc/elements/1.1/"/>
  </ds:schemaRefs>
</ds:datastoreItem>
</file>

<file path=customXml/itemProps3.xml><?xml version="1.0" encoding="utf-8"?>
<ds:datastoreItem xmlns:ds="http://schemas.openxmlformats.org/officeDocument/2006/customXml" ds:itemID="{761E8834-9BA6-4969-9C9D-C8451CE50FEF}">
  <ds:schemaRefs>
    <ds:schemaRef ds:uri="office.server.policy"/>
  </ds:schemaRefs>
</ds:datastoreItem>
</file>

<file path=customXml/itemProps4.xml><?xml version="1.0" encoding="utf-8"?>
<ds:datastoreItem xmlns:ds="http://schemas.openxmlformats.org/officeDocument/2006/customXml" ds:itemID="{ED6DB072-93A3-41A1-9F21-05A7D302AC1C}">
  <ds:schemaRefs>
    <ds:schemaRef ds:uri="http://schemas.microsoft.com/office/2006/metadata/longProperties"/>
  </ds:schemaRefs>
</ds:datastoreItem>
</file>

<file path=customXml/itemProps5.xml><?xml version="1.0" encoding="utf-8"?>
<ds:datastoreItem xmlns:ds="http://schemas.openxmlformats.org/officeDocument/2006/customXml" ds:itemID="{36C0C0D6-E10A-4D55-A9A7-D8431D3EE839}">
  <ds:schemaRefs>
    <ds:schemaRef ds:uri="http://schemas.microsoft.com/sharepoint/events"/>
  </ds:schemaRefs>
</ds:datastoreItem>
</file>

<file path=customXml/itemProps6.xml><?xml version="1.0" encoding="utf-8"?>
<ds:datastoreItem xmlns:ds="http://schemas.openxmlformats.org/officeDocument/2006/customXml" ds:itemID="{8EE0F0EE-7358-4442-8005-9414190AB090}">
  <ds:schemaRefs>
    <ds:schemaRef ds:uri="Microsoft.SharePoint.Taxonomy.ContentTypeSync"/>
  </ds:schemaRefs>
</ds:datastoreItem>
</file>

<file path=customXml/itemProps7.xml><?xml version="1.0" encoding="utf-8"?>
<ds:datastoreItem xmlns:ds="http://schemas.openxmlformats.org/officeDocument/2006/customXml" ds:itemID="{8C09CE65-8B99-4402-9F38-9FF72829D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DuPont red format PPT template</Template>
  <TotalTime>785</TotalTime>
  <Words>733</Words>
  <Application>Microsoft Office PowerPoint</Application>
  <PresentationFormat>On-screen Show (4:3)</PresentationFormat>
  <Paragraphs>100</Paragraphs>
  <Slides>12</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DuPont red format PPT template</vt:lpstr>
      <vt:lpstr>Photo Editor Photo</vt:lpstr>
      <vt:lpstr>Kevlar® XF for Fire-Resistant Air Cargo Containers</vt:lpstr>
      <vt:lpstr>DuPont History in Air Cargo Systems</vt:lpstr>
      <vt:lpstr>DuPont Perspective on Fire Protection</vt:lpstr>
      <vt:lpstr>Flammability of Materials Employed in Cargo Containers</vt:lpstr>
      <vt:lpstr>PowerPoint Presentation</vt:lpstr>
      <vt:lpstr>Commercial Polypropylene / Glass ULD Panels</vt:lpstr>
      <vt:lpstr>PowerPoint Presentation</vt:lpstr>
      <vt:lpstr>Kevlar XF vs. Aluminum in 14 CFR 25 App F Part III Test</vt:lpstr>
      <vt:lpstr>Kevlar® XF Fire Resistance After Simulated In-Service Abuse</vt:lpstr>
      <vt:lpstr>Kevlar® XF Fire Resistance After Simulated In-Service Abuse</vt:lpstr>
      <vt:lpstr>Summary</vt:lpstr>
      <vt:lpstr>PowerPoint Presentation</vt:lpstr>
    </vt:vector>
  </TitlesOfParts>
  <Company>DuPont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Ley Richardson</dc:creator>
  <cp:lastModifiedBy>Frank Hahn</cp:lastModifiedBy>
  <cp:revision>43</cp:revision>
  <cp:lastPrinted>2011-01-27T00:28:49Z</cp:lastPrinted>
  <dcterms:created xsi:type="dcterms:W3CDTF">2015-10-15T14:18:32Z</dcterms:created>
  <dcterms:modified xsi:type="dcterms:W3CDTF">2015-10-27T13:27:47Z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temRetentionFormula">
    <vt:lpwstr>&lt;formula id="DuPont.Collab.Policies.GlobalPolicy" /&gt;</vt:lpwstr>
  </property>
  <property fmtid="{D5CDD505-2E9C-101B-9397-08002B2CF9AE}" pid="3" name="_dlc_policyId">
    <vt:lpwstr>0x0101|2132935403</vt:lpwstr>
  </property>
  <property fmtid="{D5CDD505-2E9C-101B-9397-08002B2CF9AE}" pid="4" name="DISO">
    <vt:lpwstr>1;#Internal Use Only|e25b6e48-bffb-4ac6-8a1b-eeef4c649ccd</vt:lpwstr>
  </property>
  <property fmtid="{D5CDD505-2E9C-101B-9397-08002B2CF9AE}" pid="5" name="RCSExpiration">
    <vt:lpwstr>18;#Administrative/Business Information/5|be05de9a-648b-48a6-91b6-be181200d36f</vt:lpwstr>
  </property>
  <property fmtid="{D5CDD505-2E9C-101B-9397-08002B2CF9AE}" pid="6" name="display_urn:schemas-microsoft-com:office:office#Owner">
    <vt:lpwstr>PARDO, GUILLERMO A</vt:lpwstr>
  </property>
  <property fmtid="{D5CDD505-2E9C-101B-9397-08002B2CF9AE}" pid="7" name="ContentTypeId">
    <vt:lpwstr>0x010100A43C7070482404419027F9B40CDD77E4</vt:lpwstr>
  </property>
</Properties>
</file>