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  <p:sldMasterId id="2147483662" r:id="rId2"/>
    <p:sldMasterId id="2147483686" r:id="rId3"/>
  </p:sldMasterIdLst>
  <p:notesMasterIdLst>
    <p:notesMasterId r:id="rId12"/>
  </p:notesMasterIdLst>
  <p:handoutMasterIdLst>
    <p:handoutMasterId r:id="rId13"/>
  </p:handoutMasterIdLst>
  <p:sldIdLst>
    <p:sldId id="277" r:id="rId4"/>
    <p:sldId id="304" r:id="rId5"/>
    <p:sldId id="309" r:id="rId6"/>
    <p:sldId id="311" r:id="rId7"/>
    <p:sldId id="310" r:id="rId8"/>
    <p:sldId id="312" r:id="rId9"/>
    <p:sldId id="291" r:id="rId10"/>
    <p:sldId id="313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55560"/>
    <a:srgbClr val="A4E6FF"/>
    <a:srgbClr val="001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27" autoAdjust="0"/>
  </p:normalViewPr>
  <p:slideViewPr>
    <p:cSldViewPr snapToGrid="0">
      <p:cViewPr varScale="1">
        <p:scale>
          <a:sx n="69" d="100"/>
          <a:sy n="69" d="100"/>
        </p:scale>
        <p:origin x="78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r">
              <a:defRPr sz="1100"/>
            </a:lvl1pPr>
          </a:lstStyle>
          <a:p>
            <a:fld id="{6093966E-CC1B-49EB-8D8E-D1679E279D3D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r">
              <a:defRPr sz="1100"/>
            </a:lvl1pPr>
          </a:lstStyle>
          <a:p>
            <a:fld id="{3C00531B-5E05-48BC-8BC7-66401A725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82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/>
          <a:lstStyle>
            <a:lvl1pPr algn="r">
              <a:defRPr sz="1100"/>
            </a:lvl1pPr>
          </a:lstStyle>
          <a:p>
            <a:fld id="{DB4250F9-015D-4AC3-BD0E-B16603E39EA3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1" tIns="46149" rIns="92301" bIns="461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301" tIns="46149" rIns="92301" bIns="461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301" tIns="46149" rIns="92301" bIns="46149" rtlCol="0" anchor="b"/>
          <a:lstStyle>
            <a:lvl1pPr algn="r">
              <a:defRPr sz="1100"/>
            </a:lvl1pPr>
          </a:lstStyle>
          <a:p>
            <a:fld id="{2796A992-93E7-49CC-BFAC-5F6E65BD81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56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4393">
              <a:defRPr>
                <a:solidFill>
                  <a:schemeClr val="tx1"/>
                </a:solidFill>
                <a:latin typeface="Arial" charset="0"/>
              </a:defRPr>
            </a:lvl1pPr>
            <a:lvl2pPr marL="737821" indent="-283777" defTabSz="914393">
              <a:defRPr>
                <a:solidFill>
                  <a:schemeClr val="tx1"/>
                </a:solidFill>
                <a:latin typeface="Arial" charset="0"/>
              </a:defRPr>
            </a:lvl2pPr>
            <a:lvl3pPr marL="1135109" indent="-227022" defTabSz="914393">
              <a:defRPr>
                <a:solidFill>
                  <a:schemeClr val="tx1"/>
                </a:solidFill>
                <a:latin typeface="Arial" charset="0"/>
              </a:defRPr>
            </a:lvl3pPr>
            <a:lvl4pPr marL="1589152" indent="-227022" defTabSz="914393">
              <a:defRPr>
                <a:solidFill>
                  <a:schemeClr val="tx1"/>
                </a:solidFill>
                <a:latin typeface="Arial" charset="0"/>
              </a:defRPr>
            </a:lvl4pPr>
            <a:lvl5pPr marL="2043196" indent="-227022" defTabSz="914393">
              <a:defRPr>
                <a:solidFill>
                  <a:schemeClr val="tx1"/>
                </a:solidFill>
                <a:latin typeface="Arial" charset="0"/>
              </a:defRPr>
            </a:lvl5pPr>
            <a:lvl6pPr marL="2497239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283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5326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9370" indent="-227022" defTabSz="9143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mtClean="0">
                <a:latin typeface="Times New Roman" pitchFamily="18" charset="0"/>
              </a:rPr>
              <a:t>t</a:t>
            </a: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buClrTx/>
              <a:buFont typeface="Wingdings" pitchFamily="2" charset="2"/>
              <a:buChar char="§"/>
              <a:defRPr/>
            </a:lvl1pPr>
            <a:lvl2pPr>
              <a:buClrTx/>
              <a:buFont typeface="Arial" pitchFamily="34" charset="0"/>
              <a:buChar char="•"/>
              <a:defRPr/>
            </a:lvl2pPr>
            <a:lvl3pPr>
              <a:buClr>
                <a:schemeClr val="tx1"/>
              </a:buClr>
              <a:buFont typeface="Courier New" pitchFamily="49" charset="0"/>
              <a:buChar char="o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407108" y="6416091"/>
            <a:ext cx="281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PROPRIETARY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Box 89"/>
          <p:cNvSpPr txBox="1">
            <a:spLocks noChangeArrowheads="1"/>
          </p:cNvSpPr>
          <p:nvPr/>
        </p:nvSpPr>
        <p:spPr bwMode="auto">
          <a:xfrm>
            <a:off x="8462696" y="6289764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58775" y="1541463"/>
            <a:ext cx="8364538" cy="451802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 b="1"/>
            </a:lvl1pPr>
            <a:lvl2pPr marL="669925" indent="-325438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022350" indent="-350838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339850" indent="-315913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1681163" indent="-339725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DDDDD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89"/>
          <p:cNvSpPr txBox="1">
            <a:spLocks noChangeArrowheads="1"/>
          </p:cNvSpPr>
          <p:nvPr/>
        </p:nvSpPr>
        <p:spPr bwMode="auto">
          <a:xfrm>
            <a:off x="8358188" y="63246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4EAFB04E-4F45-44AF-B5F8-B34F08645A96}" type="slidenum">
              <a:rPr lang="en-US" sz="1400">
                <a:solidFill>
                  <a:srgbClr val="000000"/>
                </a:solidFill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134470" y="4531256"/>
            <a:ext cx="8839200" cy="3657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34470" y="3089115"/>
            <a:ext cx="8839200" cy="3657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4591" name="Rectangle 15"/>
          <p:cNvSpPr>
            <a:spLocks noChangeArrowheads="1"/>
          </p:cNvSpPr>
          <p:nvPr/>
        </p:nvSpPr>
        <p:spPr bwMode="auto">
          <a:xfrm>
            <a:off x="2295525" y="3127906"/>
            <a:ext cx="6696075" cy="1403350"/>
          </a:xfrm>
          <a:prstGeom prst="rect">
            <a:avLst/>
          </a:prstGeom>
          <a:solidFill>
            <a:srgbClr val="0054A3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just" defTabSz="692150" eaLnBrk="0" hangingPunct="0">
              <a:spcBef>
                <a:spcPct val="80000"/>
              </a:spcBef>
              <a:buClr>
                <a:schemeClr val="tx1"/>
              </a:buClr>
              <a:buSzPct val="120000"/>
              <a:buFont typeface="Wingdings" pitchFamily="2" charset="2"/>
              <a:buNone/>
              <a:defRPr/>
            </a:pPr>
            <a:endParaRPr lang="en-US" sz="33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8074" name="Rectangle 5"/>
          <p:cNvSpPr>
            <a:spLocks noChangeArrowheads="1"/>
          </p:cNvSpPr>
          <p:nvPr/>
        </p:nvSpPr>
        <p:spPr bwMode="auto">
          <a:xfrm>
            <a:off x="3200400" y="3429000"/>
            <a:ext cx="49752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88075" name="Picture 20" descr="AMPAC_RG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6535" y="1413529"/>
            <a:ext cx="404018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147919" y="147917"/>
            <a:ext cx="2871469" cy="6537884"/>
            <a:chOff x="0" y="0"/>
            <a:chExt cx="1900" cy="4326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0" y="0"/>
              <a:ext cx="1889" cy="4320"/>
              <a:chOff x="1935" y="0"/>
              <a:chExt cx="1889" cy="4320"/>
            </a:xfrm>
          </p:grpSpPr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35" y="2902"/>
                <a:ext cx="1889" cy="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35" y="1461"/>
                <a:ext cx="1889" cy="1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35" y="0"/>
                <a:ext cx="1889" cy="1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1900" cy="432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008438" y="6262688"/>
            <a:ext cx="18716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</p:txBody>
      </p:sp>
      <p:sp>
        <p:nvSpPr>
          <p:cNvPr id="5496834" name="Rectangle 8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CD788-2E34-4FE1-A6CC-F35F0FAE8F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MPAC_CMYK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248400"/>
            <a:ext cx="1727200" cy="47571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209800" y="6553200"/>
            <a:ext cx="6172200" cy="18288"/>
          </a:xfrm>
          <a:prstGeom prst="rect">
            <a:avLst/>
          </a:prstGeom>
          <a:solidFill>
            <a:srgbClr val="00167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7620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1670">
                  <a:alpha val="24000"/>
                </a:srgbClr>
              </a:gs>
              <a:gs pos="11000">
                <a:schemeClr val="tx2">
                  <a:lumMod val="60000"/>
                  <a:lumOff val="40000"/>
                  <a:alpha val="24000"/>
                </a:schemeClr>
              </a:gs>
              <a:gs pos="48000">
                <a:schemeClr val="tx2">
                  <a:lumMod val="20000"/>
                  <a:lumOff val="80000"/>
                  <a:alpha val="24000"/>
                </a:schemeClr>
              </a:gs>
              <a:gs pos="88000">
                <a:schemeClr val="tx2">
                  <a:lumMod val="60000"/>
                  <a:lumOff val="40000"/>
                  <a:alpha val="24000"/>
                </a:schemeClr>
              </a:gs>
              <a:gs pos="100000">
                <a:srgbClr val="001670">
                  <a:alpha val="24000"/>
                </a:srgb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132229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  <a:prstGeom prst="rect">
            <a:avLst/>
          </a:prstGeom>
        </p:spPr>
        <p:txBody>
          <a:bodyPr/>
          <a:lstStyle/>
          <a:p>
            <a:fld id="{E7FCD788-2E34-4FE1-A6CC-F35F0FAE8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4587"/>
            <a:ext cx="1277471" cy="222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54587"/>
            <a:ext cx="1676400" cy="23999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3B4C9C-B130-4864-9269-F5398B29CF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4587"/>
            <a:ext cx="1178859" cy="222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54587"/>
            <a:ext cx="1676400" cy="23999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3B4C9C-B130-4864-9269-F5398B29CF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3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4587"/>
            <a:ext cx="2308412" cy="222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54587"/>
            <a:ext cx="1676400" cy="23999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3B4C9C-B130-4864-9269-F5398B29CF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2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D416E-04BC-8F40-97B7-8F6E978B7665}" type="datetimeFigureOut">
              <a:rPr lang="en-US" smtClean="0"/>
              <a:pPr/>
              <a:t>10/19/2015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53728-6E4E-3546-8176-CAFEFBD637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49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838E-7154-4788-8676-5DBB1FD50A1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68" name="Line 128"/>
          <p:cNvSpPr>
            <a:spLocks noChangeShapeType="1"/>
          </p:cNvSpPr>
          <p:nvPr/>
        </p:nvSpPr>
        <p:spPr bwMode="auto">
          <a:xfrm>
            <a:off x="2133600" y="6477000"/>
            <a:ext cx="6492240" cy="0"/>
          </a:xfrm>
          <a:prstGeom prst="line">
            <a:avLst/>
          </a:prstGeom>
          <a:noFill/>
          <a:ln w="25400">
            <a:solidFill>
              <a:srgbClr val="0054A3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baseline="-2500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</a:endParaRPr>
          </a:p>
        </p:txBody>
      </p:sp>
      <p:sp>
        <p:nvSpPr>
          <p:cNvPr id="87063" name="Rectangle 23"/>
          <p:cNvSpPr>
            <a:spLocks noChangeArrowheads="1"/>
          </p:cNvSpPr>
          <p:nvPr/>
        </p:nvSpPr>
        <p:spPr bwMode="auto">
          <a:xfrm>
            <a:off x="152400" y="1066800"/>
            <a:ext cx="8839200" cy="152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4" name="Rectangle 24"/>
          <p:cNvSpPr>
            <a:spLocks noChangeArrowheads="1"/>
          </p:cNvSpPr>
          <p:nvPr/>
        </p:nvSpPr>
        <p:spPr bwMode="auto">
          <a:xfrm>
            <a:off x="152400" y="152400"/>
            <a:ext cx="8839200" cy="914400"/>
          </a:xfrm>
          <a:prstGeom prst="rect">
            <a:avLst/>
          </a:prstGeom>
          <a:solidFill>
            <a:srgbClr val="0054A3"/>
          </a:solidFill>
          <a:ln w="9525" algn="ctr">
            <a:solidFill>
              <a:srgbClr val="0054A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5" name="Rectangle 25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8" y="6130833"/>
            <a:ext cx="1739413" cy="548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  <p:sldLayoutId id="2147483661" r:id="rId14"/>
    <p:sldLayoutId id="2147483701" r:id="rId15"/>
    <p:sldLayoutId id="2147483702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pfc.com/" TargetMode="Externa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3"/>
          <p:cNvSpPr txBox="1">
            <a:spLocks noChangeArrowheads="1"/>
          </p:cNvSpPr>
          <p:nvPr/>
        </p:nvSpPr>
        <p:spPr bwMode="auto">
          <a:xfrm rot="-148087">
            <a:off x="1143000" y="762000"/>
            <a:ext cx="662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1143000" y="587375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077" name="Text Box 17"/>
          <p:cNvSpPr txBox="1">
            <a:spLocks noChangeArrowheads="1"/>
          </p:cNvSpPr>
          <p:nvPr/>
        </p:nvSpPr>
        <p:spPr bwMode="auto">
          <a:xfrm>
            <a:off x="1143000" y="1752600"/>
            <a:ext cx="7162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PRESENTATION </a:t>
            </a:r>
            <a:r>
              <a:rPr lang="en-US" sz="2000" b="1" dirty="0"/>
              <a:t>TO: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400" dirty="0"/>
              <a:t>International Aircraft Systems Fire Protection Working Group</a:t>
            </a:r>
            <a:endParaRPr lang="en-US" sz="2400" dirty="0"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sz="1400" b="1" dirty="0" smtClean="0"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sz="1400" b="1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400" b="1" dirty="0" smtClean="0">
                <a:cs typeface="Arial" charset="0"/>
              </a:rPr>
              <a:t>October 22, 2015</a:t>
            </a:r>
          </a:p>
          <a:p>
            <a:pPr algn="r">
              <a:spcBef>
                <a:spcPct val="50000"/>
              </a:spcBef>
            </a:pPr>
            <a:endParaRPr lang="en-US" sz="1400" b="1" dirty="0">
              <a:cs typeface="Arial" charset="0"/>
            </a:endParaRPr>
          </a:p>
          <a:p>
            <a:r>
              <a:rPr lang="en-US" sz="1400" b="1" dirty="0" smtClean="0">
                <a:cs typeface="Arial" charset="0"/>
              </a:rPr>
              <a:t>Jim Lonergan, </a:t>
            </a:r>
            <a:r>
              <a:rPr lang="en-US" sz="1400" dirty="0" smtClean="0">
                <a:cs typeface="Arial" charset="0"/>
              </a:rPr>
              <a:t>Bradford Colton</a:t>
            </a:r>
          </a:p>
          <a:p>
            <a:r>
              <a:rPr lang="en-US" sz="1400" b="1" dirty="0" smtClean="0">
                <a:cs typeface="Arial" charset="0"/>
              </a:rPr>
              <a:t>American Pacific Corp.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cs typeface="Arial" charset="0"/>
              </a:rPr>
              <a:t>Halon Replacement for Aircraft Portable Fire Extinguishers – Progress Report</a:t>
            </a:r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Refresher – Why BTP?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2-Bromo-3,3,3-trifluoropropene (2-BTP or BTP)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Airframe Manufacturer concerns about environmental regulations</a:t>
            </a:r>
          </a:p>
          <a:p>
            <a:pPr lvl="1"/>
            <a:r>
              <a:rPr lang="en-US" dirty="0"/>
              <a:t>BTP has bromine, but only a 7 day lifetime</a:t>
            </a:r>
          </a:p>
          <a:p>
            <a:pPr lvl="2"/>
            <a:r>
              <a:rPr lang="en-US" dirty="0"/>
              <a:t>Limited transport to stratosphere</a:t>
            </a:r>
          </a:p>
          <a:p>
            <a:pPr lvl="2"/>
            <a:r>
              <a:rPr lang="en-US" dirty="0"/>
              <a:t>Ozone Depleting Potential of 0.0028 </a:t>
            </a:r>
          </a:p>
          <a:p>
            <a:pPr lvl="3"/>
            <a:r>
              <a:rPr lang="en-US" dirty="0"/>
              <a:t>Halon 1211 = 7.9</a:t>
            </a:r>
          </a:p>
          <a:p>
            <a:pPr lvl="2"/>
            <a:r>
              <a:rPr lang="en-US" dirty="0"/>
              <a:t>Global Warming Potential of 0.26</a:t>
            </a:r>
          </a:p>
          <a:p>
            <a:pPr lvl="3"/>
            <a:r>
              <a:rPr lang="en-US" dirty="0"/>
              <a:t>Halon 1211 = 1890</a:t>
            </a:r>
          </a:p>
          <a:p>
            <a:pPr lvl="1"/>
            <a:r>
              <a:rPr lang="en-US" dirty="0"/>
              <a:t>BTP not restricted by current environmental </a:t>
            </a:r>
            <a:r>
              <a:rPr lang="en-US" dirty="0" smtClean="0"/>
              <a:t>regulations</a:t>
            </a:r>
          </a:p>
          <a:p>
            <a:pPr lvl="1"/>
            <a:endParaRPr lang="en-US" dirty="0"/>
          </a:p>
          <a:p>
            <a:r>
              <a:rPr lang="en-US" dirty="0" smtClean="0"/>
              <a:t>Airframe </a:t>
            </a:r>
            <a:r>
              <a:rPr lang="en-US" dirty="0" smtClean="0"/>
              <a:t>Manufacturer concerns about space </a:t>
            </a:r>
            <a:r>
              <a:rPr lang="en-US" dirty="0" smtClean="0"/>
              <a:t>limitations and weight</a:t>
            </a:r>
            <a:endParaRPr lang="en-US" dirty="0" smtClean="0"/>
          </a:p>
          <a:p>
            <a:pPr lvl="1"/>
            <a:r>
              <a:rPr lang="en-US" dirty="0" smtClean="0"/>
              <a:t>BTP is more weight effective than available alternatives</a:t>
            </a:r>
          </a:p>
          <a:p>
            <a:pPr lvl="1"/>
            <a:r>
              <a:rPr lang="en-US" dirty="0" smtClean="0"/>
              <a:t>Drop-in to standard extinguishers Boeing uses</a:t>
            </a:r>
          </a:p>
          <a:p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49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Refresher – Work Completed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8775" y="1541464"/>
            <a:ext cx="8364538" cy="3983848"/>
          </a:xfrm>
        </p:spPr>
        <p:txBody>
          <a:bodyPr/>
          <a:lstStyle/>
          <a:p>
            <a:r>
              <a:rPr lang="en-US" dirty="0" smtClean="0"/>
              <a:t>FAA </a:t>
            </a:r>
            <a:r>
              <a:rPr lang="en-US" dirty="0"/>
              <a:t>Handheld </a:t>
            </a:r>
            <a:r>
              <a:rPr lang="en-US" dirty="0" smtClean="0"/>
              <a:t>MPS requirements completed</a:t>
            </a:r>
            <a:endParaRPr lang="en-US" dirty="0"/>
          </a:p>
          <a:p>
            <a:pPr lvl="1"/>
            <a:r>
              <a:rPr lang="en-US" dirty="0"/>
              <a:t>5B:C Pan Test</a:t>
            </a:r>
          </a:p>
          <a:p>
            <a:pPr lvl="1"/>
            <a:r>
              <a:rPr lang="en-US" dirty="0"/>
              <a:t>FAA Hidden Fire Test</a:t>
            </a:r>
          </a:p>
          <a:p>
            <a:pPr lvl="1"/>
            <a:r>
              <a:rPr lang="en-US" dirty="0"/>
              <a:t>FAA Seat Fire / Toxicity Test</a:t>
            </a:r>
          </a:p>
          <a:p>
            <a:endParaRPr lang="en-US" dirty="0"/>
          </a:p>
          <a:p>
            <a:r>
              <a:rPr lang="en-US" dirty="0" smtClean="0"/>
              <a:t>Physical </a:t>
            </a:r>
            <a:r>
              <a:rPr lang="en-US" dirty="0"/>
              <a:t>Properties and Toxicological Tests Completed for Regulatory Approvals</a:t>
            </a:r>
          </a:p>
          <a:p>
            <a:pPr lvl="1"/>
            <a:r>
              <a:rPr lang="en-US" dirty="0"/>
              <a:t>EU REACH </a:t>
            </a:r>
            <a:r>
              <a:rPr lang="en-US" dirty="0" smtClean="0"/>
              <a:t>Approval received </a:t>
            </a:r>
            <a:r>
              <a:rPr lang="en-US" dirty="0"/>
              <a:t>May 2014</a:t>
            </a:r>
          </a:p>
          <a:p>
            <a:pPr lvl="1"/>
            <a:r>
              <a:rPr lang="en-US" dirty="0"/>
              <a:t>EPA </a:t>
            </a:r>
            <a:r>
              <a:rPr lang="en-US" dirty="0" smtClean="0"/>
              <a:t>TSCA/SNAP Submissions are complete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Refresher – General Characteristics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Halogenated evaporating liquid</a:t>
            </a:r>
          </a:p>
          <a:p>
            <a:pPr lvl="1"/>
            <a:r>
              <a:rPr lang="en-US" dirty="0" smtClean="0"/>
              <a:t>34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C (93</a:t>
            </a:r>
            <a:r>
              <a:rPr lang="en-US" dirty="0" smtClean="0">
                <a:latin typeface="Calibri" panose="020F0502020204030204" pitchFamily="34" charset="0"/>
              </a:rPr>
              <a:t>°</a:t>
            </a:r>
            <a:r>
              <a:rPr lang="en-US" dirty="0" smtClean="0"/>
              <a:t>F) Boiling Point</a:t>
            </a:r>
          </a:p>
          <a:p>
            <a:pPr lvl="1"/>
            <a:endParaRPr lang="en-US" dirty="0"/>
          </a:p>
          <a:p>
            <a:r>
              <a:rPr lang="en-US" dirty="0" smtClean="0"/>
              <a:t>Acute Toxicity</a:t>
            </a:r>
          </a:p>
          <a:p>
            <a:pPr lvl="1"/>
            <a:r>
              <a:rPr lang="en-US" dirty="0" smtClean="0"/>
              <a:t>Acute toxicity similar to halon 1211 </a:t>
            </a:r>
          </a:p>
          <a:p>
            <a:pPr lvl="1"/>
            <a:r>
              <a:rPr lang="en-US" dirty="0" smtClean="0"/>
              <a:t>HF generation in seat fire test acceptable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Stabilizers added to protect against air and moisture</a:t>
            </a:r>
          </a:p>
          <a:p>
            <a:pPr lvl="1"/>
            <a:r>
              <a:rPr lang="en-US" dirty="0" smtClean="0"/>
              <a:t>Current recommendation is 12 year extinguisher shelf life</a:t>
            </a:r>
          </a:p>
          <a:p>
            <a:pPr lvl="2"/>
            <a:r>
              <a:rPr lang="en-US" dirty="0" smtClean="0"/>
              <a:t>Coincides with NFPA 10 hydrostatic test interval for cylinder</a:t>
            </a:r>
          </a:p>
          <a:p>
            <a:pPr lvl="1"/>
            <a:endParaRPr lang="en-US" dirty="0" smtClean="0"/>
          </a:p>
          <a:p>
            <a:pPr marL="671512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Additional handheld development with P3</a:t>
            </a:r>
          </a:p>
          <a:p>
            <a:pPr lvl="1"/>
            <a:r>
              <a:rPr lang="en-US" dirty="0" smtClean="0"/>
              <a:t>They will provide update today</a:t>
            </a:r>
          </a:p>
          <a:p>
            <a:pPr lvl="1"/>
            <a:endParaRPr lang="en-US" dirty="0"/>
          </a:p>
          <a:p>
            <a:r>
              <a:rPr lang="en-US" dirty="0" smtClean="0"/>
              <a:t>Computer compatibility test </a:t>
            </a:r>
          </a:p>
          <a:p>
            <a:pPr lvl="1"/>
            <a:r>
              <a:rPr lang="en-US" dirty="0" smtClean="0"/>
              <a:t>No specific industry standard to test against</a:t>
            </a:r>
          </a:p>
          <a:p>
            <a:pPr lvl="1"/>
            <a:r>
              <a:rPr lang="en-US" dirty="0" smtClean="0"/>
              <a:t>Dell </a:t>
            </a:r>
            <a:r>
              <a:rPr lang="en-US" dirty="0" err="1" smtClean="0"/>
              <a:t>Optiplex</a:t>
            </a:r>
            <a:r>
              <a:rPr lang="en-US" dirty="0" smtClean="0"/>
              <a:t> mini-tower computer</a:t>
            </a:r>
          </a:p>
          <a:p>
            <a:pPr lvl="1"/>
            <a:r>
              <a:rPr lang="en-US" dirty="0" smtClean="0"/>
              <a:t>Sprayed internals for complete discharge period, ~9.5 sec, 3.75 </a:t>
            </a:r>
            <a:r>
              <a:rPr lang="en-US" dirty="0" err="1" smtClean="0"/>
              <a:t>Lb</a:t>
            </a:r>
            <a:endParaRPr lang="en-US" dirty="0" smtClean="0"/>
          </a:p>
          <a:p>
            <a:pPr lvl="2"/>
            <a:r>
              <a:rPr lang="en-US" dirty="0" smtClean="0"/>
              <a:t>Motherboard, DVD drive, power supply, graphics card, RAM cards</a:t>
            </a:r>
          </a:p>
          <a:p>
            <a:pPr lvl="1"/>
            <a:r>
              <a:rPr lang="en-US" dirty="0" smtClean="0"/>
              <a:t>Variety of software tools used to validate working order </a:t>
            </a:r>
          </a:p>
          <a:p>
            <a:pPr lvl="2"/>
            <a:r>
              <a:rPr lang="en-US" dirty="0" smtClean="0"/>
              <a:t>Computer still in working order 1 week after test</a:t>
            </a:r>
          </a:p>
        </p:txBody>
      </p:sp>
    </p:spTree>
    <p:extLst>
      <p:ext uri="{BB962C8B-B14F-4D97-AF65-F5344CB8AC3E}">
        <p14:creationId xmlns:p14="http://schemas.microsoft.com/office/powerpoint/2010/main" val="41487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Compatibility Test</a:t>
            </a:r>
            <a:endParaRPr lang="en-US" dirty="0"/>
          </a:p>
        </p:txBody>
      </p:sp>
      <p:pic>
        <p:nvPicPr>
          <p:cNvPr id="4" name="BTP Computer Spray Test_Short_21Sept20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47" end="321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094" y="1600199"/>
            <a:ext cx="8086165" cy="44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BTP - Upcoming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Development of ASTM specification</a:t>
            </a:r>
          </a:p>
          <a:p>
            <a:endParaRPr lang="en-US" dirty="0"/>
          </a:p>
          <a:p>
            <a:r>
              <a:rPr lang="en-US" dirty="0" smtClean="0"/>
              <a:t>Commercialization</a:t>
            </a:r>
          </a:p>
          <a:p>
            <a:pPr lvl="1"/>
            <a:r>
              <a:rPr lang="en-US" dirty="0" smtClean="0"/>
              <a:t>We believe that the US regulatory approvals will be received in 2016 with commercialization starting immediately afterward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Bradford </a:t>
            </a:r>
            <a:r>
              <a:rPr lang="en-US" dirty="0"/>
              <a:t>Colton</a:t>
            </a:r>
          </a:p>
          <a:p>
            <a:pPr marL="0" indent="0">
              <a:buNone/>
            </a:pPr>
            <a:r>
              <a:rPr lang="en-US" b="0" dirty="0"/>
              <a:t>Research Engineer</a:t>
            </a:r>
          </a:p>
          <a:p>
            <a:pPr marL="0" indent="0">
              <a:buNone/>
            </a:pPr>
            <a:r>
              <a:rPr lang="en-US" b="0" dirty="0" smtClean="0"/>
              <a:t>Halotron Division, American </a:t>
            </a:r>
            <a:r>
              <a:rPr lang="en-US" b="0" dirty="0"/>
              <a:t>Pacific Corporation</a:t>
            </a:r>
          </a:p>
          <a:p>
            <a:pPr marL="0" indent="0">
              <a:buNone/>
            </a:pPr>
            <a:r>
              <a:rPr lang="en-US" b="0" dirty="0"/>
              <a:t>3883 Howard Hughes Pkwy, Suite 700 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smtClean="0"/>
              <a:t>Las </a:t>
            </a:r>
            <a:r>
              <a:rPr lang="en-US" b="0" dirty="0"/>
              <a:t>Vegas, NV 89169-5995 USA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Tel</a:t>
            </a:r>
            <a:r>
              <a:rPr lang="en-US" dirty="0"/>
              <a:t>: 702.699.4131</a:t>
            </a:r>
          </a:p>
          <a:p>
            <a:pPr marL="0" indent="0">
              <a:buNone/>
            </a:pPr>
            <a:r>
              <a:rPr lang="en-US" dirty="0"/>
              <a:t>bradford.colton@ampac.us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halotron.com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00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000000"/>
        </a:dk1>
        <a:lt1>
          <a:srgbClr val="FFFFFF"/>
        </a:lt1>
        <a:dk2>
          <a:srgbClr val="000099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1">
        <a:dk1>
          <a:srgbClr val="000000"/>
        </a:dk1>
        <a:lt1>
          <a:srgbClr val="FFFFFF"/>
        </a:lt1>
        <a:dk2>
          <a:srgbClr val="000099"/>
        </a:dk2>
        <a:lt2>
          <a:srgbClr val="5F5F5F"/>
        </a:lt2>
        <a:accent1>
          <a:srgbClr val="FF00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8160</TotalTime>
  <Words>337</Words>
  <Application>Microsoft Office PowerPoint</Application>
  <PresentationFormat>On-screen Show (4:3)</PresentationFormat>
  <Paragraphs>80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Courier New</vt:lpstr>
      <vt:lpstr>Times New Roman</vt:lpstr>
      <vt:lpstr>Wingdings</vt:lpstr>
      <vt:lpstr>Office Theme</vt:lpstr>
      <vt:lpstr>Custom Design</vt:lpstr>
      <vt:lpstr>Edge</vt:lpstr>
      <vt:lpstr>Halon Replacement for Aircraft Portable Fire Extinguishers – Progress Report </vt:lpstr>
      <vt:lpstr>Quick Refresher – Why BTP?</vt:lpstr>
      <vt:lpstr>Quick Refresher – Work Completed</vt:lpstr>
      <vt:lpstr>Quick Refresher – General Characteristics</vt:lpstr>
      <vt:lpstr>Recent Work</vt:lpstr>
      <vt:lpstr>Computer Compatibility Test</vt:lpstr>
      <vt:lpstr>BTP - Upcoming</vt:lpstr>
      <vt:lpstr>Contact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Bradford Colton</dc:creator>
  <cp:lastModifiedBy>Bradford Colton</cp:lastModifiedBy>
  <cp:revision>234</cp:revision>
  <cp:lastPrinted>2015-10-08T20:13:41Z</cp:lastPrinted>
  <dcterms:created xsi:type="dcterms:W3CDTF">2010-03-04T16:02:44Z</dcterms:created>
  <dcterms:modified xsi:type="dcterms:W3CDTF">2015-10-19T15:46:47Z</dcterms:modified>
</cp:coreProperties>
</file>