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handoutMasterIdLst>
    <p:handoutMasterId r:id="rId16"/>
  </p:handoutMasterIdLst>
  <p:sldIdLst>
    <p:sldId id="278" r:id="rId2"/>
    <p:sldId id="279" r:id="rId3"/>
    <p:sldId id="280" r:id="rId4"/>
    <p:sldId id="281" r:id="rId5"/>
    <p:sldId id="282" r:id="rId6"/>
    <p:sldId id="290" r:id="rId7"/>
    <p:sldId id="283" r:id="rId8"/>
    <p:sldId id="284" r:id="rId9"/>
    <p:sldId id="285" r:id="rId10"/>
    <p:sldId id="286" r:id="rId11"/>
    <p:sldId id="287" r:id="rId12"/>
    <p:sldId id="288" r:id="rId13"/>
    <p:sldId id="259" r:id="rId14"/>
  </p:sldIdLst>
  <p:sldSz cx="9144000" cy="5143500" type="screen16x9"/>
  <p:notesSz cx="7104063" cy="10234613"/>
  <p:defaultTextStyle>
    <a:defPPr>
      <a:defRPr lang="en-GB"/>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clrMode="bw"/>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A0B4"/>
    <a:srgbClr val="99A7C3"/>
    <a:srgbClr val="48A9C5"/>
    <a:srgbClr val="6BA4B8"/>
    <a:srgbClr val="7F8CA1"/>
    <a:srgbClr val="D5D6DD"/>
    <a:srgbClr val="C0CBDB"/>
    <a:srgbClr val="BDC8D9"/>
    <a:srgbClr val="71798C"/>
    <a:srgbClr val="F9E8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047" autoAdjust="0"/>
    <p:restoredTop sz="96604" autoAdjust="0"/>
  </p:normalViewPr>
  <p:slideViewPr>
    <p:cSldViewPr snapToGrid="0" snapToObjects="1" showGuides="1">
      <p:cViewPr>
        <p:scale>
          <a:sx n="130" d="100"/>
          <a:sy n="130" d="100"/>
        </p:scale>
        <p:origin x="-1368" y="-426"/>
      </p:cViewPr>
      <p:guideLst>
        <p:guide orient="horz" pos="532"/>
        <p:guide pos="5612"/>
        <p:guide pos="15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88" d="100"/>
          <a:sy n="88" d="100"/>
        </p:scale>
        <p:origin x="-3192" y="-102"/>
      </p:cViewPr>
      <p:guideLst>
        <p:guide orient="horz" pos="3223"/>
        <p:guide pos="223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bwMode="auto">
          <a:xfrm>
            <a:off x="0" y="9658613"/>
            <a:ext cx="7104063" cy="576000"/>
          </a:xfrm>
          <a:prstGeom prst="rect">
            <a:avLst/>
          </a:prstGeom>
          <a:solidFill>
            <a:srgbClr val="96A0B4"/>
          </a:solidFill>
          <a:ln w="9525"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5147" name="Rectangle 27"/>
          <p:cNvSpPr>
            <a:spLocks noChangeArrowheads="1"/>
          </p:cNvSpPr>
          <p:nvPr/>
        </p:nvSpPr>
        <p:spPr bwMode="auto">
          <a:xfrm>
            <a:off x="4100268" y="10016159"/>
            <a:ext cx="1178539" cy="236525"/>
          </a:xfrm>
          <a:prstGeom prst="rect">
            <a:avLst/>
          </a:prstGeom>
          <a:noFill/>
          <a:ln w="9525">
            <a:noFill/>
            <a:miter lim="800000"/>
            <a:headEnd/>
            <a:tailEnd/>
          </a:ln>
          <a:effectLst/>
        </p:spPr>
        <p:txBody>
          <a:bodyPr lIns="0" tIns="47189" rIns="0" bIns="47189"/>
          <a:lstStyle/>
          <a:p>
            <a:pPr algn="r" defTabSz="943849">
              <a:defRPr/>
            </a:pPr>
            <a:r>
              <a:rPr lang="en-GB" sz="800" noProof="1"/>
              <a:t> </a:t>
            </a:r>
          </a:p>
        </p:txBody>
      </p:sp>
      <p:sp>
        <p:nvSpPr>
          <p:cNvPr id="5148" name="Rectangle 28"/>
          <p:cNvSpPr>
            <a:spLocks noChangeArrowheads="1"/>
          </p:cNvSpPr>
          <p:nvPr/>
        </p:nvSpPr>
        <p:spPr bwMode="auto">
          <a:xfrm>
            <a:off x="236364" y="9998088"/>
            <a:ext cx="3753927" cy="254592"/>
          </a:xfrm>
          <a:prstGeom prst="rect">
            <a:avLst/>
          </a:prstGeom>
          <a:noFill/>
          <a:ln w="9525">
            <a:noFill/>
            <a:miter lim="800000"/>
            <a:headEnd/>
            <a:tailEnd/>
          </a:ln>
          <a:effectLst/>
        </p:spPr>
        <p:txBody>
          <a:bodyPr lIns="371569" tIns="47189" rIns="94379" bIns="47189"/>
          <a:lstStyle/>
          <a:p>
            <a:pPr defTabSz="943849">
              <a:defRPr/>
            </a:pPr>
            <a:endParaRPr lang="de-DE" sz="800" noProof="1"/>
          </a:p>
        </p:txBody>
      </p:sp>
      <p:sp>
        <p:nvSpPr>
          <p:cNvPr id="5149" name="Rectangle 29"/>
          <p:cNvSpPr>
            <a:spLocks noChangeArrowheads="1"/>
          </p:cNvSpPr>
          <p:nvPr/>
        </p:nvSpPr>
        <p:spPr bwMode="auto">
          <a:xfrm>
            <a:off x="236364" y="9797826"/>
            <a:ext cx="881443" cy="218410"/>
          </a:xfrm>
          <a:prstGeom prst="rect">
            <a:avLst/>
          </a:prstGeom>
          <a:noFill/>
          <a:ln w="9525">
            <a:noFill/>
            <a:miter lim="800000"/>
            <a:headEnd/>
            <a:tailEnd/>
          </a:ln>
          <a:effectLst/>
        </p:spPr>
        <p:txBody>
          <a:bodyPr lIns="0" tIns="0" rIns="0" bIns="0" anchor="ctr" anchorCtr="0">
            <a:noAutofit/>
          </a:bodyPr>
          <a:lstStyle/>
          <a:p>
            <a:pPr defTabSz="943849">
              <a:defRPr/>
            </a:pPr>
            <a:r>
              <a:rPr lang="en-GB" sz="800" b="1" noProof="1" smtClean="0">
                <a:solidFill>
                  <a:schemeClr val="bg1"/>
                </a:solidFill>
              </a:rPr>
              <a:t>Page </a:t>
            </a:r>
            <a:fld id="{1A7E7312-5716-4E23-AA98-442308871A0A}" type="slidenum">
              <a:rPr lang="en-GB" sz="800" b="1" noProof="1" dirty="0" smtClean="0">
                <a:solidFill>
                  <a:schemeClr val="bg1"/>
                </a:solidFill>
              </a:rPr>
              <a:pPr defTabSz="943849">
                <a:defRPr/>
              </a:pPr>
              <a:t>‹Nr.›</a:t>
            </a:fld>
            <a:endParaRPr lang="en-GB" sz="800" b="1" noProof="1">
              <a:solidFill>
                <a:schemeClr val="bg1"/>
              </a:solidFill>
            </a:endParaRPr>
          </a:p>
        </p:txBody>
      </p:sp>
      <p:sp>
        <p:nvSpPr>
          <p:cNvPr id="5151" name="Text Box 31"/>
          <p:cNvSpPr txBox="1">
            <a:spLocks noChangeArrowheads="1"/>
          </p:cNvSpPr>
          <p:nvPr/>
        </p:nvSpPr>
        <p:spPr bwMode="auto">
          <a:xfrm>
            <a:off x="236363" y="10038573"/>
            <a:ext cx="3316461" cy="76944"/>
          </a:xfrm>
          <a:prstGeom prst="rect">
            <a:avLst/>
          </a:prstGeom>
          <a:noFill/>
          <a:ln w="9525">
            <a:noFill/>
            <a:miter lim="800000"/>
            <a:headEnd/>
            <a:tailEnd/>
          </a:ln>
          <a:effectLst/>
        </p:spPr>
        <p:txBody>
          <a:bodyPr wrap="square" lIns="0" tIns="0" rIns="0" bIns="0" anchor="ctr">
            <a:spAutoFit/>
          </a:bodyPr>
          <a:lstStyle/>
          <a:p>
            <a:pPr defTabSz="943849">
              <a:defRPr/>
            </a:pPr>
            <a:r>
              <a:rPr lang="en-GB" sz="500" noProof="1" smtClean="0">
                <a:solidFill>
                  <a:schemeClr val="tx2">
                    <a:lumMod val="40000"/>
                    <a:lumOff val="60000"/>
                  </a:schemeClr>
                </a:solidFill>
              </a:rPr>
              <a:t>© AIRBUS Operations GmbH. All rights reserved. Confidential and proprietary document.</a:t>
            </a:r>
            <a:endParaRPr lang="en-GB" sz="1900" noProof="1">
              <a:solidFill>
                <a:schemeClr val="tx2">
                  <a:lumMod val="40000"/>
                  <a:lumOff val="60000"/>
                </a:schemeClr>
              </a:solidFill>
            </a:endParaRPr>
          </a:p>
        </p:txBody>
      </p:sp>
      <p:pic>
        <p:nvPicPr>
          <p:cNvPr id="8" name="Picture 2" descr="c:\Users\koshorst_c\Desktop\AIRBUS_WHT_s.png"/>
          <p:cNvPicPr>
            <a:picLocks noChangeAspect="1" noChangeArrowheads="1"/>
          </p:cNvPicPr>
          <p:nvPr/>
        </p:nvPicPr>
        <p:blipFill>
          <a:blip r:embed="rId2" cstate="print"/>
          <a:srcRect/>
          <a:stretch>
            <a:fillRect/>
          </a:stretch>
        </p:blipFill>
        <p:spPr bwMode="auto">
          <a:xfrm>
            <a:off x="5440357" y="9766613"/>
            <a:ext cx="1493390" cy="360000"/>
          </a:xfrm>
          <a:prstGeom prst="rect">
            <a:avLst/>
          </a:prstGeom>
          <a:noFill/>
        </p:spPr>
      </p:pic>
    </p:spTree>
    <p:extLst>
      <p:ext uri="{BB962C8B-B14F-4D97-AF65-F5344CB8AC3E}">
        <p14:creationId xmlns:p14="http://schemas.microsoft.com/office/powerpoint/2010/main" val="18654528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4"/>
          <p:cNvSpPr>
            <a:spLocks noGrp="1" noRot="1" noChangeAspect="1" noChangeArrowheads="1" noTextEdit="1"/>
          </p:cNvSpPr>
          <p:nvPr>
            <p:ph type="sldImg" idx="2"/>
          </p:nvPr>
        </p:nvSpPr>
        <p:spPr bwMode="auto">
          <a:xfrm>
            <a:off x="141288" y="466725"/>
            <a:ext cx="6821487" cy="3838575"/>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47100" y="4860251"/>
            <a:ext cx="5209865" cy="4607300"/>
          </a:xfrm>
          <a:prstGeom prst="rect">
            <a:avLst/>
          </a:prstGeom>
          <a:noFill/>
          <a:ln w="9525">
            <a:noFill/>
            <a:miter lim="800000"/>
            <a:headEnd/>
            <a:tailEnd/>
          </a:ln>
          <a:effectLst/>
        </p:spPr>
        <p:txBody>
          <a:bodyPr vert="horz" wrap="square" lIns="94528" tIns="47264" rIns="94528" bIns="47264"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4103" name="Rectangle 7"/>
          <p:cNvSpPr>
            <a:spLocks noGrp="1" noChangeArrowheads="1"/>
          </p:cNvSpPr>
          <p:nvPr>
            <p:ph type="sldNum" sz="quarter" idx="5"/>
          </p:nvPr>
        </p:nvSpPr>
        <p:spPr bwMode="auto">
          <a:xfrm>
            <a:off x="5984615" y="9996445"/>
            <a:ext cx="779675" cy="238168"/>
          </a:xfrm>
          <a:prstGeom prst="rect">
            <a:avLst/>
          </a:prstGeom>
          <a:noFill/>
          <a:ln w="9525">
            <a:noFill/>
            <a:miter lim="800000"/>
            <a:headEnd/>
            <a:tailEnd/>
          </a:ln>
          <a:effectLst/>
        </p:spPr>
        <p:txBody>
          <a:bodyPr vert="horz" wrap="square" lIns="186083" tIns="47264" rIns="0" bIns="47264" numCol="1" anchor="t" anchorCtr="0" compatLnSpc="1">
            <a:prstTxWarp prst="textNoShape">
              <a:avLst/>
            </a:prstTxWarp>
          </a:bodyPr>
          <a:lstStyle>
            <a:lvl1pPr algn="r">
              <a:lnSpc>
                <a:spcPct val="100000"/>
              </a:lnSpc>
              <a:spcBef>
                <a:spcPct val="0"/>
              </a:spcBef>
              <a:defRPr sz="800" noProof="1"/>
            </a:lvl1pPr>
          </a:lstStyle>
          <a:p>
            <a:pPr>
              <a:defRPr/>
            </a:pPr>
            <a:r>
              <a:rPr lang="en-GB" noProof="1" smtClean="0"/>
              <a:t>Page </a:t>
            </a:r>
            <a:fld id="{BC89887F-75E8-4502-9923-4EA07A7E13B8}" type="slidenum">
              <a:rPr lang="en-GB" noProof="1" smtClean="0"/>
              <a:pPr>
                <a:defRPr/>
              </a:pPr>
              <a:t>‹Nr.›</a:t>
            </a:fld>
            <a:endParaRPr lang="en-GB" noProof="1"/>
          </a:p>
        </p:txBody>
      </p:sp>
    </p:spTree>
    <p:extLst>
      <p:ext uri="{BB962C8B-B14F-4D97-AF65-F5344CB8AC3E}">
        <p14:creationId xmlns:p14="http://schemas.microsoft.com/office/powerpoint/2010/main" val="24068661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190500" algn="l" rtl="0" eaLnBrk="0" fontAlgn="base" hangingPunct="0">
      <a:spcBef>
        <a:spcPct val="30000"/>
      </a:spcBef>
      <a:spcAft>
        <a:spcPct val="0"/>
      </a:spcAft>
      <a:defRPr sz="1200" kern="1200">
        <a:solidFill>
          <a:schemeClr val="tx1"/>
        </a:solidFill>
        <a:latin typeface="Arial" charset="0"/>
        <a:ea typeface="+mn-ea"/>
        <a:cs typeface="+mn-cs"/>
      </a:defRPr>
    </a:lvl2pPr>
    <a:lvl3pPr marL="381000" algn="l" rtl="0" eaLnBrk="0" fontAlgn="base" hangingPunct="0">
      <a:spcBef>
        <a:spcPct val="30000"/>
      </a:spcBef>
      <a:spcAft>
        <a:spcPct val="0"/>
      </a:spcAft>
      <a:defRPr sz="1200" kern="1200">
        <a:solidFill>
          <a:schemeClr val="tx1"/>
        </a:solidFill>
        <a:latin typeface="Arial" charset="0"/>
        <a:ea typeface="+mn-ea"/>
        <a:cs typeface="+mn-cs"/>
      </a:defRPr>
    </a:lvl3pPr>
    <a:lvl4pPr marL="571500" algn="l" rtl="0" eaLnBrk="0" fontAlgn="base" hangingPunct="0">
      <a:spcBef>
        <a:spcPct val="30000"/>
      </a:spcBef>
      <a:spcAft>
        <a:spcPct val="0"/>
      </a:spcAft>
      <a:defRPr sz="1200" kern="1200">
        <a:solidFill>
          <a:schemeClr val="tx1"/>
        </a:solidFill>
        <a:latin typeface="Arial" charset="0"/>
        <a:ea typeface="+mn-ea"/>
        <a:cs typeface="+mn-cs"/>
      </a:defRPr>
    </a:lvl4pPr>
    <a:lvl5pPr marL="7620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r>
              <a:rPr lang="en-GB" noProof="1" smtClean="0"/>
              <a:t>Page </a:t>
            </a:r>
            <a:fld id="{BC89887F-75E8-4502-9923-4EA07A7E13B8}" type="slidenum">
              <a:rPr lang="en-GB" noProof="1" smtClean="0"/>
              <a:pPr>
                <a:defRPr/>
              </a:pPr>
              <a:t>2</a:t>
            </a:fld>
            <a:endParaRPr lang="en-GB" noProof="1"/>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r>
              <a:rPr lang="en-GB" noProof="1" smtClean="0"/>
              <a:t>Page </a:t>
            </a:r>
            <a:fld id="{BC89887F-75E8-4502-9923-4EA07A7E13B8}" type="slidenum">
              <a:rPr lang="en-GB" noProof="1" smtClean="0"/>
              <a:pPr>
                <a:defRPr/>
              </a:pPr>
              <a:t>3</a:t>
            </a:fld>
            <a:endParaRPr lang="en-GB" noProof="1"/>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r>
              <a:rPr lang="en-GB" noProof="1" smtClean="0"/>
              <a:t>Page </a:t>
            </a:r>
            <a:fld id="{BC89887F-75E8-4502-9923-4EA07A7E13B8}" type="slidenum">
              <a:rPr lang="en-GB" noProof="1" smtClean="0"/>
              <a:pPr>
                <a:defRPr/>
              </a:pPr>
              <a:t>4</a:t>
            </a:fld>
            <a:endParaRPr lang="en-GB" noProof="1"/>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r>
              <a:rPr lang="en-GB" noProof="1" smtClean="0"/>
              <a:t>Page </a:t>
            </a:r>
            <a:fld id="{BC89887F-75E8-4502-9923-4EA07A7E13B8}" type="slidenum">
              <a:rPr lang="en-GB" noProof="1" smtClean="0"/>
              <a:pPr>
                <a:defRPr/>
              </a:pPr>
              <a:t>5</a:t>
            </a:fld>
            <a:endParaRPr lang="en-GB" noProof="1"/>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r>
              <a:rPr lang="en-GB" noProof="1" smtClean="0"/>
              <a:t>Page </a:t>
            </a:r>
            <a:fld id="{BC89887F-75E8-4502-9923-4EA07A7E13B8}" type="slidenum">
              <a:rPr lang="en-GB" noProof="1" smtClean="0"/>
              <a:pPr>
                <a:defRPr/>
              </a:pPr>
              <a:t>8</a:t>
            </a:fld>
            <a:endParaRPr lang="en-GB" noProof="1"/>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r>
              <a:rPr lang="en-GB" noProof="1" smtClean="0"/>
              <a:t>Page </a:t>
            </a:r>
            <a:fld id="{BC89887F-75E8-4502-9923-4EA07A7E13B8}" type="slidenum">
              <a:rPr lang="en-GB" noProof="1" smtClean="0"/>
              <a:pPr>
                <a:defRPr/>
              </a:pPr>
              <a:t>9</a:t>
            </a:fld>
            <a:endParaRPr lang="en-GB" noProof="1"/>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r>
              <a:rPr lang="en-GB" noProof="1" smtClean="0"/>
              <a:t>Page </a:t>
            </a:r>
            <a:fld id="{BC89887F-75E8-4502-9923-4EA07A7E13B8}" type="slidenum">
              <a:rPr lang="en-GB" noProof="1" smtClean="0"/>
              <a:pPr>
                <a:defRPr/>
              </a:pPr>
              <a:t>10</a:t>
            </a:fld>
            <a:endParaRPr lang="en-GB" noProof="1"/>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r>
              <a:rPr lang="en-GB" dirty="0" smtClean="0"/>
              <a:t>Page </a:t>
            </a:r>
            <a:fld id="{DEFD0247-6D2F-479C-9EDD-1538482F4FA9}" type="slidenum">
              <a:rPr smtClean="0"/>
              <a:pPr/>
              <a:t>13</a:t>
            </a:fld>
            <a:endParaRPr lang="en-GB" dirty="0" smtClean="0"/>
          </a:p>
        </p:txBody>
      </p:sp>
      <p:sp>
        <p:nvSpPr>
          <p:cNvPr id="26627" name="Rectangle 2"/>
          <p:cNvSpPr>
            <a:spLocks noGrp="1" noRot="1" noChangeAspect="1" noChangeArrowheads="1" noTextEdit="1"/>
          </p:cNvSpPr>
          <p:nvPr>
            <p:ph type="sldImg"/>
          </p:nvPr>
        </p:nvSpPr>
        <p:spPr>
          <a:xfrm>
            <a:off x="141288" y="466725"/>
            <a:ext cx="6821487" cy="3838575"/>
          </a:xfrm>
          <a:ln/>
        </p:spPr>
      </p:sp>
      <p:sp>
        <p:nvSpPr>
          <p:cNvPr id="26628" name="Rectangle 3"/>
          <p:cNvSpPr>
            <a:spLocks noGrp="1" noChangeArrowheads="1"/>
          </p:cNvSpPr>
          <p:nvPr>
            <p:ph type="body" idx="1"/>
          </p:nvPr>
        </p:nvSpPr>
        <p:spPr>
          <a:noFill/>
          <a:ln/>
        </p:spPr>
        <p:txBody>
          <a:bodyPr/>
          <a:lstStyle/>
          <a:p>
            <a:pPr eaLnBrk="1" hangingPunct="1"/>
            <a:endParaRPr lang="fr-FR" dirty="0"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block lef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userDrawn="1"/>
        </p:nvSpPr>
        <p:spPr bwMode="auto">
          <a:xfrm>
            <a:off x="0" y="0"/>
            <a:ext cx="9144000" cy="162000"/>
          </a:xfrm>
          <a:prstGeom prst="rect">
            <a:avLst/>
          </a:prstGeom>
          <a:solidFill>
            <a:srgbClr val="96A0B4"/>
          </a:solidFill>
          <a:ln w="9525"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pic>
        <p:nvPicPr>
          <p:cNvPr id="2051" name="Picture 3" descr="c:\Users\koshorst_c\Desktop\title block.wmf"/>
          <p:cNvPicPr>
            <a:picLocks noChangeAspect="1" noChangeArrowheads="1"/>
          </p:cNvPicPr>
          <p:nvPr userDrawn="1"/>
        </p:nvPicPr>
        <p:blipFill>
          <a:blip r:embed="rId3" cstate="print"/>
          <a:srcRect/>
          <a:stretch>
            <a:fillRect/>
          </a:stretch>
        </p:blipFill>
        <p:spPr bwMode="auto">
          <a:xfrm>
            <a:off x="298640" y="431923"/>
            <a:ext cx="2590800" cy="2590800"/>
          </a:xfrm>
          <a:prstGeom prst="rect">
            <a:avLst/>
          </a:prstGeom>
          <a:noFill/>
          <a:effectLst/>
        </p:spPr>
      </p:pic>
      <p:sp>
        <p:nvSpPr>
          <p:cNvPr id="12" name="Rectangle 11"/>
          <p:cNvSpPr/>
          <p:nvPr userDrawn="1"/>
        </p:nvSpPr>
        <p:spPr bwMode="auto">
          <a:xfrm>
            <a:off x="0" y="4711500"/>
            <a:ext cx="9144000" cy="432000"/>
          </a:xfrm>
          <a:prstGeom prst="rect">
            <a:avLst/>
          </a:prstGeom>
          <a:solidFill>
            <a:srgbClr val="96A0B4"/>
          </a:solidFill>
          <a:ln w="9525"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3074" name="Rectangle 2"/>
          <p:cNvSpPr>
            <a:spLocks noGrp="1" noChangeArrowheads="1"/>
          </p:cNvSpPr>
          <p:nvPr>
            <p:ph type="ctrTitle"/>
          </p:nvPr>
        </p:nvSpPr>
        <p:spPr>
          <a:xfrm>
            <a:off x="424040" y="1283665"/>
            <a:ext cx="2340000" cy="1080000"/>
          </a:xfrm>
          <a:noFill/>
          <a:ln w="9525">
            <a:noFill/>
          </a:ln>
        </p:spPr>
        <p:txBody>
          <a:bodyPr lIns="0" tIns="0" rIns="0" bIns="36000" anchor="b"/>
          <a:lstStyle>
            <a:lvl1pPr algn="l">
              <a:defRPr sz="1700" b="1" spc="-40">
                <a:solidFill>
                  <a:schemeClr val="tx2">
                    <a:lumMod val="50000"/>
                  </a:schemeClr>
                </a:solidFill>
              </a:defRPr>
            </a:lvl1pPr>
          </a:lstStyle>
          <a:p>
            <a:r>
              <a:rPr lang="de-DE" noProof="0" smtClean="0"/>
              <a:t>Titelmasterformat durch Klicken bearbeiten</a:t>
            </a:r>
            <a:endParaRPr lang="en-GB" noProof="0"/>
          </a:p>
        </p:txBody>
      </p:sp>
      <p:sp>
        <p:nvSpPr>
          <p:cNvPr id="3075" name="Rectangle 3"/>
          <p:cNvSpPr>
            <a:spLocks noGrp="1" noChangeArrowheads="1"/>
          </p:cNvSpPr>
          <p:nvPr>
            <p:ph type="subTitle" idx="1"/>
          </p:nvPr>
        </p:nvSpPr>
        <p:spPr>
          <a:xfrm>
            <a:off x="424040" y="2363665"/>
            <a:ext cx="2340000" cy="486006"/>
          </a:xfrm>
        </p:spPr>
        <p:txBody>
          <a:bodyPr lIns="0" tIns="36000" rIns="0" bIns="0"/>
          <a:lstStyle>
            <a:lvl1pPr marL="0" indent="0" algn="l">
              <a:lnSpc>
                <a:spcPct val="80000"/>
              </a:lnSpc>
              <a:buFontTx/>
              <a:buNone/>
              <a:defRPr sz="1200" b="0" spc="-20" baseline="0">
                <a:solidFill>
                  <a:schemeClr val="tx2">
                    <a:lumMod val="50000"/>
                  </a:schemeClr>
                </a:solidFill>
              </a:defRPr>
            </a:lvl1pPr>
          </a:lstStyle>
          <a:p>
            <a:r>
              <a:rPr lang="de-DE" noProof="0" smtClean="0"/>
              <a:t>Formatvorlage des Untertitelmasters durch Klicken bearbeiten</a:t>
            </a:r>
            <a:endParaRPr lang="en-GB" noProof="0" smtClean="0"/>
          </a:p>
        </p:txBody>
      </p:sp>
      <p:sp>
        <p:nvSpPr>
          <p:cNvPr id="9" name="Rectangle 4"/>
          <p:cNvSpPr>
            <a:spLocks noGrp="1" noChangeArrowheads="1"/>
          </p:cNvSpPr>
          <p:nvPr userDrawn="1">
            <p:ph type="dt" sz="half" idx="10"/>
          </p:nvPr>
        </p:nvSpPr>
        <p:spPr/>
        <p:txBody>
          <a:bodyPr/>
          <a:lstStyle>
            <a:lvl1pPr algn="r">
              <a:lnSpc>
                <a:spcPct val="100000"/>
              </a:lnSpc>
              <a:spcBef>
                <a:spcPct val="0"/>
              </a:spcBef>
              <a:defRPr sz="600" smtClean="0">
                <a:solidFill>
                  <a:schemeClr val="bg1"/>
                </a:solidFill>
              </a:defRPr>
            </a:lvl1pPr>
          </a:lstStyle>
          <a:p>
            <a:pPr>
              <a:defRPr/>
            </a:pPr>
            <a:r>
              <a:rPr lang="de-DE" smtClean="0"/>
              <a:t>October 2015</a:t>
            </a:r>
            <a:endParaRPr lang="en-GB" dirty="0"/>
          </a:p>
        </p:txBody>
      </p:sp>
      <p:sp>
        <p:nvSpPr>
          <p:cNvPr id="10" name="Rectangle 5"/>
          <p:cNvSpPr>
            <a:spLocks noGrp="1" noChangeArrowheads="1"/>
          </p:cNvSpPr>
          <p:nvPr userDrawn="1">
            <p:ph type="ftr" sz="quarter" idx="11"/>
          </p:nvPr>
        </p:nvSpPr>
        <p:spPr>
          <a:xfrm>
            <a:off x="274904" y="1"/>
            <a:ext cx="7128320" cy="161925"/>
          </a:xfrm>
        </p:spPr>
        <p:txBody>
          <a:bodyPr lIns="90000"/>
          <a:lstStyle>
            <a:lvl1pPr algn="l">
              <a:lnSpc>
                <a:spcPct val="100000"/>
              </a:lnSpc>
              <a:spcBef>
                <a:spcPct val="0"/>
              </a:spcBef>
              <a:defRPr sz="600" noProof="1" smtClean="0">
                <a:solidFill>
                  <a:schemeClr val="bg1"/>
                </a:solidFill>
              </a:defRPr>
            </a:lvl1pPr>
          </a:lstStyle>
          <a:p>
            <a:pPr>
              <a:defRPr/>
            </a:pPr>
            <a:r>
              <a:rPr lang="en-US" noProof="1" smtClean="0"/>
              <a:t>Lithium Battery Transport Containment - ECD1Y</a:t>
            </a:r>
            <a:endParaRPr lang="en-GB" noProof="1"/>
          </a:p>
        </p:txBody>
      </p:sp>
      <p:pic>
        <p:nvPicPr>
          <p:cNvPr id="2050" name="Picture 2" descr="c:\Users\koshorst_c\Desktop\AIRBUS_WHT_s.png"/>
          <p:cNvPicPr>
            <a:picLocks noChangeAspect="1" noChangeArrowheads="1"/>
          </p:cNvPicPr>
          <p:nvPr userDrawn="1"/>
        </p:nvPicPr>
        <p:blipFill>
          <a:blip r:embed="rId4" cstate="print"/>
          <a:srcRect/>
          <a:stretch>
            <a:fillRect/>
          </a:stretch>
        </p:blipFill>
        <p:spPr bwMode="auto">
          <a:xfrm>
            <a:off x="7792554" y="4792500"/>
            <a:ext cx="1119155" cy="270000"/>
          </a:xfrm>
          <a:prstGeom prst="rect">
            <a:avLst/>
          </a:prstGeom>
          <a:noFill/>
        </p:spPr>
      </p:pic>
      <p:sp>
        <p:nvSpPr>
          <p:cNvPr id="18" name="Text Placeholder 17" descr="Function / Department / Event"/>
          <p:cNvSpPr>
            <a:spLocks noGrp="1"/>
          </p:cNvSpPr>
          <p:nvPr>
            <p:ph type="body" sz="quarter" idx="12" hasCustomPrompt="1"/>
          </p:nvPr>
        </p:nvSpPr>
        <p:spPr>
          <a:xfrm>
            <a:off x="424040" y="512926"/>
            <a:ext cx="2340000" cy="162428"/>
          </a:xfrm>
        </p:spPr>
        <p:txBody>
          <a:bodyPr lIns="0" tIns="0" rIns="0" bIns="36000"/>
          <a:lstStyle>
            <a:lvl1pPr algn="r">
              <a:buFontTx/>
              <a:buNone/>
              <a:defRPr sz="1200" b="1" spc="-20">
                <a:solidFill>
                  <a:schemeClr val="tx2">
                    <a:lumMod val="50000"/>
                  </a:schemeClr>
                </a:solidFill>
              </a:defRPr>
            </a:lvl1pPr>
          </a:lstStyle>
          <a:p>
            <a:pPr lvl="0"/>
            <a:r>
              <a:rPr lang="en-GB" noProof="1" smtClean="0"/>
              <a:t>Function</a:t>
            </a:r>
            <a:r>
              <a:rPr lang="en-GB" dirty="0" smtClean="0"/>
              <a:t> / Event</a:t>
            </a:r>
          </a:p>
        </p:txBody>
      </p:sp>
      <p:sp>
        <p:nvSpPr>
          <p:cNvPr id="20" name="Text Placeholder 19"/>
          <p:cNvSpPr>
            <a:spLocks noGrp="1"/>
          </p:cNvSpPr>
          <p:nvPr>
            <p:ph type="body" sz="quarter" idx="13" hasCustomPrompt="1"/>
          </p:nvPr>
        </p:nvSpPr>
        <p:spPr>
          <a:xfrm>
            <a:off x="424040" y="716750"/>
            <a:ext cx="2340000" cy="270000"/>
          </a:xfrm>
        </p:spPr>
        <p:txBody>
          <a:bodyPr lIns="0" tIns="36000" rIns="0"/>
          <a:lstStyle>
            <a:lvl1pPr algn="r">
              <a:lnSpc>
                <a:spcPts val="700"/>
              </a:lnSpc>
              <a:buFontTx/>
              <a:buNone/>
              <a:defRPr sz="1000" spc="-10" baseline="0">
                <a:solidFill>
                  <a:schemeClr val="tx2">
                    <a:lumMod val="50000"/>
                  </a:schemeClr>
                </a:solidFill>
              </a:defRPr>
            </a:lvl1pPr>
            <a:lvl2pPr>
              <a:buFontTx/>
              <a:buNone/>
              <a:defRPr/>
            </a:lvl2pPr>
            <a:lvl3pPr>
              <a:buFontTx/>
              <a:buNone/>
              <a:defRPr/>
            </a:lvl3pPr>
            <a:lvl4pPr>
              <a:buFontTx/>
              <a:buNone/>
              <a:defRPr/>
            </a:lvl4pPr>
            <a:lvl5pPr>
              <a:buFontTx/>
              <a:buNone/>
              <a:defRPr/>
            </a:lvl5pPr>
          </a:lstStyle>
          <a:p>
            <a:pPr lvl="0"/>
            <a:r>
              <a:rPr lang="en-GB" dirty="0" smtClean="0"/>
              <a:t>Presented by Name</a:t>
            </a:r>
          </a:p>
          <a:p>
            <a:pPr lvl="0"/>
            <a:r>
              <a:rPr lang="en-GB" dirty="0" smtClean="0"/>
              <a:t>Job title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block righ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userDrawn="1"/>
        </p:nvSpPr>
        <p:spPr bwMode="auto">
          <a:xfrm>
            <a:off x="0" y="0"/>
            <a:ext cx="9144000" cy="162000"/>
          </a:xfrm>
          <a:prstGeom prst="rect">
            <a:avLst/>
          </a:prstGeom>
          <a:solidFill>
            <a:srgbClr val="96A0B4"/>
          </a:solidFill>
          <a:ln w="9525"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pic>
        <p:nvPicPr>
          <p:cNvPr id="2051" name="Picture 3" descr="c:\Users\koshorst_c\Desktop\title block.wmf"/>
          <p:cNvPicPr>
            <a:picLocks noChangeArrowheads="1"/>
          </p:cNvPicPr>
          <p:nvPr userDrawn="1"/>
        </p:nvPicPr>
        <p:blipFill>
          <a:blip r:embed="rId3" cstate="print"/>
          <a:srcRect/>
          <a:stretch>
            <a:fillRect/>
          </a:stretch>
        </p:blipFill>
        <p:spPr bwMode="auto">
          <a:xfrm>
            <a:off x="6251265" y="431998"/>
            <a:ext cx="2590800" cy="2590800"/>
          </a:xfrm>
          <a:prstGeom prst="rect">
            <a:avLst/>
          </a:prstGeom>
          <a:noFill/>
          <a:effectLst/>
        </p:spPr>
      </p:pic>
      <p:sp>
        <p:nvSpPr>
          <p:cNvPr id="12" name="Rectangle 11"/>
          <p:cNvSpPr/>
          <p:nvPr userDrawn="1"/>
        </p:nvSpPr>
        <p:spPr bwMode="auto">
          <a:xfrm>
            <a:off x="0" y="4711500"/>
            <a:ext cx="9144000" cy="432000"/>
          </a:xfrm>
          <a:prstGeom prst="rect">
            <a:avLst/>
          </a:prstGeom>
          <a:solidFill>
            <a:srgbClr val="96A0B4"/>
          </a:solidFill>
          <a:ln w="9525"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charset="0"/>
            </a:endParaRPr>
          </a:p>
        </p:txBody>
      </p:sp>
      <p:sp>
        <p:nvSpPr>
          <p:cNvPr id="3074" name="Rectangle 2"/>
          <p:cNvSpPr>
            <a:spLocks noGrp="1" noChangeArrowheads="1"/>
          </p:cNvSpPr>
          <p:nvPr>
            <p:ph type="ctrTitle"/>
          </p:nvPr>
        </p:nvSpPr>
        <p:spPr>
          <a:xfrm>
            <a:off x="6380891" y="1283740"/>
            <a:ext cx="2340000" cy="1080000"/>
          </a:xfrm>
          <a:noFill/>
          <a:ln w="9525">
            <a:noFill/>
          </a:ln>
        </p:spPr>
        <p:txBody>
          <a:bodyPr lIns="0" tIns="0" rIns="0" bIns="36000" anchor="b"/>
          <a:lstStyle>
            <a:lvl1pPr algn="l">
              <a:defRPr sz="1700" b="1" spc="-40">
                <a:solidFill>
                  <a:schemeClr val="tx2">
                    <a:lumMod val="50000"/>
                  </a:schemeClr>
                </a:solidFill>
              </a:defRPr>
            </a:lvl1pPr>
          </a:lstStyle>
          <a:p>
            <a:r>
              <a:rPr lang="de-DE" noProof="0" smtClean="0"/>
              <a:t>Titelmasterformat durch Klicken bearbeiten</a:t>
            </a:r>
            <a:endParaRPr lang="en-GB" noProof="0" dirty="0"/>
          </a:p>
        </p:txBody>
      </p:sp>
      <p:sp>
        <p:nvSpPr>
          <p:cNvPr id="3075" name="Rectangle 3"/>
          <p:cNvSpPr>
            <a:spLocks noGrp="1" noChangeArrowheads="1"/>
          </p:cNvSpPr>
          <p:nvPr>
            <p:ph type="subTitle" idx="1"/>
          </p:nvPr>
        </p:nvSpPr>
        <p:spPr>
          <a:xfrm>
            <a:off x="6380891" y="2363740"/>
            <a:ext cx="2340000" cy="486006"/>
          </a:xfrm>
        </p:spPr>
        <p:txBody>
          <a:bodyPr lIns="0" tIns="36000" rIns="0" bIns="0"/>
          <a:lstStyle>
            <a:lvl1pPr marL="0" indent="0" algn="l">
              <a:lnSpc>
                <a:spcPct val="80000"/>
              </a:lnSpc>
              <a:buFontTx/>
              <a:buNone/>
              <a:defRPr sz="1200" b="0" spc="-20">
                <a:solidFill>
                  <a:schemeClr val="tx2">
                    <a:lumMod val="50000"/>
                  </a:schemeClr>
                </a:solidFill>
              </a:defRPr>
            </a:lvl1pPr>
          </a:lstStyle>
          <a:p>
            <a:r>
              <a:rPr lang="de-DE" noProof="0" smtClean="0"/>
              <a:t>Formatvorlage des Untertitelmasters durch Klicken bearbeiten</a:t>
            </a:r>
            <a:endParaRPr lang="en-GB" noProof="0" smtClean="0"/>
          </a:p>
        </p:txBody>
      </p:sp>
      <p:sp>
        <p:nvSpPr>
          <p:cNvPr id="9" name="Rectangle 4"/>
          <p:cNvSpPr>
            <a:spLocks noGrp="1" noChangeArrowheads="1"/>
          </p:cNvSpPr>
          <p:nvPr userDrawn="1">
            <p:ph type="dt" sz="half" idx="10"/>
          </p:nvPr>
        </p:nvSpPr>
        <p:spPr/>
        <p:txBody>
          <a:bodyPr/>
          <a:lstStyle>
            <a:lvl1pPr algn="r">
              <a:lnSpc>
                <a:spcPct val="100000"/>
              </a:lnSpc>
              <a:spcBef>
                <a:spcPct val="0"/>
              </a:spcBef>
              <a:defRPr sz="700" smtClean="0">
                <a:solidFill>
                  <a:schemeClr val="bg1"/>
                </a:solidFill>
              </a:defRPr>
            </a:lvl1pPr>
          </a:lstStyle>
          <a:p>
            <a:pPr>
              <a:defRPr/>
            </a:pPr>
            <a:r>
              <a:rPr lang="de-DE" smtClean="0"/>
              <a:t>October 2015</a:t>
            </a:r>
            <a:endParaRPr lang="en-GB" dirty="0"/>
          </a:p>
        </p:txBody>
      </p:sp>
      <p:sp>
        <p:nvSpPr>
          <p:cNvPr id="10" name="Rectangle 5"/>
          <p:cNvSpPr>
            <a:spLocks noGrp="1" noChangeArrowheads="1"/>
          </p:cNvSpPr>
          <p:nvPr userDrawn="1">
            <p:ph type="ftr" sz="quarter" idx="11"/>
          </p:nvPr>
        </p:nvSpPr>
        <p:spPr>
          <a:xfrm>
            <a:off x="268767" y="1"/>
            <a:ext cx="7128320" cy="161925"/>
          </a:xfrm>
        </p:spPr>
        <p:txBody>
          <a:bodyPr lIns="90000"/>
          <a:lstStyle>
            <a:lvl1pPr algn="l">
              <a:lnSpc>
                <a:spcPct val="100000"/>
              </a:lnSpc>
              <a:spcBef>
                <a:spcPct val="0"/>
              </a:spcBef>
              <a:defRPr sz="600" noProof="1" smtClean="0">
                <a:solidFill>
                  <a:schemeClr val="bg1"/>
                </a:solidFill>
              </a:defRPr>
            </a:lvl1pPr>
          </a:lstStyle>
          <a:p>
            <a:pPr>
              <a:defRPr/>
            </a:pPr>
            <a:r>
              <a:rPr lang="en-US" noProof="1" smtClean="0"/>
              <a:t>Lithium Battery Transport Containment - ECD1Y</a:t>
            </a:r>
            <a:endParaRPr lang="en-GB" noProof="1"/>
          </a:p>
        </p:txBody>
      </p:sp>
      <p:sp>
        <p:nvSpPr>
          <p:cNvPr id="18" name="Text Placeholder 17" descr="Function / Department / Event"/>
          <p:cNvSpPr>
            <a:spLocks noGrp="1"/>
          </p:cNvSpPr>
          <p:nvPr>
            <p:ph type="body" sz="quarter" idx="12" hasCustomPrompt="1"/>
          </p:nvPr>
        </p:nvSpPr>
        <p:spPr>
          <a:xfrm>
            <a:off x="6381087" y="513001"/>
            <a:ext cx="2340000" cy="162428"/>
          </a:xfrm>
        </p:spPr>
        <p:txBody>
          <a:bodyPr lIns="0" tIns="0" rIns="0" bIns="36000"/>
          <a:lstStyle>
            <a:lvl1pPr algn="r">
              <a:buFontTx/>
              <a:buNone/>
              <a:defRPr sz="1200" b="1" spc="-20">
                <a:solidFill>
                  <a:schemeClr val="tx2">
                    <a:lumMod val="50000"/>
                  </a:schemeClr>
                </a:solidFill>
              </a:defRPr>
            </a:lvl1pPr>
          </a:lstStyle>
          <a:p>
            <a:pPr lvl="0"/>
            <a:r>
              <a:rPr lang="en-GB" dirty="0" smtClean="0"/>
              <a:t>Function / Event</a:t>
            </a:r>
          </a:p>
        </p:txBody>
      </p:sp>
      <p:sp>
        <p:nvSpPr>
          <p:cNvPr id="20" name="Text Placeholder 19"/>
          <p:cNvSpPr>
            <a:spLocks noGrp="1"/>
          </p:cNvSpPr>
          <p:nvPr>
            <p:ph type="body" sz="quarter" idx="13" hasCustomPrompt="1"/>
          </p:nvPr>
        </p:nvSpPr>
        <p:spPr>
          <a:xfrm>
            <a:off x="6381087" y="717254"/>
            <a:ext cx="2340000" cy="269571"/>
          </a:xfrm>
        </p:spPr>
        <p:txBody>
          <a:bodyPr lIns="0" tIns="36000" rIns="0"/>
          <a:lstStyle>
            <a:lvl1pPr algn="r">
              <a:lnSpc>
                <a:spcPts val="700"/>
              </a:lnSpc>
              <a:buFontTx/>
              <a:buNone/>
              <a:defRPr sz="1000" spc="-10" baseline="0">
                <a:solidFill>
                  <a:schemeClr val="tx2">
                    <a:lumMod val="50000"/>
                  </a:schemeClr>
                </a:solidFill>
              </a:defRPr>
            </a:lvl1pPr>
            <a:lvl2pPr>
              <a:buFontTx/>
              <a:buNone/>
              <a:defRPr/>
            </a:lvl2pPr>
            <a:lvl3pPr>
              <a:buFontTx/>
              <a:buNone/>
              <a:defRPr/>
            </a:lvl3pPr>
            <a:lvl4pPr>
              <a:buFontTx/>
              <a:buNone/>
              <a:defRPr/>
            </a:lvl4pPr>
            <a:lvl5pPr>
              <a:buFontTx/>
              <a:buNone/>
              <a:defRPr/>
            </a:lvl5pPr>
          </a:lstStyle>
          <a:p>
            <a:pPr lvl="0"/>
            <a:r>
              <a:rPr lang="en-GB" dirty="0" smtClean="0"/>
              <a:t>Presented by Name</a:t>
            </a:r>
          </a:p>
          <a:p>
            <a:pPr lvl="0"/>
            <a:r>
              <a:rPr lang="en-GB" dirty="0" smtClean="0"/>
              <a:t>Job title</a:t>
            </a:r>
          </a:p>
        </p:txBody>
      </p:sp>
      <p:pic>
        <p:nvPicPr>
          <p:cNvPr id="13" name="Picture 2" descr="c:\Users\koshorst_c\Desktop\AIRBUS_WHT_s.png"/>
          <p:cNvPicPr>
            <a:picLocks noChangeAspect="1" noChangeArrowheads="1"/>
          </p:cNvPicPr>
          <p:nvPr userDrawn="1"/>
        </p:nvPicPr>
        <p:blipFill>
          <a:blip r:embed="rId4" cstate="print"/>
          <a:srcRect/>
          <a:stretch>
            <a:fillRect/>
          </a:stretch>
        </p:blipFill>
        <p:spPr bwMode="auto">
          <a:xfrm>
            <a:off x="7792554" y="4792500"/>
            <a:ext cx="1119155" cy="270000"/>
          </a:xfrm>
          <a:prstGeom prst="rect">
            <a:avLst/>
          </a:prstGeom>
          <a:noFill/>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smtClean="0"/>
              <a:t>Titelmasterformat durch Klicken bearbeiten</a:t>
            </a:r>
            <a:endParaRPr lang="en-GB" noProof="0" dirty="0"/>
          </a:p>
        </p:txBody>
      </p:sp>
      <p:sp>
        <p:nvSpPr>
          <p:cNvPr id="3" name="Content Placeholder 2"/>
          <p:cNvSpPr>
            <a:spLocks noGrp="1"/>
          </p:cNvSpPr>
          <p:nvPr>
            <p:ph idx="1"/>
          </p:nvPr>
        </p:nvSpPr>
        <p:spPr/>
        <p:txBody>
          <a:bodyPr/>
          <a:lstStyle>
            <a:lvl1pPr marL="180000">
              <a:defRPr/>
            </a:lvl1pPr>
            <a:lvl5pPr>
              <a:defRPr/>
            </a:lvl5pPr>
            <a:lvl6pPr>
              <a:defRPr/>
            </a:lvl6pPr>
            <a:lvl7pPr>
              <a:defRPr/>
            </a:lvl7pPr>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GB" noProof="0" dirty="0"/>
          </a:p>
        </p:txBody>
      </p:sp>
      <p:sp>
        <p:nvSpPr>
          <p:cNvPr id="4" name="Date Placeholder 3"/>
          <p:cNvSpPr>
            <a:spLocks noGrp="1"/>
          </p:cNvSpPr>
          <p:nvPr>
            <p:ph type="dt" sz="half" idx="10"/>
          </p:nvPr>
        </p:nvSpPr>
        <p:spPr/>
        <p:txBody>
          <a:bodyPr/>
          <a:lstStyle>
            <a:lvl1pPr>
              <a:defRPr/>
            </a:lvl1pPr>
          </a:lstStyle>
          <a:p>
            <a:pPr>
              <a:defRPr/>
            </a:pPr>
            <a:r>
              <a:rPr lang="de-DE" noProof="1" smtClean="0"/>
              <a:t>October 2015</a:t>
            </a:r>
            <a:endParaRPr lang="en-GB" noProof="1"/>
          </a:p>
        </p:txBody>
      </p:sp>
      <p:sp>
        <p:nvSpPr>
          <p:cNvPr id="5" name="Footer Placeholder 4"/>
          <p:cNvSpPr>
            <a:spLocks noGrp="1"/>
          </p:cNvSpPr>
          <p:nvPr>
            <p:ph type="ftr" sz="quarter" idx="11"/>
          </p:nvPr>
        </p:nvSpPr>
        <p:spPr>
          <a:xfrm>
            <a:off x="252413" y="1"/>
            <a:ext cx="7271915" cy="161925"/>
          </a:xfrm>
        </p:spPr>
        <p:txBody>
          <a:bodyPr/>
          <a:lstStyle>
            <a:lvl1pPr>
              <a:defRPr/>
            </a:lvl1pPr>
          </a:lstStyle>
          <a:p>
            <a:pPr>
              <a:defRPr/>
            </a:pPr>
            <a:r>
              <a:rPr lang="en-US" noProof="1" smtClean="0"/>
              <a:t>Lithium Battery Transport Containment - ECD1Y</a:t>
            </a:r>
            <a:endParaRPr lang="en-GB" noProof="1"/>
          </a:p>
        </p:txBody>
      </p:sp>
      <p:sp>
        <p:nvSpPr>
          <p:cNvPr id="6" name="Slide Number Placeholder 5"/>
          <p:cNvSpPr>
            <a:spLocks noGrp="1"/>
          </p:cNvSpPr>
          <p:nvPr>
            <p:ph type="sldNum" sz="quarter" idx="12"/>
          </p:nvPr>
        </p:nvSpPr>
        <p:spPr/>
        <p:txBody>
          <a:bodyPr/>
          <a:lstStyle>
            <a:lvl1pPr>
              <a:defRPr/>
            </a:lvl1pPr>
          </a:lstStyle>
          <a:p>
            <a:pPr>
              <a:defRPr/>
            </a:pPr>
            <a:r>
              <a:rPr lang="en-GB" noProof="1" smtClean="0"/>
              <a:t>Page </a:t>
            </a:r>
            <a:fld id="{F7CE7AB7-A104-46A5-B6CD-26082A13EDB6}" type="slidenum">
              <a:rPr lang="en-GB" noProof="1" smtClean="0"/>
              <a:pPr>
                <a:defRPr/>
              </a:pPr>
              <a:t>‹Nr.›</a:t>
            </a:fld>
            <a:endParaRPr lang="en-GB" noProof="1"/>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smtClean="0"/>
              <a:t>Titelmasterformat durch Klicken bearbeiten</a:t>
            </a:r>
            <a:endParaRPr lang="en-GB" noProof="0" dirty="0"/>
          </a:p>
        </p:txBody>
      </p:sp>
      <p:sp>
        <p:nvSpPr>
          <p:cNvPr id="3" name="Date Placeholder 2"/>
          <p:cNvSpPr>
            <a:spLocks noGrp="1"/>
          </p:cNvSpPr>
          <p:nvPr>
            <p:ph type="dt" sz="half" idx="10"/>
          </p:nvPr>
        </p:nvSpPr>
        <p:spPr/>
        <p:txBody>
          <a:bodyPr/>
          <a:lstStyle>
            <a:lvl1pPr>
              <a:defRPr noProof="0"/>
            </a:lvl1pPr>
          </a:lstStyle>
          <a:p>
            <a:pPr>
              <a:defRPr/>
            </a:pPr>
            <a:r>
              <a:rPr lang="de-DE" noProof="0" smtClean="0"/>
              <a:t>October 2015</a:t>
            </a:r>
            <a:endParaRPr lang="en-GB" noProof="0"/>
          </a:p>
        </p:txBody>
      </p:sp>
      <p:sp>
        <p:nvSpPr>
          <p:cNvPr id="4" name="Footer Placeholder 3"/>
          <p:cNvSpPr>
            <a:spLocks noGrp="1"/>
          </p:cNvSpPr>
          <p:nvPr>
            <p:ph type="ftr" sz="quarter" idx="11"/>
          </p:nvPr>
        </p:nvSpPr>
        <p:spPr/>
        <p:txBody>
          <a:bodyPr/>
          <a:lstStyle>
            <a:lvl1pPr>
              <a:defRPr/>
            </a:lvl1pPr>
          </a:lstStyle>
          <a:p>
            <a:pPr>
              <a:defRPr/>
            </a:pPr>
            <a:r>
              <a:rPr lang="en-US" noProof="1" smtClean="0"/>
              <a:t>Lithium Battery Transport Containment - ECD1Y</a:t>
            </a:r>
            <a:endParaRPr lang="en-GB" noProof="1"/>
          </a:p>
        </p:txBody>
      </p:sp>
      <p:sp>
        <p:nvSpPr>
          <p:cNvPr id="5" name="Slide Number Placeholder 4"/>
          <p:cNvSpPr>
            <a:spLocks noGrp="1"/>
          </p:cNvSpPr>
          <p:nvPr>
            <p:ph type="sldNum" sz="quarter" idx="12"/>
          </p:nvPr>
        </p:nvSpPr>
        <p:spPr/>
        <p:txBody>
          <a:bodyPr/>
          <a:lstStyle>
            <a:lvl1pPr>
              <a:defRPr/>
            </a:lvl1pPr>
          </a:lstStyle>
          <a:p>
            <a:pPr>
              <a:defRPr/>
            </a:pPr>
            <a:r>
              <a:rPr lang="en-GB" noProof="1" smtClean="0"/>
              <a:t>Page </a:t>
            </a:r>
            <a:fld id="{88964653-3594-43D6-B07B-9D599E8B2A12}" type="slidenum">
              <a:rPr lang="en-GB" noProof="1" smtClean="0"/>
              <a:pPr>
                <a:defRPr/>
              </a:pPr>
              <a:t>‹Nr.›</a:t>
            </a:fld>
            <a:endParaRPr lang="en-GB" noProof="1"/>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19"/>
          <p:cNvSpPr/>
          <p:nvPr/>
        </p:nvSpPr>
        <p:spPr bwMode="auto">
          <a:xfrm>
            <a:off x="2" y="162000"/>
            <a:ext cx="9143999" cy="593627"/>
          </a:xfrm>
          <a:custGeom>
            <a:avLst/>
            <a:gdLst>
              <a:gd name="connsiteX0" fmla="*/ 0 w 8949128"/>
              <a:gd name="connsiteY0" fmla="*/ 0 h 794479"/>
              <a:gd name="connsiteX1" fmla="*/ 8949128 w 8949128"/>
              <a:gd name="connsiteY1" fmla="*/ 0 h 794479"/>
              <a:gd name="connsiteX2" fmla="*/ 8949128 w 8949128"/>
              <a:gd name="connsiteY2" fmla="*/ 794479 h 794479"/>
              <a:gd name="connsiteX3" fmla="*/ 5913620 w 8949128"/>
              <a:gd name="connsiteY3" fmla="*/ 794479 h 794479"/>
              <a:gd name="connsiteX4" fmla="*/ 5913620 w 8949128"/>
              <a:gd name="connsiteY4" fmla="*/ 689548 h 794479"/>
              <a:gd name="connsiteX5" fmla="*/ 0 w 8949128"/>
              <a:gd name="connsiteY5" fmla="*/ 689548 h 794479"/>
              <a:gd name="connsiteX6" fmla="*/ 0 w 8949128"/>
              <a:gd name="connsiteY6" fmla="*/ 0 h 79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9128" h="794479">
                <a:moveTo>
                  <a:pt x="0" y="0"/>
                </a:moveTo>
                <a:lnTo>
                  <a:pt x="8949128" y="0"/>
                </a:lnTo>
                <a:lnTo>
                  <a:pt x="8949128" y="794479"/>
                </a:lnTo>
                <a:lnTo>
                  <a:pt x="5913620" y="794479"/>
                </a:lnTo>
                <a:lnTo>
                  <a:pt x="5913620" y="689548"/>
                </a:lnTo>
                <a:lnTo>
                  <a:pt x="0" y="689548"/>
                </a:lnTo>
                <a:lnTo>
                  <a:pt x="0" y="0"/>
                </a:lnTo>
                <a:close/>
              </a:path>
            </a:pathLst>
          </a:custGeom>
          <a:solidFill>
            <a:schemeClr val="tx2">
              <a:lumMod val="20000"/>
              <a:lumOff val="80000"/>
            </a:schemeClr>
          </a:solidFill>
          <a:ln w="9525"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Arial" charset="0"/>
            </a:endParaRPr>
          </a:p>
        </p:txBody>
      </p:sp>
      <p:sp>
        <p:nvSpPr>
          <p:cNvPr id="17" name="Rectangle 16"/>
          <p:cNvSpPr/>
          <p:nvPr/>
        </p:nvSpPr>
        <p:spPr bwMode="auto">
          <a:xfrm>
            <a:off x="0" y="4711500"/>
            <a:ext cx="9144000" cy="432000"/>
          </a:xfrm>
          <a:prstGeom prst="rect">
            <a:avLst/>
          </a:prstGeom>
          <a:solidFill>
            <a:srgbClr val="96A0B4"/>
          </a:solidFill>
          <a:ln w="9525"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Arial" charset="0"/>
            </a:endParaRPr>
          </a:p>
        </p:txBody>
      </p:sp>
      <p:sp>
        <p:nvSpPr>
          <p:cNvPr id="14" name="Rectangle 13"/>
          <p:cNvSpPr/>
          <p:nvPr/>
        </p:nvSpPr>
        <p:spPr bwMode="auto">
          <a:xfrm>
            <a:off x="0" y="0"/>
            <a:ext cx="9144000" cy="162000"/>
          </a:xfrm>
          <a:prstGeom prst="rect">
            <a:avLst/>
          </a:prstGeom>
          <a:solidFill>
            <a:srgbClr val="96A0B4"/>
          </a:solidFill>
          <a:ln w="9525"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Arial" charset="0"/>
            </a:endParaRPr>
          </a:p>
        </p:txBody>
      </p:sp>
      <p:sp>
        <p:nvSpPr>
          <p:cNvPr id="1028" name="Rectangle 4"/>
          <p:cNvSpPr>
            <a:spLocks noGrp="1" noChangeArrowheads="1"/>
          </p:cNvSpPr>
          <p:nvPr>
            <p:ph type="dt" sz="half" idx="2"/>
          </p:nvPr>
        </p:nvSpPr>
        <p:spPr bwMode="auto">
          <a:xfrm>
            <a:off x="7656512" y="1"/>
            <a:ext cx="1225550" cy="16192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a:lnSpc>
                <a:spcPct val="100000"/>
              </a:lnSpc>
              <a:spcBef>
                <a:spcPct val="0"/>
              </a:spcBef>
              <a:defRPr sz="600" b="1" noProof="1" smtClean="0">
                <a:solidFill>
                  <a:schemeClr val="bg1"/>
                </a:solidFill>
              </a:defRPr>
            </a:lvl1pPr>
          </a:lstStyle>
          <a:p>
            <a:pPr>
              <a:defRPr/>
            </a:pPr>
            <a:r>
              <a:rPr lang="de-DE" smtClean="0"/>
              <a:t>October 2015</a:t>
            </a:r>
            <a:endParaRPr lang="en-GB" dirty="0"/>
          </a:p>
        </p:txBody>
      </p:sp>
      <p:sp>
        <p:nvSpPr>
          <p:cNvPr id="2" name="Rectangle 5"/>
          <p:cNvSpPr>
            <a:spLocks noGrp="1" noChangeArrowheads="1"/>
          </p:cNvSpPr>
          <p:nvPr>
            <p:ph type="ftr" sz="quarter" idx="3"/>
          </p:nvPr>
        </p:nvSpPr>
        <p:spPr bwMode="auto">
          <a:xfrm>
            <a:off x="252413" y="1"/>
            <a:ext cx="7199907" cy="16192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a:lnSpc>
                <a:spcPct val="100000"/>
              </a:lnSpc>
              <a:spcBef>
                <a:spcPct val="0"/>
              </a:spcBef>
              <a:defRPr sz="600" b="0" noProof="1" smtClean="0">
                <a:solidFill>
                  <a:schemeClr val="bg1"/>
                </a:solidFill>
                <a:latin typeface="+mn-lt"/>
              </a:defRPr>
            </a:lvl1pPr>
          </a:lstStyle>
          <a:p>
            <a:pPr>
              <a:defRPr/>
            </a:pPr>
            <a:r>
              <a:rPr lang="en-US" noProof="1" smtClean="0"/>
              <a:t>Lithium Battery Transport Containment - ECD1Y</a:t>
            </a:r>
            <a:endParaRPr lang="en-GB" noProof="1"/>
          </a:p>
        </p:txBody>
      </p:sp>
      <p:sp>
        <p:nvSpPr>
          <p:cNvPr id="1030" name="Rectangle 6"/>
          <p:cNvSpPr>
            <a:spLocks noGrp="1" noChangeArrowheads="1"/>
          </p:cNvSpPr>
          <p:nvPr>
            <p:ph type="sldNum" sz="quarter" idx="4"/>
          </p:nvPr>
        </p:nvSpPr>
        <p:spPr bwMode="auto">
          <a:xfrm>
            <a:off x="261940" y="4786313"/>
            <a:ext cx="1081087" cy="16192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l">
              <a:lnSpc>
                <a:spcPct val="100000"/>
              </a:lnSpc>
              <a:spcBef>
                <a:spcPct val="0"/>
              </a:spcBef>
              <a:defRPr sz="600" b="1" noProof="1">
                <a:solidFill>
                  <a:schemeClr val="bg1"/>
                </a:solidFill>
                <a:latin typeface="Arial" pitchFamily="34" charset="0"/>
                <a:cs typeface="Arial" pitchFamily="34" charset="0"/>
              </a:defRPr>
            </a:lvl1pPr>
          </a:lstStyle>
          <a:p>
            <a:pPr>
              <a:defRPr/>
            </a:pPr>
            <a:r>
              <a:rPr lang="en-GB" dirty="0" smtClean="0"/>
              <a:t>Page </a:t>
            </a:r>
            <a:fld id="{18D8B383-48A2-4F68-A457-302CFCBCB6D2}" type="slidenum">
              <a:rPr lang="en-GB" smtClean="0"/>
              <a:pPr>
                <a:defRPr/>
              </a:pPr>
              <a:t>‹Nr.›</a:t>
            </a:fld>
            <a:endParaRPr lang="en-GB" dirty="0"/>
          </a:p>
        </p:txBody>
      </p:sp>
      <p:sp>
        <p:nvSpPr>
          <p:cNvPr id="1037" name="Rectangle 11"/>
          <p:cNvSpPr>
            <a:spLocks noGrp="1" noChangeArrowheads="1"/>
          </p:cNvSpPr>
          <p:nvPr>
            <p:ph type="body" idx="1"/>
          </p:nvPr>
        </p:nvSpPr>
        <p:spPr bwMode="auto">
          <a:xfrm>
            <a:off x="252414" y="836999"/>
            <a:ext cx="8640000" cy="3834000"/>
          </a:xfrm>
          <a:prstGeom prst="rect">
            <a:avLst/>
          </a:prstGeom>
          <a:noFill/>
          <a:ln w="9525">
            <a:noFill/>
            <a:miter lim="800000"/>
            <a:headEnd/>
            <a:tailEnd/>
          </a:ln>
        </p:spPr>
        <p:txBody>
          <a:bodyPr vert="horz" wrap="square" lIns="0" tIns="90000" rIns="91440" bIns="90000" numCol="1" anchor="t" anchorCtr="0" compatLnSpc="1">
            <a:prstTxWarp prst="textNoShape">
              <a:avLst/>
            </a:prstTxWarp>
          </a:bodyPr>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GB" noProof="0" dirty="0" smtClean="0"/>
          </a:p>
        </p:txBody>
      </p:sp>
      <p:sp>
        <p:nvSpPr>
          <p:cNvPr id="1038" name="Rectangle 7"/>
          <p:cNvSpPr>
            <a:spLocks noGrp="1" noChangeArrowheads="1"/>
          </p:cNvSpPr>
          <p:nvPr>
            <p:ph type="title"/>
          </p:nvPr>
        </p:nvSpPr>
        <p:spPr bwMode="auto">
          <a:xfrm>
            <a:off x="252414" y="215504"/>
            <a:ext cx="8640000" cy="459000"/>
          </a:xfrm>
          <a:prstGeom prst="rect">
            <a:avLst/>
          </a:prstGeom>
          <a:noFill/>
          <a:ln w="6350">
            <a:noFill/>
            <a:miter lim="800000"/>
            <a:headEnd/>
            <a:tailEnd/>
          </a:ln>
        </p:spPr>
        <p:txBody>
          <a:bodyPr vert="horz" wrap="square" lIns="0" tIns="0" rIns="0" bIns="0" numCol="1" anchor="ctr" anchorCtr="0" compatLnSpc="1">
            <a:prstTxWarp prst="textNoShape">
              <a:avLst/>
            </a:prstTxWarp>
          </a:bodyPr>
          <a:lstStyle/>
          <a:p>
            <a:pPr lvl="0"/>
            <a:r>
              <a:rPr lang="de-DE" noProof="0" smtClean="0"/>
              <a:t>Titelmasterformat durch Klicken bearbeiten</a:t>
            </a:r>
            <a:endParaRPr lang="en-GB" noProof="0" dirty="0" smtClean="0"/>
          </a:p>
        </p:txBody>
      </p:sp>
      <p:sp>
        <p:nvSpPr>
          <p:cNvPr id="1057" name="Text Box 33"/>
          <p:cNvSpPr txBox="1">
            <a:spLocks noChangeArrowheads="1"/>
          </p:cNvSpPr>
          <p:nvPr/>
        </p:nvSpPr>
        <p:spPr bwMode="auto">
          <a:xfrm>
            <a:off x="261938" y="5002769"/>
            <a:ext cx="3049588" cy="123111"/>
          </a:xfrm>
          <a:prstGeom prst="rect">
            <a:avLst/>
          </a:prstGeom>
          <a:noFill/>
          <a:ln w="9525">
            <a:noFill/>
            <a:miter lim="800000"/>
            <a:headEnd/>
            <a:tailEnd/>
          </a:ln>
          <a:effectLst/>
        </p:spPr>
        <p:txBody>
          <a:bodyPr lIns="0" tIns="0" anchor="ctr">
            <a:spAutoFit/>
          </a:bodyPr>
          <a:lstStyle/>
          <a:p>
            <a:pPr>
              <a:defRPr/>
            </a:pPr>
            <a:r>
              <a:rPr lang="en-GB" sz="500" noProof="1" smtClean="0">
                <a:solidFill>
                  <a:schemeClr val="tx2">
                    <a:lumMod val="40000"/>
                    <a:lumOff val="60000"/>
                  </a:schemeClr>
                </a:solidFill>
              </a:rPr>
              <a:t>© </a:t>
            </a:r>
            <a:r>
              <a:rPr lang="en-GB" sz="400" noProof="1" smtClean="0">
                <a:solidFill>
                  <a:schemeClr val="tx2">
                    <a:lumMod val="40000"/>
                    <a:lumOff val="60000"/>
                  </a:schemeClr>
                </a:solidFill>
              </a:rPr>
              <a:t>AIRBUS Operations</a:t>
            </a:r>
            <a:r>
              <a:rPr lang="en-GB" sz="400" baseline="0" noProof="1" smtClean="0">
                <a:solidFill>
                  <a:schemeClr val="tx2">
                    <a:lumMod val="40000"/>
                    <a:lumOff val="60000"/>
                  </a:schemeClr>
                </a:solidFill>
              </a:rPr>
              <a:t> GmbH</a:t>
            </a:r>
            <a:r>
              <a:rPr lang="en-GB" sz="400" noProof="1" smtClean="0">
                <a:solidFill>
                  <a:schemeClr val="tx2">
                    <a:lumMod val="40000"/>
                    <a:lumOff val="60000"/>
                  </a:schemeClr>
                </a:solidFill>
              </a:rPr>
              <a:t>. All rights reserved. Confidential and proprietary document.</a:t>
            </a:r>
            <a:endParaRPr lang="en-GB" sz="400" noProof="1">
              <a:solidFill>
                <a:schemeClr val="tx2">
                  <a:lumMod val="40000"/>
                  <a:lumOff val="60000"/>
                </a:schemeClr>
              </a:solidFill>
            </a:endParaRPr>
          </a:p>
        </p:txBody>
      </p:sp>
      <p:pic>
        <p:nvPicPr>
          <p:cNvPr id="15" name="Picture 2" descr="c:\Users\koshorst_c\Desktop\AIRBUS_WHT_s.png"/>
          <p:cNvPicPr>
            <a:picLocks noChangeArrowheads="1"/>
          </p:cNvPicPr>
          <p:nvPr/>
        </p:nvPicPr>
        <p:blipFill>
          <a:blip r:embed="rId6" cstate="print"/>
          <a:srcRect/>
          <a:stretch>
            <a:fillRect/>
          </a:stretch>
        </p:blipFill>
        <p:spPr bwMode="auto">
          <a:xfrm>
            <a:off x="7793592" y="4792500"/>
            <a:ext cx="1119155" cy="270000"/>
          </a:xfrm>
          <a:prstGeom prst="rect">
            <a:avLst/>
          </a:prstGeom>
          <a:noFill/>
        </p:spPr>
      </p:pic>
    </p:spTree>
  </p:cSld>
  <p:clrMap bg1="lt1" tx1="dk1" bg2="lt2" tx2="dk2" accent1="accent1" accent2="accent2" accent3="accent3" accent4="accent4" accent5="accent5" accent6="accent6" hlink="hlink" folHlink="folHlink"/>
  <p:sldLayoutIdLst>
    <p:sldLayoutId id="2147483715" r:id="rId1"/>
    <p:sldLayoutId id="2147483721" r:id="rId2"/>
    <p:sldLayoutId id="2147483716" r:id="rId3"/>
    <p:sldLayoutId id="2147483720" r:id="rId4"/>
  </p:sldLayoutIdLst>
  <p:hf sldNum="0" hdr="0"/>
  <p:txStyles>
    <p:titleStyle>
      <a:lvl1pPr algn="l" rtl="0" eaLnBrk="1" fontAlgn="base" hangingPunct="1">
        <a:lnSpc>
          <a:spcPct val="80000"/>
        </a:lnSpc>
        <a:spcBef>
          <a:spcPct val="0"/>
        </a:spcBef>
        <a:spcAft>
          <a:spcPct val="0"/>
        </a:spcAft>
        <a:defRPr sz="1800" b="0" spc="-50">
          <a:solidFill>
            <a:schemeClr val="tx2">
              <a:lumMod val="75000"/>
            </a:schemeClr>
          </a:solidFill>
          <a:latin typeface="+mj-lt"/>
          <a:ea typeface="+mj-ea"/>
          <a:cs typeface="+mj-cs"/>
        </a:defRPr>
      </a:lvl1pPr>
      <a:lvl2pPr algn="l" rtl="0" eaLnBrk="1" fontAlgn="base" hangingPunct="1">
        <a:lnSpc>
          <a:spcPct val="80000"/>
        </a:lnSpc>
        <a:spcBef>
          <a:spcPct val="0"/>
        </a:spcBef>
        <a:spcAft>
          <a:spcPct val="0"/>
        </a:spcAft>
        <a:defRPr sz="2800">
          <a:solidFill>
            <a:srgbClr val="565C6A"/>
          </a:solidFill>
          <a:latin typeface="Arial" charset="0"/>
        </a:defRPr>
      </a:lvl2pPr>
      <a:lvl3pPr algn="l" rtl="0" eaLnBrk="1" fontAlgn="base" hangingPunct="1">
        <a:lnSpc>
          <a:spcPct val="80000"/>
        </a:lnSpc>
        <a:spcBef>
          <a:spcPct val="0"/>
        </a:spcBef>
        <a:spcAft>
          <a:spcPct val="0"/>
        </a:spcAft>
        <a:defRPr sz="2800">
          <a:solidFill>
            <a:srgbClr val="565C6A"/>
          </a:solidFill>
          <a:latin typeface="Arial" charset="0"/>
        </a:defRPr>
      </a:lvl3pPr>
      <a:lvl4pPr algn="l" rtl="0" eaLnBrk="1" fontAlgn="base" hangingPunct="1">
        <a:lnSpc>
          <a:spcPct val="80000"/>
        </a:lnSpc>
        <a:spcBef>
          <a:spcPct val="0"/>
        </a:spcBef>
        <a:spcAft>
          <a:spcPct val="0"/>
        </a:spcAft>
        <a:defRPr sz="2800">
          <a:solidFill>
            <a:srgbClr val="565C6A"/>
          </a:solidFill>
          <a:latin typeface="Arial" charset="0"/>
        </a:defRPr>
      </a:lvl4pPr>
      <a:lvl5pPr algn="l" rtl="0" eaLnBrk="1" fontAlgn="base" hangingPunct="1">
        <a:lnSpc>
          <a:spcPct val="80000"/>
        </a:lnSpc>
        <a:spcBef>
          <a:spcPct val="0"/>
        </a:spcBef>
        <a:spcAft>
          <a:spcPct val="0"/>
        </a:spcAft>
        <a:defRPr sz="2800">
          <a:solidFill>
            <a:srgbClr val="565C6A"/>
          </a:solidFill>
          <a:latin typeface="Arial" charset="0"/>
        </a:defRPr>
      </a:lvl5pPr>
      <a:lvl6pPr marL="457200" algn="l" rtl="0" eaLnBrk="1" fontAlgn="base" hangingPunct="1">
        <a:lnSpc>
          <a:spcPct val="80000"/>
        </a:lnSpc>
        <a:spcBef>
          <a:spcPct val="0"/>
        </a:spcBef>
        <a:spcAft>
          <a:spcPct val="0"/>
        </a:spcAft>
        <a:defRPr sz="3000">
          <a:solidFill>
            <a:srgbClr val="FFFFFF"/>
          </a:solidFill>
          <a:latin typeface="Arial" charset="0"/>
        </a:defRPr>
      </a:lvl6pPr>
      <a:lvl7pPr marL="914400" algn="l" rtl="0" eaLnBrk="1" fontAlgn="base" hangingPunct="1">
        <a:lnSpc>
          <a:spcPct val="80000"/>
        </a:lnSpc>
        <a:spcBef>
          <a:spcPct val="0"/>
        </a:spcBef>
        <a:spcAft>
          <a:spcPct val="0"/>
        </a:spcAft>
        <a:defRPr sz="3000">
          <a:solidFill>
            <a:srgbClr val="FFFFFF"/>
          </a:solidFill>
          <a:latin typeface="Arial" charset="0"/>
        </a:defRPr>
      </a:lvl7pPr>
      <a:lvl8pPr marL="1371600" algn="l" rtl="0" eaLnBrk="1" fontAlgn="base" hangingPunct="1">
        <a:lnSpc>
          <a:spcPct val="80000"/>
        </a:lnSpc>
        <a:spcBef>
          <a:spcPct val="0"/>
        </a:spcBef>
        <a:spcAft>
          <a:spcPct val="0"/>
        </a:spcAft>
        <a:defRPr sz="3000">
          <a:solidFill>
            <a:srgbClr val="FFFFFF"/>
          </a:solidFill>
          <a:latin typeface="Arial" charset="0"/>
        </a:defRPr>
      </a:lvl8pPr>
      <a:lvl9pPr marL="1828800" algn="l" rtl="0" eaLnBrk="1" fontAlgn="base" hangingPunct="1">
        <a:lnSpc>
          <a:spcPct val="80000"/>
        </a:lnSpc>
        <a:spcBef>
          <a:spcPct val="0"/>
        </a:spcBef>
        <a:spcAft>
          <a:spcPct val="0"/>
        </a:spcAft>
        <a:defRPr sz="3000">
          <a:solidFill>
            <a:srgbClr val="FFFFFF"/>
          </a:solidFill>
          <a:latin typeface="Arial" charset="0"/>
        </a:defRPr>
      </a:lvl9pPr>
    </p:titleStyle>
    <p:bodyStyle>
      <a:lvl1pPr marL="180000" indent="-180000" algn="l" rtl="0" eaLnBrk="1" fontAlgn="base" hangingPunct="1">
        <a:spcBef>
          <a:spcPts val="600"/>
        </a:spcBef>
        <a:spcAft>
          <a:spcPct val="0"/>
        </a:spcAft>
        <a:buSzPct val="120000"/>
        <a:buFont typeface="Arial" pitchFamily="34" charset="0"/>
        <a:buChar char="•"/>
        <a:defRPr sz="1700" spc="-20">
          <a:solidFill>
            <a:schemeClr val="tx2">
              <a:lumMod val="50000"/>
            </a:schemeClr>
          </a:solidFill>
          <a:latin typeface="+mn-lt"/>
          <a:ea typeface="+mn-ea"/>
          <a:cs typeface="+mn-cs"/>
        </a:defRPr>
      </a:lvl1pPr>
      <a:lvl2pPr marL="360000" indent="-180000" algn="l" rtl="0" eaLnBrk="1" fontAlgn="base" hangingPunct="1">
        <a:spcBef>
          <a:spcPts val="600"/>
        </a:spcBef>
        <a:spcAft>
          <a:spcPct val="0"/>
        </a:spcAft>
        <a:buSzPct val="120000"/>
        <a:buFont typeface="Arial" pitchFamily="34" charset="0"/>
        <a:buChar char="•"/>
        <a:defRPr sz="1500" spc="-20">
          <a:solidFill>
            <a:schemeClr val="tx2">
              <a:lumMod val="50000"/>
            </a:schemeClr>
          </a:solidFill>
          <a:latin typeface="+mn-lt"/>
        </a:defRPr>
      </a:lvl2pPr>
      <a:lvl3pPr marL="540000" indent="-180000" algn="l" rtl="0" eaLnBrk="1" fontAlgn="base" hangingPunct="1">
        <a:spcBef>
          <a:spcPts val="600"/>
        </a:spcBef>
        <a:spcAft>
          <a:spcPct val="0"/>
        </a:spcAft>
        <a:buSzPct val="120000"/>
        <a:buFont typeface="Arial" pitchFamily="34" charset="0"/>
        <a:buChar char="•"/>
        <a:defRPr sz="1500" spc="-20">
          <a:solidFill>
            <a:schemeClr val="tx2">
              <a:lumMod val="50000"/>
            </a:schemeClr>
          </a:solidFill>
          <a:latin typeface="+mn-lt"/>
        </a:defRPr>
      </a:lvl3pPr>
      <a:lvl4pPr marL="720000" indent="-180000" algn="l" rtl="0" eaLnBrk="1" fontAlgn="base" hangingPunct="1">
        <a:spcBef>
          <a:spcPts val="600"/>
        </a:spcBef>
        <a:spcAft>
          <a:spcPct val="0"/>
        </a:spcAft>
        <a:buSzPct val="120000"/>
        <a:buFont typeface="Arial" pitchFamily="34" charset="0"/>
        <a:buChar char="•"/>
        <a:defRPr sz="1300" spc="-20">
          <a:solidFill>
            <a:schemeClr val="tx2">
              <a:lumMod val="50000"/>
            </a:schemeClr>
          </a:solidFill>
          <a:latin typeface="+mn-lt"/>
        </a:defRPr>
      </a:lvl4pPr>
      <a:lvl5pPr marL="900000" indent="-180000" algn="l" rtl="0" eaLnBrk="1" fontAlgn="base" hangingPunct="1">
        <a:spcBef>
          <a:spcPts val="600"/>
        </a:spcBef>
        <a:spcAft>
          <a:spcPct val="0"/>
        </a:spcAft>
        <a:buSzPct val="120000"/>
        <a:buFont typeface="Arial" pitchFamily="34" charset="0"/>
        <a:buChar char="•"/>
        <a:defRPr sz="1300" spc="-20">
          <a:solidFill>
            <a:schemeClr val="tx2">
              <a:lumMod val="50000"/>
            </a:schemeClr>
          </a:solidFill>
          <a:latin typeface="+mn-lt"/>
        </a:defRPr>
      </a:lvl5pPr>
      <a:lvl6pPr marL="1080000" indent="-180000" algn="l" rtl="0" eaLnBrk="1" fontAlgn="base" hangingPunct="1">
        <a:spcBef>
          <a:spcPts val="600"/>
        </a:spcBef>
        <a:spcAft>
          <a:spcPct val="0"/>
        </a:spcAft>
        <a:buFont typeface="Arial" pitchFamily="34" charset="0"/>
        <a:buChar char="•"/>
        <a:defRPr sz="1100">
          <a:solidFill>
            <a:schemeClr val="tx2">
              <a:lumMod val="50000"/>
            </a:schemeClr>
          </a:solidFill>
          <a:latin typeface="+mn-lt"/>
        </a:defRPr>
      </a:lvl6pPr>
      <a:lvl7pPr marL="1260000" indent="-180000" algn="l" rtl="0" eaLnBrk="1" fontAlgn="base" hangingPunct="1">
        <a:spcBef>
          <a:spcPts val="600"/>
        </a:spcBef>
        <a:spcAft>
          <a:spcPct val="0"/>
        </a:spcAft>
        <a:buFont typeface="Arial" pitchFamily="34" charset="0"/>
        <a:buChar char="•"/>
        <a:defRPr sz="1100">
          <a:solidFill>
            <a:schemeClr val="tx2">
              <a:lumMod val="50000"/>
            </a:schemeClr>
          </a:solidFill>
          <a:latin typeface="+mn-lt"/>
        </a:defRPr>
      </a:lvl7pPr>
      <a:lvl8pPr marL="3086100" indent="-190500" algn="l" rtl="0" eaLnBrk="1" fontAlgn="base" hangingPunct="1">
        <a:spcBef>
          <a:spcPct val="20000"/>
        </a:spcBef>
        <a:spcAft>
          <a:spcPct val="0"/>
        </a:spcAft>
        <a:buFont typeface="Webdings" pitchFamily="18" charset="2"/>
        <a:buChar char="4"/>
        <a:defRPr sz="1600">
          <a:solidFill>
            <a:schemeClr val="tx1"/>
          </a:solidFill>
          <a:latin typeface="+mn-lt"/>
        </a:defRPr>
      </a:lvl8pPr>
      <a:lvl9pPr marL="3543300" indent="-190500" algn="l" rtl="0" eaLnBrk="1" fontAlgn="base" hangingPunct="1">
        <a:spcBef>
          <a:spcPct val="20000"/>
        </a:spcBef>
        <a:spcAft>
          <a:spcPct val="0"/>
        </a:spcAft>
        <a:buFont typeface="Webdings" pitchFamily="18" charset="2"/>
        <a:buChar char="4"/>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9.jp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Test Results of Lithium Battery Transport Containment Concept</a:t>
            </a:r>
            <a:endParaRPr lang="en-GB" dirty="0"/>
          </a:p>
        </p:txBody>
      </p:sp>
      <p:sp>
        <p:nvSpPr>
          <p:cNvPr id="4" name="Date Placeholder 3"/>
          <p:cNvSpPr>
            <a:spLocks noGrp="1"/>
          </p:cNvSpPr>
          <p:nvPr>
            <p:ph type="dt" sz="half" idx="10"/>
          </p:nvPr>
        </p:nvSpPr>
        <p:spPr/>
        <p:txBody>
          <a:bodyPr/>
          <a:lstStyle/>
          <a:p>
            <a:pPr>
              <a:defRPr/>
            </a:pPr>
            <a:r>
              <a:rPr lang="de-DE" smtClean="0"/>
              <a:t>October 2015</a:t>
            </a:r>
            <a:endParaRPr lang="en-GB" dirty="0"/>
          </a:p>
        </p:txBody>
      </p:sp>
      <p:sp>
        <p:nvSpPr>
          <p:cNvPr id="5" name="Footer Placeholder 4"/>
          <p:cNvSpPr>
            <a:spLocks noGrp="1"/>
          </p:cNvSpPr>
          <p:nvPr>
            <p:ph type="ftr" sz="quarter" idx="11"/>
          </p:nvPr>
        </p:nvSpPr>
        <p:spPr/>
        <p:txBody>
          <a:bodyPr/>
          <a:lstStyle/>
          <a:p>
            <a:pPr>
              <a:defRPr/>
            </a:pPr>
            <a:r>
              <a:rPr lang="en-US" smtClean="0"/>
              <a:t>Lithium Battery Transport Containment - ECD1Y</a:t>
            </a:r>
            <a:endParaRPr lang="en-GB" dirty="0"/>
          </a:p>
        </p:txBody>
      </p:sp>
      <p:sp>
        <p:nvSpPr>
          <p:cNvPr id="6" name="Text Placeholder 5"/>
          <p:cNvSpPr>
            <a:spLocks noGrp="1"/>
          </p:cNvSpPr>
          <p:nvPr>
            <p:ph type="body" sz="quarter" idx="12"/>
          </p:nvPr>
        </p:nvSpPr>
        <p:spPr/>
        <p:txBody>
          <a:bodyPr/>
          <a:lstStyle/>
          <a:p>
            <a:r>
              <a:rPr lang="en-GB" noProof="1"/>
              <a:t>IASFPWG 22</a:t>
            </a:r>
            <a:r>
              <a:rPr lang="en-GB" baseline="30000" noProof="1"/>
              <a:t>nd</a:t>
            </a:r>
            <a:r>
              <a:rPr lang="en-GB" noProof="1"/>
              <a:t> October 2015</a:t>
            </a:r>
          </a:p>
        </p:txBody>
      </p:sp>
      <p:sp>
        <p:nvSpPr>
          <p:cNvPr id="7" name="Text Placeholder 6"/>
          <p:cNvSpPr>
            <a:spLocks noGrp="1"/>
          </p:cNvSpPr>
          <p:nvPr>
            <p:ph type="body" sz="quarter" idx="13"/>
          </p:nvPr>
        </p:nvSpPr>
        <p:spPr/>
        <p:txBody>
          <a:bodyPr/>
          <a:lstStyle/>
          <a:p>
            <a:r>
              <a:rPr lang="en-GB" dirty="0"/>
              <a:t>Nadine Gomm - Fire Protection Pressurized Fuselage</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71748" y="682461"/>
            <a:ext cx="7588005" cy="3982876"/>
          </a:xfrm>
        </p:spPr>
      </p:pic>
      <p:sp>
        <p:nvSpPr>
          <p:cNvPr id="17413" name="Rectangle 2"/>
          <p:cNvSpPr>
            <a:spLocks noGrp="1" noChangeArrowheads="1"/>
          </p:cNvSpPr>
          <p:nvPr>
            <p:ph type="title"/>
          </p:nvPr>
        </p:nvSpPr>
        <p:spPr/>
        <p:txBody>
          <a:bodyPr/>
          <a:lstStyle/>
          <a:p>
            <a:r>
              <a:rPr lang="en-GB" dirty="0" smtClean="0"/>
              <a:t>Test </a:t>
            </a:r>
            <a:r>
              <a:rPr lang="en-GB" dirty="0"/>
              <a:t>3</a:t>
            </a:r>
            <a:r>
              <a:rPr lang="en-GB" dirty="0" smtClean="0"/>
              <a:t> – </a:t>
            </a:r>
            <a:r>
              <a:rPr lang="en-GB" dirty="0"/>
              <a:t>Pressure/Temperature</a:t>
            </a:r>
            <a:endParaRPr lang="en-GB" dirty="0" smtClean="0"/>
          </a:p>
        </p:txBody>
      </p:sp>
      <p:sp>
        <p:nvSpPr>
          <p:cNvPr id="17410" name="Date Placeholder 3"/>
          <p:cNvSpPr>
            <a:spLocks noGrp="1"/>
          </p:cNvSpPr>
          <p:nvPr>
            <p:ph type="dt" sz="half" idx="10"/>
          </p:nvPr>
        </p:nvSpPr>
        <p:spPr>
          <a:noFill/>
        </p:spPr>
        <p:txBody>
          <a:bodyPr/>
          <a:lstStyle/>
          <a:p>
            <a:r>
              <a:rPr lang="de-DE" smtClean="0"/>
              <a:t>October 2015 </a:t>
            </a:r>
            <a:endParaRPr lang="de-DE" dirty="0" smtClean="0"/>
          </a:p>
        </p:txBody>
      </p:sp>
      <p:sp>
        <p:nvSpPr>
          <p:cNvPr id="15363" name="Footer Placeholder 4"/>
          <p:cNvSpPr>
            <a:spLocks noGrp="1"/>
          </p:cNvSpPr>
          <p:nvPr>
            <p:ph type="ftr" sz="quarter" idx="11"/>
          </p:nvPr>
        </p:nvSpPr>
        <p:spPr/>
        <p:txBody>
          <a:bodyPr/>
          <a:lstStyle/>
          <a:p>
            <a:pPr>
              <a:defRPr/>
            </a:pPr>
            <a:r>
              <a:rPr lang="en-US" smtClean="0"/>
              <a:t>Lithium Battery Transport Containment - ECD1Y</a:t>
            </a:r>
            <a:endParaRPr lang="de-DE" dirty="0" smtClean="0"/>
          </a:p>
        </p:txBody>
      </p:sp>
      <p:sp>
        <p:nvSpPr>
          <p:cNvPr id="62" name="Textfeld 61"/>
          <p:cNvSpPr txBox="1"/>
          <p:nvPr/>
        </p:nvSpPr>
        <p:spPr>
          <a:xfrm>
            <a:off x="0" y="916546"/>
            <a:ext cx="1210514" cy="369332"/>
          </a:xfrm>
          <a:prstGeom prst="rect">
            <a:avLst/>
          </a:prstGeom>
          <a:noFill/>
        </p:spPr>
        <p:txBody>
          <a:bodyPr wrap="square" rtlCol="0">
            <a:spAutoFit/>
          </a:bodyPr>
          <a:lstStyle/>
          <a:p>
            <a:r>
              <a:rPr lang="de-DE" sz="900" dirty="0" err="1" smtClean="0"/>
              <a:t>Temperature</a:t>
            </a:r>
            <a:r>
              <a:rPr lang="de-DE" sz="900" dirty="0" smtClean="0"/>
              <a:t> [°C]</a:t>
            </a:r>
          </a:p>
          <a:p>
            <a:r>
              <a:rPr lang="de-DE" sz="900" dirty="0" err="1"/>
              <a:t>Pressure</a:t>
            </a:r>
            <a:r>
              <a:rPr lang="de-DE" sz="900" dirty="0"/>
              <a:t> [mbar</a:t>
            </a:r>
            <a:r>
              <a:rPr lang="de-DE" sz="900" dirty="0" smtClean="0"/>
              <a:t>]</a:t>
            </a:r>
            <a:endParaRPr lang="de-DE" sz="900" dirty="0"/>
          </a:p>
        </p:txBody>
      </p:sp>
      <p:grpSp>
        <p:nvGrpSpPr>
          <p:cNvPr id="7" name="Gruppieren 6"/>
          <p:cNvGrpSpPr/>
          <p:nvPr/>
        </p:nvGrpSpPr>
        <p:grpSpPr>
          <a:xfrm>
            <a:off x="1183117" y="715199"/>
            <a:ext cx="2027983" cy="3016209"/>
            <a:chOff x="967217" y="1156799"/>
            <a:chExt cx="2027983" cy="4021613"/>
          </a:xfrm>
        </p:grpSpPr>
        <p:sp>
          <p:nvSpPr>
            <p:cNvPr id="28" name="Rechteck 27"/>
            <p:cNvSpPr/>
            <p:nvPr/>
          </p:nvSpPr>
          <p:spPr bwMode="auto">
            <a:xfrm>
              <a:off x="967220" y="1296822"/>
              <a:ext cx="54981" cy="69396"/>
            </a:xfrm>
            <a:prstGeom prst="rect">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29" name="Textfeld 28"/>
            <p:cNvSpPr txBox="1"/>
            <p:nvPr/>
          </p:nvSpPr>
          <p:spPr>
            <a:xfrm>
              <a:off x="1013145" y="1156799"/>
              <a:ext cx="1982055" cy="4021613"/>
            </a:xfrm>
            <a:prstGeom prst="rect">
              <a:avLst/>
            </a:prstGeom>
            <a:noFill/>
          </p:spPr>
          <p:txBody>
            <a:bodyPr wrap="square" rtlCol="0">
              <a:spAutoFit/>
            </a:bodyPr>
            <a:lstStyle/>
            <a:p>
              <a:r>
                <a:rPr lang="de-DE" sz="1000" dirty="0" err="1" smtClean="0"/>
                <a:t>Pressure</a:t>
              </a:r>
              <a:r>
                <a:rPr lang="de-DE" sz="1000" dirty="0" smtClean="0"/>
                <a:t> [mbar]</a:t>
              </a:r>
              <a:endParaRPr lang="de-DE" sz="1000" dirty="0"/>
            </a:p>
            <a:p>
              <a:r>
                <a:rPr lang="de-DE" sz="1000" dirty="0" smtClean="0"/>
                <a:t>T </a:t>
              </a:r>
              <a:r>
                <a:rPr lang="de-DE" sz="1000" dirty="0" err="1" smtClean="0"/>
                <a:t>Cartridge</a:t>
              </a:r>
              <a:r>
                <a:rPr lang="de-DE" sz="1000" dirty="0" smtClean="0"/>
                <a:t> </a:t>
              </a:r>
              <a:r>
                <a:rPr lang="de-DE" sz="1000" dirty="0" err="1" smtClean="0"/>
                <a:t>Heater</a:t>
              </a:r>
              <a:r>
                <a:rPr lang="de-DE" sz="1000" dirty="0" smtClean="0"/>
                <a:t> [°C]</a:t>
              </a:r>
            </a:p>
            <a:p>
              <a:r>
                <a:rPr lang="de-DE" sz="1000" dirty="0" smtClean="0"/>
                <a:t>T </a:t>
              </a:r>
              <a:r>
                <a:rPr lang="de-DE" sz="1000" dirty="0" err="1" smtClean="0"/>
                <a:t>next</a:t>
              </a:r>
              <a:r>
                <a:rPr lang="de-DE" sz="1000" dirty="0" smtClean="0"/>
                <a:t> </a:t>
              </a:r>
              <a:r>
                <a:rPr lang="de-DE" sz="1000" dirty="0" err="1" smtClean="0"/>
                <a:t>to</a:t>
              </a:r>
              <a:r>
                <a:rPr lang="de-DE" sz="1000" dirty="0" smtClean="0"/>
                <a:t> CH </a:t>
              </a:r>
              <a:r>
                <a:rPr lang="de-DE" sz="1000" dirty="0"/>
                <a:t>[°C</a:t>
              </a:r>
              <a:r>
                <a:rPr lang="de-DE" sz="1000" dirty="0" smtClean="0"/>
                <a:t>]</a:t>
              </a:r>
            </a:p>
            <a:p>
              <a:r>
                <a:rPr lang="de-DE" sz="1000" dirty="0"/>
                <a:t>T Package 1 [°C]</a:t>
              </a:r>
            </a:p>
            <a:p>
              <a:r>
                <a:rPr lang="de-DE" sz="1000" dirty="0"/>
                <a:t>T Package 2 [°C]</a:t>
              </a:r>
            </a:p>
            <a:p>
              <a:r>
                <a:rPr lang="de-DE" sz="1000" dirty="0"/>
                <a:t>T Package 3 [°C]</a:t>
              </a:r>
            </a:p>
            <a:p>
              <a:r>
                <a:rPr lang="de-DE" sz="1000" dirty="0"/>
                <a:t>T Package 4 [°C]</a:t>
              </a:r>
            </a:p>
            <a:p>
              <a:r>
                <a:rPr lang="de-DE" sz="1000" dirty="0"/>
                <a:t>T Package 5 [°C]</a:t>
              </a:r>
            </a:p>
            <a:p>
              <a:r>
                <a:rPr lang="de-DE" sz="1000" dirty="0"/>
                <a:t>T Package 6 [°C]</a:t>
              </a:r>
            </a:p>
            <a:p>
              <a:r>
                <a:rPr lang="de-DE" sz="1000" dirty="0"/>
                <a:t>T Package 7 [°C]</a:t>
              </a:r>
            </a:p>
            <a:p>
              <a:r>
                <a:rPr lang="de-DE" sz="1000" dirty="0"/>
                <a:t>T Package 8 [°C]</a:t>
              </a:r>
            </a:p>
            <a:p>
              <a:r>
                <a:rPr lang="de-DE" sz="1000" dirty="0"/>
                <a:t>T Package 9 [°C]</a:t>
              </a:r>
            </a:p>
            <a:p>
              <a:r>
                <a:rPr lang="de-DE" sz="1000" dirty="0"/>
                <a:t>T Package 10 [°C</a:t>
              </a:r>
              <a:r>
                <a:rPr lang="de-DE" sz="1000" dirty="0" smtClean="0"/>
                <a:t>]</a:t>
              </a:r>
            </a:p>
            <a:p>
              <a:r>
                <a:rPr lang="de-DE" sz="1000" dirty="0"/>
                <a:t>T Package </a:t>
              </a:r>
              <a:r>
                <a:rPr lang="de-DE" sz="1000" dirty="0" smtClean="0"/>
                <a:t>11 </a:t>
              </a:r>
              <a:r>
                <a:rPr lang="de-DE" sz="1000" dirty="0"/>
                <a:t>[°C]</a:t>
              </a:r>
            </a:p>
            <a:p>
              <a:r>
                <a:rPr lang="de-DE" sz="1000" dirty="0"/>
                <a:t>T Package </a:t>
              </a:r>
              <a:r>
                <a:rPr lang="de-DE" sz="1000" dirty="0" smtClean="0"/>
                <a:t>12 </a:t>
              </a:r>
              <a:r>
                <a:rPr lang="de-DE" sz="1000" dirty="0"/>
                <a:t>[°C]</a:t>
              </a:r>
            </a:p>
            <a:p>
              <a:r>
                <a:rPr lang="de-DE" sz="1000" dirty="0"/>
                <a:t>T Package </a:t>
              </a:r>
              <a:r>
                <a:rPr lang="de-DE" sz="1000" dirty="0" smtClean="0"/>
                <a:t>13 </a:t>
              </a:r>
              <a:r>
                <a:rPr lang="de-DE" sz="1000" dirty="0"/>
                <a:t>[°C]</a:t>
              </a:r>
            </a:p>
            <a:p>
              <a:r>
                <a:rPr lang="de-DE" sz="1000" dirty="0"/>
                <a:t>T Package </a:t>
              </a:r>
              <a:r>
                <a:rPr lang="de-DE" sz="1000" dirty="0" smtClean="0"/>
                <a:t>14 </a:t>
              </a:r>
              <a:r>
                <a:rPr lang="de-DE" sz="1000" dirty="0"/>
                <a:t>[°C]</a:t>
              </a:r>
            </a:p>
            <a:p>
              <a:r>
                <a:rPr lang="de-DE" sz="1000" dirty="0"/>
                <a:t>T Package </a:t>
              </a:r>
              <a:r>
                <a:rPr lang="de-DE" sz="1000" dirty="0" smtClean="0"/>
                <a:t>15 </a:t>
              </a:r>
              <a:r>
                <a:rPr lang="de-DE" sz="1000" dirty="0"/>
                <a:t>[°C]</a:t>
              </a:r>
            </a:p>
            <a:p>
              <a:r>
                <a:rPr lang="de-DE" sz="1000" dirty="0"/>
                <a:t>T Package </a:t>
              </a:r>
              <a:r>
                <a:rPr lang="de-DE" sz="1000" dirty="0" smtClean="0"/>
                <a:t>16 </a:t>
              </a:r>
              <a:r>
                <a:rPr lang="de-DE" sz="1000" dirty="0"/>
                <a:t>[°C</a:t>
              </a:r>
              <a:r>
                <a:rPr lang="de-DE" sz="1000" dirty="0" smtClean="0"/>
                <a:t>]</a:t>
              </a:r>
              <a:endParaRPr lang="de-DE" sz="1000" dirty="0"/>
            </a:p>
          </p:txBody>
        </p:sp>
        <p:sp>
          <p:nvSpPr>
            <p:cNvPr id="46" name="Rechteck 45"/>
            <p:cNvSpPr/>
            <p:nvPr/>
          </p:nvSpPr>
          <p:spPr bwMode="auto">
            <a:xfrm>
              <a:off x="967220" y="1494348"/>
              <a:ext cx="54981" cy="69396"/>
            </a:xfrm>
            <a:prstGeom prst="rect">
              <a:avLst/>
            </a:prstGeom>
            <a:solidFill>
              <a:srgbClr val="00FF00"/>
            </a:solidFill>
            <a:ln w="9525" cap="flat" cmpd="sng" algn="ctr">
              <a:solidFill>
                <a:srgbClr val="00FF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47" name="Rechteck 46"/>
            <p:cNvSpPr/>
            <p:nvPr/>
          </p:nvSpPr>
          <p:spPr bwMode="auto">
            <a:xfrm>
              <a:off x="967220" y="1896727"/>
              <a:ext cx="54981" cy="69396"/>
            </a:xfrm>
            <a:prstGeom prst="rect">
              <a:avLst/>
            </a:prstGeom>
            <a:solidFill>
              <a:srgbClr val="FF00FF"/>
            </a:solidFill>
            <a:ln w="9525" cap="flat" cmpd="sng" algn="ctr">
              <a:solidFill>
                <a:srgbClr val="FF00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48" name="Rechteck 47"/>
            <p:cNvSpPr/>
            <p:nvPr/>
          </p:nvSpPr>
          <p:spPr bwMode="auto">
            <a:xfrm>
              <a:off x="967220" y="2100534"/>
              <a:ext cx="54981" cy="69396"/>
            </a:xfrm>
            <a:prstGeom prst="rect">
              <a:avLst/>
            </a:prstGeom>
            <a:solidFill>
              <a:srgbClr val="00FFFF"/>
            </a:solidFill>
            <a:ln w="9525" cap="flat" cmpd="sng" algn="ctr">
              <a:solidFill>
                <a:srgbClr val="00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49" name="Rechteck 48"/>
            <p:cNvSpPr/>
            <p:nvPr/>
          </p:nvSpPr>
          <p:spPr bwMode="auto">
            <a:xfrm>
              <a:off x="967220" y="2307889"/>
              <a:ext cx="54981" cy="69396"/>
            </a:xfrm>
            <a:prstGeom prst="rect">
              <a:avLst/>
            </a:prstGeom>
            <a:solidFill>
              <a:srgbClr val="C0C0C0"/>
            </a:solidFill>
            <a:ln w="9525" cap="flat" cmpd="sng" algn="ctr">
              <a:solidFill>
                <a:srgbClr val="C0C0C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50" name="Rechteck 49"/>
            <p:cNvSpPr/>
            <p:nvPr/>
          </p:nvSpPr>
          <p:spPr bwMode="auto">
            <a:xfrm>
              <a:off x="967220" y="2514767"/>
              <a:ext cx="54981" cy="69396"/>
            </a:xfrm>
            <a:prstGeom prst="rect">
              <a:avLst/>
            </a:prstGeom>
            <a:solidFill>
              <a:srgbClr val="FFFF00"/>
            </a:solidFill>
            <a:ln w="9525" cap="flat" cmpd="sng" algn="ctr">
              <a:solidFill>
                <a:srgbClr val="FFFF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51" name="Rechteck 50"/>
            <p:cNvSpPr/>
            <p:nvPr/>
          </p:nvSpPr>
          <p:spPr bwMode="auto">
            <a:xfrm>
              <a:off x="967220" y="2712231"/>
              <a:ext cx="54981" cy="69396"/>
            </a:xfrm>
            <a:prstGeom prst="rect">
              <a:avLst/>
            </a:prstGeom>
            <a:solidFill>
              <a:srgbClr val="800000"/>
            </a:solidFill>
            <a:ln w="9525" cap="flat" cmpd="sng" algn="ctr">
              <a:solidFill>
                <a:srgbClr val="8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53" name="Rechteck 52"/>
            <p:cNvSpPr/>
            <p:nvPr/>
          </p:nvSpPr>
          <p:spPr bwMode="auto">
            <a:xfrm>
              <a:off x="967220" y="2914877"/>
              <a:ext cx="54981" cy="69396"/>
            </a:xfrm>
            <a:prstGeom prst="rect">
              <a:avLst/>
            </a:prstGeom>
            <a:solidFill>
              <a:srgbClr val="008000"/>
            </a:solidFill>
            <a:ln w="9525" cap="flat" cmpd="sng" algn="ctr">
              <a:solidFill>
                <a:srgbClr val="008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54" name="Rechteck 53"/>
            <p:cNvSpPr/>
            <p:nvPr/>
          </p:nvSpPr>
          <p:spPr bwMode="auto">
            <a:xfrm>
              <a:off x="967220" y="3123731"/>
              <a:ext cx="54981" cy="69396"/>
            </a:xfrm>
            <a:prstGeom prst="rect">
              <a:avLst/>
            </a:prstGeom>
            <a:solidFill>
              <a:srgbClr val="000080"/>
            </a:solidFill>
            <a:ln w="9525" cap="flat" cmpd="sng" algn="ctr">
              <a:solidFill>
                <a:srgbClr val="00008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55" name="Rechteck 54"/>
            <p:cNvSpPr/>
            <p:nvPr/>
          </p:nvSpPr>
          <p:spPr bwMode="auto">
            <a:xfrm>
              <a:off x="967220" y="3321670"/>
              <a:ext cx="54981" cy="69396"/>
            </a:xfrm>
            <a:prstGeom prst="rect">
              <a:avLst/>
            </a:prstGeom>
            <a:solidFill>
              <a:srgbClr val="800080"/>
            </a:solidFill>
            <a:ln w="9525" cap="flat" cmpd="sng" algn="ctr">
              <a:solidFill>
                <a:srgbClr val="80008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56" name="Rechteck 55"/>
            <p:cNvSpPr/>
            <p:nvPr/>
          </p:nvSpPr>
          <p:spPr bwMode="auto">
            <a:xfrm>
              <a:off x="967220" y="3520146"/>
              <a:ext cx="54981" cy="69396"/>
            </a:xfrm>
            <a:prstGeom prst="rect">
              <a:avLst/>
            </a:prstGeom>
            <a:solidFill>
              <a:srgbClr val="008080"/>
            </a:solidFill>
            <a:ln w="9525" cap="flat" cmpd="sng" algn="ctr">
              <a:solidFill>
                <a:srgbClr val="00808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57" name="Rechteck 56"/>
            <p:cNvSpPr/>
            <p:nvPr/>
          </p:nvSpPr>
          <p:spPr bwMode="auto">
            <a:xfrm>
              <a:off x="967220" y="3726488"/>
              <a:ext cx="54981" cy="69396"/>
            </a:xfrm>
            <a:prstGeom prst="rect">
              <a:avLst/>
            </a:prstGeom>
            <a:solidFill>
              <a:srgbClr val="808080"/>
            </a:solidFill>
            <a:ln w="9525" cap="flat" cmpd="sng" algn="ctr">
              <a:solidFill>
                <a:srgbClr val="80808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61" name="Rechteck 60"/>
            <p:cNvSpPr/>
            <p:nvPr/>
          </p:nvSpPr>
          <p:spPr bwMode="auto">
            <a:xfrm>
              <a:off x="967219" y="1697926"/>
              <a:ext cx="54981" cy="69396"/>
            </a:xfrm>
            <a:prstGeom prst="rect">
              <a:avLst/>
            </a:prstGeom>
            <a:solidFill>
              <a:srgbClr val="0000FF"/>
            </a:solidFill>
            <a:ln w="9525" cap="flat" cmpd="sng" algn="ctr">
              <a:solidFill>
                <a:srgbClr val="0000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25" name="Rechteck 24"/>
            <p:cNvSpPr/>
            <p:nvPr/>
          </p:nvSpPr>
          <p:spPr bwMode="auto">
            <a:xfrm>
              <a:off x="967218" y="3933332"/>
              <a:ext cx="54981" cy="69396"/>
            </a:xfrm>
            <a:prstGeom prst="rect">
              <a:avLst/>
            </a:prstGeom>
            <a:solidFill>
              <a:srgbClr val="808000"/>
            </a:solidFill>
            <a:ln w="9525" cap="flat" cmpd="sng" algn="ctr">
              <a:solidFill>
                <a:srgbClr val="808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26" name="Rechteck 25"/>
            <p:cNvSpPr/>
            <p:nvPr/>
          </p:nvSpPr>
          <p:spPr bwMode="auto">
            <a:xfrm>
              <a:off x="967218" y="4132072"/>
              <a:ext cx="54981" cy="69396"/>
            </a:xfrm>
            <a:prstGeom prst="rect">
              <a:avLst/>
            </a:prstGeom>
            <a:solidFill>
              <a:srgbClr val="000000"/>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30" name="Rechteck 29"/>
            <p:cNvSpPr/>
            <p:nvPr/>
          </p:nvSpPr>
          <p:spPr bwMode="auto">
            <a:xfrm>
              <a:off x="967218" y="4336364"/>
              <a:ext cx="54981" cy="69396"/>
            </a:xfrm>
            <a:prstGeom prst="rect">
              <a:avLst/>
            </a:prstGeom>
            <a:solidFill>
              <a:schemeClr val="accent5"/>
            </a:solidFill>
            <a:ln w="9525" cap="flat" cmpd="sng" algn="ctr">
              <a:solidFill>
                <a:schemeClr val="accent5"/>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31" name="Rechteck 30"/>
            <p:cNvSpPr/>
            <p:nvPr/>
          </p:nvSpPr>
          <p:spPr bwMode="auto">
            <a:xfrm>
              <a:off x="967217" y="4538536"/>
              <a:ext cx="54981" cy="69396"/>
            </a:xfrm>
            <a:prstGeom prst="rect">
              <a:avLst/>
            </a:prstGeom>
            <a:solidFill>
              <a:srgbClr val="FF80C0"/>
            </a:solidFill>
            <a:ln w="9525" cap="flat" cmpd="sng" algn="ctr">
              <a:solidFill>
                <a:srgbClr val="FF80C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32" name="Rechteck 31"/>
            <p:cNvSpPr/>
            <p:nvPr/>
          </p:nvSpPr>
          <p:spPr bwMode="auto">
            <a:xfrm>
              <a:off x="967220" y="4744003"/>
              <a:ext cx="54981" cy="69396"/>
            </a:xfrm>
            <a:prstGeom prst="rect">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33" name="Rechteck 32"/>
            <p:cNvSpPr/>
            <p:nvPr/>
          </p:nvSpPr>
          <p:spPr bwMode="auto">
            <a:xfrm>
              <a:off x="967220" y="4946713"/>
              <a:ext cx="54981" cy="69396"/>
            </a:xfrm>
            <a:prstGeom prst="rect">
              <a:avLst/>
            </a:prstGeom>
            <a:solidFill>
              <a:srgbClr val="00FF00"/>
            </a:solidFill>
            <a:ln w="9525" cap="flat" cmpd="sng" algn="ctr">
              <a:solidFill>
                <a:srgbClr val="00FF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grpSp>
      <p:grpSp>
        <p:nvGrpSpPr>
          <p:cNvPr id="38" name="Gruppieren 37"/>
          <p:cNvGrpSpPr/>
          <p:nvPr/>
        </p:nvGrpSpPr>
        <p:grpSpPr>
          <a:xfrm>
            <a:off x="7840362" y="4498670"/>
            <a:ext cx="1041699" cy="230832"/>
            <a:chOff x="7840362" y="4498670"/>
            <a:chExt cx="1041699" cy="230832"/>
          </a:xfrm>
        </p:grpSpPr>
        <p:sp>
          <p:nvSpPr>
            <p:cNvPr id="39" name="Rechteck 38"/>
            <p:cNvSpPr/>
            <p:nvPr/>
          </p:nvSpPr>
          <p:spPr bwMode="auto">
            <a:xfrm>
              <a:off x="7840362" y="4557349"/>
              <a:ext cx="646691" cy="11347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40" name="Textfeld 39"/>
            <p:cNvSpPr txBox="1"/>
            <p:nvPr/>
          </p:nvSpPr>
          <p:spPr>
            <a:xfrm>
              <a:off x="7867870" y="4498670"/>
              <a:ext cx="1014191" cy="230832"/>
            </a:xfrm>
            <a:prstGeom prst="rect">
              <a:avLst/>
            </a:prstGeom>
            <a:noFill/>
          </p:spPr>
          <p:txBody>
            <a:bodyPr wrap="square" rtlCol="0">
              <a:spAutoFit/>
            </a:bodyPr>
            <a:lstStyle/>
            <a:p>
              <a:r>
                <a:rPr lang="de-DE" sz="900" dirty="0" smtClean="0"/>
                <a:t>Time [</a:t>
              </a:r>
              <a:r>
                <a:rPr lang="de-DE" sz="900" dirty="0" err="1" smtClean="0"/>
                <a:t>hh:mm</a:t>
              </a:r>
              <a:r>
                <a:rPr lang="de-DE" sz="900" dirty="0" smtClean="0"/>
                <a:t>]</a:t>
              </a:r>
              <a:endParaRPr lang="de-DE" sz="900" dirty="0"/>
            </a:p>
          </p:txBody>
        </p:sp>
      </p:grpSp>
      <p:grpSp>
        <p:nvGrpSpPr>
          <p:cNvPr id="41" name="Gruppieren 40"/>
          <p:cNvGrpSpPr/>
          <p:nvPr/>
        </p:nvGrpSpPr>
        <p:grpSpPr>
          <a:xfrm>
            <a:off x="2795124" y="669903"/>
            <a:ext cx="2028876" cy="707886"/>
            <a:chOff x="966324" y="1156799"/>
            <a:chExt cx="2028876" cy="943848"/>
          </a:xfrm>
        </p:grpSpPr>
        <p:sp>
          <p:nvSpPr>
            <p:cNvPr id="43" name="Textfeld 42"/>
            <p:cNvSpPr txBox="1"/>
            <p:nvPr/>
          </p:nvSpPr>
          <p:spPr>
            <a:xfrm>
              <a:off x="1013145" y="1156799"/>
              <a:ext cx="1982055" cy="943848"/>
            </a:xfrm>
            <a:prstGeom prst="rect">
              <a:avLst/>
            </a:prstGeom>
            <a:noFill/>
          </p:spPr>
          <p:txBody>
            <a:bodyPr wrap="square" rtlCol="0">
              <a:spAutoFit/>
            </a:bodyPr>
            <a:lstStyle/>
            <a:p>
              <a:r>
                <a:rPr lang="de-DE" sz="1000" dirty="0" smtClean="0"/>
                <a:t>T </a:t>
              </a:r>
              <a:r>
                <a:rPr lang="de-DE" sz="1000" dirty="0"/>
                <a:t>Package </a:t>
              </a:r>
              <a:r>
                <a:rPr lang="de-DE" sz="1000" dirty="0" smtClean="0"/>
                <a:t>17 </a:t>
              </a:r>
              <a:r>
                <a:rPr lang="de-DE" sz="1000" dirty="0"/>
                <a:t>[°C]</a:t>
              </a:r>
            </a:p>
            <a:p>
              <a:r>
                <a:rPr lang="de-DE" sz="1000" dirty="0"/>
                <a:t>T Package </a:t>
              </a:r>
              <a:r>
                <a:rPr lang="de-DE" sz="1000" dirty="0" smtClean="0"/>
                <a:t>18 </a:t>
              </a:r>
              <a:r>
                <a:rPr lang="de-DE" sz="1000" dirty="0"/>
                <a:t>[°C</a:t>
              </a:r>
              <a:r>
                <a:rPr lang="de-DE" sz="1000" dirty="0" smtClean="0"/>
                <a:t>]</a:t>
              </a:r>
            </a:p>
            <a:p>
              <a:r>
                <a:rPr lang="de-DE" sz="1000" dirty="0"/>
                <a:t>T S</a:t>
              </a:r>
              <a:r>
                <a:rPr lang="de-DE" sz="1000" dirty="0" smtClean="0"/>
                <a:t>urface </a:t>
              </a:r>
              <a:r>
                <a:rPr lang="de-DE" sz="1000" dirty="0"/>
                <a:t>[°C]</a:t>
              </a:r>
            </a:p>
            <a:p>
              <a:r>
                <a:rPr lang="de-DE" sz="1000" dirty="0"/>
                <a:t>T 4inch </a:t>
              </a:r>
              <a:r>
                <a:rPr lang="de-DE" sz="1000" dirty="0" err="1" smtClean="0"/>
                <a:t>to</a:t>
              </a:r>
              <a:r>
                <a:rPr lang="de-DE" sz="1000" dirty="0" smtClean="0"/>
                <a:t> </a:t>
              </a:r>
              <a:r>
                <a:rPr lang="de-DE" sz="1000" dirty="0" err="1" smtClean="0"/>
                <a:t>surface</a:t>
              </a:r>
              <a:r>
                <a:rPr lang="de-DE" sz="1000" dirty="0" smtClean="0"/>
                <a:t>[°</a:t>
              </a:r>
              <a:r>
                <a:rPr lang="de-DE" sz="1000" dirty="0"/>
                <a:t>C</a:t>
              </a:r>
              <a:r>
                <a:rPr lang="de-DE" sz="1000" dirty="0" smtClean="0"/>
                <a:t>]</a:t>
              </a:r>
              <a:endParaRPr lang="de-DE" sz="1000" dirty="0"/>
            </a:p>
          </p:txBody>
        </p:sp>
        <p:sp>
          <p:nvSpPr>
            <p:cNvPr id="76" name="Rechteck 75"/>
            <p:cNvSpPr/>
            <p:nvPr/>
          </p:nvSpPr>
          <p:spPr bwMode="auto">
            <a:xfrm>
              <a:off x="966325" y="1483702"/>
              <a:ext cx="54981" cy="69396"/>
            </a:xfrm>
            <a:prstGeom prst="rect">
              <a:avLst/>
            </a:prstGeom>
            <a:solidFill>
              <a:srgbClr val="FF00FF"/>
            </a:solidFill>
            <a:ln w="9525" cap="flat" cmpd="sng" algn="ctr">
              <a:solidFill>
                <a:srgbClr val="FF00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77" name="Rechteck 76"/>
            <p:cNvSpPr/>
            <p:nvPr/>
          </p:nvSpPr>
          <p:spPr bwMode="auto">
            <a:xfrm>
              <a:off x="966325" y="1687032"/>
              <a:ext cx="54981" cy="69396"/>
            </a:xfrm>
            <a:prstGeom prst="rect">
              <a:avLst/>
            </a:prstGeom>
            <a:solidFill>
              <a:srgbClr val="00FFFF"/>
            </a:solidFill>
            <a:ln w="9525" cap="flat" cmpd="sng" algn="ctr">
              <a:solidFill>
                <a:srgbClr val="00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78" name="Rechteck 77"/>
            <p:cNvSpPr/>
            <p:nvPr/>
          </p:nvSpPr>
          <p:spPr bwMode="auto">
            <a:xfrm>
              <a:off x="966325" y="1890154"/>
              <a:ext cx="54981" cy="69396"/>
            </a:xfrm>
            <a:prstGeom prst="rect">
              <a:avLst/>
            </a:prstGeom>
            <a:solidFill>
              <a:srgbClr val="C0C0C0"/>
            </a:solidFill>
            <a:ln w="9525" cap="flat" cmpd="sng" algn="ctr">
              <a:solidFill>
                <a:srgbClr val="C0C0C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79" name="Rechteck 78"/>
            <p:cNvSpPr/>
            <p:nvPr/>
          </p:nvSpPr>
          <p:spPr bwMode="auto">
            <a:xfrm>
              <a:off x="966324" y="1289224"/>
              <a:ext cx="54981" cy="69396"/>
            </a:xfrm>
            <a:prstGeom prst="rect">
              <a:avLst/>
            </a:prstGeom>
            <a:solidFill>
              <a:srgbClr val="0000FF"/>
            </a:solidFill>
            <a:ln w="9525" cap="flat" cmpd="sng" algn="ctr">
              <a:solidFill>
                <a:srgbClr val="0000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grpSp>
    </p:spTree>
    <p:extLst>
      <p:ext uri="{BB962C8B-B14F-4D97-AF65-F5344CB8AC3E}">
        <p14:creationId xmlns:p14="http://schemas.microsoft.com/office/powerpoint/2010/main" val="16347892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Pictures </a:t>
            </a:r>
            <a:r>
              <a:rPr lang="de-DE" dirty="0" err="1" smtClean="0"/>
              <a:t>from</a:t>
            </a:r>
            <a:r>
              <a:rPr lang="de-DE" dirty="0" smtClean="0"/>
              <a:t> </a:t>
            </a:r>
            <a:r>
              <a:rPr lang="de-DE" dirty="0" err="1" smtClean="0"/>
              <a:t>inside</a:t>
            </a:r>
            <a:r>
              <a:rPr lang="de-DE" dirty="0" smtClean="0"/>
              <a:t> after </a:t>
            </a:r>
            <a:r>
              <a:rPr lang="de-DE" dirty="0" err="1" smtClean="0"/>
              <a:t>test</a:t>
            </a:r>
            <a:endParaRPr lang="de-DE" dirty="0"/>
          </a:p>
        </p:txBody>
      </p:sp>
      <p:sp>
        <p:nvSpPr>
          <p:cNvPr id="4" name="Datumsplatzhalter 3"/>
          <p:cNvSpPr>
            <a:spLocks noGrp="1"/>
          </p:cNvSpPr>
          <p:nvPr>
            <p:ph type="dt" sz="half" idx="10"/>
          </p:nvPr>
        </p:nvSpPr>
        <p:spPr/>
        <p:txBody>
          <a:bodyPr/>
          <a:lstStyle/>
          <a:p>
            <a:pPr>
              <a:defRPr/>
            </a:pPr>
            <a:r>
              <a:rPr lang="de-DE" noProof="1" smtClean="0"/>
              <a:t>October 2015 </a:t>
            </a:r>
            <a:endParaRPr lang="en-GB" noProof="1"/>
          </a:p>
        </p:txBody>
      </p:sp>
      <p:sp>
        <p:nvSpPr>
          <p:cNvPr id="5" name="Fußzeilenplatzhalter 4"/>
          <p:cNvSpPr>
            <a:spLocks noGrp="1"/>
          </p:cNvSpPr>
          <p:nvPr>
            <p:ph type="ftr" sz="quarter" idx="11"/>
          </p:nvPr>
        </p:nvSpPr>
        <p:spPr/>
        <p:txBody>
          <a:bodyPr/>
          <a:lstStyle/>
          <a:p>
            <a:pPr>
              <a:defRPr/>
            </a:pPr>
            <a:r>
              <a:rPr lang="en-US" noProof="1" smtClean="0"/>
              <a:t>Lithium Battery Transport Containment - ECD1Y</a:t>
            </a:r>
            <a:endParaRPr lang="en-GB" noProof="1"/>
          </a:p>
        </p:txBody>
      </p:sp>
      <p:pic>
        <p:nvPicPr>
          <p:cNvPr id="13" name="Grafik 12"/>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55463" y="778947"/>
            <a:ext cx="2464321" cy="1519895"/>
          </a:xfrm>
          <a:prstGeom prst="rect">
            <a:avLst/>
          </a:prstGeom>
        </p:spPr>
      </p:pic>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24589" y="674504"/>
            <a:ext cx="2508989" cy="1881742"/>
          </a:xfrm>
          <a:prstGeom prst="rect">
            <a:avLst/>
          </a:prstGeom>
        </p:spPr>
      </p:pic>
      <p:pic>
        <p:nvPicPr>
          <p:cNvPr id="11" name="Grafik 10"/>
          <p:cNvPicPr>
            <a:picLocks noChangeAspect="1"/>
          </p:cNvPicPr>
          <p:nvPr/>
        </p:nvPicPr>
        <p:blipFill rotWithShape="1">
          <a:blip r:embed="rId4" cstate="print">
            <a:extLst>
              <a:ext uri="{28A0092B-C50C-407E-A947-70E740481C1C}">
                <a14:useLocalDpi xmlns:a14="http://schemas.microsoft.com/office/drawing/2010/main" val="0"/>
              </a:ext>
            </a:extLst>
          </a:blip>
          <a:srcRect b="7256"/>
          <a:stretch/>
        </p:blipFill>
        <p:spPr>
          <a:xfrm>
            <a:off x="4134474" y="739657"/>
            <a:ext cx="2241561" cy="1559185"/>
          </a:xfrm>
          <a:prstGeom prst="rect">
            <a:avLst/>
          </a:prstGeom>
        </p:spPr>
      </p:pic>
      <p:pic>
        <p:nvPicPr>
          <p:cNvPr id="16" name="Grafik 15"/>
          <p:cNvPicPr>
            <a:picLocks noChangeAspect="1"/>
          </p:cNvPicPr>
          <p:nvPr/>
        </p:nvPicPr>
        <p:blipFill rotWithShape="1">
          <a:blip r:embed="rId5" cstate="print">
            <a:extLst>
              <a:ext uri="{28A0092B-C50C-407E-A947-70E740481C1C}">
                <a14:useLocalDpi xmlns:a14="http://schemas.microsoft.com/office/drawing/2010/main" val="0"/>
              </a:ext>
            </a:extLst>
          </a:blip>
          <a:srcRect l="11776" t="12565" r="10348" b="16792"/>
          <a:stretch/>
        </p:blipFill>
        <p:spPr>
          <a:xfrm>
            <a:off x="2394076" y="880741"/>
            <a:ext cx="1796462" cy="1222215"/>
          </a:xfrm>
          <a:prstGeom prst="rect">
            <a:avLst/>
          </a:prstGeom>
        </p:spPr>
      </p:pic>
      <p:pic>
        <p:nvPicPr>
          <p:cNvPr id="17" name="Grafik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1277" y="2533208"/>
            <a:ext cx="2737591" cy="2053193"/>
          </a:xfrm>
          <a:prstGeom prst="rect">
            <a:avLst/>
          </a:prstGeom>
        </p:spPr>
      </p:pic>
      <p:pic>
        <p:nvPicPr>
          <p:cNvPr id="18" name="Grafik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09864" y="2349124"/>
            <a:ext cx="3067616" cy="2300712"/>
          </a:xfrm>
          <a:prstGeom prst="rect">
            <a:avLst/>
          </a:prstGeom>
        </p:spPr>
      </p:pic>
      <p:pic>
        <p:nvPicPr>
          <p:cNvPr id="19" name="Grafik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44232" y="2420828"/>
            <a:ext cx="2940473" cy="2205355"/>
          </a:xfrm>
          <a:prstGeom prst="rect">
            <a:avLst/>
          </a:prstGeom>
        </p:spPr>
      </p:pic>
      <p:sp>
        <p:nvSpPr>
          <p:cNvPr id="20" name="Rechteck 19"/>
          <p:cNvSpPr/>
          <p:nvPr/>
        </p:nvSpPr>
        <p:spPr>
          <a:xfrm>
            <a:off x="5850282" y="732756"/>
            <a:ext cx="1051506" cy="461665"/>
          </a:xfrm>
          <a:prstGeom prst="rect">
            <a:avLst/>
          </a:prstGeom>
        </p:spPr>
        <p:style>
          <a:lnRef idx="0">
            <a:schemeClr val="accent1"/>
          </a:lnRef>
          <a:fillRef idx="3">
            <a:schemeClr val="accent1"/>
          </a:fillRef>
          <a:effectRef idx="3">
            <a:schemeClr val="accent1"/>
          </a:effectRef>
          <a:fontRef idx="minor">
            <a:schemeClr val="lt1"/>
          </a:fontRef>
        </p:style>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de-DE" sz="2400" b="1" dirty="0" smtClean="0">
                <a:ln w="50800"/>
                <a:solidFill>
                  <a:schemeClr val="bg1">
                    <a:shade val="50000"/>
                  </a:schemeClr>
                </a:solidFill>
              </a:rPr>
              <a:t>Test 1</a:t>
            </a:r>
          </a:p>
        </p:txBody>
      </p:sp>
      <p:sp>
        <p:nvSpPr>
          <p:cNvPr id="21" name="Rechteck 20"/>
          <p:cNvSpPr/>
          <p:nvPr/>
        </p:nvSpPr>
        <p:spPr>
          <a:xfrm>
            <a:off x="5423068" y="4124736"/>
            <a:ext cx="1051506" cy="461665"/>
          </a:xfrm>
          <a:prstGeom prst="rect">
            <a:avLst/>
          </a:prstGeom>
        </p:spPr>
        <p:style>
          <a:lnRef idx="0">
            <a:schemeClr val="accent1"/>
          </a:lnRef>
          <a:fillRef idx="3">
            <a:schemeClr val="accent1"/>
          </a:fillRef>
          <a:effectRef idx="3">
            <a:schemeClr val="accent1"/>
          </a:effectRef>
          <a:fontRef idx="minor">
            <a:schemeClr val="lt1"/>
          </a:fontRef>
        </p:style>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de-DE" sz="2400" b="1" dirty="0" smtClean="0">
                <a:ln w="50800"/>
                <a:solidFill>
                  <a:schemeClr val="bg1">
                    <a:shade val="50000"/>
                  </a:schemeClr>
                </a:solidFill>
              </a:rPr>
              <a:t>Test </a:t>
            </a:r>
            <a:r>
              <a:rPr lang="de-DE" sz="2400" b="1" dirty="0">
                <a:ln w="50800"/>
                <a:solidFill>
                  <a:schemeClr val="bg1">
                    <a:shade val="50000"/>
                  </a:schemeClr>
                </a:solidFill>
              </a:rPr>
              <a:t>3</a:t>
            </a:r>
            <a:endParaRPr lang="de-DE" sz="2400" b="1" dirty="0" smtClean="0">
              <a:ln w="50800"/>
              <a:solidFill>
                <a:schemeClr val="bg1">
                  <a:shade val="50000"/>
                </a:schemeClr>
              </a:solidFill>
            </a:endParaRPr>
          </a:p>
        </p:txBody>
      </p:sp>
      <p:sp>
        <p:nvSpPr>
          <p:cNvPr id="14" name="Rechteck 13"/>
          <p:cNvSpPr/>
          <p:nvPr/>
        </p:nvSpPr>
        <p:spPr>
          <a:xfrm>
            <a:off x="1781811" y="2125726"/>
            <a:ext cx="1051506" cy="461665"/>
          </a:xfrm>
          <a:prstGeom prst="rect">
            <a:avLst/>
          </a:prstGeom>
        </p:spPr>
        <p:style>
          <a:lnRef idx="0">
            <a:schemeClr val="accent1"/>
          </a:lnRef>
          <a:fillRef idx="3">
            <a:schemeClr val="accent1"/>
          </a:fillRef>
          <a:effectRef idx="3">
            <a:schemeClr val="accent1"/>
          </a:effectRef>
          <a:fontRef idx="minor">
            <a:schemeClr val="lt1"/>
          </a:fontRef>
        </p:style>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de-DE" sz="2400" b="1" dirty="0" smtClean="0">
                <a:ln w="50800"/>
                <a:solidFill>
                  <a:schemeClr val="bg1">
                    <a:shade val="50000"/>
                  </a:schemeClr>
                </a:solidFill>
              </a:rPr>
              <a:t>Test 2</a:t>
            </a:r>
          </a:p>
        </p:txBody>
      </p:sp>
    </p:spTree>
    <p:extLst>
      <p:ext uri="{BB962C8B-B14F-4D97-AF65-F5344CB8AC3E}">
        <p14:creationId xmlns:p14="http://schemas.microsoft.com/office/powerpoint/2010/main" val="10674980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Conclusion</a:t>
            </a:r>
            <a:endParaRPr lang="de-DE" dirty="0"/>
          </a:p>
        </p:txBody>
      </p:sp>
      <p:sp>
        <p:nvSpPr>
          <p:cNvPr id="4" name="Datumsplatzhalter 3"/>
          <p:cNvSpPr>
            <a:spLocks noGrp="1"/>
          </p:cNvSpPr>
          <p:nvPr>
            <p:ph type="dt" sz="half" idx="10"/>
          </p:nvPr>
        </p:nvSpPr>
        <p:spPr/>
        <p:txBody>
          <a:bodyPr/>
          <a:lstStyle/>
          <a:p>
            <a:pPr>
              <a:defRPr/>
            </a:pPr>
            <a:r>
              <a:rPr lang="de-DE" noProof="1" smtClean="0"/>
              <a:t>October 2015 </a:t>
            </a:r>
            <a:endParaRPr lang="en-GB" noProof="1"/>
          </a:p>
        </p:txBody>
      </p:sp>
      <p:sp>
        <p:nvSpPr>
          <p:cNvPr id="5" name="Fußzeilenplatzhalter 4"/>
          <p:cNvSpPr>
            <a:spLocks noGrp="1"/>
          </p:cNvSpPr>
          <p:nvPr>
            <p:ph type="ftr" sz="quarter" idx="11"/>
          </p:nvPr>
        </p:nvSpPr>
        <p:spPr/>
        <p:txBody>
          <a:bodyPr/>
          <a:lstStyle/>
          <a:p>
            <a:pPr>
              <a:defRPr/>
            </a:pPr>
            <a:r>
              <a:rPr lang="en-US" noProof="1" smtClean="0"/>
              <a:t>Lithium Battery Transport Containment - ECD1Y</a:t>
            </a:r>
            <a:endParaRPr lang="en-GB" noProof="1"/>
          </a:p>
        </p:txBody>
      </p:sp>
      <p:sp>
        <p:nvSpPr>
          <p:cNvPr id="7" name="Plus 6"/>
          <p:cNvSpPr/>
          <p:nvPr/>
        </p:nvSpPr>
        <p:spPr bwMode="auto">
          <a:xfrm>
            <a:off x="623778" y="622690"/>
            <a:ext cx="1356487" cy="1366284"/>
          </a:xfrm>
          <a:prstGeom prst="mathPlus">
            <a:avLst/>
          </a:prstGeom>
          <a:solidFill>
            <a:srgbClr val="92D050"/>
          </a:solidFill>
          <a:ln w="34925" cap="flat" cmpd="sng" algn="ctr">
            <a:solidFill>
              <a:srgbClr val="FFFFFF"/>
            </a:solidFill>
            <a:prstDash val="solid"/>
            <a:round/>
            <a:headEnd type="none" w="med" len="med"/>
            <a:tailEnd type="none" w="med" len="med"/>
          </a:ln>
          <a:effectLst>
            <a:outerShdw blurRad="317500" dir="2700000" algn="ctr">
              <a:srgbClr val="000000">
                <a:alpha val="43000"/>
              </a:srgbClr>
            </a:outerShdw>
            <a:softEdge rad="31750"/>
          </a:effectLst>
          <a:scene3d>
            <a:camera prst="perspectiveFront" fov="5400000">
              <a:rot lat="2240412" lon="1285834" rev="11516420"/>
            </a:camera>
            <a:lightRig rig="threePt" dir="t">
              <a:rot lat="0" lon="0" rev="0"/>
            </a:lightRig>
          </a:scene3d>
          <a:sp3d extrusionH="38100" prstMaterial="clear">
            <a:bevelT w="260350" h="50800" prst="softRound"/>
            <a:bevelB prst="softRound"/>
          </a:sp3d>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8" name="Minus 7"/>
          <p:cNvSpPr/>
          <p:nvPr/>
        </p:nvSpPr>
        <p:spPr bwMode="auto">
          <a:xfrm>
            <a:off x="646219" y="2383682"/>
            <a:ext cx="1412584" cy="1382233"/>
          </a:xfrm>
          <a:prstGeom prst="mathMinus">
            <a:avLst/>
          </a:prstGeom>
          <a:solidFill>
            <a:schemeClr val="accent6">
              <a:lumMod val="75000"/>
            </a:schemeClr>
          </a:solidFill>
          <a:ln w="34925" cap="flat" cmpd="sng" algn="ctr">
            <a:solidFill>
              <a:srgbClr val="FFFFFF"/>
            </a:solidFill>
            <a:prstDash val="solid"/>
            <a:round/>
            <a:headEnd type="none" w="med" len="med"/>
            <a:tailEnd type="none" w="med" len="med"/>
          </a:ln>
          <a:effectLst>
            <a:outerShdw blurRad="317500" dir="2700000" algn="ctr">
              <a:srgbClr val="000000">
                <a:alpha val="43000"/>
              </a:srgbClr>
            </a:outerShdw>
          </a:effectLst>
          <a:scene3d>
            <a:camera prst="perspectiveFront" fov="5400000">
              <a:rot lat="2238000" lon="1284000" rev="11514000"/>
            </a:camera>
            <a:lightRig rig="threePt" dir="t">
              <a:rot lat="0" lon="0" rev="0"/>
            </a:lightRig>
          </a:scene3d>
          <a:sp3d extrusionH="38100" prstMaterial="clear">
            <a:bevelT w="260350" h="50800" prst="softRound"/>
            <a:bevelB prst="softRound"/>
          </a:sp3d>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10" name="Abgerundetes Rechteck 9"/>
          <p:cNvSpPr/>
          <p:nvPr/>
        </p:nvSpPr>
        <p:spPr bwMode="auto">
          <a:xfrm>
            <a:off x="2058803" y="736270"/>
            <a:ext cx="6634823" cy="958879"/>
          </a:xfrm>
          <a:prstGeom prst="roundRect">
            <a:avLst>
              <a:gd name="adj" fmla="val 31918"/>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0000" tIns="46800" rIns="90000" bIns="46800" numCol="1" rtlCol="0" anchor="ctr" anchorCtr="0" compatLnSpc="1">
            <a:prstTxWarp prst="textNoShape">
              <a:avLst/>
            </a:prstTxWarp>
          </a:bodyPr>
          <a:lstStyle/>
          <a:p>
            <a:pPr marL="285750" indent="-285750">
              <a:buFont typeface="Arial" panose="020B0604020202020204" pitchFamily="34" charset="0"/>
              <a:buChar char="•"/>
            </a:pPr>
            <a:r>
              <a:rPr lang="en-US" sz="1800" dirty="0" smtClean="0"/>
              <a:t>Heat contained</a:t>
            </a:r>
            <a:endParaRPr lang="en-US" sz="1800" dirty="0"/>
          </a:p>
          <a:p>
            <a:pPr marL="285750" indent="-285750">
              <a:buFont typeface="Arial" panose="020B0604020202020204" pitchFamily="34" charset="0"/>
              <a:buChar char="•"/>
            </a:pPr>
            <a:r>
              <a:rPr lang="en-US" sz="1800" dirty="0"/>
              <a:t>No </a:t>
            </a:r>
            <a:r>
              <a:rPr lang="en-US" sz="1800" dirty="0" smtClean="0"/>
              <a:t>fire outside containment</a:t>
            </a:r>
          </a:p>
          <a:p>
            <a:pPr marL="285750" indent="-285750">
              <a:buFont typeface="Arial" panose="020B0604020202020204" pitchFamily="34" charset="0"/>
              <a:buChar char="•"/>
            </a:pPr>
            <a:r>
              <a:rPr lang="en-US" sz="1800" dirty="0"/>
              <a:t>No </a:t>
            </a:r>
            <a:r>
              <a:rPr lang="en-US" sz="1800" dirty="0" smtClean="0"/>
              <a:t>explosion </a:t>
            </a:r>
            <a:r>
              <a:rPr lang="en-US" sz="1800" dirty="0"/>
              <a:t>outside </a:t>
            </a:r>
            <a:r>
              <a:rPr lang="en-US" sz="1800" dirty="0" smtClean="0"/>
              <a:t>containment</a:t>
            </a:r>
            <a:endParaRPr lang="en-US" sz="1800" dirty="0"/>
          </a:p>
        </p:txBody>
      </p:sp>
      <p:sp>
        <p:nvSpPr>
          <p:cNvPr id="11" name="Abgerundetes Rechteck 10"/>
          <p:cNvSpPr/>
          <p:nvPr/>
        </p:nvSpPr>
        <p:spPr bwMode="auto">
          <a:xfrm>
            <a:off x="2058804" y="1849538"/>
            <a:ext cx="6634822" cy="2639336"/>
          </a:xfrm>
          <a:prstGeom prst="roundRect">
            <a:avLst>
              <a:gd name="adj" fmla="val 10410"/>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0000" tIns="46800" rIns="90000" bIns="46800" numCol="1" rtlCol="0" anchor="ctr" anchorCtr="0" compatLnSpc="1">
            <a:prstTxWarp prst="textNoShape">
              <a:avLst/>
            </a:prstTxWarp>
          </a:bodyPr>
          <a:lstStyle/>
          <a:p>
            <a:pPr marL="285750" indent="-285750">
              <a:buFont typeface="Arial" panose="020B0604020202020204" pitchFamily="34" charset="0"/>
              <a:buChar char="•"/>
            </a:pPr>
            <a:r>
              <a:rPr lang="en-US" sz="1800" dirty="0" smtClean="0"/>
              <a:t>Outgassing flammable</a:t>
            </a:r>
            <a:endParaRPr lang="en-US" sz="1800" dirty="0"/>
          </a:p>
          <a:p>
            <a:pPr marL="285750" indent="-285750">
              <a:buFont typeface="Arial" panose="020B0604020202020204" pitchFamily="34" charset="0"/>
              <a:buChar char="•"/>
            </a:pPr>
            <a:r>
              <a:rPr lang="en-US" sz="1800" dirty="0">
                <a:solidFill>
                  <a:schemeClr val="bg1"/>
                </a:solidFill>
              </a:rPr>
              <a:t>Need to mitigate the amount of outgassing</a:t>
            </a:r>
          </a:p>
          <a:p>
            <a:pPr marL="742950" lvl="1" indent="-285750">
              <a:buFont typeface="Wingdings" panose="05000000000000000000" pitchFamily="2" charset="2"/>
              <a:buChar char="Ø"/>
            </a:pPr>
            <a:r>
              <a:rPr lang="en-US" sz="1800" dirty="0" smtClean="0"/>
              <a:t>Proposals to mitigate the hazard of outgassing</a:t>
            </a:r>
          </a:p>
          <a:p>
            <a:pPr marL="1200150" lvl="2" indent="-285750">
              <a:buFont typeface="Wingdings" panose="05000000000000000000" pitchFamily="2" charset="2"/>
              <a:buChar char="Ø"/>
            </a:pPr>
            <a:r>
              <a:rPr lang="en-US" sz="1800" dirty="0" smtClean="0"/>
              <a:t>Venting overboard</a:t>
            </a:r>
          </a:p>
          <a:p>
            <a:pPr marL="1200150" lvl="2" indent="-285750">
              <a:buFont typeface="Wingdings" panose="05000000000000000000" pitchFamily="2" charset="2"/>
              <a:buChar char="Ø"/>
            </a:pPr>
            <a:r>
              <a:rPr lang="en-US" sz="1800" dirty="0" smtClean="0"/>
              <a:t>Catalyzer</a:t>
            </a:r>
          </a:p>
          <a:p>
            <a:pPr marL="1200150" lvl="2" indent="-285750">
              <a:buFont typeface="Wingdings" panose="05000000000000000000" pitchFamily="2" charset="2"/>
              <a:buChar char="Ø"/>
            </a:pPr>
            <a:r>
              <a:rPr lang="en-US" sz="1800" dirty="0" smtClean="0"/>
              <a:t>Separation to stop the propagation from package to package</a:t>
            </a:r>
          </a:p>
          <a:p>
            <a:pPr marL="285750" indent="-285750">
              <a:buFont typeface="Arial" panose="020B0604020202020204" pitchFamily="34" charset="0"/>
              <a:buChar char="•"/>
            </a:pPr>
            <a:r>
              <a:rPr lang="en-US" sz="1800" smtClean="0"/>
              <a:t>Need to avoid </a:t>
            </a:r>
            <a:r>
              <a:rPr lang="en-US" sz="1800" dirty="0" smtClean="0"/>
              <a:t>blocking of the exhaust stream due to condensate</a:t>
            </a:r>
          </a:p>
        </p:txBody>
      </p:sp>
    </p:spTree>
    <p:extLst>
      <p:ext uri="{BB962C8B-B14F-4D97-AF65-F5344CB8AC3E}">
        <p14:creationId xmlns:p14="http://schemas.microsoft.com/office/powerpoint/2010/main" val="541766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Date Placeholder 3"/>
          <p:cNvSpPr>
            <a:spLocks noGrp="1"/>
          </p:cNvSpPr>
          <p:nvPr>
            <p:ph type="dt" sz="half" idx="10"/>
          </p:nvPr>
        </p:nvSpPr>
        <p:spPr>
          <a:noFill/>
        </p:spPr>
        <p:txBody>
          <a:bodyPr/>
          <a:lstStyle/>
          <a:p>
            <a:r>
              <a:rPr lang="de-DE" smtClean="0"/>
              <a:t>October 2015</a:t>
            </a:r>
            <a:endParaRPr lang="en-GB" dirty="0" smtClean="0"/>
          </a:p>
        </p:txBody>
      </p:sp>
      <p:sp>
        <p:nvSpPr>
          <p:cNvPr id="16387" name="Footer Placeholder 4"/>
          <p:cNvSpPr>
            <a:spLocks noGrp="1"/>
          </p:cNvSpPr>
          <p:nvPr>
            <p:ph type="ftr" sz="quarter" idx="11"/>
          </p:nvPr>
        </p:nvSpPr>
        <p:spPr/>
        <p:txBody>
          <a:bodyPr/>
          <a:lstStyle/>
          <a:p>
            <a:pPr>
              <a:defRPr/>
            </a:pPr>
            <a:r>
              <a:rPr lang="en-US" smtClean="0"/>
              <a:t>Lithium Battery Transport Containment - ECD1Y</a:t>
            </a:r>
            <a:endParaRPr lang="en-GB" dirty="0" smtClean="0"/>
          </a:p>
        </p:txBody>
      </p:sp>
      <p:sp>
        <p:nvSpPr>
          <p:cNvPr id="7" name="Text Box 18"/>
          <p:cNvSpPr txBox="1">
            <a:spLocks noChangeArrowheads="1"/>
          </p:cNvSpPr>
          <p:nvPr/>
        </p:nvSpPr>
        <p:spPr bwMode="auto">
          <a:xfrm>
            <a:off x="261938" y="191444"/>
            <a:ext cx="8620124" cy="395900"/>
          </a:xfrm>
          <a:prstGeom prst="rect">
            <a:avLst/>
          </a:prstGeom>
          <a:noFill/>
          <a:ln w="9525">
            <a:noFill/>
            <a:miter lim="800000"/>
            <a:headEnd/>
            <a:tailEnd/>
          </a:ln>
        </p:spPr>
        <p:txBody>
          <a:bodyPr lIns="0" rIns="0"/>
          <a:lstStyle/>
          <a:p>
            <a:pPr>
              <a:spcBef>
                <a:spcPct val="50000"/>
              </a:spcBef>
            </a:pPr>
            <a:r>
              <a:rPr lang="en-GB" sz="600" spc="-10" noProof="1" smtClean="0">
                <a:solidFill>
                  <a:srgbClr val="7F8CA1"/>
                </a:solidFill>
                <a:cs typeface="Times New Roman" pitchFamily="18" charset="0"/>
              </a:rPr>
              <a:t>© Airbus Operations GmbH. All rights reserved. Confidential and proprietary document. This document and all information contained herein is the sole property of Airbus Operations GmbH. No intellectual property rights are granted by the delivery of this document or the disclosure of its content. This document shall not be reproduced or disclosed to a third party without the express written consent of Airbus Operations GmbH. This document and its content shall not be used for any purpose other than that for which it is supplied. The statements made herein do not constitute an offer. They are based on the mentioned assumptions and are expressed in good faith. Where the supporting grounds for these statements are not shown, Airbus Operations GmbH. will be pleased to explain the basis thereof. AIRBUS, its logo, A300, A310, A318, A319, A320, A321, A330, A340, A350, A380, A400M are registered trademarks.</a:t>
            </a:r>
            <a:endParaRPr lang="en-GB" sz="600" spc="-10" noProof="1">
              <a:solidFill>
                <a:srgbClr val="7F8CA1"/>
              </a:solidFill>
              <a:cs typeface="Times New Roman" pitchFamily="18" charset="0"/>
            </a:endParaRPr>
          </a:p>
        </p:txBody>
      </p:sp>
      <p:sp>
        <p:nvSpPr>
          <p:cNvPr id="5" name="Rechteck 4"/>
          <p:cNvSpPr/>
          <p:nvPr/>
        </p:nvSpPr>
        <p:spPr>
          <a:xfrm>
            <a:off x="1261268" y="808302"/>
            <a:ext cx="6263061" cy="4247317"/>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Thank you for </a:t>
            </a:r>
          </a:p>
          <a:p>
            <a:pPr algn="ctr"/>
            <a:r>
              <a:rPr lang="en-US" sz="5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your attention</a:t>
            </a:r>
          </a:p>
          <a:p>
            <a:pPr algn="ctr"/>
            <a:endParaRPr lang="en-US" sz="5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a:p>
            <a:pPr algn="ctr"/>
            <a:r>
              <a:rPr lang="en-US" sz="5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Questions?</a:t>
            </a:r>
          </a:p>
          <a:p>
            <a:pPr algn="ctr"/>
            <a:endParaRPr lang="en-US"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txBox="1">
            <a:spLocks/>
          </p:cNvSpPr>
          <p:nvPr/>
        </p:nvSpPr>
        <p:spPr bwMode="auto">
          <a:xfrm>
            <a:off x="242062" y="759248"/>
            <a:ext cx="8640000" cy="3834000"/>
          </a:xfrm>
          <a:prstGeom prst="rect">
            <a:avLst/>
          </a:prstGeom>
          <a:noFill/>
          <a:ln w="9525">
            <a:noFill/>
            <a:miter lim="800000"/>
            <a:headEnd/>
            <a:tailEnd/>
          </a:ln>
        </p:spPr>
        <p:txBody>
          <a:bodyPr vert="horz" wrap="square" lIns="0" tIns="90000" rIns="91440" bIns="90000" numCol="1" anchor="t" anchorCtr="0" compatLnSpc="1">
            <a:prstTxWarp prst="textNoShape">
              <a:avLst/>
            </a:prstTxWarp>
          </a:bodyPr>
          <a:lstStyle>
            <a:lvl1pPr marL="180000" indent="-180000" algn="l" rtl="0" eaLnBrk="1" fontAlgn="base" hangingPunct="1">
              <a:spcBef>
                <a:spcPts val="600"/>
              </a:spcBef>
              <a:spcAft>
                <a:spcPct val="0"/>
              </a:spcAft>
              <a:buSzPct val="120000"/>
              <a:buFont typeface="Arial" pitchFamily="34" charset="0"/>
              <a:buChar char="•"/>
              <a:defRPr sz="2000" spc="-20">
                <a:solidFill>
                  <a:schemeClr val="tx2">
                    <a:lumMod val="50000"/>
                  </a:schemeClr>
                </a:solidFill>
                <a:latin typeface="+mn-lt"/>
                <a:ea typeface="+mn-ea"/>
                <a:cs typeface="+mn-cs"/>
              </a:defRPr>
            </a:lvl1pPr>
            <a:lvl2pPr marL="468000" indent="-180000" algn="l" rtl="0" eaLnBrk="1" fontAlgn="base" hangingPunct="1">
              <a:spcBef>
                <a:spcPts val="600"/>
              </a:spcBef>
              <a:spcAft>
                <a:spcPct val="0"/>
              </a:spcAft>
              <a:buSzPct val="120000"/>
              <a:buFont typeface="Arial" pitchFamily="34" charset="0"/>
              <a:buChar char="•"/>
              <a:defRPr sz="1800" spc="-20">
                <a:solidFill>
                  <a:schemeClr val="tx2">
                    <a:lumMod val="50000"/>
                  </a:schemeClr>
                </a:solidFill>
                <a:latin typeface="+mn-lt"/>
              </a:defRPr>
            </a:lvl2pPr>
            <a:lvl3pPr marL="756000" indent="-180000" algn="l" rtl="0" eaLnBrk="1" fontAlgn="base" hangingPunct="1">
              <a:spcBef>
                <a:spcPts val="600"/>
              </a:spcBef>
              <a:spcAft>
                <a:spcPct val="0"/>
              </a:spcAft>
              <a:buSzPct val="120000"/>
              <a:buFont typeface="Arial" pitchFamily="34" charset="0"/>
              <a:buChar char="•"/>
              <a:defRPr sz="1800" spc="-20">
                <a:solidFill>
                  <a:schemeClr val="tx2">
                    <a:lumMod val="50000"/>
                  </a:schemeClr>
                </a:solidFill>
                <a:latin typeface="+mn-lt"/>
              </a:defRPr>
            </a:lvl3pPr>
            <a:lvl4pPr marL="1044000" indent="-180000" algn="l" rtl="0" eaLnBrk="1" fontAlgn="base" hangingPunct="1">
              <a:spcBef>
                <a:spcPts val="600"/>
              </a:spcBef>
              <a:spcAft>
                <a:spcPct val="0"/>
              </a:spcAft>
              <a:buSzPct val="120000"/>
              <a:buFont typeface="Arial" pitchFamily="34" charset="0"/>
              <a:buChar char="•"/>
              <a:defRPr sz="1600" spc="-20">
                <a:solidFill>
                  <a:schemeClr val="tx2">
                    <a:lumMod val="50000"/>
                  </a:schemeClr>
                </a:solidFill>
                <a:latin typeface="+mn-lt"/>
              </a:defRPr>
            </a:lvl4pPr>
            <a:lvl5pPr marL="1332000" indent="-180000" algn="l" rtl="0" eaLnBrk="1" fontAlgn="base" hangingPunct="1">
              <a:spcBef>
                <a:spcPts val="600"/>
              </a:spcBef>
              <a:spcAft>
                <a:spcPct val="0"/>
              </a:spcAft>
              <a:buSzPct val="120000"/>
              <a:buFont typeface="Arial" pitchFamily="34" charset="0"/>
              <a:buChar char="•"/>
              <a:defRPr sz="1600" spc="-20">
                <a:solidFill>
                  <a:schemeClr val="tx2">
                    <a:lumMod val="50000"/>
                  </a:schemeClr>
                </a:solidFill>
                <a:latin typeface="+mn-lt"/>
              </a:defRPr>
            </a:lvl5pPr>
            <a:lvl6pPr marL="1620000" indent="-180000" algn="l" rtl="0" eaLnBrk="1" fontAlgn="base" hangingPunct="1">
              <a:spcBef>
                <a:spcPts val="600"/>
              </a:spcBef>
              <a:spcAft>
                <a:spcPct val="0"/>
              </a:spcAft>
              <a:buFont typeface="Arial" pitchFamily="34" charset="0"/>
              <a:buChar char="•"/>
              <a:defRPr sz="1600">
                <a:solidFill>
                  <a:schemeClr val="tx2">
                    <a:lumMod val="50000"/>
                  </a:schemeClr>
                </a:solidFill>
                <a:latin typeface="+mn-lt"/>
              </a:defRPr>
            </a:lvl6pPr>
            <a:lvl7pPr marL="1908000" indent="-180000" algn="l" rtl="0" eaLnBrk="1" fontAlgn="base" hangingPunct="1">
              <a:spcBef>
                <a:spcPts val="600"/>
              </a:spcBef>
              <a:spcAft>
                <a:spcPct val="0"/>
              </a:spcAft>
              <a:buFont typeface="Arial" pitchFamily="34" charset="0"/>
              <a:buChar char="•"/>
              <a:defRPr sz="1600">
                <a:solidFill>
                  <a:schemeClr val="tx2">
                    <a:lumMod val="50000"/>
                  </a:schemeClr>
                </a:solidFill>
                <a:latin typeface="+mn-lt"/>
              </a:defRPr>
            </a:lvl7pPr>
            <a:lvl8pPr marL="3086100" indent="-190500" algn="l" rtl="0" eaLnBrk="1" fontAlgn="base" hangingPunct="1">
              <a:spcBef>
                <a:spcPct val="20000"/>
              </a:spcBef>
              <a:spcAft>
                <a:spcPct val="0"/>
              </a:spcAft>
              <a:buFont typeface="Webdings" pitchFamily="18" charset="2"/>
              <a:buChar char="4"/>
              <a:defRPr sz="1600">
                <a:solidFill>
                  <a:schemeClr val="tx1"/>
                </a:solidFill>
                <a:latin typeface="+mn-lt"/>
              </a:defRPr>
            </a:lvl8pPr>
            <a:lvl9pPr marL="3543300" indent="-190500" algn="l" rtl="0" eaLnBrk="1" fontAlgn="base" hangingPunct="1">
              <a:spcBef>
                <a:spcPct val="20000"/>
              </a:spcBef>
              <a:spcAft>
                <a:spcPct val="0"/>
              </a:spcAft>
              <a:buFont typeface="Webdings" pitchFamily="18" charset="2"/>
              <a:buChar char="4"/>
              <a:defRPr sz="1600">
                <a:solidFill>
                  <a:schemeClr val="tx1"/>
                </a:solidFill>
                <a:latin typeface="+mn-lt"/>
              </a:defRPr>
            </a:lvl9pPr>
          </a:lstStyle>
          <a:p>
            <a:r>
              <a:rPr lang="en-GB" kern="0" dirty="0" smtClean="0"/>
              <a:t>The established understanding within the industry is that existing cargo compartment fire protection systems certified to FAR/CS 25.857 are not designed with respect to fires involving high density shipments of lithium batteries.</a:t>
            </a:r>
          </a:p>
          <a:p>
            <a:r>
              <a:rPr lang="en-GB" kern="0" dirty="0"/>
              <a:t>Airbus is </a:t>
            </a:r>
            <a:r>
              <a:rPr lang="en-GB" kern="0" dirty="0" smtClean="0"/>
              <a:t>actively </a:t>
            </a:r>
            <a:r>
              <a:rPr lang="en-GB" kern="0" dirty="0"/>
              <a:t>supporting committees to further enhance safe transport of lithium batteries as cargo.</a:t>
            </a:r>
          </a:p>
          <a:p>
            <a:r>
              <a:rPr lang="en-GB" kern="0" dirty="0" smtClean="0"/>
              <a:t>Within this subject, Airbus validates concepts of different solutions having  the aviation environment in mind.</a:t>
            </a:r>
          </a:p>
        </p:txBody>
      </p:sp>
      <p:sp>
        <p:nvSpPr>
          <p:cNvPr id="17413" name="Rectangle 2"/>
          <p:cNvSpPr>
            <a:spLocks noGrp="1" noChangeArrowheads="1"/>
          </p:cNvSpPr>
          <p:nvPr>
            <p:ph type="title"/>
          </p:nvPr>
        </p:nvSpPr>
        <p:spPr/>
        <p:txBody>
          <a:bodyPr/>
          <a:lstStyle/>
          <a:p>
            <a:pPr eaLnBrk="1" hangingPunct="1"/>
            <a:r>
              <a:rPr lang="en-GB" dirty="0" smtClean="0"/>
              <a:t>Motivation</a:t>
            </a:r>
          </a:p>
        </p:txBody>
      </p:sp>
      <p:sp>
        <p:nvSpPr>
          <p:cNvPr id="17410" name="Date Placeholder 3"/>
          <p:cNvSpPr>
            <a:spLocks noGrp="1"/>
          </p:cNvSpPr>
          <p:nvPr>
            <p:ph type="dt" sz="half" idx="10"/>
          </p:nvPr>
        </p:nvSpPr>
        <p:spPr>
          <a:noFill/>
        </p:spPr>
        <p:txBody>
          <a:bodyPr/>
          <a:lstStyle/>
          <a:p>
            <a:r>
              <a:rPr lang="de-DE" smtClean="0"/>
              <a:t>October 2015 </a:t>
            </a:r>
            <a:endParaRPr lang="en-GB" dirty="0" smtClean="0"/>
          </a:p>
        </p:txBody>
      </p:sp>
      <p:sp>
        <p:nvSpPr>
          <p:cNvPr id="15363" name="Footer Placeholder 4"/>
          <p:cNvSpPr>
            <a:spLocks noGrp="1"/>
          </p:cNvSpPr>
          <p:nvPr>
            <p:ph type="ftr" sz="quarter" idx="11"/>
          </p:nvPr>
        </p:nvSpPr>
        <p:spPr/>
        <p:txBody>
          <a:bodyPr/>
          <a:lstStyle/>
          <a:p>
            <a:pPr>
              <a:defRPr/>
            </a:pPr>
            <a:r>
              <a:rPr lang="en-US" smtClean="0"/>
              <a:t>Lithium Battery Transport Containment - ECD1Y</a:t>
            </a:r>
            <a:endParaRPr lang="en-GB" dirty="0" smtClean="0"/>
          </a:p>
        </p:txBody>
      </p:sp>
    </p:spTree>
    <p:extLst>
      <p:ext uri="{BB962C8B-B14F-4D97-AF65-F5344CB8AC3E}">
        <p14:creationId xmlns:p14="http://schemas.microsoft.com/office/powerpoint/2010/main" val="2560605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wipe(left)">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wipe(left)">
                                      <p:cBhvr>
                                        <p:cTn id="1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txBox="1">
            <a:spLocks/>
          </p:cNvSpPr>
          <p:nvPr/>
        </p:nvSpPr>
        <p:spPr bwMode="auto">
          <a:xfrm>
            <a:off x="252414" y="759248"/>
            <a:ext cx="8640000" cy="3834000"/>
          </a:xfrm>
          <a:prstGeom prst="rect">
            <a:avLst/>
          </a:prstGeom>
          <a:noFill/>
          <a:ln w="9525">
            <a:noFill/>
            <a:miter lim="800000"/>
            <a:headEnd/>
            <a:tailEnd/>
          </a:ln>
        </p:spPr>
        <p:txBody>
          <a:bodyPr vert="horz" wrap="square" lIns="0" tIns="90000" rIns="91440" bIns="90000" numCol="1" anchor="t" anchorCtr="0" compatLnSpc="1">
            <a:prstTxWarp prst="textNoShape">
              <a:avLst/>
            </a:prstTxWarp>
          </a:bodyPr>
          <a:lstStyle>
            <a:lvl1pPr marL="180000" indent="-180000" algn="l" rtl="0" eaLnBrk="1" fontAlgn="base" hangingPunct="1">
              <a:spcBef>
                <a:spcPts val="600"/>
              </a:spcBef>
              <a:spcAft>
                <a:spcPct val="0"/>
              </a:spcAft>
              <a:buSzPct val="120000"/>
              <a:buFont typeface="Arial" pitchFamily="34" charset="0"/>
              <a:buChar char="•"/>
              <a:defRPr sz="2000" spc="-20">
                <a:solidFill>
                  <a:schemeClr val="tx2">
                    <a:lumMod val="50000"/>
                  </a:schemeClr>
                </a:solidFill>
                <a:latin typeface="+mn-lt"/>
                <a:ea typeface="+mn-ea"/>
                <a:cs typeface="+mn-cs"/>
              </a:defRPr>
            </a:lvl1pPr>
            <a:lvl2pPr marL="468000" indent="-180000" algn="l" rtl="0" eaLnBrk="1" fontAlgn="base" hangingPunct="1">
              <a:spcBef>
                <a:spcPts val="600"/>
              </a:spcBef>
              <a:spcAft>
                <a:spcPct val="0"/>
              </a:spcAft>
              <a:buSzPct val="120000"/>
              <a:buFont typeface="Arial" pitchFamily="34" charset="0"/>
              <a:buChar char="•"/>
              <a:defRPr sz="1800" spc="-20">
                <a:solidFill>
                  <a:schemeClr val="tx2">
                    <a:lumMod val="50000"/>
                  </a:schemeClr>
                </a:solidFill>
                <a:latin typeface="+mn-lt"/>
              </a:defRPr>
            </a:lvl2pPr>
            <a:lvl3pPr marL="756000" indent="-180000" algn="l" rtl="0" eaLnBrk="1" fontAlgn="base" hangingPunct="1">
              <a:spcBef>
                <a:spcPts val="600"/>
              </a:spcBef>
              <a:spcAft>
                <a:spcPct val="0"/>
              </a:spcAft>
              <a:buSzPct val="120000"/>
              <a:buFont typeface="Arial" pitchFamily="34" charset="0"/>
              <a:buChar char="•"/>
              <a:defRPr sz="1800" spc="-20">
                <a:solidFill>
                  <a:schemeClr val="tx2">
                    <a:lumMod val="50000"/>
                  </a:schemeClr>
                </a:solidFill>
                <a:latin typeface="+mn-lt"/>
              </a:defRPr>
            </a:lvl3pPr>
            <a:lvl4pPr marL="1044000" indent="-180000" algn="l" rtl="0" eaLnBrk="1" fontAlgn="base" hangingPunct="1">
              <a:spcBef>
                <a:spcPts val="600"/>
              </a:spcBef>
              <a:spcAft>
                <a:spcPct val="0"/>
              </a:spcAft>
              <a:buSzPct val="120000"/>
              <a:buFont typeface="Arial" pitchFamily="34" charset="0"/>
              <a:buChar char="•"/>
              <a:defRPr sz="1600" spc="-20">
                <a:solidFill>
                  <a:schemeClr val="tx2">
                    <a:lumMod val="50000"/>
                  </a:schemeClr>
                </a:solidFill>
                <a:latin typeface="+mn-lt"/>
              </a:defRPr>
            </a:lvl4pPr>
            <a:lvl5pPr marL="1332000" indent="-180000" algn="l" rtl="0" eaLnBrk="1" fontAlgn="base" hangingPunct="1">
              <a:spcBef>
                <a:spcPts val="600"/>
              </a:spcBef>
              <a:spcAft>
                <a:spcPct val="0"/>
              </a:spcAft>
              <a:buSzPct val="120000"/>
              <a:buFont typeface="Arial" pitchFamily="34" charset="0"/>
              <a:buChar char="•"/>
              <a:defRPr sz="1600" spc="-20">
                <a:solidFill>
                  <a:schemeClr val="tx2">
                    <a:lumMod val="50000"/>
                  </a:schemeClr>
                </a:solidFill>
                <a:latin typeface="+mn-lt"/>
              </a:defRPr>
            </a:lvl5pPr>
            <a:lvl6pPr marL="1620000" indent="-180000" algn="l" rtl="0" eaLnBrk="1" fontAlgn="base" hangingPunct="1">
              <a:spcBef>
                <a:spcPts val="600"/>
              </a:spcBef>
              <a:spcAft>
                <a:spcPct val="0"/>
              </a:spcAft>
              <a:buFont typeface="Arial" pitchFamily="34" charset="0"/>
              <a:buChar char="•"/>
              <a:defRPr sz="1600">
                <a:solidFill>
                  <a:schemeClr val="tx2">
                    <a:lumMod val="50000"/>
                  </a:schemeClr>
                </a:solidFill>
                <a:latin typeface="+mn-lt"/>
              </a:defRPr>
            </a:lvl6pPr>
            <a:lvl7pPr marL="1908000" indent="-180000" algn="l" rtl="0" eaLnBrk="1" fontAlgn="base" hangingPunct="1">
              <a:spcBef>
                <a:spcPts val="600"/>
              </a:spcBef>
              <a:spcAft>
                <a:spcPct val="0"/>
              </a:spcAft>
              <a:buFont typeface="Arial" pitchFamily="34" charset="0"/>
              <a:buChar char="•"/>
              <a:defRPr sz="1600">
                <a:solidFill>
                  <a:schemeClr val="tx2">
                    <a:lumMod val="50000"/>
                  </a:schemeClr>
                </a:solidFill>
                <a:latin typeface="+mn-lt"/>
              </a:defRPr>
            </a:lvl7pPr>
            <a:lvl8pPr marL="3086100" indent="-190500" algn="l" rtl="0" eaLnBrk="1" fontAlgn="base" hangingPunct="1">
              <a:spcBef>
                <a:spcPct val="20000"/>
              </a:spcBef>
              <a:spcAft>
                <a:spcPct val="0"/>
              </a:spcAft>
              <a:buFont typeface="Webdings" pitchFamily="18" charset="2"/>
              <a:buChar char="4"/>
              <a:defRPr sz="1600">
                <a:solidFill>
                  <a:schemeClr val="tx1"/>
                </a:solidFill>
                <a:latin typeface="+mn-lt"/>
              </a:defRPr>
            </a:lvl8pPr>
            <a:lvl9pPr marL="3543300" indent="-190500" algn="l" rtl="0" eaLnBrk="1" fontAlgn="base" hangingPunct="1">
              <a:spcBef>
                <a:spcPct val="20000"/>
              </a:spcBef>
              <a:spcAft>
                <a:spcPct val="0"/>
              </a:spcAft>
              <a:buFont typeface="Webdings" pitchFamily="18" charset="2"/>
              <a:buChar char="4"/>
              <a:defRPr sz="1600">
                <a:solidFill>
                  <a:schemeClr val="tx1"/>
                </a:solidFill>
                <a:latin typeface="+mn-lt"/>
              </a:defRPr>
            </a:lvl9pPr>
          </a:lstStyle>
          <a:p>
            <a:r>
              <a:rPr lang="en-GB" kern="0" dirty="0"/>
              <a:t>Validation of a containment concept developed by Celono/</a:t>
            </a:r>
            <a:r>
              <a:rPr lang="en-GB" kern="0" dirty="0" err="1"/>
              <a:t>Poraver</a:t>
            </a:r>
            <a:r>
              <a:rPr lang="en-GB" kern="0" dirty="0"/>
              <a:t> with support from Airbus for the transport by air</a:t>
            </a:r>
          </a:p>
          <a:p>
            <a:r>
              <a:rPr lang="en-GB" kern="0" dirty="0" smtClean="0"/>
              <a:t>3 test scenarios with an increasing quantity of batteries (</a:t>
            </a:r>
            <a:r>
              <a:rPr lang="en-GB" kern="0" dirty="0"/>
              <a:t>NCR</a:t>
            </a:r>
            <a:r>
              <a:rPr lang="en-GB" kern="0" dirty="0" smtClean="0"/>
              <a:t>18650; 3100mAh; 3.6V) </a:t>
            </a:r>
            <a:endParaRPr lang="en-GB" sz="1600" kern="0" dirty="0" smtClean="0"/>
          </a:p>
        </p:txBody>
      </p:sp>
      <p:sp>
        <p:nvSpPr>
          <p:cNvPr id="17413" name="Rectangle 2"/>
          <p:cNvSpPr>
            <a:spLocks noGrp="1" noChangeArrowheads="1"/>
          </p:cNvSpPr>
          <p:nvPr>
            <p:ph type="title"/>
          </p:nvPr>
        </p:nvSpPr>
        <p:spPr/>
        <p:txBody>
          <a:bodyPr/>
          <a:lstStyle/>
          <a:p>
            <a:pPr eaLnBrk="1" hangingPunct="1"/>
            <a:r>
              <a:rPr lang="en-GB" dirty="0" smtClean="0"/>
              <a:t>Aim of the Test</a:t>
            </a:r>
          </a:p>
        </p:txBody>
      </p:sp>
      <p:sp>
        <p:nvSpPr>
          <p:cNvPr id="17410" name="Date Placeholder 3"/>
          <p:cNvSpPr>
            <a:spLocks noGrp="1"/>
          </p:cNvSpPr>
          <p:nvPr>
            <p:ph type="dt" sz="half" idx="10"/>
          </p:nvPr>
        </p:nvSpPr>
        <p:spPr>
          <a:noFill/>
        </p:spPr>
        <p:txBody>
          <a:bodyPr/>
          <a:lstStyle/>
          <a:p>
            <a:r>
              <a:rPr lang="de-DE" smtClean="0"/>
              <a:t>October 2015 </a:t>
            </a:r>
            <a:endParaRPr lang="en-GB" dirty="0" smtClean="0"/>
          </a:p>
        </p:txBody>
      </p:sp>
      <p:sp>
        <p:nvSpPr>
          <p:cNvPr id="15363" name="Footer Placeholder 4"/>
          <p:cNvSpPr>
            <a:spLocks noGrp="1"/>
          </p:cNvSpPr>
          <p:nvPr>
            <p:ph type="ftr" sz="quarter" idx="11"/>
          </p:nvPr>
        </p:nvSpPr>
        <p:spPr/>
        <p:txBody>
          <a:bodyPr/>
          <a:lstStyle/>
          <a:p>
            <a:pPr>
              <a:defRPr/>
            </a:pPr>
            <a:r>
              <a:rPr lang="en-US" smtClean="0"/>
              <a:t>Lithium Battery Transport Containment - ECD1Y</a:t>
            </a:r>
            <a:endParaRPr lang="en-GB" dirty="0" smtClean="0"/>
          </a:p>
        </p:txBody>
      </p:sp>
      <p:pic>
        <p:nvPicPr>
          <p:cNvPr id="4" name="Inhaltsplatzhalt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4129" t="20599" r="11264" b="15612"/>
          <a:stretch/>
        </p:blipFill>
        <p:spPr>
          <a:xfrm>
            <a:off x="1922226" y="2473513"/>
            <a:ext cx="3593862" cy="2065250"/>
          </a:xfrm>
        </p:spPr>
      </p:pic>
      <p:sp>
        <p:nvSpPr>
          <p:cNvPr id="10" name="Rounded Rectangle 4"/>
          <p:cNvSpPr/>
          <p:nvPr/>
        </p:nvSpPr>
        <p:spPr>
          <a:xfrm>
            <a:off x="6180438" y="2367200"/>
            <a:ext cx="1814384" cy="618095"/>
          </a:xfrm>
          <a:prstGeom prst="roundRect">
            <a:avLst>
              <a:gd name="adj" fmla="val 38077"/>
            </a:avLst>
          </a:prstGeom>
          <a:solidFill>
            <a:schemeClr val="tx2">
              <a:lumMod val="20000"/>
              <a:lumOff val="80000"/>
            </a:schemeClr>
          </a:solidFill>
          <a:ln w="57150"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algn="ctr">
              <a:lnSpc>
                <a:spcPct val="80000"/>
              </a:lnSpc>
              <a:spcBef>
                <a:spcPts val="600"/>
              </a:spcBef>
            </a:pPr>
            <a:r>
              <a:rPr lang="en-GB" sz="1800" dirty="0" smtClean="0">
                <a:solidFill>
                  <a:schemeClr val="bg2">
                    <a:lumMod val="10000"/>
                  </a:schemeClr>
                </a:solidFill>
              </a:rPr>
              <a:t>Test 1 </a:t>
            </a:r>
          </a:p>
          <a:p>
            <a:pPr algn="ctr">
              <a:lnSpc>
                <a:spcPct val="80000"/>
              </a:lnSpc>
              <a:spcBef>
                <a:spcPts val="600"/>
              </a:spcBef>
            </a:pPr>
            <a:r>
              <a:rPr lang="en-GB" sz="1800" dirty="0" smtClean="0">
                <a:solidFill>
                  <a:schemeClr val="bg2">
                    <a:lumMod val="10000"/>
                  </a:schemeClr>
                </a:solidFill>
              </a:rPr>
              <a:t>360 batteries</a:t>
            </a:r>
            <a:endParaRPr lang="en-GB" sz="1800" dirty="0">
              <a:solidFill>
                <a:schemeClr val="bg2">
                  <a:lumMod val="10000"/>
                </a:schemeClr>
              </a:solidFill>
            </a:endParaRPr>
          </a:p>
        </p:txBody>
      </p:sp>
      <p:sp>
        <p:nvSpPr>
          <p:cNvPr id="13" name="Rounded Rectangle 4"/>
          <p:cNvSpPr/>
          <p:nvPr/>
        </p:nvSpPr>
        <p:spPr>
          <a:xfrm>
            <a:off x="6180437" y="3141483"/>
            <a:ext cx="1814385" cy="618095"/>
          </a:xfrm>
          <a:prstGeom prst="roundRect">
            <a:avLst>
              <a:gd name="adj" fmla="val 38077"/>
            </a:avLst>
          </a:prstGeom>
          <a:solidFill>
            <a:schemeClr val="tx2">
              <a:lumMod val="20000"/>
              <a:lumOff val="80000"/>
            </a:schemeClr>
          </a:solidFill>
          <a:ln w="57150"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algn="ctr">
              <a:lnSpc>
                <a:spcPct val="80000"/>
              </a:lnSpc>
              <a:spcBef>
                <a:spcPts val="600"/>
              </a:spcBef>
            </a:pPr>
            <a:r>
              <a:rPr lang="en-GB" sz="1800" dirty="0" smtClean="0">
                <a:solidFill>
                  <a:schemeClr val="bg2">
                    <a:lumMod val="10000"/>
                  </a:schemeClr>
                </a:solidFill>
              </a:rPr>
              <a:t>Test 2 </a:t>
            </a:r>
          </a:p>
          <a:p>
            <a:pPr algn="ctr">
              <a:lnSpc>
                <a:spcPct val="80000"/>
              </a:lnSpc>
              <a:spcBef>
                <a:spcPts val="600"/>
              </a:spcBef>
            </a:pPr>
            <a:r>
              <a:rPr lang="en-GB" sz="1800" dirty="0" smtClean="0">
                <a:solidFill>
                  <a:schemeClr val="bg2">
                    <a:lumMod val="10000"/>
                  </a:schemeClr>
                </a:solidFill>
              </a:rPr>
              <a:t>1800 batteries</a:t>
            </a:r>
            <a:endParaRPr lang="en-GB" sz="1800" dirty="0">
              <a:solidFill>
                <a:schemeClr val="bg2">
                  <a:lumMod val="10000"/>
                </a:schemeClr>
              </a:solidFill>
            </a:endParaRPr>
          </a:p>
        </p:txBody>
      </p:sp>
      <p:sp>
        <p:nvSpPr>
          <p:cNvPr id="14" name="Rounded Rectangle 4"/>
          <p:cNvSpPr/>
          <p:nvPr/>
        </p:nvSpPr>
        <p:spPr>
          <a:xfrm>
            <a:off x="6180437" y="3920668"/>
            <a:ext cx="1814385" cy="618095"/>
          </a:xfrm>
          <a:prstGeom prst="roundRect">
            <a:avLst>
              <a:gd name="adj" fmla="val 38077"/>
            </a:avLst>
          </a:prstGeom>
          <a:solidFill>
            <a:schemeClr val="tx2">
              <a:lumMod val="20000"/>
              <a:lumOff val="80000"/>
            </a:schemeClr>
          </a:solidFill>
          <a:ln w="57150"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algn="ctr">
              <a:lnSpc>
                <a:spcPct val="80000"/>
              </a:lnSpc>
              <a:spcBef>
                <a:spcPts val="600"/>
              </a:spcBef>
            </a:pPr>
            <a:r>
              <a:rPr lang="en-GB" sz="1800" dirty="0" smtClean="0">
                <a:solidFill>
                  <a:schemeClr val="bg2">
                    <a:lumMod val="10000"/>
                  </a:schemeClr>
                </a:solidFill>
              </a:rPr>
              <a:t>Test 3 </a:t>
            </a:r>
          </a:p>
          <a:p>
            <a:pPr algn="ctr">
              <a:lnSpc>
                <a:spcPct val="80000"/>
              </a:lnSpc>
              <a:spcBef>
                <a:spcPts val="600"/>
              </a:spcBef>
            </a:pPr>
            <a:r>
              <a:rPr lang="en-GB" sz="1800" dirty="0" smtClean="0">
                <a:solidFill>
                  <a:schemeClr val="bg2">
                    <a:lumMod val="10000"/>
                  </a:schemeClr>
                </a:solidFill>
              </a:rPr>
              <a:t>3240 batteries</a:t>
            </a:r>
            <a:endParaRPr lang="en-GB" sz="1800" dirty="0">
              <a:solidFill>
                <a:schemeClr val="bg2">
                  <a:lumMod val="10000"/>
                </a:schemeClr>
              </a:solidFill>
            </a:endParaRPr>
          </a:p>
        </p:txBody>
      </p:sp>
    </p:spTree>
    <p:extLst>
      <p:ext uri="{BB962C8B-B14F-4D97-AF65-F5344CB8AC3E}">
        <p14:creationId xmlns:p14="http://schemas.microsoft.com/office/powerpoint/2010/main" val="1352723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circle(in)">
                                      <p:cBhvr>
                                        <p:cTn id="20" dur="2000"/>
                                        <p:tgtEl>
                                          <p:spTgt spid="13"/>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ircle(in)">
                                      <p:cBhvr>
                                        <p:cTn id="2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10" grpId="0" animBg="1"/>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2"/>
          <p:cNvSpPr>
            <a:spLocks noGrp="1" noChangeArrowheads="1"/>
          </p:cNvSpPr>
          <p:nvPr>
            <p:ph type="title"/>
          </p:nvPr>
        </p:nvSpPr>
        <p:spPr/>
        <p:txBody>
          <a:bodyPr/>
          <a:lstStyle/>
          <a:p>
            <a:pPr eaLnBrk="1" hangingPunct="1"/>
            <a:r>
              <a:rPr lang="en-GB" dirty="0" smtClean="0"/>
              <a:t>Test Description – Containment</a:t>
            </a:r>
          </a:p>
        </p:txBody>
      </p:sp>
      <p:sp>
        <p:nvSpPr>
          <p:cNvPr id="17410" name="Date Placeholder 3"/>
          <p:cNvSpPr>
            <a:spLocks noGrp="1"/>
          </p:cNvSpPr>
          <p:nvPr>
            <p:ph type="dt" sz="half" idx="10"/>
          </p:nvPr>
        </p:nvSpPr>
        <p:spPr>
          <a:noFill/>
        </p:spPr>
        <p:txBody>
          <a:bodyPr/>
          <a:lstStyle/>
          <a:p>
            <a:r>
              <a:rPr lang="de-DE" smtClean="0"/>
              <a:t>October 2015 </a:t>
            </a:r>
            <a:endParaRPr lang="de-DE" dirty="0" smtClean="0"/>
          </a:p>
        </p:txBody>
      </p:sp>
      <p:sp>
        <p:nvSpPr>
          <p:cNvPr id="15363" name="Footer Placeholder 4"/>
          <p:cNvSpPr>
            <a:spLocks noGrp="1"/>
          </p:cNvSpPr>
          <p:nvPr>
            <p:ph type="ftr" sz="quarter" idx="11"/>
          </p:nvPr>
        </p:nvSpPr>
        <p:spPr/>
        <p:txBody>
          <a:bodyPr/>
          <a:lstStyle/>
          <a:p>
            <a:pPr>
              <a:defRPr/>
            </a:pPr>
            <a:r>
              <a:rPr lang="en-US" smtClean="0"/>
              <a:t>Lithium Battery Transport Containment - ECD1Y</a:t>
            </a:r>
            <a:endParaRPr lang="de-DE" dirty="0" smtClean="0"/>
          </a:p>
        </p:txBody>
      </p:sp>
      <p:sp>
        <p:nvSpPr>
          <p:cNvPr id="9" name="Content Placeholder 8"/>
          <p:cNvSpPr>
            <a:spLocks noGrp="1"/>
          </p:cNvSpPr>
          <p:nvPr>
            <p:ph idx="1"/>
          </p:nvPr>
        </p:nvSpPr>
        <p:spPr/>
        <p:txBody>
          <a:bodyPr/>
          <a:lstStyle/>
          <a:p>
            <a:r>
              <a:rPr lang="en-GB" dirty="0"/>
              <a:t>Q</a:t>
            </a:r>
            <a:r>
              <a:rPr lang="en-GB" dirty="0" smtClean="0"/>
              <a:t>uantity of batteries defined due to the properties of </a:t>
            </a:r>
            <a:r>
              <a:rPr lang="en-GB" dirty="0"/>
              <a:t> </a:t>
            </a:r>
            <a:r>
              <a:rPr lang="en-GB" dirty="0" smtClean="0"/>
              <a:t>the material used and the packaging size.</a:t>
            </a:r>
          </a:p>
          <a:p>
            <a:endParaRPr lang="en-GB" dirty="0" smtClean="0"/>
          </a:p>
        </p:txBody>
      </p: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537" y="1520589"/>
            <a:ext cx="2182730" cy="1093685"/>
          </a:xfrm>
          <a:prstGeom prst="rect">
            <a:avLst/>
          </a:prstGeom>
        </p:spPr>
      </p:pic>
      <p:pic>
        <p:nvPicPr>
          <p:cNvPr id="3" name="Grafi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1797" y="1549193"/>
            <a:ext cx="2133806" cy="1093685"/>
          </a:xfrm>
          <a:prstGeom prst="rect">
            <a:avLst/>
          </a:prstGeom>
        </p:spPr>
      </p:pic>
      <p:pic>
        <p:nvPicPr>
          <p:cNvPr id="4" name="Grafik 3"/>
          <p:cNvPicPr>
            <a:picLocks noChangeAspect="1"/>
          </p:cNvPicPr>
          <p:nvPr/>
        </p:nvPicPr>
        <p:blipFill rotWithShape="1">
          <a:blip r:embed="rId5" cstate="print">
            <a:extLst>
              <a:ext uri="{28A0092B-C50C-407E-A947-70E740481C1C}">
                <a14:useLocalDpi xmlns:a14="http://schemas.microsoft.com/office/drawing/2010/main" val="0"/>
              </a:ext>
            </a:extLst>
          </a:blip>
          <a:srcRect l="13094" t="2995" r="22227" b="-2995"/>
          <a:stretch/>
        </p:blipFill>
        <p:spPr>
          <a:xfrm>
            <a:off x="3026835" y="1284871"/>
            <a:ext cx="2701721" cy="2018761"/>
          </a:xfrm>
          <a:prstGeom prst="rect">
            <a:avLst/>
          </a:prstGeom>
        </p:spPr>
      </p:pic>
      <p:sp>
        <p:nvSpPr>
          <p:cNvPr id="5" name="Pfeil nach rechts 4"/>
          <p:cNvSpPr/>
          <p:nvPr/>
        </p:nvSpPr>
        <p:spPr bwMode="auto">
          <a:xfrm rot="10342992">
            <a:off x="1743632" y="1836117"/>
            <a:ext cx="2493608" cy="200439"/>
          </a:xfrm>
          <a:prstGeom prst="rightArrow">
            <a:avLst/>
          </a:prstGeom>
          <a:solidFill>
            <a:schemeClr val="accent4">
              <a:lumMod val="60000"/>
              <a:lumOff val="40000"/>
            </a:schemeClr>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12" name="Textfeld 11"/>
          <p:cNvSpPr txBox="1"/>
          <p:nvPr/>
        </p:nvSpPr>
        <p:spPr>
          <a:xfrm>
            <a:off x="5960247" y="2644142"/>
            <a:ext cx="2820475" cy="276999"/>
          </a:xfrm>
          <a:prstGeom prst="rect">
            <a:avLst/>
          </a:prstGeom>
          <a:noFill/>
        </p:spPr>
        <p:txBody>
          <a:bodyPr wrap="square" rtlCol="0">
            <a:spAutoFit/>
          </a:bodyPr>
          <a:lstStyle/>
          <a:p>
            <a:pPr algn="ctr"/>
            <a:r>
              <a:rPr lang="en-US" sz="1200" dirty="0" smtClean="0"/>
              <a:t>Refractory lining</a:t>
            </a:r>
            <a:endParaRPr lang="en-US" sz="1200" dirty="0"/>
          </a:p>
        </p:txBody>
      </p:sp>
      <p:sp>
        <p:nvSpPr>
          <p:cNvPr id="13" name="Textfeld 12"/>
          <p:cNvSpPr txBox="1"/>
          <p:nvPr/>
        </p:nvSpPr>
        <p:spPr>
          <a:xfrm>
            <a:off x="259271" y="2614274"/>
            <a:ext cx="2733267" cy="276999"/>
          </a:xfrm>
          <a:prstGeom prst="rect">
            <a:avLst/>
          </a:prstGeom>
          <a:noFill/>
        </p:spPr>
        <p:txBody>
          <a:bodyPr wrap="square" rtlCol="0">
            <a:spAutoFit/>
          </a:bodyPr>
          <a:lstStyle/>
          <a:p>
            <a:pPr algn="ctr"/>
            <a:r>
              <a:rPr lang="en-US" sz="1200" dirty="0" smtClean="0"/>
              <a:t>In top of containment: loose material</a:t>
            </a:r>
            <a:endParaRPr lang="en-US" sz="1200" dirty="0"/>
          </a:p>
        </p:txBody>
      </p:sp>
      <p:sp>
        <p:nvSpPr>
          <p:cNvPr id="14" name="Pfeil nach rechts 13"/>
          <p:cNvSpPr/>
          <p:nvPr/>
        </p:nvSpPr>
        <p:spPr bwMode="auto">
          <a:xfrm rot="21044452">
            <a:off x="4276977" y="2100712"/>
            <a:ext cx="2342689" cy="200439"/>
          </a:xfrm>
          <a:prstGeom prst="rightArrow">
            <a:avLst/>
          </a:prstGeom>
          <a:solidFill>
            <a:schemeClr val="accent4">
              <a:lumMod val="60000"/>
              <a:lumOff val="40000"/>
            </a:schemeClr>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pic>
        <p:nvPicPr>
          <p:cNvPr id="8" name="Grafik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226" y="2973542"/>
            <a:ext cx="1351293" cy="1695217"/>
          </a:xfrm>
          <a:prstGeom prst="rect">
            <a:avLst/>
          </a:prstGeom>
        </p:spPr>
      </p:pic>
      <p:sp>
        <p:nvSpPr>
          <p:cNvPr id="10" name="Rechteck 9"/>
          <p:cNvSpPr/>
          <p:nvPr/>
        </p:nvSpPr>
        <p:spPr>
          <a:xfrm>
            <a:off x="867140" y="3747655"/>
            <a:ext cx="801823" cy="830997"/>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de-DE" sz="2400" b="1" cap="none" spc="0" dirty="0" smtClean="0">
                <a:ln w="50800"/>
                <a:solidFill>
                  <a:schemeClr val="bg1">
                    <a:shade val="50000"/>
                  </a:schemeClr>
                </a:solidFill>
                <a:effectLst/>
              </a:rPr>
              <a:t>50%</a:t>
            </a:r>
          </a:p>
          <a:p>
            <a:pPr algn="ctr"/>
            <a:r>
              <a:rPr lang="de-DE" sz="2400" b="1" cap="none" spc="0" dirty="0" smtClean="0">
                <a:ln w="50800"/>
                <a:solidFill>
                  <a:schemeClr val="bg1">
                    <a:shade val="50000"/>
                  </a:schemeClr>
                </a:solidFill>
                <a:effectLst/>
              </a:rPr>
              <a:t>60%</a:t>
            </a:r>
            <a:endParaRPr lang="de-DE" sz="2400" b="1" cap="none" spc="0" dirty="0">
              <a:ln w="50800"/>
              <a:solidFill>
                <a:schemeClr val="bg1">
                  <a:shade val="50000"/>
                </a:schemeClr>
              </a:solidFill>
              <a:effectLst/>
            </a:endParaRPr>
          </a:p>
        </p:txBody>
      </p:sp>
      <p:grpSp>
        <p:nvGrpSpPr>
          <p:cNvPr id="6" name="Gruppieren 5"/>
          <p:cNvGrpSpPr/>
          <p:nvPr/>
        </p:nvGrpSpPr>
        <p:grpSpPr>
          <a:xfrm>
            <a:off x="2818422" y="3303753"/>
            <a:ext cx="5816111" cy="1194340"/>
            <a:chOff x="2818421" y="4405004"/>
            <a:chExt cx="5816111" cy="1592454"/>
          </a:xfrm>
        </p:grpSpPr>
        <p:pic>
          <p:nvPicPr>
            <p:cNvPr id="16" name="Grafik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03504" y="4405004"/>
              <a:ext cx="2831028" cy="1592454"/>
            </a:xfrm>
            <a:prstGeom prst="rect">
              <a:avLst/>
            </a:prstGeom>
          </p:spPr>
        </p:pic>
        <p:sp>
          <p:nvSpPr>
            <p:cNvPr id="20" name="Rounded Rectangle 4"/>
            <p:cNvSpPr/>
            <p:nvPr/>
          </p:nvSpPr>
          <p:spPr>
            <a:xfrm>
              <a:off x="2818421" y="4743417"/>
              <a:ext cx="1936775" cy="915623"/>
            </a:xfrm>
            <a:prstGeom prst="roundRect">
              <a:avLst>
                <a:gd name="adj" fmla="val 38077"/>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algn="ctr">
                <a:lnSpc>
                  <a:spcPct val="80000"/>
                </a:lnSpc>
                <a:spcBef>
                  <a:spcPts val="600"/>
                </a:spcBef>
              </a:pPr>
              <a:r>
                <a:rPr lang="en-GB" sz="1800" dirty="0" smtClean="0">
                  <a:solidFill>
                    <a:schemeClr val="bg2">
                      <a:lumMod val="10000"/>
                    </a:schemeClr>
                  </a:solidFill>
                </a:rPr>
                <a:t>Each package:</a:t>
              </a:r>
            </a:p>
            <a:p>
              <a:pPr algn="ctr">
                <a:lnSpc>
                  <a:spcPct val="80000"/>
                </a:lnSpc>
                <a:spcBef>
                  <a:spcPts val="600"/>
                </a:spcBef>
              </a:pPr>
              <a:r>
                <a:rPr lang="en-GB" sz="1800" dirty="0" smtClean="0">
                  <a:solidFill>
                    <a:schemeClr val="bg2">
                      <a:lumMod val="10000"/>
                    </a:schemeClr>
                  </a:solidFill>
                </a:rPr>
                <a:t>180 batteries</a:t>
              </a:r>
              <a:endParaRPr lang="en-GB" sz="1800" dirty="0">
                <a:solidFill>
                  <a:schemeClr val="bg2">
                    <a:lumMod val="10000"/>
                  </a:schemeClr>
                </a:solidFill>
              </a:endParaRPr>
            </a:p>
          </p:txBody>
        </p:sp>
        <p:sp>
          <p:nvSpPr>
            <p:cNvPr id="25" name="Pfeil nach unten 24"/>
            <p:cNvSpPr/>
            <p:nvPr/>
          </p:nvSpPr>
          <p:spPr bwMode="auto">
            <a:xfrm rot="16200000">
              <a:off x="4826939" y="4915057"/>
              <a:ext cx="670416" cy="572347"/>
            </a:xfrm>
            <a:prstGeom prst="downArrow">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grpSp>
      <p:sp>
        <p:nvSpPr>
          <p:cNvPr id="22" name="Rechteck 21"/>
          <p:cNvSpPr/>
          <p:nvPr/>
        </p:nvSpPr>
        <p:spPr>
          <a:xfrm>
            <a:off x="809549" y="3404579"/>
            <a:ext cx="939110" cy="246221"/>
          </a:xfrm>
          <a:prstGeom prst="rect">
            <a:avLst/>
          </a:prstGeom>
          <a:noFill/>
        </p:spPr>
        <p:txBody>
          <a:bodyPr wrap="none" lIns="91440" tIns="45720" rIns="91440" bIns="45720">
            <a:prstTxWarp prst="textCanDown">
              <a:avLst>
                <a:gd name="adj" fmla="val 33333"/>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de-DE" sz="1000" b="1" dirty="0" smtClean="0">
                <a:ln w="50800"/>
                <a:solidFill>
                  <a:schemeClr val="bg1">
                    <a:shade val="50000"/>
                  </a:schemeClr>
                </a:solidFill>
              </a:rPr>
              <a:t>State </a:t>
            </a:r>
            <a:r>
              <a:rPr lang="de-DE" sz="1000" b="1" dirty="0" err="1" smtClean="0">
                <a:ln w="50800"/>
                <a:solidFill>
                  <a:schemeClr val="bg1">
                    <a:shade val="50000"/>
                  </a:schemeClr>
                </a:solidFill>
              </a:rPr>
              <a:t>of</a:t>
            </a:r>
            <a:r>
              <a:rPr lang="de-DE" sz="1000" b="1" dirty="0" smtClean="0">
                <a:ln w="50800"/>
                <a:solidFill>
                  <a:schemeClr val="bg1">
                    <a:shade val="50000"/>
                  </a:schemeClr>
                </a:solidFill>
              </a:rPr>
              <a:t> Charge</a:t>
            </a:r>
            <a:endParaRPr lang="de-DE" sz="1000" b="1" cap="none" spc="0" dirty="0">
              <a:ln w="50800"/>
              <a:solidFill>
                <a:schemeClr val="bg1">
                  <a:shade val="50000"/>
                </a:schemeClr>
              </a:solidFill>
              <a:effectLst/>
            </a:endParaRPr>
          </a:p>
        </p:txBody>
      </p:sp>
      <p:sp>
        <p:nvSpPr>
          <p:cNvPr id="23" name="Rechteck 22"/>
          <p:cNvSpPr/>
          <p:nvPr/>
        </p:nvSpPr>
        <p:spPr>
          <a:xfrm>
            <a:off x="1118243" y="3900921"/>
            <a:ext cx="287258" cy="461665"/>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de-DE" sz="2400" b="1" cap="none" spc="0" dirty="0" smtClean="0">
                <a:ln w="50800"/>
                <a:solidFill>
                  <a:schemeClr val="bg1">
                    <a:shade val="50000"/>
                  </a:schemeClr>
                </a:solidFill>
                <a:effectLst/>
              </a:rPr>
              <a:t>-</a:t>
            </a:r>
            <a:endParaRPr lang="de-DE" sz="2400" b="1" cap="none" spc="0" dirty="0">
              <a:ln w="50800"/>
              <a:solidFill>
                <a:schemeClr val="bg1">
                  <a:shade val="50000"/>
                </a:schemeClr>
              </a:solidFill>
              <a:effectLst/>
            </a:endParaRPr>
          </a:p>
        </p:txBody>
      </p:sp>
    </p:spTree>
    <p:extLst>
      <p:ext uri="{BB962C8B-B14F-4D97-AF65-F5344CB8AC3E}">
        <p14:creationId xmlns:p14="http://schemas.microsoft.com/office/powerpoint/2010/main" val="4078125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out)">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par>
                          <p:cTn id="12" fill="hold">
                            <p:stCondLst>
                              <p:cond delay="0"/>
                            </p:stCondLst>
                            <p:childTnLst>
                              <p:par>
                                <p:cTn id="13" presetID="31" presetClass="entr" presetSubtype="0" fill="hold" nodeType="afterEffect">
                                  <p:stCondLst>
                                    <p:cond delay="25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par>
                                <p:cTn id="19" presetID="1" presetClass="entr" presetSubtype="0" fill="hold" grpId="0" nodeType="withEffect">
                                  <p:stCondLst>
                                    <p:cond delay="25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2"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2"/>
          <p:cNvSpPr>
            <a:spLocks noGrp="1" noChangeArrowheads="1"/>
          </p:cNvSpPr>
          <p:nvPr>
            <p:ph type="title"/>
          </p:nvPr>
        </p:nvSpPr>
        <p:spPr/>
        <p:txBody>
          <a:bodyPr/>
          <a:lstStyle/>
          <a:p>
            <a:pPr eaLnBrk="1" hangingPunct="1"/>
            <a:r>
              <a:rPr lang="en-GB" dirty="0" smtClean="0"/>
              <a:t>Test Set-up </a:t>
            </a:r>
          </a:p>
        </p:txBody>
      </p:sp>
      <p:sp>
        <p:nvSpPr>
          <p:cNvPr id="17410" name="Date Placeholder 3"/>
          <p:cNvSpPr>
            <a:spLocks noGrp="1"/>
          </p:cNvSpPr>
          <p:nvPr>
            <p:ph type="dt" sz="half" idx="10"/>
          </p:nvPr>
        </p:nvSpPr>
        <p:spPr>
          <a:noFill/>
        </p:spPr>
        <p:txBody>
          <a:bodyPr/>
          <a:lstStyle/>
          <a:p>
            <a:r>
              <a:rPr lang="de-DE" smtClean="0"/>
              <a:t>October 2015 </a:t>
            </a:r>
            <a:endParaRPr lang="de-DE" dirty="0" smtClean="0"/>
          </a:p>
        </p:txBody>
      </p:sp>
      <p:sp>
        <p:nvSpPr>
          <p:cNvPr id="15363" name="Footer Placeholder 4"/>
          <p:cNvSpPr>
            <a:spLocks noGrp="1"/>
          </p:cNvSpPr>
          <p:nvPr>
            <p:ph type="ftr" sz="quarter" idx="11"/>
          </p:nvPr>
        </p:nvSpPr>
        <p:spPr/>
        <p:txBody>
          <a:bodyPr/>
          <a:lstStyle/>
          <a:p>
            <a:pPr>
              <a:defRPr/>
            </a:pPr>
            <a:r>
              <a:rPr lang="en-US" smtClean="0"/>
              <a:t>Lithium Battery Transport Containment - ECD1Y</a:t>
            </a:r>
            <a:endParaRPr lang="de-DE" dirty="0" smtClean="0"/>
          </a:p>
        </p:txBody>
      </p:sp>
      <p:grpSp>
        <p:nvGrpSpPr>
          <p:cNvPr id="36" name="Gruppieren 35"/>
          <p:cNvGrpSpPr/>
          <p:nvPr/>
        </p:nvGrpSpPr>
        <p:grpSpPr>
          <a:xfrm>
            <a:off x="5320467" y="2724619"/>
            <a:ext cx="3633338" cy="1815998"/>
            <a:chOff x="5320467" y="2724619"/>
            <a:chExt cx="3633338" cy="1815998"/>
          </a:xfrm>
        </p:grpSpPr>
        <p:sp>
          <p:nvSpPr>
            <p:cNvPr id="49" name="Rounded Rectangle 4"/>
            <p:cNvSpPr/>
            <p:nvPr/>
          </p:nvSpPr>
          <p:spPr>
            <a:xfrm>
              <a:off x="5320467" y="2724619"/>
              <a:ext cx="3633338" cy="1815998"/>
            </a:xfrm>
            <a:prstGeom prst="roundRect">
              <a:avLst>
                <a:gd name="adj" fmla="val 20252"/>
              </a:avLst>
            </a:prstGeom>
            <a:solidFill>
              <a:schemeClr val="tx2">
                <a:lumMod val="20000"/>
                <a:lumOff val="80000"/>
              </a:schemeClr>
            </a:solidFill>
            <a:ln w="57150"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algn="ctr">
                <a:lnSpc>
                  <a:spcPct val="80000"/>
                </a:lnSpc>
                <a:spcBef>
                  <a:spcPts val="600"/>
                </a:spcBef>
              </a:pPr>
              <a:endParaRPr lang="en-GB" sz="1800" dirty="0" smtClean="0">
                <a:solidFill>
                  <a:schemeClr val="bg2">
                    <a:lumMod val="10000"/>
                  </a:schemeClr>
                </a:solidFill>
              </a:endParaRPr>
            </a:p>
          </p:txBody>
        </p:sp>
        <p:pic>
          <p:nvPicPr>
            <p:cNvPr id="39" name="Grafik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3337" y="2898586"/>
              <a:ext cx="1966657" cy="1284819"/>
            </a:xfrm>
            <a:prstGeom prst="rect">
              <a:avLst/>
            </a:prstGeom>
          </p:spPr>
        </p:pic>
        <p:sp>
          <p:nvSpPr>
            <p:cNvPr id="46" name="Textfeld 45"/>
            <p:cNvSpPr txBox="1"/>
            <p:nvPr/>
          </p:nvSpPr>
          <p:spPr>
            <a:xfrm>
              <a:off x="5451388" y="4183404"/>
              <a:ext cx="2250556" cy="276999"/>
            </a:xfrm>
            <a:prstGeom prst="rect">
              <a:avLst/>
            </a:prstGeom>
            <a:noFill/>
          </p:spPr>
          <p:txBody>
            <a:bodyPr wrap="square" rtlCol="0">
              <a:spAutoFit/>
            </a:bodyPr>
            <a:lstStyle/>
            <a:p>
              <a:pPr algn="ctr"/>
              <a:r>
                <a:rPr lang="en-GB" sz="1200" dirty="0" smtClean="0"/>
                <a:t>No empty space</a:t>
              </a:r>
              <a:endParaRPr lang="de-DE" sz="1200" dirty="0"/>
            </a:p>
          </p:txBody>
        </p:sp>
        <p:sp>
          <p:nvSpPr>
            <p:cNvPr id="51" name="Rechteck 50"/>
            <p:cNvSpPr/>
            <p:nvPr/>
          </p:nvSpPr>
          <p:spPr>
            <a:xfrm>
              <a:off x="7778586" y="3090214"/>
              <a:ext cx="1051506" cy="461665"/>
            </a:xfrm>
            <a:prstGeom prst="rect">
              <a:avLst/>
            </a:prstGeom>
          </p:spPr>
          <p:style>
            <a:lnRef idx="0">
              <a:schemeClr val="accent1"/>
            </a:lnRef>
            <a:fillRef idx="3">
              <a:schemeClr val="accent1"/>
            </a:fillRef>
            <a:effectRef idx="3">
              <a:schemeClr val="accent1"/>
            </a:effectRef>
            <a:fontRef idx="minor">
              <a:schemeClr val="lt1"/>
            </a:fontRef>
          </p:style>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de-DE" sz="2400" b="1" dirty="0" smtClean="0">
                  <a:ln w="50800"/>
                  <a:solidFill>
                    <a:schemeClr val="bg1">
                      <a:shade val="50000"/>
                    </a:schemeClr>
                  </a:solidFill>
                </a:rPr>
                <a:t>Test 3</a:t>
              </a:r>
              <a:endParaRPr lang="de-DE" sz="2400" b="1" cap="none" spc="0" dirty="0">
                <a:ln w="50800"/>
                <a:solidFill>
                  <a:schemeClr val="bg1">
                    <a:shade val="50000"/>
                  </a:schemeClr>
                </a:solidFill>
                <a:effectLst/>
              </a:endParaRPr>
            </a:p>
          </p:txBody>
        </p:sp>
        <p:sp>
          <p:nvSpPr>
            <p:cNvPr id="38" name="Textfeld 37"/>
            <p:cNvSpPr txBox="1"/>
            <p:nvPr/>
          </p:nvSpPr>
          <p:spPr>
            <a:xfrm>
              <a:off x="7747694" y="3815036"/>
              <a:ext cx="1163263" cy="461665"/>
            </a:xfrm>
            <a:prstGeom prst="rect">
              <a:avLst/>
            </a:prstGeom>
            <a:noFill/>
          </p:spPr>
          <p:txBody>
            <a:bodyPr wrap="square" rtlCol="0">
              <a:spAutoFit/>
            </a:bodyPr>
            <a:lstStyle/>
            <a:p>
              <a:pPr algn="ctr"/>
              <a:r>
                <a:rPr lang="en-GB" sz="1200" dirty="0" smtClean="0"/>
                <a:t>18 Packages</a:t>
              </a:r>
            </a:p>
            <a:p>
              <a:pPr algn="ctr"/>
              <a:r>
                <a:rPr lang="en-GB" sz="1200" dirty="0" smtClean="0"/>
                <a:t>3240 Batteries</a:t>
              </a:r>
              <a:endParaRPr lang="de-DE" sz="1200" dirty="0"/>
            </a:p>
          </p:txBody>
        </p:sp>
      </p:grpSp>
      <p:grpSp>
        <p:nvGrpSpPr>
          <p:cNvPr id="11" name="Gruppieren 10"/>
          <p:cNvGrpSpPr/>
          <p:nvPr/>
        </p:nvGrpSpPr>
        <p:grpSpPr>
          <a:xfrm>
            <a:off x="699092" y="790042"/>
            <a:ext cx="7612171" cy="1815998"/>
            <a:chOff x="699092" y="790042"/>
            <a:chExt cx="7612171" cy="1815998"/>
          </a:xfrm>
        </p:grpSpPr>
        <p:sp>
          <p:nvSpPr>
            <p:cNvPr id="32" name="Rounded Rectangle 4"/>
            <p:cNvSpPr/>
            <p:nvPr/>
          </p:nvSpPr>
          <p:spPr>
            <a:xfrm>
              <a:off x="699092" y="790042"/>
              <a:ext cx="7612171" cy="1815998"/>
            </a:xfrm>
            <a:prstGeom prst="roundRect">
              <a:avLst>
                <a:gd name="adj" fmla="val 20252"/>
              </a:avLst>
            </a:prstGeom>
            <a:solidFill>
              <a:schemeClr val="tx2">
                <a:lumMod val="20000"/>
                <a:lumOff val="80000"/>
              </a:schemeClr>
            </a:solidFill>
            <a:ln w="57150"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algn="ctr">
                <a:lnSpc>
                  <a:spcPct val="80000"/>
                </a:lnSpc>
                <a:spcBef>
                  <a:spcPts val="600"/>
                </a:spcBef>
              </a:pPr>
              <a:endParaRPr lang="en-GB" sz="1800" dirty="0" smtClean="0">
                <a:solidFill>
                  <a:schemeClr val="bg2">
                    <a:lumMod val="10000"/>
                  </a:schemeClr>
                </a:solidFill>
              </a:endParaRPr>
            </a:p>
          </p:txBody>
        </p:sp>
        <p:sp>
          <p:nvSpPr>
            <p:cNvPr id="7" name="Textfeld 6"/>
            <p:cNvSpPr txBox="1"/>
            <p:nvPr/>
          </p:nvSpPr>
          <p:spPr>
            <a:xfrm>
              <a:off x="5602463" y="2285516"/>
              <a:ext cx="2348179" cy="276999"/>
            </a:xfrm>
            <a:prstGeom prst="rect">
              <a:avLst/>
            </a:prstGeom>
            <a:noFill/>
          </p:spPr>
          <p:txBody>
            <a:bodyPr wrap="square" rtlCol="0">
              <a:spAutoFit/>
            </a:bodyPr>
            <a:lstStyle/>
            <a:p>
              <a:pPr algn="ctr"/>
              <a:r>
                <a:rPr lang="en-GB" sz="1200" dirty="0" smtClean="0"/>
                <a:t>Empty space filled with stones</a:t>
              </a:r>
              <a:endParaRPr lang="de-DE" sz="1200" dirty="0"/>
            </a:p>
          </p:txBody>
        </p:sp>
        <p:pic>
          <p:nvPicPr>
            <p:cNvPr id="2" name="Grafi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755" y="999533"/>
              <a:ext cx="2709818" cy="1281106"/>
            </a:xfrm>
            <a:prstGeom prst="rect">
              <a:avLst/>
            </a:prstGeom>
          </p:spPr>
        </p:pic>
        <p:pic>
          <p:nvPicPr>
            <p:cNvPr id="3" name="Grafik 2"/>
            <p:cNvPicPr>
              <a:picLocks noChangeAspect="1"/>
            </p:cNvPicPr>
            <p:nvPr/>
          </p:nvPicPr>
          <p:blipFill rotWithShape="1">
            <a:blip r:embed="rId5" cstate="print">
              <a:extLst>
                <a:ext uri="{28A0092B-C50C-407E-A947-70E740481C1C}">
                  <a14:useLocalDpi xmlns:a14="http://schemas.microsoft.com/office/drawing/2010/main" val="0"/>
                </a:ext>
              </a:extLst>
            </a:blip>
            <a:srcRect t="16904" b="439"/>
            <a:stretch/>
          </p:blipFill>
          <p:spPr>
            <a:xfrm>
              <a:off x="5517292" y="1003593"/>
              <a:ext cx="2518522" cy="1281106"/>
            </a:xfrm>
            <a:prstGeom prst="rect">
              <a:avLst/>
            </a:prstGeom>
          </p:spPr>
        </p:pic>
        <p:sp>
          <p:nvSpPr>
            <p:cNvPr id="31" name="Rechteck 30"/>
            <p:cNvSpPr/>
            <p:nvPr/>
          </p:nvSpPr>
          <p:spPr>
            <a:xfrm>
              <a:off x="4043045" y="1322625"/>
              <a:ext cx="1051506" cy="461665"/>
            </a:xfrm>
            <a:prstGeom prst="rect">
              <a:avLst/>
            </a:prstGeom>
          </p:spPr>
          <p:style>
            <a:lnRef idx="0">
              <a:schemeClr val="accent1"/>
            </a:lnRef>
            <a:fillRef idx="3">
              <a:schemeClr val="accent1"/>
            </a:fillRef>
            <a:effectRef idx="3">
              <a:schemeClr val="accent1"/>
            </a:effectRef>
            <a:fontRef idx="minor">
              <a:schemeClr val="lt1"/>
            </a:fontRef>
          </p:style>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de-DE" sz="2400" b="1" dirty="0" smtClean="0">
                  <a:ln w="50800"/>
                  <a:solidFill>
                    <a:schemeClr val="bg1">
                      <a:shade val="50000"/>
                    </a:schemeClr>
                  </a:solidFill>
                </a:rPr>
                <a:t>Test 1</a:t>
              </a:r>
            </a:p>
          </p:txBody>
        </p:sp>
        <p:sp>
          <p:nvSpPr>
            <p:cNvPr id="40" name="Textfeld 39"/>
            <p:cNvSpPr txBox="1"/>
            <p:nvPr/>
          </p:nvSpPr>
          <p:spPr>
            <a:xfrm>
              <a:off x="3915222" y="1908229"/>
              <a:ext cx="1163263" cy="461665"/>
            </a:xfrm>
            <a:prstGeom prst="rect">
              <a:avLst/>
            </a:prstGeom>
            <a:noFill/>
          </p:spPr>
          <p:txBody>
            <a:bodyPr wrap="square" rtlCol="0">
              <a:spAutoFit/>
            </a:bodyPr>
            <a:lstStyle/>
            <a:p>
              <a:pPr algn="ctr"/>
              <a:r>
                <a:rPr lang="en-GB" sz="1200" dirty="0"/>
                <a:t>2</a:t>
              </a:r>
              <a:r>
                <a:rPr lang="en-GB" sz="1200" dirty="0" smtClean="0"/>
                <a:t> Packages</a:t>
              </a:r>
            </a:p>
            <a:p>
              <a:pPr algn="ctr"/>
              <a:r>
                <a:rPr lang="en-GB" sz="1200" dirty="0" smtClean="0"/>
                <a:t>360 Batteries</a:t>
              </a:r>
              <a:endParaRPr lang="de-DE" sz="1200" dirty="0"/>
            </a:p>
          </p:txBody>
        </p:sp>
      </p:grpSp>
      <p:grpSp>
        <p:nvGrpSpPr>
          <p:cNvPr id="35" name="Gruppieren 34"/>
          <p:cNvGrpSpPr/>
          <p:nvPr/>
        </p:nvGrpSpPr>
        <p:grpSpPr>
          <a:xfrm>
            <a:off x="195512" y="2719483"/>
            <a:ext cx="5239094" cy="1815998"/>
            <a:chOff x="195512" y="2719483"/>
            <a:chExt cx="5239094" cy="1815998"/>
          </a:xfrm>
        </p:grpSpPr>
        <p:sp>
          <p:nvSpPr>
            <p:cNvPr id="43" name="Rounded Rectangle 4"/>
            <p:cNvSpPr/>
            <p:nvPr/>
          </p:nvSpPr>
          <p:spPr>
            <a:xfrm>
              <a:off x="195512" y="2719483"/>
              <a:ext cx="4981651" cy="1815998"/>
            </a:xfrm>
            <a:prstGeom prst="roundRect">
              <a:avLst>
                <a:gd name="adj" fmla="val 20252"/>
              </a:avLst>
            </a:prstGeom>
            <a:solidFill>
              <a:schemeClr val="tx2">
                <a:lumMod val="20000"/>
                <a:lumOff val="80000"/>
              </a:schemeClr>
            </a:solidFill>
            <a:ln w="57150"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algn="ctr">
                <a:lnSpc>
                  <a:spcPct val="80000"/>
                </a:lnSpc>
                <a:spcBef>
                  <a:spcPts val="600"/>
                </a:spcBef>
              </a:pPr>
              <a:endParaRPr lang="en-GB" sz="1800" dirty="0" smtClean="0">
                <a:solidFill>
                  <a:schemeClr val="bg2">
                    <a:lumMod val="10000"/>
                  </a:schemeClr>
                </a:solidFill>
              </a:endParaRPr>
            </a:p>
          </p:txBody>
        </p:sp>
        <p:sp>
          <p:nvSpPr>
            <p:cNvPr id="19" name="Textfeld 18"/>
            <p:cNvSpPr txBox="1"/>
            <p:nvPr/>
          </p:nvSpPr>
          <p:spPr>
            <a:xfrm>
              <a:off x="3559102" y="2719483"/>
              <a:ext cx="1875504" cy="461665"/>
            </a:xfrm>
            <a:prstGeom prst="rect">
              <a:avLst/>
            </a:prstGeom>
            <a:noFill/>
          </p:spPr>
          <p:txBody>
            <a:bodyPr wrap="square" rtlCol="0">
              <a:spAutoFit/>
            </a:bodyPr>
            <a:lstStyle/>
            <a:p>
              <a:r>
                <a:rPr lang="en-GB" sz="1200" dirty="0" smtClean="0"/>
                <a:t>10 Packages</a:t>
              </a:r>
            </a:p>
            <a:p>
              <a:r>
                <a:rPr lang="en-GB" sz="1200" dirty="0" smtClean="0"/>
                <a:t>1800 batteries</a:t>
              </a:r>
              <a:endParaRPr lang="de-DE" sz="1200" dirty="0"/>
            </a:p>
          </p:txBody>
        </p:sp>
        <p:grpSp>
          <p:nvGrpSpPr>
            <p:cNvPr id="9" name="Gruppieren 8"/>
            <p:cNvGrpSpPr/>
            <p:nvPr/>
          </p:nvGrpSpPr>
          <p:grpSpPr>
            <a:xfrm>
              <a:off x="541919" y="2813149"/>
              <a:ext cx="3017183" cy="1508756"/>
              <a:chOff x="541919" y="2813149"/>
              <a:chExt cx="3017183" cy="1508756"/>
            </a:xfrm>
          </p:grpSpPr>
          <p:pic>
            <p:nvPicPr>
              <p:cNvPr id="13" name="Grafik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1919" y="2813149"/>
                <a:ext cx="2804768" cy="1508756"/>
              </a:xfrm>
              <a:prstGeom prst="rect">
                <a:avLst/>
              </a:prstGeom>
            </p:spPr>
          </p:pic>
          <p:cxnSp>
            <p:nvCxnSpPr>
              <p:cNvPr id="14" name="Gerade Verbindung mit Pfeil 13"/>
              <p:cNvCxnSpPr/>
              <p:nvPr/>
            </p:nvCxnSpPr>
            <p:spPr bwMode="auto">
              <a:xfrm flipV="1">
                <a:off x="1137185" y="3297808"/>
                <a:ext cx="1536417" cy="87227"/>
              </a:xfrm>
              <a:prstGeom prst="straightConnector1">
                <a:avLst/>
              </a:prstGeom>
              <a:noFill/>
              <a:ln w="31750" cap="flat" cmpd="sng" algn="ctr">
                <a:solidFill>
                  <a:schemeClr val="accent6"/>
                </a:solidFill>
                <a:prstDash val="solid"/>
                <a:round/>
                <a:headEnd type="arrow"/>
                <a:tailEnd type="arrow"/>
              </a:ln>
              <a:effectLst/>
            </p:spPr>
          </p:cxnSp>
          <p:cxnSp>
            <p:nvCxnSpPr>
              <p:cNvPr id="15" name="Gerade Verbindung mit Pfeil 14"/>
              <p:cNvCxnSpPr/>
              <p:nvPr/>
            </p:nvCxnSpPr>
            <p:spPr bwMode="auto">
              <a:xfrm>
                <a:off x="2001803" y="3716826"/>
                <a:ext cx="30095" cy="374845"/>
              </a:xfrm>
              <a:prstGeom prst="straightConnector1">
                <a:avLst/>
              </a:prstGeom>
              <a:noFill/>
              <a:ln w="31750" cap="flat" cmpd="sng" algn="ctr">
                <a:solidFill>
                  <a:schemeClr val="accent6"/>
                </a:solidFill>
                <a:prstDash val="solid"/>
                <a:round/>
                <a:headEnd type="arrow"/>
                <a:tailEnd type="arrow"/>
              </a:ln>
              <a:effectLst/>
            </p:spPr>
          </p:cxnSp>
          <p:sp>
            <p:nvSpPr>
              <p:cNvPr id="16" name="Ellipse 15"/>
              <p:cNvSpPr/>
              <p:nvPr/>
            </p:nvSpPr>
            <p:spPr bwMode="auto">
              <a:xfrm>
                <a:off x="2411608" y="3104462"/>
                <a:ext cx="116302" cy="87227"/>
              </a:xfrm>
              <a:prstGeom prst="ellipse">
                <a:avLst/>
              </a:prstGeom>
              <a:solidFill>
                <a:schemeClr val="accent4"/>
              </a:solidFill>
              <a:ln w="9525" cap="flat" cmpd="sng" algn="ctr">
                <a:solidFill>
                  <a:schemeClr val="accent4"/>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cxnSp>
            <p:nvCxnSpPr>
              <p:cNvPr id="17" name="Gerade Verbindung mit Pfeil 16"/>
              <p:cNvCxnSpPr/>
              <p:nvPr/>
            </p:nvCxnSpPr>
            <p:spPr bwMode="auto">
              <a:xfrm>
                <a:off x="1872943" y="3117714"/>
                <a:ext cx="125682" cy="473612"/>
              </a:xfrm>
              <a:prstGeom prst="straightConnector1">
                <a:avLst/>
              </a:prstGeom>
              <a:noFill/>
              <a:ln w="31750" cap="flat" cmpd="sng" algn="ctr">
                <a:solidFill>
                  <a:schemeClr val="accent6"/>
                </a:solidFill>
                <a:prstDash val="solid"/>
                <a:round/>
                <a:headEnd type="arrow"/>
                <a:tailEnd type="arrow"/>
              </a:ln>
              <a:effectLst/>
            </p:spPr>
          </p:cxnSp>
          <p:cxnSp>
            <p:nvCxnSpPr>
              <p:cNvPr id="18" name="Gerade Verbindung mit Pfeil 17"/>
              <p:cNvCxnSpPr>
                <a:endCxn id="19" idx="1"/>
              </p:cNvCxnSpPr>
              <p:nvPr/>
            </p:nvCxnSpPr>
            <p:spPr bwMode="auto">
              <a:xfrm flipV="1">
                <a:off x="2255108" y="2950316"/>
                <a:ext cx="1303994" cy="370730"/>
              </a:xfrm>
              <a:prstGeom prst="straightConnector1">
                <a:avLst/>
              </a:prstGeom>
              <a:noFill/>
              <a:ln w="31750" cap="flat" cmpd="sng" algn="ctr">
                <a:solidFill>
                  <a:schemeClr val="accent6"/>
                </a:solidFill>
                <a:prstDash val="solid"/>
                <a:round/>
                <a:headEnd type="none"/>
                <a:tailEnd type="none"/>
              </a:ln>
              <a:effectLst/>
            </p:spPr>
          </p:cxnSp>
          <p:sp>
            <p:nvSpPr>
              <p:cNvPr id="20" name="Ellipse 19"/>
              <p:cNvSpPr/>
              <p:nvPr/>
            </p:nvSpPr>
            <p:spPr bwMode="auto">
              <a:xfrm>
                <a:off x="1166799" y="3547713"/>
                <a:ext cx="116302" cy="87227"/>
              </a:xfrm>
              <a:prstGeom prst="ellipse">
                <a:avLst/>
              </a:prstGeom>
              <a:solidFill>
                <a:schemeClr val="accent4"/>
              </a:solidFill>
              <a:ln w="9525" cap="flat" cmpd="sng" algn="ctr">
                <a:solidFill>
                  <a:schemeClr val="accent4"/>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21" name="Ellipse 20"/>
              <p:cNvSpPr/>
              <p:nvPr/>
            </p:nvSpPr>
            <p:spPr bwMode="auto">
              <a:xfrm>
                <a:off x="1195336" y="3166968"/>
                <a:ext cx="116302" cy="87227"/>
              </a:xfrm>
              <a:prstGeom prst="ellipse">
                <a:avLst/>
              </a:prstGeom>
              <a:solidFill>
                <a:schemeClr val="accent4"/>
              </a:solidFill>
              <a:ln w="9525" cap="flat" cmpd="sng" algn="ctr">
                <a:solidFill>
                  <a:schemeClr val="accent4"/>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22" name="Ellipse 21"/>
              <p:cNvSpPr/>
              <p:nvPr/>
            </p:nvSpPr>
            <p:spPr bwMode="auto">
              <a:xfrm>
                <a:off x="2620371" y="3450603"/>
                <a:ext cx="116302" cy="87227"/>
              </a:xfrm>
              <a:prstGeom prst="ellipse">
                <a:avLst/>
              </a:prstGeom>
              <a:solidFill>
                <a:schemeClr val="accent4"/>
              </a:solidFill>
              <a:ln w="9525" cap="flat" cmpd="sng" algn="ctr">
                <a:solidFill>
                  <a:schemeClr val="accent4"/>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23" name="Ellipse 22"/>
              <p:cNvSpPr/>
              <p:nvPr/>
            </p:nvSpPr>
            <p:spPr bwMode="auto">
              <a:xfrm>
                <a:off x="1225045" y="4048058"/>
                <a:ext cx="116302" cy="87227"/>
              </a:xfrm>
              <a:prstGeom prst="ellipse">
                <a:avLst/>
              </a:prstGeom>
              <a:solidFill>
                <a:schemeClr val="accent4"/>
              </a:solidFill>
              <a:ln w="9525" cap="flat" cmpd="sng" algn="ctr">
                <a:solidFill>
                  <a:schemeClr val="accent4"/>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24" name="Ellipse 23"/>
              <p:cNvSpPr/>
              <p:nvPr/>
            </p:nvSpPr>
            <p:spPr bwMode="auto">
              <a:xfrm>
                <a:off x="2657108" y="3913469"/>
                <a:ext cx="116302" cy="87227"/>
              </a:xfrm>
              <a:prstGeom prst="ellipse">
                <a:avLst/>
              </a:prstGeom>
              <a:solidFill>
                <a:schemeClr val="accent4"/>
              </a:solidFill>
              <a:ln w="9525" cap="flat" cmpd="sng" algn="ctr">
                <a:solidFill>
                  <a:schemeClr val="accent4"/>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25" name="Ellipse 24"/>
              <p:cNvSpPr/>
              <p:nvPr/>
            </p:nvSpPr>
            <p:spPr bwMode="auto">
              <a:xfrm>
                <a:off x="582790" y="3191323"/>
                <a:ext cx="116302" cy="87227"/>
              </a:xfrm>
              <a:prstGeom prst="ellipse">
                <a:avLst/>
              </a:prstGeom>
              <a:solidFill>
                <a:schemeClr val="accent4"/>
              </a:solidFill>
              <a:ln w="9525" cap="flat" cmpd="sng" algn="ctr">
                <a:solidFill>
                  <a:schemeClr val="accent4"/>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26" name="Ellipse 25"/>
              <p:cNvSpPr/>
              <p:nvPr/>
            </p:nvSpPr>
            <p:spPr bwMode="auto">
              <a:xfrm>
                <a:off x="3165884" y="3234936"/>
                <a:ext cx="116302" cy="87227"/>
              </a:xfrm>
              <a:prstGeom prst="ellipse">
                <a:avLst/>
              </a:prstGeom>
              <a:solidFill>
                <a:schemeClr val="accent4"/>
              </a:solidFill>
              <a:ln w="9525" cap="flat" cmpd="sng" algn="ctr">
                <a:solidFill>
                  <a:schemeClr val="accent4"/>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cxnSp>
            <p:nvCxnSpPr>
              <p:cNvPr id="27" name="Gerade Verbindung mit Pfeil 26"/>
              <p:cNvCxnSpPr>
                <a:stCxn id="25" idx="5"/>
              </p:cNvCxnSpPr>
              <p:nvPr/>
            </p:nvCxnSpPr>
            <p:spPr bwMode="auto">
              <a:xfrm>
                <a:off x="682060" y="3265775"/>
                <a:ext cx="193705" cy="171037"/>
              </a:xfrm>
              <a:prstGeom prst="straightConnector1">
                <a:avLst/>
              </a:prstGeom>
              <a:noFill/>
              <a:ln w="31750" cap="flat" cmpd="sng" algn="ctr">
                <a:solidFill>
                  <a:schemeClr val="accent4"/>
                </a:solidFill>
                <a:prstDash val="solid"/>
                <a:round/>
                <a:headEnd type="none"/>
                <a:tailEnd type="arrow"/>
              </a:ln>
              <a:effectLst/>
            </p:spPr>
          </p:cxnSp>
          <p:cxnSp>
            <p:nvCxnSpPr>
              <p:cNvPr id="28" name="Gerade Verbindung mit Pfeil 27"/>
              <p:cNvCxnSpPr>
                <a:stCxn id="26" idx="2"/>
              </p:cNvCxnSpPr>
              <p:nvPr/>
            </p:nvCxnSpPr>
            <p:spPr bwMode="auto">
              <a:xfrm flipH="1">
                <a:off x="2931383" y="3278550"/>
                <a:ext cx="234501" cy="43613"/>
              </a:xfrm>
              <a:prstGeom prst="straightConnector1">
                <a:avLst/>
              </a:prstGeom>
              <a:noFill/>
              <a:ln w="31750" cap="flat" cmpd="sng" algn="ctr">
                <a:solidFill>
                  <a:schemeClr val="accent4"/>
                </a:solidFill>
                <a:prstDash val="solid"/>
                <a:round/>
                <a:headEnd type="none"/>
                <a:tailEnd type="arrow"/>
              </a:ln>
              <a:effectLst/>
            </p:spPr>
          </p:cxnSp>
        </p:grpSp>
        <p:sp>
          <p:nvSpPr>
            <p:cNvPr id="30" name="Textfeld 29"/>
            <p:cNvSpPr txBox="1"/>
            <p:nvPr/>
          </p:nvSpPr>
          <p:spPr>
            <a:xfrm>
              <a:off x="3559102" y="3169750"/>
              <a:ext cx="1875504" cy="461665"/>
            </a:xfrm>
            <a:prstGeom prst="rect">
              <a:avLst/>
            </a:prstGeom>
            <a:noFill/>
          </p:spPr>
          <p:txBody>
            <a:bodyPr wrap="square" rtlCol="0">
              <a:spAutoFit/>
            </a:bodyPr>
            <a:lstStyle/>
            <a:p>
              <a:r>
                <a:rPr lang="en-GB" sz="1200" dirty="0"/>
                <a:t>8</a:t>
              </a:r>
              <a:r>
                <a:rPr lang="en-GB" sz="1200" dirty="0" smtClean="0"/>
                <a:t> Packages filled with aluminium</a:t>
              </a:r>
              <a:endParaRPr lang="de-DE" sz="1200" dirty="0"/>
            </a:p>
          </p:txBody>
        </p:sp>
        <p:sp>
          <p:nvSpPr>
            <p:cNvPr id="44" name="Rechteck 43"/>
            <p:cNvSpPr/>
            <p:nvPr/>
          </p:nvSpPr>
          <p:spPr>
            <a:xfrm>
              <a:off x="3805450" y="3742451"/>
              <a:ext cx="1051506" cy="461665"/>
            </a:xfrm>
            <a:prstGeom prst="rect">
              <a:avLst/>
            </a:prstGeom>
          </p:spPr>
          <p:style>
            <a:lnRef idx="0">
              <a:schemeClr val="accent1"/>
            </a:lnRef>
            <a:fillRef idx="3">
              <a:schemeClr val="accent1"/>
            </a:fillRef>
            <a:effectRef idx="3">
              <a:schemeClr val="accent1"/>
            </a:effectRef>
            <a:fontRef idx="minor">
              <a:schemeClr val="lt1"/>
            </a:fontRef>
          </p:style>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de-DE" sz="2400" b="1" dirty="0" smtClean="0">
                  <a:ln w="50800"/>
                  <a:solidFill>
                    <a:schemeClr val="bg1">
                      <a:shade val="50000"/>
                    </a:schemeClr>
                  </a:solidFill>
                </a:rPr>
                <a:t>Test 2</a:t>
              </a:r>
              <a:endParaRPr lang="de-DE" sz="2400" b="1" cap="none" spc="0" dirty="0">
                <a:ln w="50800"/>
                <a:solidFill>
                  <a:schemeClr val="bg1">
                    <a:shade val="50000"/>
                  </a:schemeClr>
                </a:solidFill>
                <a:effectLst/>
              </a:endParaRPr>
            </a:p>
          </p:txBody>
        </p:sp>
        <p:sp>
          <p:nvSpPr>
            <p:cNvPr id="42" name="Ellipse 41"/>
            <p:cNvSpPr/>
            <p:nvPr/>
          </p:nvSpPr>
          <p:spPr bwMode="auto">
            <a:xfrm>
              <a:off x="3439104" y="3254195"/>
              <a:ext cx="116302" cy="87227"/>
            </a:xfrm>
            <a:prstGeom prst="ellipse">
              <a:avLst/>
            </a:prstGeom>
            <a:solidFill>
              <a:schemeClr val="accent4"/>
            </a:solidFill>
            <a:ln w="9525" cap="flat" cmpd="sng" algn="ctr">
              <a:solidFill>
                <a:schemeClr val="accent4"/>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grpSp>
    </p:spTree>
    <p:extLst>
      <p:ext uri="{BB962C8B-B14F-4D97-AF65-F5344CB8AC3E}">
        <p14:creationId xmlns:p14="http://schemas.microsoft.com/office/powerpoint/2010/main" val="3065755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out)">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circle(out)">
                                      <p:cBhvr>
                                        <p:cTn id="12" dur="20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circle(out)">
                                      <p:cBhvr>
                                        <p:cTn id="17"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Measurement</a:t>
            </a:r>
            <a:endParaRPr lang="de-DE" dirty="0"/>
          </a:p>
        </p:txBody>
      </p:sp>
      <p:pic>
        <p:nvPicPr>
          <p:cNvPr id="6" name="Inhaltsplatzhalt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2414" y="864159"/>
            <a:ext cx="4686702" cy="3515027"/>
          </a:xfrm>
        </p:spPr>
      </p:pic>
      <p:sp>
        <p:nvSpPr>
          <p:cNvPr id="4" name="Datumsplatzhalter 3"/>
          <p:cNvSpPr>
            <a:spLocks noGrp="1"/>
          </p:cNvSpPr>
          <p:nvPr>
            <p:ph type="dt" sz="half" idx="10"/>
          </p:nvPr>
        </p:nvSpPr>
        <p:spPr/>
        <p:txBody>
          <a:bodyPr/>
          <a:lstStyle/>
          <a:p>
            <a:pPr>
              <a:defRPr/>
            </a:pPr>
            <a:r>
              <a:rPr lang="de-DE" noProof="1" smtClean="0"/>
              <a:t>October 2015</a:t>
            </a:r>
            <a:endParaRPr lang="en-GB" noProof="1"/>
          </a:p>
        </p:txBody>
      </p:sp>
      <p:sp>
        <p:nvSpPr>
          <p:cNvPr id="5" name="Fußzeilenplatzhalter 4"/>
          <p:cNvSpPr>
            <a:spLocks noGrp="1"/>
          </p:cNvSpPr>
          <p:nvPr>
            <p:ph type="ftr" sz="quarter" idx="11"/>
          </p:nvPr>
        </p:nvSpPr>
        <p:spPr/>
        <p:txBody>
          <a:bodyPr/>
          <a:lstStyle/>
          <a:p>
            <a:pPr>
              <a:defRPr/>
            </a:pPr>
            <a:r>
              <a:rPr lang="en-US" noProof="1" smtClean="0"/>
              <a:t>Lithium Battery Transport Containment - ECD1Y</a:t>
            </a:r>
            <a:endParaRPr lang="en-GB" noProof="1"/>
          </a:p>
        </p:txBody>
      </p:sp>
      <p:sp>
        <p:nvSpPr>
          <p:cNvPr id="13" name="Content Placeholder 8"/>
          <p:cNvSpPr txBox="1">
            <a:spLocks/>
          </p:cNvSpPr>
          <p:nvPr/>
        </p:nvSpPr>
        <p:spPr bwMode="auto">
          <a:xfrm>
            <a:off x="5213269" y="864159"/>
            <a:ext cx="3668794" cy="3834000"/>
          </a:xfrm>
          <a:prstGeom prst="rect">
            <a:avLst/>
          </a:prstGeom>
          <a:noFill/>
          <a:ln w="9525">
            <a:noFill/>
            <a:miter lim="800000"/>
            <a:headEnd/>
            <a:tailEnd/>
          </a:ln>
        </p:spPr>
        <p:txBody>
          <a:bodyPr vert="horz" wrap="square" lIns="0" tIns="90000" rIns="91440" bIns="90000" numCol="1" anchor="t" anchorCtr="0" compatLnSpc="1">
            <a:prstTxWarp prst="textNoShape">
              <a:avLst/>
            </a:prstTxWarp>
          </a:bodyPr>
          <a:lstStyle>
            <a:lvl1pPr marL="180000" indent="-180000" algn="l" rtl="0" eaLnBrk="1" fontAlgn="base" hangingPunct="1">
              <a:spcBef>
                <a:spcPts val="600"/>
              </a:spcBef>
              <a:spcAft>
                <a:spcPct val="0"/>
              </a:spcAft>
              <a:buSzPct val="120000"/>
              <a:buFont typeface="Arial" pitchFamily="34" charset="0"/>
              <a:buChar char="•"/>
              <a:defRPr sz="2000" spc="-20">
                <a:solidFill>
                  <a:schemeClr val="tx2">
                    <a:lumMod val="50000"/>
                  </a:schemeClr>
                </a:solidFill>
                <a:latin typeface="+mn-lt"/>
                <a:ea typeface="+mn-ea"/>
                <a:cs typeface="+mn-cs"/>
              </a:defRPr>
            </a:lvl1pPr>
            <a:lvl2pPr marL="468000" indent="-180000" algn="l" rtl="0" eaLnBrk="1" fontAlgn="base" hangingPunct="1">
              <a:spcBef>
                <a:spcPts val="600"/>
              </a:spcBef>
              <a:spcAft>
                <a:spcPct val="0"/>
              </a:spcAft>
              <a:buSzPct val="120000"/>
              <a:buFont typeface="Arial" pitchFamily="34" charset="0"/>
              <a:buChar char="•"/>
              <a:defRPr sz="1800" spc="-20">
                <a:solidFill>
                  <a:schemeClr val="tx2">
                    <a:lumMod val="50000"/>
                  </a:schemeClr>
                </a:solidFill>
                <a:latin typeface="+mn-lt"/>
              </a:defRPr>
            </a:lvl2pPr>
            <a:lvl3pPr marL="756000" indent="-180000" algn="l" rtl="0" eaLnBrk="1" fontAlgn="base" hangingPunct="1">
              <a:spcBef>
                <a:spcPts val="600"/>
              </a:spcBef>
              <a:spcAft>
                <a:spcPct val="0"/>
              </a:spcAft>
              <a:buSzPct val="120000"/>
              <a:buFont typeface="Arial" pitchFamily="34" charset="0"/>
              <a:buChar char="•"/>
              <a:defRPr sz="1800" spc="-20">
                <a:solidFill>
                  <a:schemeClr val="tx2">
                    <a:lumMod val="50000"/>
                  </a:schemeClr>
                </a:solidFill>
                <a:latin typeface="+mn-lt"/>
              </a:defRPr>
            </a:lvl3pPr>
            <a:lvl4pPr marL="1044000" indent="-180000" algn="l" rtl="0" eaLnBrk="1" fontAlgn="base" hangingPunct="1">
              <a:spcBef>
                <a:spcPts val="600"/>
              </a:spcBef>
              <a:spcAft>
                <a:spcPct val="0"/>
              </a:spcAft>
              <a:buSzPct val="120000"/>
              <a:buFont typeface="Arial" pitchFamily="34" charset="0"/>
              <a:buChar char="•"/>
              <a:defRPr sz="1600" spc="-20">
                <a:solidFill>
                  <a:schemeClr val="tx2">
                    <a:lumMod val="50000"/>
                  </a:schemeClr>
                </a:solidFill>
                <a:latin typeface="+mn-lt"/>
              </a:defRPr>
            </a:lvl4pPr>
            <a:lvl5pPr marL="1332000" indent="-180000" algn="l" rtl="0" eaLnBrk="1" fontAlgn="base" hangingPunct="1">
              <a:spcBef>
                <a:spcPts val="600"/>
              </a:spcBef>
              <a:spcAft>
                <a:spcPct val="0"/>
              </a:spcAft>
              <a:buSzPct val="120000"/>
              <a:buFont typeface="Arial" pitchFamily="34" charset="0"/>
              <a:buChar char="•"/>
              <a:defRPr sz="1600" spc="-20">
                <a:solidFill>
                  <a:schemeClr val="tx2">
                    <a:lumMod val="50000"/>
                  </a:schemeClr>
                </a:solidFill>
                <a:latin typeface="+mn-lt"/>
              </a:defRPr>
            </a:lvl5pPr>
            <a:lvl6pPr marL="1620000" indent="-180000" algn="l" rtl="0" eaLnBrk="1" fontAlgn="base" hangingPunct="1">
              <a:spcBef>
                <a:spcPts val="600"/>
              </a:spcBef>
              <a:spcAft>
                <a:spcPct val="0"/>
              </a:spcAft>
              <a:buFont typeface="Arial" pitchFamily="34" charset="0"/>
              <a:buChar char="•"/>
              <a:defRPr sz="1600">
                <a:solidFill>
                  <a:schemeClr val="tx2">
                    <a:lumMod val="50000"/>
                  </a:schemeClr>
                </a:solidFill>
                <a:latin typeface="+mn-lt"/>
              </a:defRPr>
            </a:lvl6pPr>
            <a:lvl7pPr marL="1908000" indent="-180000" algn="l" rtl="0" eaLnBrk="1" fontAlgn="base" hangingPunct="1">
              <a:spcBef>
                <a:spcPts val="600"/>
              </a:spcBef>
              <a:spcAft>
                <a:spcPct val="0"/>
              </a:spcAft>
              <a:buFont typeface="Arial" pitchFamily="34" charset="0"/>
              <a:buChar char="•"/>
              <a:defRPr sz="1600">
                <a:solidFill>
                  <a:schemeClr val="tx2">
                    <a:lumMod val="50000"/>
                  </a:schemeClr>
                </a:solidFill>
                <a:latin typeface="+mn-lt"/>
              </a:defRPr>
            </a:lvl7pPr>
            <a:lvl8pPr marL="3086100" indent="-190500" algn="l" rtl="0" eaLnBrk="1" fontAlgn="base" hangingPunct="1">
              <a:spcBef>
                <a:spcPct val="20000"/>
              </a:spcBef>
              <a:spcAft>
                <a:spcPct val="0"/>
              </a:spcAft>
              <a:buFont typeface="Webdings" pitchFamily="18" charset="2"/>
              <a:buChar char="4"/>
              <a:defRPr sz="1600">
                <a:solidFill>
                  <a:schemeClr val="tx1"/>
                </a:solidFill>
                <a:latin typeface="+mn-lt"/>
              </a:defRPr>
            </a:lvl8pPr>
            <a:lvl9pPr marL="3543300" indent="-190500" algn="l" rtl="0" eaLnBrk="1" fontAlgn="base" hangingPunct="1">
              <a:spcBef>
                <a:spcPct val="20000"/>
              </a:spcBef>
              <a:spcAft>
                <a:spcPct val="0"/>
              </a:spcAft>
              <a:buFont typeface="Webdings" pitchFamily="18" charset="2"/>
              <a:buChar char="4"/>
              <a:defRPr sz="1600">
                <a:solidFill>
                  <a:schemeClr val="tx1"/>
                </a:solidFill>
                <a:latin typeface="+mn-lt"/>
              </a:defRPr>
            </a:lvl9pPr>
          </a:lstStyle>
          <a:p>
            <a:r>
              <a:rPr lang="en-GB" sz="1600" kern="0" dirty="0" smtClean="0"/>
              <a:t>Temperature trend monitoring </a:t>
            </a:r>
          </a:p>
          <a:p>
            <a:pPr lvl="1"/>
            <a:r>
              <a:rPr lang="en-GB" sz="1200" kern="0" dirty="0" smtClean="0"/>
              <a:t>in ignition package</a:t>
            </a:r>
          </a:p>
          <a:p>
            <a:pPr lvl="1"/>
            <a:r>
              <a:rPr lang="en-GB" sz="1200" kern="0" dirty="0" smtClean="0"/>
              <a:t>in each package</a:t>
            </a:r>
          </a:p>
          <a:p>
            <a:pPr lvl="1"/>
            <a:r>
              <a:rPr lang="en-GB" sz="1200" kern="0" dirty="0" smtClean="0"/>
              <a:t>in outgassing</a:t>
            </a:r>
          </a:p>
          <a:p>
            <a:pPr lvl="1"/>
            <a:r>
              <a:rPr lang="en-GB" sz="1200" kern="0" dirty="0" smtClean="0"/>
              <a:t>Surface of containment</a:t>
            </a:r>
          </a:p>
          <a:p>
            <a:pPr lvl="1"/>
            <a:r>
              <a:rPr lang="en-GB" sz="1200" kern="0" dirty="0" smtClean="0"/>
              <a:t>4 inch from surface (CS25.855, Appendix F Part III)</a:t>
            </a:r>
          </a:p>
          <a:p>
            <a:r>
              <a:rPr lang="en-GB" sz="1600" kern="0" dirty="0" smtClean="0"/>
              <a:t>Gas measuring via gas bags</a:t>
            </a:r>
            <a:endParaRPr lang="en-GB" sz="1200" kern="0" dirty="0"/>
          </a:p>
          <a:p>
            <a:pPr lvl="1"/>
            <a:r>
              <a:rPr lang="en-GB" sz="1200" kern="0" dirty="0" smtClean="0"/>
              <a:t>continuously measurement challenging, but it was shown that out coming gases are flammable</a:t>
            </a:r>
          </a:p>
          <a:p>
            <a:r>
              <a:rPr lang="en-GB" sz="1400" kern="0" dirty="0" smtClean="0"/>
              <a:t>Efforts to be taken to measure the quantity of outgassing</a:t>
            </a:r>
          </a:p>
          <a:p>
            <a:pPr lvl="1"/>
            <a:r>
              <a:rPr lang="en-GB" sz="1200" kern="0" dirty="0" smtClean="0"/>
              <a:t>Outlet valve blocked due to condensate</a:t>
            </a:r>
          </a:p>
          <a:p>
            <a:pPr lvl="1"/>
            <a:endParaRPr lang="en-GB" sz="1200" kern="0" dirty="0"/>
          </a:p>
          <a:p>
            <a:endParaRPr lang="en-GB" sz="1200" kern="0" dirty="0" smtClean="0"/>
          </a:p>
        </p:txBody>
      </p:sp>
      <p:pic>
        <p:nvPicPr>
          <p:cNvPr id="18" name="Grafik 17"/>
          <p:cNvPicPr>
            <a:picLocks noChangeAspect="1"/>
          </p:cNvPicPr>
          <p:nvPr/>
        </p:nvPicPr>
        <p:blipFill rotWithShape="1">
          <a:blip r:embed="rId3" cstate="print">
            <a:extLst>
              <a:ext uri="{28A0092B-C50C-407E-A947-70E740481C1C}">
                <a14:useLocalDpi xmlns:a14="http://schemas.microsoft.com/office/drawing/2010/main" val="0"/>
              </a:ext>
            </a:extLst>
          </a:blip>
          <a:srcRect t="19202"/>
          <a:stretch/>
        </p:blipFill>
        <p:spPr>
          <a:xfrm>
            <a:off x="3387438" y="3598207"/>
            <a:ext cx="1736766" cy="1052450"/>
          </a:xfrm>
          <a:prstGeom prst="rect">
            <a:avLst/>
          </a:prstGeom>
        </p:spPr>
      </p:pic>
    </p:spTree>
    <p:extLst>
      <p:ext uri="{BB962C8B-B14F-4D97-AF65-F5344CB8AC3E}">
        <p14:creationId xmlns:p14="http://schemas.microsoft.com/office/powerpoint/2010/main" val="831520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out)">
                                      <p:cBhvr>
                                        <p:cTn id="7" dur="20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wipe(left)">
                                      <p:cBhvr>
                                        <p:cTn id="10" dur="500"/>
                                        <p:tgtEl>
                                          <p:spTgt spid="1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Effect transition="in" filter="wipe(left)">
                                      <p:cBhvr>
                                        <p:cTn id="13" dur="500"/>
                                        <p:tgtEl>
                                          <p:spTgt spid="13">
                                            <p:txEl>
                                              <p:pRg st="1" end="1"/>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3">
                                            <p:txEl>
                                              <p:pRg st="2" end="2"/>
                                            </p:txEl>
                                          </p:spTgt>
                                        </p:tgtEl>
                                        <p:attrNameLst>
                                          <p:attrName>style.visibility</p:attrName>
                                        </p:attrNameLst>
                                      </p:cBhvr>
                                      <p:to>
                                        <p:strVal val="visible"/>
                                      </p:to>
                                    </p:set>
                                    <p:animEffect transition="in" filter="wipe(left)">
                                      <p:cBhvr>
                                        <p:cTn id="16" dur="500"/>
                                        <p:tgtEl>
                                          <p:spTgt spid="13">
                                            <p:txEl>
                                              <p:pRg st="2" end="2"/>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animEffect transition="in" filter="wipe(left)">
                                      <p:cBhvr>
                                        <p:cTn id="19" dur="500"/>
                                        <p:tgtEl>
                                          <p:spTgt spid="13">
                                            <p:txEl>
                                              <p:pRg st="3" end="3"/>
                                            </p:tx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3">
                                            <p:txEl>
                                              <p:pRg st="4" end="4"/>
                                            </p:txEl>
                                          </p:spTgt>
                                        </p:tgtEl>
                                        <p:attrNameLst>
                                          <p:attrName>style.visibility</p:attrName>
                                        </p:attrNameLst>
                                      </p:cBhvr>
                                      <p:to>
                                        <p:strVal val="visible"/>
                                      </p:to>
                                    </p:set>
                                    <p:animEffect transition="in" filter="wipe(left)">
                                      <p:cBhvr>
                                        <p:cTn id="22" dur="500"/>
                                        <p:tgtEl>
                                          <p:spTgt spid="13">
                                            <p:txEl>
                                              <p:pRg st="4" end="4"/>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3">
                                            <p:txEl>
                                              <p:pRg st="5" end="5"/>
                                            </p:txEl>
                                          </p:spTgt>
                                        </p:tgtEl>
                                        <p:attrNameLst>
                                          <p:attrName>style.visibility</p:attrName>
                                        </p:attrNameLst>
                                      </p:cBhvr>
                                      <p:to>
                                        <p:strVal val="visible"/>
                                      </p:to>
                                    </p:set>
                                    <p:animEffect transition="in" filter="wipe(left)">
                                      <p:cBhvr>
                                        <p:cTn id="25" dur="500"/>
                                        <p:tgtEl>
                                          <p:spTgt spid="13">
                                            <p:txEl>
                                              <p:pRg st="5" end="5"/>
                                            </p:txEl>
                                          </p:spTgt>
                                        </p:tgtEl>
                                      </p:cBhvr>
                                    </p:animEffect>
                                  </p:childTnLst>
                                </p:cTn>
                              </p:par>
                              <p:par>
                                <p:cTn id="26" presetID="6" presetClass="entr" presetSubtype="32"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circle(out)">
                                      <p:cBhvr>
                                        <p:cTn id="28" dur="20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3">
                                            <p:txEl>
                                              <p:pRg st="6" end="6"/>
                                            </p:txEl>
                                          </p:spTgt>
                                        </p:tgtEl>
                                        <p:attrNameLst>
                                          <p:attrName>style.visibility</p:attrName>
                                        </p:attrNameLst>
                                      </p:cBhvr>
                                      <p:to>
                                        <p:strVal val="visible"/>
                                      </p:to>
                                    </p:set>
                                    <p:animEffect transition="in" filter="wipe(left)">
                                      <p:cBhvr>
                                        <p:cTn id="33" dur="500"/>
                                        <p:tgtEl>
                                          <p:spTgt spid="13">
                                            <p:txEl>
                                              <p:pRg st="6" end="6"/>
                                            </p:txEl>
                                          </p:spTgt>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3">
                                            <p:txEl>
                                              <p:pRg st="7" end="7"/>
                                            </p:txEl>
                                          </p:spTgt>
                                        </p:tgtEl>
                                        <p:attrNameLst>
                                          <p:attrName>style.visibility</p:attrName>
                                        </p:attrNameLst>
                                      </p:cBhvr>
                                      <p:to>
                                        <p:strVal val="visible"/>
                                      </p:to>
                                    </p:set>
                                    <p:animEffect transition="in" filter="wipe(left)">
                                      <p:cBhvr>
                                        <p:cTn id="36" dur="500"/>
                                        <p:tgtEl>
                                          <p:spTgt spid="13">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3">
                                            <p:txEl>
                                              <p:pRg st="8" end="8"/>
                                            </p:txEl>
                                          </p:spTgt>
                                        </p:tgtEl>
                                        <p:attrNameLst>
                                          <p:attrName>style.visibility</p:attrName>
                                        </p:attrNameLst>
                                      </p:cBhvr>
                                      <p:to>
                                        <p:strVal val="visible"/>
                                      </p:to>
                                    </p:set>
                                    <p:animEffect transition="in" filter="wipe(left)">
                                      <p:cBhvr>
                                        <p:cTn id="41" dur="500"/>
                                        <p:tgtEl>
                                          <p:spTgt spid="13">
                                            <p:txEl>
                                              <p:pRg st="8" end="8"/>
                                            </p:txEl>
                                          </p:spTgt>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3">
                                            <p:txEl>
                                              <p:pRg st="9" end="9"/>
                                            </p:txEl>
                                          </p:spTgt>
                                        </p:tgtEl>
                                        <p:attrNameLst>
                                          <p:attrName>style.visibility</p:attrName>
                                        </p:attrNameLst>
                                      </p:cBhvr>
                                      <p:to>
                                        <p:strVal val="visible"/>
                                      </p:to>
                                    </p:set>
                                    <p:animEffect transition="in" filter="wipe(left)">
                                      <p:cBhvr>
                                        <p:cTn id="44" dur="500"/>
                                        <p:tgtEl>
                                          <p:spTgt spid="1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Tests – Video</a:t>
            </a:r>
            <a:endParaRPr lang="de-DE" dirty="0"/>
          </a:p>
        </p:txBody>
      </p:sp>
      <p:sp>
        <p:nvSpPr>
          <p:cNvPr id="4" name="Datumsplatzhalter 3"/>
          <p:cNvSpPr>
            <a:spLocks noGrp="1"/>
          </p:cNvSpPr>
          <p:nvPr>
            <p:ph type="dt" sz="half" idx="10"/>
          </p:nvPr>
        </p:nvSpPr>
        <p:spPr/>
        <p:txBody>
          <a:bodyPr/>
          <a:lstStyle/>
          <a:p>
            <a:pPr>
              <a:defRPr/>
            </a:pPr>
            <a:r>
              <a:rPr lang="de-DE" noProof="1" smtClean="0"/>
              <a:t>October 2015 </a:t>
            </a:r>
            <a:endParaRPr lang="en-GB" noProof="1"/>
          </a:p>
        </p:txBody>
      </p:sp>
      <p:sp>
        <p:nvSpPr>
          <p:cNvPr id="5" name="Fußzeilenplatzhalter 4"/>
          <p:cNvSpPr>
            <a:spLocks noGrp="1"/>
          </p:cNvSpPr>
          <p:nvPr>
            <p:ph type="ftr" sz="quarter" idx="11"/>
          </p:nvPr>
        </p:nvSpPr>
        <p:spPr/>
        <p:txBody>
          <a:bodyPr/>
          <a:lstStyle/>
          <a:p>
            <a:pPr>
              <a:defRPr/>
            </a:pPr>
            <a:r>
              <a:rPr lang="en-US" noProof="1" smtClean="0"/>
              <a:t>Lithium Battery Transport Containment - ECD1Y</a:t>
            </a:r>
            <a:endParaRPr lang="en-GB" noProof="1"/>
          </a:p>
        </p:txBody>
      </p:sp>
      <p:pic>
        <p:nvPicPr>
          <p:cNvPr id="7" name="Test1-3.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41473" y="741605"/>
            <a:ext cx="6815138" cy="3833812"/>
          </a:xfrm>
        </p:spPr>
      </p:pic>
    </p:spTree>
    <p:extLst>
      <p:ext uri="{BB962C8B-B14F-4D97-AF65-F5344CB8AC3E}">
        <p14:creationId xmlns:p14="http://schemas.microsoft.com/office/powerpoint/2010/main" val="34909483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1" r="265" b="1033"/>
          <a:stretch/>
        </p:blipFill>
        <p:spPr>
          <a:xfrm>
            <a:off x="870912" y="675627"/>
            <a:ext cx="7596000" cy="3960000"/>
          </a:xfrm>
        </p:spPr>
      </p:pic>
      <p:sp>
        <p:nvSpPr>
          <p:cNvPr id="17413" name="Rectangle 2"/>
          <p:cNvSpPr>
            <a:spLocks noGrp="1" noChangeArrowheads="1"/>
          </p:cNvSpPr>
          <p:nvPr>
            <p:ph type="title"/>
          </p:nvPr>
        </p:nvSpPr>
        <p:spPr/>
        <p:txBody>
          <a:bodyPr/>
          <a:lstStyle/>
          <a:p>
            <a:r>
              <a:rPr lang="en-GB" dirty="0" smtClean="0"/>
              <a:t>Test 1 – Pressure/Temperature</a:t>
            </a:r>
          </a:p>
        </p:txBody>
      </p:sp>
      <p:sp>
        <p:nvSpPr>
          <p:cNvPr id="17410" name="Date Placeholder 3"/>
          <p:cNvSpPr>
            <a:spLocks noGrp="1"/>
          </p:cNvSpPr>
          <p:nvPr>
            <p:ph type="dt" sz="half" idx="10"/>
          </p:nvPr>
        </p:nvSpPr>
        <p:spPr>
          <a:noFill/>
        </p:spPr>
        <p:txBody>
          <a:bodyPr/>
          <a:lstStyle/>
          <a:p>
            <a:r>
              <a:rPr lang="de-DE" smtClean="0"/>
              <a:t>October 2015 </a:t>
            </a:r>
            <a:endParaRPr lang="de-DE" dirty="0" smtClean="0"/>
          </a:p>
        </p:txBody>
      </p:sp>
      <p:sp>
        <p:nvSpPr>
          <p:cNvPr id="15363" name="Footer Placeholder 4"/>
          <p:cNvSpPr>
            <a:spLocks noGrp="1"/>
          </p:cNvSpPr>
          <p:nvPr>
            <p:ph type="ftr" sz="quarter" idx="11"/>
          </p:nvPr>
        </p:nvSpPr>
        <p:spPr/>
        <p:txBody>
          <a:bodyPr/>
          <a:lstStyle/>
          <a:p>
            <a:pPr>
              <a:defRPr/>
            </a:pPr>
            <a:r>
              <a:rPr lang="en-US" smtClean="0"/>
              <a:t>Lithium Battery Transport Containment - ECD1Y</a:t>
            </a:r>
            <a:endParaRPr lang="de-DE" dirty="0" smtClean="0"/>
          </a:p>
        </p:txBody>
      </p:sp>
      <p:grpSp>
        <p:nvGrpSpPr>
          <p:cNvPr id="27" name="Gruppieren 26"/>
          <p:cNvGrpSpPr/>
          <p:nvPr/>
        </p:nvGrpSpPr>
        <p:grpSpPr>
          <a:xfrm>
            <a:off x="6052303" y="2497139"/>
            <a:ext cx="2027981" cy="1323439"/>
            <a:chOff x="6895412" y="2869353"/>
            <a:chExt cx="2027981" cy="1764585"/>
          </a:xfrm>
        </p:grpSpPr>
        <p:sp>
          <p:nvSpPr>
            <p:cNvPr id="28" name="Rechteck 27"/>
            <p:cNvSpPr/>
            <p:nvPr/>
          </p:nvSpPr>
          <p:spPr bwMode="auto">
            <a:xfrm>
              <a:off x="6895413" y="3004006"/>
              <a:ext cx="54981" cy="69396"/>
            </a:xfrm>
            <a:prstGeom prst="rect">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29" name="Textfeld 28"/>
            <p:cNvSpPr txBox="1"/>
            <p:nvPr/>
          </p:nvSpPr>
          <p:spPr>
            <a:xfrm>
              <a:off x="6941338" y="2869353"/>
              <a:ext cx="1982055" cy="1764585"/>
            </a:xfrm>
            <a:prstGeom prst="rect">
              <a:avLst/>
            </a:prstGeom>
            <a:noFill/>
          </p:spPr>
          <p:txBody>
            <a:bodyPr wrap="square" rtlCol="0">
              <a:spAutoFit/>
            </a:bodyPr>
            <a:lstStyle/>
            <a:p>
              <a:r>
                <a:rPr lang="de-DE" sz="1000" dirty="0" err="1" smtClean="0"/>
                <a:t>Pressure</a:t>
              </a:r>
              <a:r>
                <a:rPr lang="de-DE" sz="1000" dirty="0" smtClean="0"/>
                <a:t> [mbar]</a:t>
              </a:r>
              <a:endParaRPr lang="de-DE" sz="1000" dirty="0"/>
            </a:p>
            <a:p>
              <a:r>
                <a:rPr lang="de-DE" sz="1000" dirty="0" smtClean="0"/>
                <a:t>T </a:t>
              </a:r>
              <a:r>
                <a:rPr lang="de-DE" sz="1000" dirty="0" err="1" smtClean="0"/>
                <a:t>Cartridge</a:t>
              </a:r>
              <a:r>
                <a:rPr lang="de-DE" sz="1000" dirty="0" smtClean="0"/>
                <a:t> </a:t>
              </a:r>
              <a:r>
                <a:rPr lang="de-DE" sz="1000" dirty="0" err="1" smtClean="0"/>
                <a:t>Heater</a:t>
              </a:r>
              <a:r>
                <a:rPr lang="de-DE" sz="1000" dirty="0" smtClean="0"/>
                <a:t> [°C]</a:t>
              </a:r>
            </a:p>
            <a:p>
              <a:r>
                <a:rPr lang="de-DE" sz="1000" dirty="0" smtClean="0"/>
                <a:t>T </a:t>
              </a:r>
              <a:r>
                <a:rPr lang="de-DE" sz="1000" dirty="0" err="1" smtClean="0"/>
                <a:t>next</a:t>
              </a:r>
              <a:r>
                <a:rPr lang="de-DE" sz="1000" dirty="0" smtClean="0"/>
                <a:t> </a:t>
              </a:r>
              <a:r>
                <a:rPr lang="de-DE" sz="1000" dirty="0" err="1" smtClean="0"/>
                <a:t>to</a:t>
              </a:r>
              <a:r>
                <a:rPr lang="de-DE" sz="1000" dirty="0" smtClean="0"/>
                <a:t> CH </a:t>
              </a:r>
              <a:r>
                <a:rPr lang="de-DE" sz="1000" dirty="0"/>
                <a:t>[°C]</a:t>
              </a:r>
              <a:endParaRPr lang="de-DE" sz="1000" dirty="0" smtClean="0"/>
            </a:p>
            <a:p>
              <a:r>
                <a:rPr lang="de-DE" sz="1000" dirty="0" smtClean="0"/>
                <a:t>T </a:t>
              </a:r>
              <a:r>
                <a:rPr lang="de-DE" sz="1000" dirty="0"/>
                <a:t>2nd </a:t>
              </a:r>
              <a:r>
                <a:rPr lang="de-DE" sz="1000" dirty="0" err="1" smtClean="0"/>
                <a:t>circle</a:t>
              </a:r>
              <a:r>
                <a:rPr lang="de-DE" sz="1000" dirty="0" smtClean="0"/>
                <a:t> </a:t>
              </a:r>
              <a:r>
                <a:rPr lang="de-DE" sz="1000" dirty="0"/>
                <a:t>[°C]</a:t>
              </a:r>
            </a:p>
            <a:p>
              <a:r>
                <a:rPr lang="de-DE" sz="1000" dirty="0" smtClean="0"/>
                <a:t>T 3rd </a:t>
              </a:r>
              <a:r>
                <a:rPr lang="de-DE" sz="1000" dirty="0" err="1"/>
                <a:t>circle</a:t>
              </a:r>
              <a:r>
                <a:rPr lang="de-DE" sz="1000" dirty="0"/>
                <a:t> </a:t>
              </a:r>
              <a:r>
                <a:rPr lang="de-DE" sz="1000" dirty="0" smtClean="0"/>
                <a:t>[°</a:t>
              </a:r>
              <a:r>
                <a:rPr lang="de-DE" sz="1000" dirty="0"/>
                <a:t>C]</a:t>
              </a:r>
            </a:p>
            <a:p>
              <a:r>
                <a:rPr lang="de-DE" sz="1000" dirty="0"/>
                <a:t>T </a:t>
              </a:r>
              <a:r>
                <a:rPr lang="de-DE" sz="1000" dirty="0" smtClean="0"/>
                <a:t>4th </a:t>
              </a:r>
              <a:r>
                <a:rPr lang="de-DE" sz="1000" dirty="0" err="1"/>
                <a:t>circle</a:t>
              </a:r>
              <a:r>
                <a:rPr lang="de-DE" sz="1000"/>
                <a:t> </a:t>
              </a:r>
              <a:r>
                <a:rPr lang="de-DE" sz="1000" smtClean="0"/>
                <a:t>[°</a:t>
              </a:r>
              <a:r>
                <a:rPr lang="de-DE" sz="1000" dirty="0"/>
                <a:t>C]</a:t>
              </a:r>
            </a:p>
            <a:p>
              <a:r>
                <a:rPr lang="de-DE" sz="1000" dirty="0"/>
                <a:t>T </a:t>
              </a:r>
              <a:r>
                <a:rPr lang="de-DE" sz="1000" dirty="0" smtClean="0"/>
                <a:t>Package 2 </a:t>
              </a:r>
              <a:r>
                <a:rPr lang="de-DE" sz="1000" dirty="0"/>
                <a:t>[°C]</a:t>
              </a:r>
            </a:p>
            <a:p>
              <a:r>
                <a:rPr lang="de-DE" sz="1000" dirty="0" smtClean="0"/>
                <a:t>T </a:t>
              </a:r>
              <a:r>
                <a:rPr lang="de-DE" sz="1000" dirty="0"/>
                <a:t>S</a:t>
              </a:r>
              <a:r>
                <a:rPr lang="de-DE" sz="1000" dirty="0" smtClean="0"/>
                <a:t>urface [°C]</a:t>
              </a:r>
              <a:endParaRPr lang="de-DE" sz="1000" dirty="0"/>
            </a:p>
          </p:txBody>
        </p:sp>
        <p:sp>
          <p:nvSpPr>
            <p:cNvPr id="46" name="Rechteck 45"/>
            <p:cNvSpPr/>
            <p:nvPr/>
          </p:nvSpPr>
          <p:spPr bwMode="auto">
            <a:xfrm>
              <a:off x="6895413" y="3208529"/>
              <a:ext cx="54981" cy="69396"/>
            </a:xfrm>
            <a:prstGeom prst="rect">
              <a:avLst/>
            </a:prstGeom>
            <a:solidFill>
              <a:srgbClr val="00FF00"/>
            </a:solidFill>
            <a:ln w="9525" cap="flat" cmpd="sng" algn="ctr">
              <a:solidFill>
                <a:srgbClr val="00FF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47" name="Rechteck 46"/>
            <p:cNvSpPr/>
            <p:nvPr/>
          </p:nvSpPr>
          <p:spPr bwMode="auto">
            <a:xfrm>
              <a:off x="6895413" y="3608208"/>
              <a:ext cx="54981" cy="69396"/>
            </a:xfrm>
            <a:prstGeom prst="rect">
              <a:avLst/>
            </a:prstGeom>
            <a:solidFill>
              <a:srgbClr val="FF00FF"/>
            </a:solidFill>
            <a:ln w="9525" cap="flat" cmpd="sng" algn="ctr">
              <a:solidFill>
                <a:srgbClr val="FF00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48" name="Rechteck 47"/>
            <p:cNvSpPr/>
            <p:nvPr/>
          </p:nvSpPr>
          <p:spPr bwMode="auto">
            <a:xfrm>
              <a:off x="6895413" y="3810403"/>
              <a:ext cx="54981" cy="69396"/>
            </a:xfrm>
            <a:prstGeom prst="rect">
              <a:avLst/>
            </a:prstGeom>
            <a:solidFill>
              <a:srgbClr val="00FFFF"/>
            </a:solidFill>
            <a:ln w="9525" cap="flat" cmpd="sng" algn="ctr">
              <a:solidFill>
                <a:srgbClr val="00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49" name="Rechteck 48"/>
            <p:cNvSpPr/>
            <p:nvPr/>
          </p:nvSpPr>
          <p:spPr bwMode="auto">
            <a:xfrm>
              <a:off x="6895413" y="4014054"/>
              <a:ext cx="54981" cy="69396"/>
            </a:xfrm>
            <a:prstGeom prst="rect">
              <a:avLst/>
            </a:prstGeom>
            <a:solidFill>
              <a:srgbClr val="C0C0C0"/>
            </a:solidFill>
            <a:ln w="9525" cap="flat" cmpd="sng" algn="ctr">
              <a:solidFill>
                <a:srgbClr val="C0C0C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50" name="Rechteck 49"/>
            <p:cNvSpPr/>
            <p:nvPr/>
          </p:nvSpPr>
          <p:spPr bwMode="auto">
            <a:xfrm>
              <a:off x="6895413" y="4217703"/>
              <a:ext cx="54981" cy="69396"/>
            </a:xfrm>
            <a:prstGeom prst="rect">
              <a:avLst/>
            </a:prstGeom>
            <a:solidFill>
              <a:srgbClr val="FFFF00"/>
            </a:solidFill>
            <a:ln w="9525" cap="flat" cmpd="sng" algn="ctr">
              <a:solidFill>
                <a:srgbClr val="FFFF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51" name="Rechteck 50"/>
            <p:cNvSpPr/>
            <p:nvPr/>
          </p:nvSpPr>
          <p:spPr bwMode="auto">
            <a:xfrm>
              <a:off x="6895413" y="4415837"/>
              <a:ext cx="54981" cy="69396"/>
            </a:xfrm>
            <a:prstGeom prst="rect">
              <a:avLst/>
            </a:prstGeom>
            <a:solidFill>
              <a:srgbClr val="800000"/>
            </a:solidFill>
            <a:ln w="9525" cap="flat" cmpd="sng" algn="ctr">
              <a:solidFill>
                <a:srgbClr val="8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61" name="Rechteck 60"/>
            <p:cNvSpPr/>
            <p:nvPr/>
          </p:nvSpPr>
          <p:spPr bwMode="auto">
            <a:xfrm>
              <a:off x="6895412" y="3410161"/>
              <a:ext cx="54981" cy="69396"/>
            </a:xfrm>
            <a:prstGeom prst="rect">
              <a:avLst/>
            </a:prstGeom>
            <a:solidFill>
              <a:srgbClr val="0000FF"/>
            </a:solidFill>
            <a:ln w="9525" cap="flat" cmpd="sng" algn="ctr">
              <a:solidFill>
                <a:srgbClr val="0000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grpSp>
      <p:sp>
        <p:nvSpPr>
          <p:cNvPr id="62" name="Textfeld 61"/>
          <p:cNvSpPr txBox="1"/>
          <p:nvPr/>
        </p:nvSpPr>
        <p:spPr>
          <a:xfrm>
            <a:off x="1" y="941259"/>
            <a:ext cx="1210514" cy="369332"/>
          </a:xfrm>
          <a:prstGeom prst="rect">
            <a:avLst/>
          </a:prstGeom>
          <a:noFill/>
        </p:spPr>
        <p:txBody>
          <a:bodyPr wrap="square" rtlCol="0">
            <a:spAutoFit/>
          </a:bodyPr>
          <a:lstStyle/>
          <a:p>
            <a:r>
              <a:rPr lang="de-DE" sz="900" dirty="0" err="1" smtClean="0"/>
              <a:t>Temperature</a:t>
            </a:r>
            <a:r>
              <a:rPr lang="de-DE" sz="900" dirty="0" smtClean="0"/>
              <a:t> [°C]</a:t>
            </a:r>
          </a:p>
          <a:p>
            <a:r>
              <a:rPr lang="de-DE" sz="900" dirty="0" err="1"/>
              <a:t>Pressure</a:t>
            </a:r>
            <a:r>
              <a:rPr lang="de-DE" sz="900" dirty="0"/>
              <a:t> [mbar</a:t>
            </a:r>
            <a:r>
              <a:rPr lang="de-DE" sz="900" dirty="0" smtClean="0"/>
              <a:t>]</a:t>
            </a:r>
            <a:endParaRPr lang="de-DE" sz="900" dirty="0"/>
          </a:p>
        </p:txBody>
      </p:sp>
      <p:grpSp>
        <p:nvGrpSpPr>
          <p:cNvPr id="3" name="Gruppieren 2"/>
          <p:cNvGrpSpPr/>
          <p:nvPr/>
        </p:nvGrpSpPr>
        <p:grpSpPr>
          <a:xfrm>
            <a:off x="7840362" y="4498670"/>
            <a:ext cx="1041699" cy="230832"/>
            <a:chOff x="7840362" y="4498670"/>
            <a:chExt cx="1041699" cy="230832"/>
          </a:xfrm>
        </p:grpSpPr>
        <p:sp>
          <p:nvSpPr>
            <p:cNvPr id="2" name="Rechteck 1"/>
            <p:cNvSpPr/>
            <p:nvPr/>
          </p:nvSpPr>
          <p:spPr bwMode="auto">
            <a:xfrm>
              <a:off x="7840362" y="4557349"/>
              <a:ext cx="646691" cy="11347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52" name="Textfeld 51"/>
            <p:cNvSpPr txBox="1"/>
            <p:nvPr/>
          </p:nvSpPr>
          <p:spPr>
            <a:xfrm>
              <a:off x="7867870" y="4498670"/>
              <a:ext cx="1014191" cy="230832"/>
            </a:xfrm>
            <a:prstGeom prst="rect">
              <a:avLst/>
            </a:prstGeom>
            <a:noFill/>
          </p:spPr>
          <p:txBody>
            <a:bodyPr wrap="square" rtlCol="0">
              <a:spAutoFit/>
            </a:bodyPr>
            <a:lstStyle/>
            <a:p>
              <a:r>
                <a:rPr lang="de-DE" sz="900" dirty="0" smtClean="0"/>
                <a:t>Time [</a:t>
              </a:r>
              <a:r>
                <a:rPr lang="de-DE" sz="900" dirty="0" err="1" smtClean="0"/>
                <a:t>hh:mm</a:t>
              </a:r>
              <a:r>
                <a:rPr lang="de-DE" sz="900" dirty="0" smtClean="0"/>
                <a:t>]</a:t>
              </a:r>
              <a:endParaRPr lang="de-DE" sz="900" dirty="0"/>
            </a:p>
          </p:txBody>
        </p:sp>
      </p:grpSp>
    </p:spTree>
    <p:extLst>
      <p:ext uri="{BB962C8B-B14F-4D97-AF65-F5344CB8AC3E}">
        <p14:creationId xmlns:p14="http://schemas.microsoft.com/office/powerpoint/2010/main" val="17457225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p:cNvPicPr>
            <a:picLocks noGrp="1" noChangeAspect="1"/>
          </p:cNvPicPr>
          <p:nvPr>
            <p:ph idx="1"/>
          </p:nvPr>
        </p:nvPicPr>
        <p:blipFill rotWithShape="1">
          <a:blip r:embed="rId3">
            <a:extLst>
              <a:ext uri="{28A0092B-C50C-407E-A947-70E740481C1C}">
                <a14:useLocalDpi xmlns:a14="http://schemas.microsoft.com/office/drawing/2010/main" val="0"/>
              </a:ext>
            </a:extLst>
          </a:blip>
          <a:srcRect b="683"/>
          <a:stretch/>
        </p:blipFill>
        <p:spPr>
          <a:xfrm>
            <a:off x="870610" y="668154"/>
            <a:ext cx="7589971" cy="3969000"/>
          </a:xfrm>
        </p:spPr>
      </p:pic>
      <p:sp>
        <p:nvSpPr>
          <p:cNvPr id="17413" name="Rectangle 2"/>
          <p:cNvSpPr>
            <a:spLocks noGrp="1" noChangeArrowheads="1"/>
          </p:cNvSpPr>
          <p:nvPr>
            <p:ph type="title"/>
          </p:nvPr>
        </p:nvSpPr>
        <p:spPr/>
        <p:txBody>
          <a:bodyPr/>
          <a:lstStyle/>
          <a:p>
            <a:r>
              <a:rPr lang="en-GB" dirty="0" smtClean="0"/>
              <a:t>Test 2 – </a:t>
            </a:r>
            <a:r>
              <a:rPr lang="en-GB" dirty="0"/>
              <a:t>Pressure/Temperature</a:t>
            </a:r>
            <a:endParaRPr lang="en-GB" dirty="0" smtClean="0"/>
          </a:p>
        </p:txBody>
      </p:sp>
      <p:sp>
        <p:nvSpPr>
          <p:cNvPr id="17410" name="Date Placeholder 3"/>
          <p:cNvSpPr>
            <a:spLocks noGrp="1"/>
          </p:cNvSpPr>
          <p:nvPr>
            <p:ph type="dt" sz="half" idx="10"/>
          </p:nvPr>
        </p:nvSpPr>
        <p:spPr>
          <a:noFill/>
        </p:spPr>
        <p:txBody>
          <a:bodyPr/>
          <a:lstStyle/>
          <a:p>
            <a:r>
              <a:rPr lang="de-DE" smtClean="0"/>
              <a:t>October 2015 </a:t>
            </a:r>
            <a:endParaRPr lang="de-DE" dirty="0" smtClean="0"/>
          </a:p>
        </p:txBody>
      </p:sp>
      <p:sp>
        <p:nvSpPr>
          <p:cNvPr id="15363" name="Footer Placeholder 4"/>
          <p:cNvSpPr>
            <a:spLocks noGrp="1"/>
          </p:cNvSpPr>
          <p:nvPr>
            <p:ph type="ftr" sz="quarter" idx="11"/>
          </p:nvPr>
        </p:nvSpPr>
        <p:spPr/>
        <p:txBody>
          <a:bodyPr/>
          <a:lstStyle/>
          <a:p>
            <a:pPr>
              <a:defRPr/>
            </a:pPr>
            <a:r>
              <a:rPr lang="en-US" smtClean="0"/>
              <a:t>Lithium Battery Transport Containment - ECD1Y</a:t>
            </a:r>
            <a:endParaRPr lang="de-DE" dirty="0" smtClean="0"/>
          </a:p>
        </p:txBody>
      </p:sp>
      <p:sp>
        <p:nvSpPr>
          <p:cNvPr id="62" name="Textfeld 61"/>
          <p:cNvSpPr txBox="1"/>
          <p:nvPr/>
        </p:nvSpPr>
        <p:spPr>
          <a:xfrm>
            <a:off x="0" y="941244"/>
            <a:ext cx="1210514" cy="369332"/>
          </a:xfrm>
          <a:prstGeom prst="rect">
            <a:avLst/>
          </a:prstGeom>
          <a:noFill/>
        </p:spPr>
        <p:txBody>
          <a:bodyPr wrap="square" rtlCol="0">
            <a:spAutoFit/>
          </a:bodyPr>
          <a:lstStyle/>
          <a:p>
            <a:r>
              <a:rPr lang="de-DE" sz="900" dirty="0" err="1" smtClean="0"/>
              <a:t>Temperature</a:t>
            </a:r>
            <a:r>
              <a:rPr lang="de-DE" sz="900" dirty="0" smtClean="0"/>
              <a:t> [°C]</a:t>
            </a:r>
          </a:p>
          <a:p>
            <a:r>
              <a:rPr lang="de-DE" sz="900" dirty="0" err="1"/>
              <a:t>Pressure</a:t>
            </a:r>
            <a:r>
              <a:rPr lang="de-DE" sz="900" dirty="0"/>
              <a:t> [mbar</a:t>
            </a:r>
            <a:r>
              <a:rPr lang="de-DE" sz="900" dirty="0" smtClean="0"/>
              <a:t>]</a:t>
            </a:r>
            <a:endParaRPr lang="de-DE" sz="900" dirty="0"/>
          </a:p>
        </p:txBody>
      </p:sp>
      <p:grpSp>
        <p:nvGrpSpPr>
          <p:cNvPr id="2" name="Gruppieren 1"/>
          <p:cNvGrpSpPr/>
          <p:nvPr/>
        </p:nvGrpSpPr>
        <p:grpSpPr>
          <a:xfrm>
            <a:off x="1210514" y="752971"/>
            <a:ext cx="2028792" cy="2708434"/>
            <a:chOff x="1210514" y="752971"/>
            <a:chExt cx="2028792" cy="2708434"/>
          </a:xfrm>
        </p:grpSpPr>
        <p:sp>
          <p:nvSpPr>
            <p:cNvPr id="28" name="Rechteck 27"/>
            <p:cNvSpPr/>
            <p:nvPr/>
          </p:nvSpPr>
          <p:spPr bwMode="auto">
            <a:xfrm>
              <a:off x="1211326" y="859294"/>
              <a:ext cx="54981" cy="52047"/>
            </a:xfrm>
            <a:prstGeom prst="rect">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29" name="Textfeld 28"/>
            <p:cNvSpPr txBox="1"/>
            <p:nvPr/>
          </p:nvSpPr>
          <p:spPr>
            <a:xfrm>
              <a:off x="1257251" y="752971"/>
              <a:ext cx="1982055" cy="2708434"/>
            </a:xfrm>
            <a:prstGeom prst="rect">
              <a:avLst/>
            </a:prstGeom>
            <a:noFill/>
          </p:spPr>
          <p:txBody>
            <a:bodyPr wrap="square" rtlCol="0">
              <a:spAutoFit/>
            </a:bodyPr>
            <a:lstStyle/>
            <a:p>
              <a:r>
                <a:rPr lang="de-DE" sz="1000" dirty="0" err="1" smtClean="0"/>
                <a:t>Pressure</a:t>
              </a:r>
              <a:r>
                <a:rPr lang="de-DE" sz="1000" dirty="0" smtClean="0"/>
                <a:t> [mbar]</a:t>
              </a:r>
              <a:endParaRPr lang="de-DE" sz="1000" dirty="0"/>
            </a:p>
            <a:p>
              <a:r>
                <a:rPr lang="de-DE" sz="1000" dirty="0" smtClean="0"/>
                <a:t>T </a:t>
              </a:r>
              <a:r>
                <a:rPr lang="de-DE" sz="1000" dirty="0" err="1" smtClean="0"/>
                <a:t>Cartridge</a:t>
              </a:r>
              <a:r>
                <a:rPr lang="de-DE" sz="1000" dirty="0" smtClean="0"/>
                <a:t> </a:t>
              </a:r>
              <a:r>
                <a:rPr lang="de-DE" sz="1000" dirty="0" err="1" smtClean="0"/>
                <a:t>Heater</a:t>
              </a:r>
              <a:r>
                <a:rPr lang="de-DE" sz="1000" dirty="0" smtClean="0"/>
                <a:t> [°C]</a:t>
              </a:r>
            </a:p>
            <a:p>
              <a:r>
                <a:rPr lang="de-DE" sz="1000" dirty="0" smtClean="0"/>
                <a:t>T </a:t>
              </a:r>
              <a:r>
                <a:rPr lang="de-DE" sz="1000" dirty="0" err="1" smtClean="0"/>
                <a:t>next</a:t>
              </a:r>
              <a:r>
                <a:rPr lang="de-DE" sz="1000" dirty="0" smtClean="0"/>
                <a:t> </a:t>
              </a:r>
              <a:r>
                <a:rPr lang="de-DE" sz="1000" dirty="0" err="1" smtClean="0"/>
                <a:t>to</a:t>
              </a:r>
              <a:r>
                <a:rPr lang="de-DE" sz="1000" dirty="0" smtClean="0"/>
                <a:t> CH </a:t>
              </a:r>
              <a:r>
                <a:rPr lang="de-DE" sz="1000" dirty="0"/>
                <a:t>[°C]</a:t>
              </a:r>
              <a:endParaRPr lang="de-DE" sz="1000" dirty="0" smtClean="0"/>
            </a:p>
            <a:p>
              <a:r>
                <a:rPr lang="de-DE" sz="1000" dirty="0" smtClean="0"/>
                <a:t>T </a:t>
              </a:r>
              <a:r>
                <a:rPr lang="de-DE" sz="1000" dirty="0"/>
                <a:t>2nd </a:t>
              </a:r>
              <a:r>
                <a:rPr lang="de-DE" sz="1000" dirty="0" err="1" smtClean="0"/>
                <a:t>circle</a:t>
              </a:r>
              <a:r>
                <a:rPr lang="de-DE" sz="1000" dirty="0" smtClean="0"/>
                <a:t> </a:t>
              </a:r>
              <a:r>
                <a:rPr lang="de-DE" sz="1000" dirty="0"/>
                <a:t>[°C]</a:t>
              </a:r>
            </a:p>
            <a:p>
              <a:r>
                <a:rPr lang="de-DE" sz="1000" dirty="0" smtClean="0"/>
                <a:t>T </a:t>
              </a:r>
              <a:r>
                <a:rPr lang="de-DE" sz="1000" dirty="0"/>
                <a:t>3rd </a:t>
              </a:r>
              <a:r>
                <a:rPr lang="de-DE" sz="1000" dirty="0" err="1"/>
                <a:t>circle</a:t>
              </a:r>
              <a:r>
                <a:rPr lang="de-DE" sz="1000" dirty="0"/>
                <a:t> [°C]</a:t>
              </a:r>
            </a:p>
            <a:p>
              <a:r>
                <a:rPr lang="de-DE" sz="1000" dirty="0" smtClean="0"/>
                <a:t>T 4th </a:t>
              </a:r>
              <a:r>
                <a:rPr lang="de-DE" sz="1000" dirty="0" err="1" smtClean="0"/>
                <a:t>circle</a:t>
              </a:r>
              <a:r>
                <a:rPr lang="de-DE" sz="1000" dirty="0" smtClean="0"/>
                <a:t> </a:t>
              </a:r>
              <a:r>
                <a:rPr lang="de-DE" sz="1000" dirty="0"/>
                <a:t>[°C</a:t>
              </a:r>
              <a:r>
                <a:rPr lang="de-DE" sz="1000" dirty="0" smtClean="0"/>
                <a:t>]</a:t>
              </a:r>
            </a:p>
            <a:p>
              <a:r>
                <a:rPr lang="de-DE" sz="1000" dirty="0"/>
                <a:t>T </a:t>
              </a:r>
              <a:r>
                <a:rPr lang="de-DE" sz="1000" dirty="0" smtClean="0"/>
                <a:t>Package </a:t>
              </a:r>
              <a:r>
                <a:rPr lang="de-DE" sz="1000" dirty="0"/>
                <a:t>2 [°C]</a:t>
              </a:r>
            </a:p>
            <a:p>
              <a:r>
                <a:rPr lang="de-DE" sz="1000" dirty="0"/>
                <a:t>T Package 3 [°C]</a:t>
              </a:r>
            </a:p>
            <a:p>
              <a:r>
                <a:rPr lang="de-DE" sz="1000" dirty="0"/>
                <a:t>T Package 4 [°C]</a:t>
              </a:r>
            </a:p>
            <a:p>
              <a:r>
                <a:rPr lang="de-DE" sz="1000" dirty="0"/>
                <a:t>T Package 5 [°C]</a:t>
              </a:r>
            </a:p>
            <a:p>
              <a:r>
                <a:rPr lang="de-DE" sz="1000" dirty="0"/>
                <a:t>T Package 6 [°C]</a:t>
              </a:r>
            </a:p>
            <a:p>
              <a:r>
                <a:rPr lang="de-DE" sz="1000" dirty="0"/>
                <a:t>T Package 7 [°C]</a:t>
              </a:r>
            </a:p>
            <a:p>
              <a:r>
                <a:rPr lang="de-DE" sz="1000" dirty="0"/>
                <a:t>T Package 8 [°C]</a:t>
              </a:r>
            </a:p>
            <a:p>
              <a:r>
                <a:rPr lang="de-DE" sz="1000" dirty="0"/>
                <a:t>T Package 9 [°C]</a:t>
              </a:r>
            </a:p>
            <a:p>
              <a:r>
                <a:rPr lang="de-DE" sz="1000" dirty="0"/>
                <a:t>T Package 10 [°C</a:t>
              </a:r>
              <a:r>
                <a:rPr lang="de-DE" sz="1000" dirty="0" smtClean="0"/>
                <a:t>]</a:t>
              </a:r>
            </a:p>
            <a:p>
              <a:r>
                <a:rPr lang="de-DE" sz="1000" dirty="0" smtClean="0"/>
                <a:t>T Surface [°C]</a:t>
              </a:r>
            </a:p>
            <a:p>
              <a:r>
                <a:rPr lang="de-DE" sz="1000" dirty="0" smtClean="0"/>
                <a:t>T 4inch </a:t>
              </a:r>
              <a:r>
                <a:rPr lang="de-DE" sz="1000" dirty="0" err="1" smtClean="0"/>
                <a:t>to</a:t>
              </a:r>
              <a:r>
                <a:rPr lang="de-DE" sz="1000" dirty="0" smtClean="0"/>
                <a:t> </a:t>
              </a:r>
              <a:r>
                <a:rPr lang="de-DE" sz="1000" dirty="0" err="1" smtClean="0"/>
                <a:t>surface</a:t>
              </a:r>
              <a:r>
                <a:rPr lang="de-DE" sz="1000" dirty="0" smtClean="0"/>
                <a:t> [°C]</a:t>
              </a:r>
              <a:endParaRPr lang="de-DE" sz="1000" dirty="0"/>
            </a:p>
          </p:txBody>
        </p:sp>
        <p:sp>
          <p:nvSpPr>
            <p:cNvPr id="46" name="Rechteck 45"/>
            <p:cNvSpPr/>
            <p:nvPr/>
          </p:nvSpPr>
          <p:spPr bwMode="auto">
            <a:xfrm>
              <a:off x="1211326" y="999116"/>
              <a:ext cx="54981" cy="52047"/>
            </a:xfrm>
            <a:prstGeom prst="rect">
              <a:avLst/>
            </a:prstGeom>
            <a:solidFill>
              <a:srgbClr val="00FF00"/>
            </a:solidFill>
            <a:ln w="9525" cap="flat" cmpd="sng" algn="ctr">
              <a:solidFill>
                <a:srgbClr val="00FF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47" name="Rechteck 46"/>
            <p:cNvSpPr/>
            <p:nvPr/>
          </p:nvSpPr>
          <p:spPr bwMode="auto">
            <a:xfrm>
              <a:off x="1211326" y="1306702"/>
              <a:ext cx="54981" cy="52047"/>
            </a:xfrm>
            <a:prstGeom prst="rect">
              <a:avLst/>
            </a:prstGeom>
            <a:solidFill>
              <a:srgbClr val="FF00FF"/>
            </a:solidFill>
            <a:ln w="9525" cap="flat" cmpd="sng" algn="ctr">
              <a:solidFill>
                <a:srgbClr val="FF00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48" name="Rechteck 47"/>
            <p:cNvSpPr/>
            <p:nvPr/>
          </p:nvSpPr>
          <p:spPr bwMode="auto">
            <a:xfrm>
              <a:off x="1211326" y="1459884"/>
              <a:ext cx="54981" cy="52047"/>
            </a:xfrm>
            <a:prstGeom prst="rect">
              <a:avLst/>
            </a:prstGeom>
            <a:solidFill>
              <a:srgbClr val="00FFFF"/>
            </a:solidFill>
            <a:ln w="9525" cap="flat" cmpd="sng" algn="ctr">
              <a:solidFill>
                <a:srgbClr val="00FF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49" name="Rechteck 48"/>
            <p:cNvSpPr/>
            <p:nvPr/>
          </p:nvSpPr>
          <p:spPr bwMode="auto">
            <a:xfrm>
              <a:off x="1211326" y="1612908"/>
              <a:ext cx="54981" cy="52047"/>
            </a:xfrm>
            <a:prstGeom prst="rect">
              <a:avLst/>
            </a:prstGeom>
            <a:solidFill>
              <a:srgbClr val="C0C0C0"/>
            </a:solidFill>
            <a:ln w="9525" cap="flat" cmpd="sng" algn="ctr">
              <a:solidFill>
                <a:srgbClr val="C0C0C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50" name="Rechteck 49"/>
            <p:cNvSpPr/>
            <p:nvPr/>
          </p:nvSpPr>
          <p:spPr bwMode="auto">
            <a:xfrm>
              <a:off x="1211326" y="1762756"/>
              <a:ext cx="54981" cy="52047"/>
            </a:xfrm>
            <a:prstGeom prst="rect">
              <a:avLst/>
            </a:prstGeom>
            <a:solidFill>
              <a:srgbClr val="FFFF00"/>
            </a:solidFill>
            <a:ln w="9525" cap="flat" cmpd="sng" algn="ctr">
              <a:solidFill>
                <a:srgbClr val="FFFF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51" name="Rechteck 50"/>
            <p:cNvSpPr/>
            <p:nvPr/>
          </p:nvSpPr>
          <p:spPr bwMode="auto">
            <a:xfrm>
              <a:off x="1211326" y="1915780"/>
              <a:ext cx="54981" cy="52047"/>
            </a:xfrm>
            <a:prstGeom prst="rect">
              <a:avLst/>
            </a:prstGeom>
            <a:solidFill>
              <a:srgbClr val="800000"/>
            </a:solidFill>
            <a:ln w="9525" cap="flat" cmpd="sng" algn="ctr">
              <a:solidFill>
                <a:srgbClr val="8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53" name="Rechteck 52"/>
            <p:cNvSpPr/>
            <p:nvPr/>
          </p:nvSpPr>
          <p:spPr bwMode="auto">
            <a:xfrm>
              <a:off x="1211326" y="2068803"/>
              <a:ext cx="54981" cy="52047"/>
            </a:xfrm>
            <a:prstGeom prst="rect">
              <a:avLst/>
            </a:prstGeom>
            <a:solidFill>
              <a:srgbClr val="008000"/>
            </a:solidFill>
            <a:ln w="9525" cap="flat" cmpd="sng" algn="ctr">
              <a:solidFill>
                <a:srgbClr val="008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54" name="Rechteck 53"/>
            <p:cNvSpPr/>
            <p:nvPr/>
          </p:nvSpPr>
          <p:spPr bwMode="auto">
            <a:xfrm>
              <a:off x="1211326" y="2221884"/>
              <a:ext cx="54981" cy="52047"/>
            </a:xfrm>
            <a:prstGeom prst="rect">
              <a:avLst/>
            </a:prstGeom>
            <a:solidFill>
              <a:srgbClr val="000080"/>
            </a:solidFill>
            <a:ln w="9525" cap="flat" cmpd="sng" algn="ctr">
              <a:solidFill>
                <a:srgbClr val="00008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55" name="Rechteck 54"/>
            <p:cNvSpPr/>
            <p:nvPr/>
          </p:nvSpPr>
          <p:spPr bwMode="auto">
            <a:xfrm>
              <a:off x="1211326" y="2374908"/>
              <a:ext cx="54981" cy="52047"/>
            </a:xfrm>
            <a:prstGeom prst="rect">
              <a:avLst/>
            </a:prstGeom>
            <a:solidFill>
              <a:srgbClr val="800080"/>
            </a:solidFill>
            <a:ln w="9525" cap="flat" cmpd="sng" algn="ctr">
              <a:solidFill>
                <a:srgbClr val="80008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56" name="Rechteck 55"/>
            <p:cNvSpPr/>
            <p:nvPr/>
          </p:nvSpPr>
          <p:spPr bwMode="auto">
            <a:xfrm>
              <a:off x="1211326" y="2527623"/>
              <a:ext cx="54981" cy="52047"/>
            </a:xfrm>
            <a:prstGeom prst="rect">
              <a:avLst/>
            </a:prstGeom>
            <a:solidFill>
              <a:srgbClr val="008080"/>
            </a:solidFill>
            <a:ln w="9525" cap="flat" cmpd="sng" algn="ctr">
              <a:solidFill>
                <a:srgbClr val="00808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57" name="Rechteck 56"/>
            <p:cNvSpPr/>
            <p:nvPr/>
          </p:nvSpPr>
          <p:spPr bwMode="auto">
            <a:xfrm>
              <a:off x="1211326" y="2677780"/>
              <a:ext cx="54981" cy="52047"/>
            </a:xfrm>
            <a:prstGeom prst="rect">
              <a:avLst/>
            </a:prstGeom>
            <a:solidFill>
              <a:srgbClr val="808080"/>
            </a:solidFill>
            <a:ln w="9525" cap="flat" cmpd="sng" algn="ctr">
              <a:solidFill>
                <a:srgbClr val="80808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61" name="Rechteck 60"/>
            <p:cNvSpPr/>
            <p:nvPr/>
          </p:nvSpPr>
          <p:spPr bwMode="auto">
            <a:xfrm>
              <a:off x="1211325" y="1151845"/>
              <a:ext cx="54981" cy="52047"/>
            </a:xfrm>
            <a:prstGeom prst="rect">
              <a:avLst/>
            </a:prstGeom>
            <a:solidFill>
              <a:srgbClr val="0000FF"/>
            </a:solidFill>
            <a:ln w="9525" cap="flat" cmpd="sng" algn="ctr">
              <a:solidFill>
                <a:srgbClr val="0000F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59" name="Rechteck 58"/>
            <p:cNvSpPr/>
            <p:nvPr/>
          </p:nvSpPr>
          <p:spPr bwMode="auto">
            <a:xfrm>
              <a:off x="1210515" y="2827248"/>
              <a:ext cx="54981" cy="52047"/>
            </a:xfrm>
            <a:prstGeom prst="rect">
              <a:avLst/>
            </a:prstGeom>
            <a:solidFill>
              <a:srgbClr val="808000"/>
            </a:solidFill>
            <a:ln w="9525" cap="flat" cmpd="sng" algn="ctr">
              <a:solidFill>
                <a:srgbClr val="808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60" name="Rechteck 59"/>
            <p:cNvSpPr/>
            <p:nvPr/>
          </p:nvSpPr>
          <p:spPr bwMode="auto">
            <a:xfrm>
              <a:off x="1210515" y="2986513"/>
              <a:ext cx="54981" cy="52047"/>
            </a:xfrm>
            <a:prstGeom prst="rect">
              <a:avLst/>
            </a:prstGeom>
            <a:solidFill>
              <a:srgbClr val="000000"/>
            </a:solidFill>
            <a:ln w="9525" cap="flat" cmpd="sng" algn="ctr">
              <a:solidFill>
                <a:srgbClr val="00000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63" name="Rechteck 62"/>
            <p:cNvSpPr/>
            <p:nvPr/>
          </p:nvSpPr>
          <p:spPr bwMode="auto">
            <a:xfrm>
              <a:off x="1210515" y="3133357"/>
              <a:ext cx="54981" cy="52047"/>
            </a:xfrm>
            <a:prstGeom prst="rect">
              <a:avLst/>
            </a:prstGeom>
            <a:solidFill>
              <a:schemeClr val="accent5"/>
            </a:solidFill>
            <a:ln w="9525" cap="flat" cmpd="sng" algn="ctr">
              <a:solidFill>
                <a:schemeClr val="accent5"/>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64" name="Rechteck 63"/>
            <p:cNvSpPr/>
            <p:nvPr/>
          </p:nvSpPr>
          <p:spPr bwMode="auto">
            <a:xfrm>
              <a:off x="1210514" y="3286380"/>
              <a:ext cx="54981" cy="52047"/>
            </a:xfrm>
            <a:prstGeom prst="rect">
              <a:avLst/>
            </a:prstGeom>
            <a:solidFill>
              <a:srgbClr val="FF80C0"/>
            </a:solidFill>
            <a:ln w="9525" cap="flat" cmpd="sng" algn="ctr">
              <a:solidFill>
                <a:srgbClr val="FF80C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grpSp>
      <p:grpSp>
        <p:nvGrpSpPr>
          <p:cNvPr id="27" name="Gruppieren 26"/>
          <p:cNvGrpSpPr/>
          <p:nvPr/>
        </p:nvGrpSpPr>
        <p:grpSpPr>
          <a:xfrm>
            <a:off x="7840362" y="4498670"/>
            <a:ext cx="1041699" cy="230832"/>
            <a:chOff x="7840362" y="4498670"/>
            <a:chExt cx="1041699" cy="230832"/>
          </a:xfrm>
        </p:grpSpPr>
        <p:sp>
          <p:nvSpPr>
            <p:cNvPr id="30" name="Rechteck 29"/>
            <p:cNvSpPr/>
            <p:nvPr/>
          </p:nvSpPr>
          <p:spPr bwMode="auto">
            <a:xfrm>
              <a:off x="7840362" y="4557349"/>
              <a:ext cx="646691" cy="11347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8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31" name="Textfeld 30"/>
            <p:cNvSpPr txBox="1"/>
            <p:nvPr/>
          </p:nvSpPr>
          <p:spPr>
            <a:xfrm>
              <a:off x="7867870" y="4498670"/>
              <a:ext cx="1014191" cy="230832"/>
            </a:xfrm>
            <a:prstGeom prst="rect">
              <a:avLst/>
            </a:prstGeom>
            <a:noFill/>
          </p:spPr>
          <p:txBody>
            <a:bodyPr wrap="square" rtlCol="0">
              <a:spAutoFit/>
            </a:bodyPr>
            <a:lstStyle/>
            <a:p>
              <a:r>
                <a:rPr lang="de-DE" sz="900" dirty="0" smtClean="0"/>
                <a:t>Time [</a:t>
              </a:r>
              <a:r>
                <a:rPr lang="de-DE" sz="900" dirty="0" err="1" smtClean="0"/>
                <a:t>hh:mm</a:t>
              </a:r>
              <a:r>
                <a:rPr lang="de-DE" sz="900" dirty="0" smtClean="0"/>
                <a:t>]</a:t>
              </a:r>
              <a:endParaRPr lang="de-DE" sz="900" dirty="0"/>
            </a:p>
          </p:txBody>
        </p:sp>
      </p:grpSp>
    </p:spTree>
    <p:extLst>
      <p:ext uri="{BB962C8B-B14F-4D97-AF65-F5344CB8AC3E}">
        <p14:creationId xmlns:p14="http://schemas.microsoft.com/office/powerpoint/2010/main" val="1279958866"/>
      </p:ext>
    </p:extLst>
  </p:cSld>
  <p:clrMapOvr>
    <a:masterClrMapping/>
  </p:clrMapOvr>
  <p:timing>
    <p:tnLst>
      <p:par>
        <p:cTn id="1" dur="indefinite" restart="never" nodeType="tmRoot"/>
      </p:par>
    </p:tnLst>
  </p:timing>
</p:sld>
</file>

<file path=ppt/theme/theme1.xml><?xml version="1.0" encoding="utf-8"?>
<a:theme xmlns:a="http://schemas.openxmlformats.org/drawingml/2006/main" name="landscape 16:9 (english)">
  <a:themeElements>
    <a:clrScheme name="Airbus">
      <a:dk1>
        <a:srgbClr val="71798C"/>
      </a:dk1>
      <a:lt1>
        <a:srgbClr val="FFFFFF"/>
      </a:lt1>
      <a:dk2>
        <a:srgbClr val="9BA3B5"/>
      </a:dk2>
      <a:lt2>
        <a:srgbClr val="E2E6EE"/>
      </a:lt2>
      <a:accent1>
        <a:srgbClr val="005EAB"/>
      </a:accent1>
      <a:accent2>
        <a:srgbClr val="629BD3"/>
      </a:accent2>
      <a:accent3>
        <a:srgbClr val="BECE2D"/>
      </a:accent3>
      <a:accent4>
        <a:srgbClr val="FFCB05"/>
      </a:accent4>
      <a:accent5>
        <a:srgbClr val="F7941E"/>
      </a:accent5>
      <a:accent6>
        <a:srgbClr val="E23F2E"/>
      </a:accent6>
      <a:hlink>
        <a:srgbClr val="00BBBE"/>
      </a:hlink>
      <a:folHlink>
        <a:srgbClr val="A4238D"/>
      </a:folHlink>
    </a:clrScheme>
    <a:fontScheme name="Airbus Font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tx1"/>
          </a:solidFill>
          <a:prstDash val="solid"/>
          <a:round/>
          <a:headEnd type="none" w="med" len="med"/>
          <a:tailEnd type="none" w="med" len="med"/>
        </a:ln>
        <a:effectLst/>
      </a:spPr>
      <a:bodyPr vert="horz" wrap="square" lIns="90000" tIns="46800" rIns="90000" bIns="46800" numCol="1" rtlCol="0" anchor="ctr" anchorCtr="0" compatLnSpc="1">
        <a:prstTxWarp prst="textNoShape">
          <a:avLst/>
        </a:prstTxWarp>
      </a:bodyPr>
      <a:lstStyle>
        <a:defPPr marL="0" marR="0" indent="0" algn="ctr" defTabSz="914400" rtl="0" eaLnBrk="1" fontAlgn="base" latinLnBrk="0" hangingPunct="1">
          <a:lnSpc>
            <a:spcPct val="80000"/>
          </a:lnSpc>
          <a:spcBef>
            <a:spcPct val="50000"/>
          </a:spcBef>
          <a:spcAft>
            <a:spcPct val="0"/>
          </a:spcAft>
          <a:buClrTx/>
          <a:buSzTx/>
          <a:buFontTx/>
          <a:buNone/>
          <a:tabLst/>
          <a:defRPr kumimoji="0"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0000" tIns="46800" rIns="90000" bIns="46800" numCol="1" anchor="ctr" anchorCtr="0" compatLnSpc="1">
        <a:prstTxWarp prst="textNoShape">
          <a:avLst/>
        </a:prstTxWarp>
      </a:bodyPr>
      <a:lstStyle>
        <a:defPPr marL="0" marR="0" indent="0" algn="ctr" defTabSz="914400" rtl="0" eaLnBrk="1" fontAlgn="base" latinLnBrk="0" hangingPunct="1">
          <a:lnSpc>
            <a:spcPct val="80000"/>
          </a:lnSpc>
          <a:spcBef>
            <a:spcPct val="5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txDef>
      <a:spPr>
        <a:noFill/>
      </a:spPr>
      <a:bodyPr wrap="square" rtlCol="0">
        <a:spAutoFit/>
      </a:bodyPr>
      <a:lstStyle>
        <a:defPPr>
          <a:defRPr dirty="0"/>
        </a:defPPr>
      </a:lstStyle>
    </a:txDef>
  </a:objectDefaults>
  <a:extraClrSchemeLst>
    <a:extraClrScheme>
      <a:clrScheme name="Office Theme 1">
        <a:dk1>
          <a:srgbClr val="000000"/>
        </a:dk1>
        <a:lt1>
          <a:srgbClr val="FFFFFF"/>
        </a:lt1>
        <a:dk2>
          <a:srgbClr val="C8DEEE"/>
        </a:dk2>
        <a:lt2>
          <a:srgbClr val="5D5D5D"/>
        </a:lt2>
        <a:accent1>
          <a:srgbClr val="FFCC00"/>
        </a:accent1>
        <a:accent2>
          <a:srgbClr val="5D5D5D"/>
        </a:accent2>
        <a:accent3>
          <a:srgbClr val="FFFFFF"/>
        </a:accent3>
        <a:accent4>
          <a:srgbClr val="000000"/>
        </a:accent4>
        <a:accent5>
          <a:srgbClr val="FFE2AA"/>
        </a:accent5>
        <a:accent6>
          <a:srgbClr val="535353"/>
        </a:accent6>
        <a:hlink>
          <a:srgbClr val="0099CC"/>
        </a:hlink>
        <a:folHlink>
          <a:srgbClr val="CC0000"/>
        </a:folHlink>
      </a:clrScheme>
      <a:clrMap bg1="lt1" tx1="dk1" bg2="lt2" tx2="dk2" accent1="accent1" accent2="accent2" accent3="accent3" accent4="accent4" accent5="accent5" accent6="accent6" hlink="hlink" folHlink="folHlink"/>
    </a:extraClrScheme>
    <a:extraClrScheme>
      <a:clrScheme name="Office Theme 2">
        <a:dk1>
          <a:srgbClr val="B2B2B2"/>
        </a:dk1>
        <a:lt1>
          <a:srgbClr val="FFFFFF"/>
        </a:lt1>
        <a:dk2>
          <a:srgbClr val="3F569D"/>
        </a:dk2>
        <a:lt2>
          <a:srgbClr val="C8DEEE"/>
        </a:lt2>
        <a:accent1>
          <a:srgbClr val="FFCC00"/>
        </a:accent1>
        <a:accent2>
          <a:srgbClr val="5D5D5D"/>
        </a:accent2>
        <a:accent3>
          <a:srgbClr val="AFB4CC"/>
        </a:accent3>
        <a:accent4>
          <a:srgbClr val="DADADA"/>
        </a:accent4>
        <a:accent5>
          <a:srgbClr val="FFE2AA"/>
        </a:accent5>
        <a:accent6>
          <a:srgbClr val="535353"/>
        </a:accent6>
        <a:hlink>
          <a:srgbClr val="0099CC"/>
        </a:hlink>
        <a:folHlink>
          <a:srgbClr val="CC00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Airbus">
      <a:dk1>
        <a:srgbClr val="71798C"/>
      </a:dk1>
      <a:lt1>
        <a:srgbClr val="FFFFFF"/>
      </a:lt1>
      <a:dk2>
        <a:srgbClr val="9BA3B5"/>
      </a:dk2>
      <a:lt2>
        <a:srgbClr val="E2E6EE"/>
      </a:lt2>
      <a:accent1>
        <a:srgbClr val="005EAB"/>
      </a:accent1>
      <a:accent2>
        <a:srgbClr val="629BD3"/>
      </a:accent2>
      <a:accent3>
        <a:srgbClr val="BECE2D"/>
      </a:accent3>
      <a:accent4>
        <a:srgbClr val="FFCB05"/>
      </a:accent4>
      <a:accent5>
        <a:srgbClr val="F7941E"/>
      </a:accent5>
      <a:accent6>
        <a:srgbClr val="E23F2E"/>
      </a:accent6>
      <a:hlink>
        <a:srgbClr val="00BBBE"/>
      </a:hlink>
      <a:folHlink>
        <a:srgbClr val="A4238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DE_landscape_16-9_EN</Template>
  <TotalTime>0</TotalTime>
  <Words>966</Words>
  <Application>Microsoft Office PowerPoint</Application>
  <PresentationFormat>Bildschirmpräsentation (16:9)</PresentationFormat>
  <Paragraphs>165</Paragraphs>
  <Slides>13</Slides>
  <Notes>8</Notes>
  <HiddenSlides>0</HiddenSlides>
  <MMClips>1</MMClips>
  <ScaleCrop>false</ScaleCrop>
  <HeadingPairs>
    <vt:vector size="4" baseType="variant">
      <vt:variant>
        <vt:lpstr>Design</vt:lpstr>
      </vt:variant>
      <vt:variant>
        <vt:i4>1</vt:i4>
      </vt:variant>
      <vt:variant>
        <vt:lpstr>Folientitel</vt:lpstr>
      </vt:variant>
      <vt:variant>
        <vt:i4>13</vt:i4>
      </vt:variant>
    </vt:vector>
  </HeadingPairs>
  <TitlesOfParts>
    <vt:vector size="14" baseType="lpstr">
      <vt:lpstr>landscape 16:9 (english)</vt:lpstr>
      <vt:lpstr>Test Results of Lithium Battery Transport Containment Concept</vt:lpstr>
      <vt:lpstr>Motivation</vt:lpstr>
      <vt:lpstr>Aim of the Test</vt:lpstr>
      <vt:lpstr>Test Description – Containment</vt:lpstr>
      <vt:lpstr>Test Set-up </vt:lpstr>
      <vt:lpstr>Measurement</vt:lpstr>
      <vt:lpstr>Tests – Video</vt:lpstr>
      <vt:lpstr>Test 1 – Pressure/Temperature</vt:lpstr>
      <vt:lpstr>Test 2 – Pressure/Temperature</vt:lpstr>
      <vt:lpstr>Test 3 – Pressure/Temperature</vt:lpstr>
      <vt:lpstr>Pictures from inside after test</vt:lpstr>
      <vt:lpstr>Conclusion</vt:lpstr>
      <vt:lpstr>PowerPoint-Präsentation</vt:lpstr>
    </vt:vector>
  </TitlesOfParts>
  <Company>Airbus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Test Results of Lithium Battery Transport Containment Concept</dc:title>
  <dc:creator>Gomm, Nadine</dc:creator>
  <cp:lastModifiedBy>Gomm, Nadine</cp:lastModifiedBy>
  <cp:revision>36</cp:revision>
  <cp:lastPrinted>2002-07-31T12:44:26Z</cp:lastPrinted>
  <dcterms:created xsi:type="dcterms:W3CDTF">2015-10-02T07:51:27Z</dcterms:created>
  <dcterms:modified xsi:type="dcterms:W3CDTF">2015-10-21T11:21:27Z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_Doc_Type">
    <vt:lpwstr>PR</vt:lpwstr>
  </property>
  <property fmtid="{D5CDD505-2E9C-101B-9397-08002B2CF9AE}" pid="3" name="_AdHocReviewCycleID">
    <vt:i4>-641705368</vt:i4>
  </property>
  <property fmtid="{D5CDD505-2E9C-101B-9397-08002B2CF9AE}" pid="4" name="_NewReviewCycle">
    <vt:lpwstr/>
  </property>
  <property fmtid="{D5CDD505-2E9C-101B-9397-08002B2CF9AE}" pid="5" name="_EmailSubject">
    <vt:lpwstr>PPT</vt:lpwstr>
  </property>
  <property fmtid="{D5CDD505-2E9C-101B-9397-08002B2CF9AE}" pid="6" name="_AuthorEmail">
    <vt:lpwstr>Evelyne.Petersen@airbus.com</vt:lpwstr>
  </property>
  <property fmtid="{D5CDD505-2E9C-101B-9397-08002B2CF9AE}" pid="7" name="_AuthorEmailDisplayName">
    <vt:lpwstr>Petersen, Evelyne</vt:lpwstr>
  </property>
</Properties>
</file>