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23"/>
  </p:notesMasterIdLst>
  <p:handoutMasterIdLst>
    <p:handoutMasterId r:id="rId24"/>
  </p:handoutMasterIdLst>
  <p:sldIdLst>
    <p:sldId id="273" r:id="rId2"/>
    <p:sldId id="313" r:id="rId3"/>
    <p:sldId id="314" r:id="rId4"/>
    <p:sldId id="331" r:id="rId5"/>
    <p:sldId id="332" r:id="rId6"/>
    <p:sldId id="316" r:id="rId7"/>
    <p:sldId id="315" r:id="rId8"/>
    <p:sldId id="317" r:id="rId9"/>
    <p:sldId id="318" r:id="rId10"/>
    <p:sldId id="320" r:id="rId11"/>
    <p:sldId id="321" r:id="rId12"/>
    <p:sldId id="324" r:id="rId13"/>
    <p:sldId id="323" r:id="rId14"/>
    <p:sldId id="322" r:id="rId15"/>
    <p:sldId id="325" r:id="rId16"/>
    <p:sldId id="326" r:id="rId17"/>
    <p:sldId id="328" r:id="rId18"/>
    <p:sldId id="327" r:id="rId19"/>
    <p:sldId id="329" r:id="rId20"/>
    <p:sldId id="330" r:id="rId21"/>
    <p:sldId id="279" r:id="rId22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DDDDD"/>
    <a:srgbClr val="FFFF99"/>
    <a:srgbClr val="000066"/>
    <a:srgbClr val="FFCC00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6562" autoAdjust="0"/>
    <p:restoredTop sz="94717" autoAdjust="0"/>
  </p:normalViewPr>
  <p:slideViewPr>
    <p:cSldViewPr snapToGrid="0">
      <p:cViewPr>
        <p:scale>
          <a:sx n="95" d="100"/>
          <a:sy n="95" d="100"/>
        </p:scale>
        <p:origin x="-1374" y="-486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154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3" d="100"/>
          <a:sy n="113" d="100"/>
        </p:scale>
        <p:origin x="-546" y="-108"/>
      </p:cViewPr>
      <p:guideLst>
        <p:guide orient="horz" pos="2208"/>
        <p:guide pos="29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Sheet1!$F$3:$F$4</c:f>
              <c:strCache>
                <c:ptCount val="1"/>
                <c:pt idx="0">
                  <c:v>Gas Volume (liters)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Sheet1!$D$5:$D$41</c:f>
              <c:numCache>
                <c:formatCode>General</c:formatCode>
                <c:ptCount val="37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Sheet1!$F$5:$F$58</c:f>
              <c:numCache>
                <c:formatCode>General</c:formatCode>
                <c:ptCount val="54"/>
                <c:pt idx="0">
                  <c:v>4.7851999999999997</c:v>
                </c:pt>
                <c:pt idx="1">
                  <c:v>3.2317979999999999</c:v>
                </c:pt>
                <c:pt idx="2">
                  <c:v>3.758</c:v>
                </c:pt>
                <c:pt idx="3">
                  <c:v>1.1249</c:v>
                </c:pt>
                <c:pt idx="4">
                  <c:v>2.6156799999999998</c:v>
                </c:pt>
                <c:pt idx="5">
                  <c:v>2.524648</c:v>
                </c:pt>
                <c:pt idx="6">
                  <c:v>2.1195599999999999</c:v>
                </c:pt>
                <c:pt idx="7">
                  <c:v>1.4054359999999999</c:v>
                </c:pt>
                <c:pt idx="8">
                  <c:v>1.0448360000000001</c:v>
                </c:pt>
                <c:pt idx="9">
                  <c:v>0.74670000000000003</c:v>
                </c:pt>
                <c:pt idx="10">
                  <c:v>0.66192899999999999</c:v>
                </c:pt>
                <c:pt idx="11">
                  <c:v>0.52161299999999999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230912"/>
        <c:axId val="42233216"/>
      </c:scatterChart>
      <c:valAx>
        <c:axId val="42230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State</a:t>
                </a:r>
                <a:r>
                  <a:rPr lang="en-US" sz="1400" baseline="0"/>
                  <a:t> of Charge (Wh)</a:t>
                </a:r>
                <a:endParaRPr lang="en-US" sz="14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2233216"/>
        <c:crosses val="autoZero"/>
        <c:crossBetween val="midCat"/>
      </c:valAx>
      <c:valAx>
        <c:axId val="4223321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Gas Volume (Liters)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223091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Sheet1!$U$5:$U$16</c:f>
              <c:numCache>
                <c:formatCode>General</c:formatCode>
                <c:ptCount val="12"/>
                <c:pt idx="6">
                  <c:v>650</c:v>
                </c:pt>
                <c:pt idx="7">
                  <c:v>625.29999999999995</c:v>
                </c:pt>
                <c:pt idx="8">
                  <c:v>540</c:v>
                </c:pt>
                <c:pt idx="9">
                  <c:v>422.6</c:v>
                </c:pt>
                <c:pt idx="10">
                  <c:v>360.4</c:v>
                </c:pt>
                <c:pt idx="11">
                  <c:v>287.89999999999998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467968"/>
        <c:axId val="54482816"/>
      </c:scatterChart>
      <c:valAx>
        <c:axId val="54467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State</a:t>
                </a:r>
                <a:r>
                  <a:rPr lang="en-US" sz="1400" baseline="0"/>
                  <a:t> of Charge (Wh)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4482816"/>
        <c:crosses val="autoZero"/>
        <c:crossBetween val="midCat"/>
      </c:valAx>
      <c:valAx>
        <c:axId val="5448281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Temperature (C)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446796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Sheet1!$X$5:$X$16</c:f>
              <c:numCache>
                <c:formatCode>General</c:formatCode>
                <c:ptCount val="12"/>
                <c:pt idx="0">
                  <c:v>18.878571039999997</c:v>
                </c:pt>
                <c:pt idx="1">
                  <c:v>10.364353563414001</c:v>
                </c:pt>
                <c:pt idx="2">
                  <c:v>16.659864885600001</c:v>
                </c:pt>
                <c:pt idx="3">
                  <c:v>4.3243691524600001</c:v>
                </c:pt>
                <c:pt idx="4">
                  <c:v>10.119997912319999</c:v>
                </c:pt>
                <c:pt idx="5">
                  <c:v>9.3084332231855988</c:v>
                </c:pt>
                <c:pt idx="6">
                  <c:v>8.4721157433359995</c:v>
                </c:pt>
                <c:pt idx="7">
                  <c:v>6.5824719408799997</c:v>
                </c:pt>
                <c:pt idx="8">
                  <c:v>4.41898758496</c:v>
                </c:pt>
                <c:pt idx="9">
                  <c:v>0.96130904699999997</c:v>
                </c:pt>
                <c:pt idx="10">
                  <c:v>0.64839519966600001</c:v>
                </c:pt>
                <c:pt idx="11">
                  <c:v>0.43660374726060003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89600"/>
        <c:axId val="42891904"/>
      </c:scatterChart>
      <c:valAx>
        <c:axId val="42889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State of Charge (Wh)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2891904"/>
        <c:crosses val="autoZero"/>
        <c:crossBetween val="midCat"/>
      </c:valAx>
      <c:valAx>
        <c:axId val="4289190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smtClean="0"/>
                  <a:t>Percent  H2  (</a:t>
                </a:r>
                <a:r>
                  <a:rPr lang="en-US" sz="1400" dirty="0"/>
                  <a:t>normalized)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288960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375581097651352"/>
          <c:y val="5.2020285440731014E-2"/>
          <c:w val="0.71645331680433344"/>
          <c:h val="0.7157518714900812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Sheet1!$AK$5:$AK$16</c:f>
              <c:numCache>
                <c:formatCode>General</c:formatCode>
                <c:ptCount val="12"/>
                <c:pt idx="0">
                  <c:v>8.0813586907199984</c:v>
                </c:pt>
                <c:pt idx="1">
                  <c:v>6.9873993562440004</c:v>
                </c:pt>
                <c:pt idx="2">
                  <c:v>6.0325670800000006</c:v>
                </c:pt>
                <c:pt idx="3">
                  <c:v>3.9493889120000003</c:v>
                </c:pt>
                <c:pt idx="4">
                  <c:v>5.6419924643839989</c:v>
                </c:pt>
                <c:pt idx="5">
                  <c:v>5.1212004996879994</c:v>
                </c:pt>
                <c:pt idx="6">
                  <c:v>4.5570116087999999</c:v>
                </c:pt>
                <c:pt idx="7">
                  <c:v>3.6021990856663999</c:v>
                </c:pt>
                <c:pt idx="8">
                  <c:v>3.3852059498400005</c:v>
                </c:pt>
                <c:pt idx="9">
                  <c:v>2.3001944160000001</c:v>
                </c:pt>
                <c:pt idx="10">
                  <c:v>1.7793975378</c:v>
                </c:pt>
                <c:pt idx="11">
                  <c:v>1.2152018061000001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54688"/>
        <c:axId val="43557248"/>
      </c:scatterChart>
      <c:valAx>
        <c:axId val="435546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State of Charge (Wh)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3557248"/>
        <c:crosses val="autoZero"/>
        <c:crossBetween val="midCat"/>
      </c:valAx>
      <c:valAx>
        <c:axId val="4355724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THC (normalized)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355468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Sheet1!$AJ$5:$AJ$16</c:f>
              <c:numCache>
                <c:formatCode>General</c:formatCode>
                <c:ptCount val="12"/>
                <c:pt idx="0">
                  <c:v>25.971768703999995</c:v>
                </c:pt>
                <c:pt idx="1">
                  <c:v>16.101399359640002</c:v>
                </c:pt>
                <c:pt idx="2">
                  <c:v>21.960248800000002</c:v>
                </c:pt>
                <c:pt idx="3">
                  <c:v>1.17180833</c:v>
                </c:pt>
                <c:pt idx="4">
                  <c:v>16.795804415999999</c:v>
                </c:pt>
                <c:pt idx="5">
                  <c:v>15.103201730399999</c:v>
                </c:pt>
                <c:pt idx="6">
                  <c:v>12.065201061839998</c:v>
                </c:pt>
                <c:pt idx="7">
                  <c:v>2.43039236608</c:v>
                </c:pt>
                <c:pt idx="8">
                  <c:v>0.99819452096000005</c:v>
                </c:pt>
                <c:pt idx="9">
                  <c:v>0.34719996863999997</c:v>
                </c:pt>
                <c:pt idx="10">
                  <c:v>0.30379986054059999</c:v>
                </c:pt>
                <c:pt idx="11">
                  <c:v>0.21700039703400004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785088"/>
        <c:axId val="45787392"/>
      </c:scatterChart>
      <c:valAx>
        <c:axId val="45785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State of Charge (Wh)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5787392"/>
        <c:crosses val="autoZero"/>
        <c:crossBetween val="midCat"/>
      </c:valAx>
      <c:valAx>
        <c:axId val="4578739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CO</a:t>
                </a:r>
                <a:r>
                  <a:rPr lang="en-US" sz="1400" baseline="0"/>
                  <a:t> Concentration (normalized)</a:t>
                </a:r>
                <a:endParaRPr lang="en-US" sz="14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578508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Sheet1!$AM$5:$AM$16</c:f>
              <c:numCache>
                <c:formatCode>General</c:formatCode>
                <c:ptCount val="12"/>
                <c:pt idx="0">
                  <c:v>8.9899627836089255</c:v>
                </c:pt>
                <c:pt idx="1">
                  <c:v>8.9690780176351144</c:v>
                </c:pt>
                <c:pt idx="2">
                  <c:v>8.5463116069494802</c:v>
                </c:pt>
                <c:pt idx="3">
                  <c:v>7.3631196904198761</c:v>
                </c:pt>
                <c:pt idx="4">
                  <c:v>7.9742367599309025</c:v>
                </c:pt>
                <c:pt idx="5">
                  <c:v>8.4520748304726858</c:v>
                </c:pt>
                <c:pt idx="6">
                  <c:v>8.0695180262885291</c:v>
                </c:pt>
                <c:pt idx="7">
                  <c:v>7.90596280401867</c:v>
                </c:pt>
                <c:pt idx="8">
                  <c:v>7.4721735190696492</c:v>
                </c:pt>
                <c:pt idx="9">
                  <c:v>10.953225992673449</c:v>
                </c:pt>
                <c:pt idx="10">
                  <c:v>12.806551626126511</c:v>
                </c:pt>
                <c:pt idx="11">
                  <c:v>14.793786352883478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769408"/>
        <c:axId val="45827584"/>
      </c:scatterChart>
      <c:valAx>
        <c:axId val="42769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State of Charge (Wh)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5827584"/>
        <c:crosses val="autoZero"/>
        <c:crossBetween val="midCat"/>
      </c:valAx>
      <c:valAx>
        <c:axId val="458275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Lower Flammability Limit (%)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276940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Sheet1!$AN$5:$AN$16</c:f>
              <c:numCache>
                <c:formatCode>General</c:formatCode>
                <c:ptCount val="12"/>
                <c:pt idx="0">
                  <c:v>79.798356708965301</c:v>
                </c:pt>
                <c:pt idx="1">
                  <c:v>117.87989547927074</c:v>
                </c:pt>
                <c:pt idx="2">
                  <c:v>96.595767165862966</c:v>
                </c:pt>
                <c:pt idx="3">
                  <c:v>278.02515502969214</c:v>
                </c:pt>
                <c:pt idx="4">
                  <c:v>129.49132134740881</c:v>
                </c:pt>
                <c:pt idx="5">
                  <c:v>142.19968901982833</c:v>
                </c:pt>
                <c:pt idx="6">
                  <c:v>161.71042902134045</c:v>
                </c:pt>
                <c:pt idx="7">
                  <c:v>238.93503845827925</c:v>
                </c:pt>
                <c:pt idx="8">
                  <c:v>303.76306684430233</c:v>
                </c:pt>
                <c:pt idx="9">
                  <c:v>623.06311960603023</c:v>
                </c:pt>
                <c:pt idx="10">
                  <c:v>821.78260521696836</c:v>
                </c:pt>
                <c:pt idx="11">
                  <c:v>1204.6671951447549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848064"/>
        <c:axId val="45854720"/>
      </c:scatterChart>
      <c:valAx>
        <c:axId val="45848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State of Charge (Wh)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5854720"/>
        <c:crosses val="autoZero"/>
        <c:crossBetween val="midCat"/>
      </c:valAx>
      <c:valAx>
        <c:axId val="4585472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Number of Cells before LFL in LD3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5848064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LCM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Sheet2!$C$4:$C$18</c:f>
              <c:numCache>
                <c:formatCode>General</c:formatCode>
                <c:ptCount val="15"/>
                <c:pt idx="0">
                  <c:v>13</c:v>
                </c:pt>
              </c:numCache>
            </c:numRef>
          </c:xVal>
          <c:yVal>
            <c:numRef>
              <c:f>Sheet2!$AK$4:$AK$18</c:f>
              <c:numCache>
                <c:formatCode>General</c:formatCode>
                <c:ptCount val="15"/>
                <c:pt idx="0">
                  <c:v>13.149826898400002</c:v>
                </c:pt>
              </c:numCache>
            </c:numRef>
          </c:yVal>
          <c:smooth val="0"/>
        </c:ser>
        <c:ser>
          <c:idx val="1"/>
          <c:order val="1"/>
          <c:tx>
            <c:v>LFP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Sheet3!$C$4</c:f>
              <c:numCache>
                <c:formatCode>General</c:formatCode>
                <c:ptCount val="1"/>
                <c:pt idx="0">
                  <c:v>10.56</c:v>
                </c:pt>
              </c:numCache>
            </c:numRef>
          </c:xVal>
          <c:yVal>
            <c:numRef>
              <c:f>Sheet3!$AK$4</c:f>
              <c:numCache>
                <c:formatCode>General</c:formatCode>
                <c:ptCount val="1"/>
                <c:pt idx="0">
                  <c:v>4.6872002293599992</c:v>
                </c:pt>
              </c:numCache>
            </c:numRef>
          </c:yVal>
          <c:smooth val="0"/>
        </c:ser>
        <c:ser>
          <c:idx val="2"/>
          <c:order val="2"/>
          <c:tx>
            <c:v>LCO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Sheet1!$AM$5:$AM$16</c:f>
              <c:numCache>
                <c:formatCode>General</c:formatCode>
                <c:ptCount val="12"/>
                <c:pt idx="0">
                  <c:v>8.0813586907199984</c:v>
                </c:pt>
                <c:pt idx="1">
                  <c:v>6.9873993562440004</c:v>
                </c:pt>
                <c:pt idx="2">
                  <c:v>6.0325670800000006</c:v>
                </c:pt>
                <c:pt idx="3">
                  <c:v>3.9493889120000003</c:v>
                </c:pt>
                <c:pt idx="4">
                  <c:v>5.6419924643839989</c:v>
                </c:pt>
                <c:pt idx="5">
                  <c:v>5.1212004996879994</c:v>
                </c:pt>
                <c:pt idx="6">
                  <c:v>4.5570116087999999</c:v>
                </c:pt>
                <c:pt idx="7">
                  <c:v>3.6021990856663999</c:v>
                </c:pt>
                <c:pt idx="8">
                  <c:v>3.3852059498400005</c:v>
                </c:pt>
                <c:pt idx="9">
                  <c:v>2.3001944160000001</c:v>
                </c:pt>
                <c:pt idx="10">
                  <c:v>1.7793975378</c:v>
                </c:pt>
                <c:pt idx="11">
                  <c:v>1.2152018061000001</c:v>
                </c:pt>
              </c:numCache>
            </c:numRef>
          </c:yVal>
          <c:smooth val="0"/>
        </c:ser>
        <c:ser>
          <c:idx val="3"/>
          <c:order val="3"/>
          <c:tx>
            <c:v>MnO2</c:v>
          </c:tx>
          <c:spPr>
            <a:ln w="28575">
              <a:noFill/>
            </a:ln>
          </c:spPr>
          <c:xVal>
            <c:numRef>
              <c:f>Sheet5!$C$4</c:f>
              <c:numCache>
                <c:formatCode>General</c:formatCode>
                <c:ptCount val="1"/>
                <c:pt idx="0">
                  <c:v>4.5</c:v>
                </c:pt>
              </c:numCache>
            </c:numRef>
          </c:xVal>
          <c:yVal>
            <c:numRef>
              <c:f>Sheet5!$AK$4</c:f>
              <c:numCache>
                <c:formatCode>General</c:formatCode>
                <c:ptCount val="1"/>
                <c:pt idx="0">
                  <c:v>4.2967384615999995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493056"/>
        <c:axId val="46552576"/>
      </c:scatterChart>
      <c:valAx>
        <c:axId val="464930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State of Charge (Wh)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6552576"/>
        <c:crosses val="autoZero"/>
        <c:crossBetween val="midCat"/>
      </c:valAx>
      <c:valAx>
        <c:axId val="465525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THC (normalized)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6493056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LCM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Sheet2!$C$4</c:f>
              <c:numCache>
                <c:formatCode>General</c:formatCode>
                <c:ptCount val="1"/>
                <c:pt idx="0">
                  <c:v>13</c:v>
                </c:pt>
              </c:numCache>
            </c:numRef>
          </c:xVal>
          <c:yVal>
            <c:numRef>
              <c:f>Sheet2!$X$4</c:f>
              <c:numCache>
                <c:formatCode>General</c:formatCode>
                <c:ptCount val="1"/>
                <c:pt idx="0">
                  <c:v>37.661633798879997</c:v>
                </c:pt>
              </c:numCache>
            </c:numRef>
          </c:yVal>
          <c:smooth val="0"/>
        </c:ser>
        <c:ser>
          <c:idx val="1"/>
          <c:order val="1"/>
          <c:tx>
            <c:v>LFP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Sheet3!$C$4</c:f>
              <c:numCache>
                <c:formatCode>General</c:formatCode>
                <c:ptCount val="1"/>
                <c:pt idx="0">
                  <c:v>10.56</c:v>
                </c:pt>
              </c:numCache>
            </c:numRef>
          </c:xVal>
          <c:yVal>
            <c:numRef>
              <c:f>Sheet3!$X$4</c:f>
              <c:numCache>
                <c:formatCode>General</c:formatCode>
                <c:ptCount val="1"/>
                <c:pt idx="0">
                  <c:v>11.172892656156</c:v>
                </c:pt>
              </c:numCache>
            </c:numRef>
          </c:yVal>
          <c:smooth val="0"/>
        </c:ser>
        <c:ser>
          <c:idx val="2"/>
          <c:order val="2"/>
          <c:tx>
            <c:v>LCO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Sheet1!$Z$5:$Z$16</c:f>
              <c:numCache>
                <c:formatCode>General</c:formatCode>
                <c:ptCount val="12"/>
                <c:pt idx="0">
                  <c:v>18.878571039999997</c:v>
                </c:pt>
                <c:pt idx="1">
                  <c:v>10.364353563414001</c:v>
                </c:pt>
                <c:pt idx="2">
                  <c:v>16.659864885600001</c:v>
                </c:pt>
                <c:pt idx="3">
                  <c:v>4.3243691524600001</c:v>
                </c:pt>
                <c:pt idx="4">
                  <c:v>10.119997912319999</c:v>
                </c:pt>
                <c:pt idx="5">
                  <c:v>9.3084332231855988</c:v>
                </c:pt>
                <c:pt idx="6">
                  <c:v>8.4721157433359995</c:v>
                </c:pt>
                <c:pt idx="7">
                  <c:v>6.5824719408799997</c:v>
                </c:pt>
                <c:pt idx="8">
                  <c:v>4.41898758496</c:v>
                </c:pt>
                <c:pt idx="9">
                  <c:v>0.96130904699999997</c:v>
                </c:pt>
                <c:pt idx="10">
                  <c:v>0.64839519966600001</c:v>
                </c:pt>
                <c:pt idx="11">
                  <c:v>0.43660374726060003</c:v>
                </c:pt>
              </c:numCache>
            </c:numRef>
          </c:yVal>
          <c:smooth val="0"/>
        </c:ser>
        <c:ser>
          <c:idx val="3"/>
          <c:order val="3"/>
          <c:tx>
            <c:v>MnO2</c:v>
          </c:tx>
          <c:spPr>
            <a:ln w="28575">
              <a:noFill/>
            </a:ln>
          </c:spPr>
          <c:xVal>
            <c:numRef>
              <c:f>Sheet5!$C$4</c:f>
              <c:numCache>
                <c:formatCode>General</c:formatCode>
                <c:ptCount val="1"/>
                <c:pt idx="0">
                  <c:v>4.5</c:v>
                </c:pt>
              </c:numCache>
            </c:numRef>
          </c:xVal>
          <c:yVal>
            <c:numRef>
              <c:f>Sheet5!$X$4</c:f>
              <c:numCache>
                <c:formatCode>General</c:formatCode>
                <c:ptCount val="1"/>
                <c:pt idx="0">
                  <c:v>6.0677533181199994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276032"/>
        <c:axId val="47277952"/>
      </c:scatterChart>
      <c:valAx>
        <c:axId val="472760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State of Charge (Wh)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7277952"/>
        <c:crosses val="autoZero"/>
        <c:crossBetween val="midCat"/>
      </c:valAx>
      <c:valAx>
        <c:axId val="4727795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Hydrogen (normalized)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7276032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LCM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Sheet2!$C$4</c:f>
              <c:numCache>
                <c:formatCode>General</c:formatCode>
                <c:ptCount val="1"/>
                <c:pt idx="0">
                  <c:v>13</c:v>
                </c:pt>
              </c:numCache>
            </c:numRef>
          </c:xVal>
          <c:yVal>
            <c:numRef>
              <c:f>Sheet2!$AJ$4</c:f>
              <c:numCache>
                <c:formatCode>General</c:formatCode>
                <c:ptCount val="1"/>
                <c:pt idx="0">
                  <c:v>18.488400472380004</c:v>
                </c:pt>
              </c:numCache>
            </c:numRef>
          </c:yVal>
          <c:smooth val="0"/>
        </c:ser>
        <c:ser>
          <c:idx val="1"/>
          <c:order val="1"/>
          <c:tx>
            <c:v>LFP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Sheet3!$C$4</c:f>
              <c:numCache>
                <c:formatCode>General</c:formatCode>
                <c:ptCount val="1"/>
                <c:pt idx="0">
                  <c:v>10.56</c:v>
                </c:pt>
              </c:numCache>
            </c:numRef>
          </c:xVal>
          <c:yVal>
            <c:numRef>
              <c:f>Sheet3!$AJ$4</c:f>
              <c:numCache>
                <c:formatCode>General</c:formatCode>
                <c:ptCount val="1"/>
                <c:pt idx="0">
                  <c:v>0.73780406480000005</c:v>
                </c:pt>
              </c:numCache>
            </c:numRef>
          </c:yVal>
          <c:smooth val="0"/>
        </c:ser>
        <c:ser>
          <c:idx val="2"/>
          <c:order val="2"/>
          <c:tx>
            <c:v>LCO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Sheet1!$AL$5:$AL$16</c:f>
              <c:numCache>
                <c:formatCode>General</c:formatCode>
                <c:ptCount val="12"/>
                <c:pt idx="0">
                  <c:v>25.971768703999995</c:v>
                </c:pt>
                <c:pt idx="1">
                  <c:v>16.101399359640002</c:v>
                </c:pt>
                <c:pt idx="2">
                  <c:v>21.960248800000002</c:v>
                </c:pt>
                <c:pt idx="3">
                  <c:v>1.17180833</c:v>
                </c:pt>
                <c:pt idx="4">
                  <c:v>16.795804415999999</c:v>
                </c:pt>
                <c:pt idx="5">
                  <c:v>15.103201730399999</c:v>
                </c:pt>
                <c:pt idx="6">
                  <c:v>12.065201061839998</c:v>
                </c:pt>
                <c:pt idx="7">
                  <c:v>2.43039236608</c:v>
                </c:pt>
                <c:pt idx="8">
                  <c:v>0.99819452096000005</c:v>
                </c:pt>
                <c:pt idx="9">
                  <c:v>0.34719996863999997</c:v>
                </c:pt>
                <c:pt idx="10">
                  <c:v>0.30379986054059999</c:v>
                </c:pt>
                <c:pt idx="11">
                  <c:v>0.21700039703400004</c:v>
                </c:pt>
              </c:numCache>
            </c:numRef>
          </c:yVal>
          <c:smooth val="0"/>
        </c:ser>
        <c:ser>
          <c:idx val="3"/>
          <c:order val="3"/>
          <c:tx>
            <c:v>MnO2</c:v>
          </c:tx>
          <c:spPr>
            <a:ln w="28575">
              <a:noFill/>
            </a:ln>
          </c:spPr>
          <c:xVal>
            <c:numRef>
              <c:f>Sheet5!$C$4</c:f>
              <c:numCache>
                <c:formatCode>General</c:formatCode>
                <c:ptCount val="1"/>
                <c:pt idx="0">
                  <c:v>4.5</c:v>
                </c:pt>
              </c:numCache>
            </c:numRef>
          </c:xVal>
          <c:yVal>
            <c:numRef>
              <c:f>Sheet5!$AJ$4</c:f>
              <c:numCache>
                <c:formatCode>General</c:formatCode>
                <c:ptCount val="1"/>
                <c:pt idx="0">
                  <c:v>6.2929983985439994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375168"/>
        <c:axId val="54377088"/>
      </c:scatterChart>
      <c:valAx>
        <c:axId val="54375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State of </a:t>
                </a:r>
                <a:r>
                  <a:rPr lang="en-US" sz="1400" dirty="0" smtClean="0"/>
                  <a:t>Charge (</a:t>
                </a:r>
                <a:r>
                  <a:rPr lang="en-US" sz="1400" dirty="0" err="1" smtClean="0"/>
                  <a:t>Wh</a:t>
                </a:r>
                <a:r>
                  <a:rPr lang="en-US" sz="1400" dirty="0" smtClean="0"/>
                  <a:t>)</a:t>
                </a:r>
                <a:endParaRPr lang="en-US" sz="14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4377088"/>
        <c:crosses val="autoZero"/>
        <c:crossBetween val="midCat"/>
      </c:valAx>
      <c:valAx>
        <c:axId val="5437708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CO (normalized)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4375168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7325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563"/>
            <a:ext cx="40290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492F4F0-E934-4E76-9FBB-BCE32080C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67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325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7188" y="525463"/>
            <a:ext cx="3506787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838" y="3330575"/>
            <a:ext cx="6816725" cy="315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9563"/>
            <a:ext cx="40290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DB612EC-19B0-4E80-BE53-71C0D04965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97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1DC1392F-D470-4F2A-B86A-B9274BA1CFD1}" type="slidenum">
              <a:rPr lang="en-US" sz="1200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7CE82E79-73EA-47FF-8BA1-3DA956ECD3BA}" type="slidenum">
              <a:rPr lang="en-US" sz="1200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21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51"/>
          <p:cNvSpPr txBox="1">
            <a:spLocks noChangeArrowheads="1"/>
          </p:cNvSpPr>
          <p:nvPr userDrawn="1"/>
        </p:nvSpPr>
        <p:spPr bwMode="auto">
          <a:xfrm>
            <a:off x="427038" y="4497388"/>
            <a:ext cx="4822825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1D2F68"/>
                </a:solidFill>
                <a:cs typeface="+mn-cs"/>
              </a:rPr>
              <a:t>Presented to: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1D2F68"/>
                </a:solidFill>
                <a:cs typeface="+mn-cs"/>
              </a:rPr>
              <a:t>By: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1D2F68"/>
                </a:solidFill>
                <a:cs typeface="+mn-cs"/>
              </a:rPr>
              <a:t>Date:</a:t>
            </a:r>
          </a:p>
        </p:txBody>
      </p:sp>
      <p:grpSp>
        <p:nvGrpSpPr>
          <p:cNvPr id="5" name="Group 1088"/>
          <p:cNvGrpSpPr>
            <a:grpSpLocks/>
          </p:cNvGrpSpPr>
          <p:nvPr userDrawn="1"/>
        </p:nvGrpSpPr>
        <p:grpSpPr bwMode="auto">
          <a:xfrm>
            <a:off x="5868988" y="266700"/>
            <a:ext cx="2901950" cy="914400"/>
            <a:chOff x="3697" y="164"/>
            <a:chExt cx="1828" cy="576"/>
          </a:xfrm>
        </p:grpSpPr>
        <p:pic>
          <p:nvPicPr>
            <p:cNvPr id="6" name="Picture 1086" descr="NEW FAA LOGO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697" y="164"/>
              <a:ext cx="577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087"/>
            <p:cNvSpPr txBox="1">
              <a:spLocks noChangeArrowheads="1"/>
            </p:cNvSpPr>
            <p:nvPr userDrawn="1"/>
          </p:nvSpPr>
          <p:spPr bwMode="auto">
            <a:xfrm>
              <a:off x="4289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800" b="1" smtClean="0">
                  <a:solidFill>
                    <a:srgbClr val="1D2F68"/>
                  </a:solidFill>
                  <a:cs typeface="+mn-cs"/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800" b="1" smtClean="0">
                  <a:solidFill>
                    <a:srgbClr val="1D2F68"/>
                  </a:solidFill>
                  <a:cs typeface="+mn-cs"/>
                </a:rPr>
                <a:t>Administration</a:t>
              </a:r>
            </a:p>
          </p:txBody>
        </p:sp>
      </p:grp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4107546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1930E-A3F1-4156-A0C3-63A13092D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07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D67A1-8263-4C4A-A875-422005444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6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866CD-CF43-438A-A9EF-6BC7A0974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08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7BD14-7E9C-4F87-9B96-49253BC4C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7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F1809-3E7F-45DC-8672-C450113A42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7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4166B-11BF-4A32-8337-017D1A575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99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E3CB0-C5D0-4025-9CF8-FA31632D3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2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874C4-2C7C-495E-8405-469C2529F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0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9E774-284A-4086-BE5A-946169A29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87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BEE7A-D7EA-42D0-B242-67D8CF859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2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Lithium Battery Thermal Runaway Vent Gas Composition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Select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52CE723-2B62-4142-8178-A49F9A42F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1030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99750B1-ACE0-4FFC-9940-86A063D53559}" type="slidenum">
              <a:rPr lang="en-US" altLang="en-US" sz="1200" b="1">
                <a:solidFill>
                  <a:srgbClr val="1D2F68"/>
                </a:solidFill>
              </a:rPr>
              <a:pPr algn="r" eaLnBrk="1" hangingPunct="1"/>
              <a:t>‹#›</a:t>
            </a:fld>
            <a:endParaRPr lang="en-US" altLang="en-US" sz="1200" b="1">
              <a:solidFill>
                <a:srgbClr val="1D2F68"/>
              </a:solidFill>
            </a:endParaRPr>
          </a:p>
        </p:txBody>
      </p:sp>
      <p:grpSp>
        <p:nvGrpSpPr>
          <p:cNvPr id="1031" name="Group 25"/>
          <p:cNvGrpSpPr>
            <a:grpSpLocks/>
          </p:cNvGrpSpPr>
          <p:nvPr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4" name="Picture 26" descr="NEW FAA LOGO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rgbClr val="1D2F68"/>
                  </a:solidFill>
                  <a:cs typeface="+mn-cs"/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rgbClr val="1D2F68"/>
                  </a:solidFill>
                  <a:cs typeface="+mn-cs"/>
                </a:rPr>
                <a:t>Administration</a:t>
              </a:r>
            </a:p>
          </p:txBody>
        </p:sp>
      </p:grpSp>
      <p:sp>
        <p:nvSpPr>
          <p:cNvPr id="1032" name="Text Box 29"/>
          <p:cNvSpPr txBox="1">
            <a:spLocks noChangeArrowheads="1"/>
          </p:cNvSpPr>
          <p:nvPr/>
        </p:nvSpPr>
        <p:spPr bwMode="auto">
          <a:xfrm>
            <a:off x="449263" y="6075363"/>
            <a:ext cx="494188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dirty="0" smtClean="0">
                <a:cs typeface="+mn-cs"/>
              </a:rPr>
              <a:t>Lithium Battery Thermal Runaway Vent Gas Composition</a:t>
            </a:r>
            <a:endParaRPr lang="en-US" sz="1200" dirty="0" smtClean="0">
              <a:solidFill>
                <a:srgbClr val="1D2F68"/>
              </a:solidFill>
              <a:cs typeface="+mn-cs"/>
            </a:endParaRPr>
          </a:p>
        </p:txBody>
      </p:sp>
      <p:sp>
        <p:nvSpPr>
          <p:cNvPr id="1033" name="Text Box 30"/>
          <p:cNvSpPr txBox="1">
            <a:spLocks noChangeArrowheads="1"/>
          </p:cNvSpPr>
          <p:nvPr/>
        </p:nvSpPr>
        <p:spPr bwMode="auto">
          <a:xfrm>
            <a:off x="449263" y="6500813"/>
            <a:ext cx="3740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1D2F68"/>
                </a:solidFill>
                <a:cs typeface="+mn-cs"/>
              </a:rPr>
              <a:t>10-29-14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30175" y="153988"/>
            <a:ext cx="6426200" cy="1395412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Lithium Battery Thermal Runaway Vent Gas Composition</a:t>
            </a:r>
          </a:p>
        </p:txBody>
      </p:sp>
      <p:sp>
        <p:nvSpPr>
          <p:cNvPr id="3075" name="Text Box 17"/>
          <p:cNvSpPr txBox="1">
            <a:spLocks noChangeArrowheads="1"/>
          </p:cNvSpPr>
          <p:nvPr/>
        </p:nvSpPr>
        <p:spPr bwMode="auto">
          <a:xfrm>
            <a:off x="1754188" y="4497388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solidFill>
                  <a:schemeClr val="bg2"/>
                </a:solidFill>
              </a:rPr>
              <a:t>Systems Meeting</a:t>
            </a:r>
          </a:p>
        </p:txBody>
      </p:sp>
      <p:sp>
        <p:nvSpPr>
          <p:cNvPr id="3076" name="Text Box 18"/>
          <p:cNvSpPr txBox="1">
            <a:spLocks noChangeArrowheads="1"/>
          </p:cNvSpPr>
          <p:nvPr/>
        </p:nvSpPr>
        <p:spPr bwMode="auto">
          <a:xfrm>
            <a:off x="788988" y="4875213"/>
            <a:ext cx="4873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solidFill>
                  <a:schemeClr val="bg2"/>
                </a:solidFill>
              </a:rPr>
              <a:t>Thomas Maloney, FAA Fire Safety</a:t>
            </a:r>
          </a:p>
        </p:txBody>
      </p:sp>
      <p:sp>
        <p:nvSpPr>
          <p:cNvPr id="3077" name="Text Box 19"/>
          <p:cNvSpPr txBox="1">
            <a:spLocks noChangeArrowheads="1"/>
          </p:cNvSpPr>
          <p:nvPr/>
        </p:nvSpPr>
        <p:spPr bwMode="auto">
          <a:xfrm>
            <a:off x="1000125" y="5211763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solidFill>
                  <a:schemeClr val="bg2"/>
                </a:solidFill>
              </a:rPr>
              <a:t>10-29-2014</a:t>
            </a:r>
          </a:p>
        </p:txBody>
      </p:sp>
      <p:pic>
        <p:nvPicPr>
          <p:cNvPr id="30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4" r="49921" b="10532"/>
          <a:stretch>
            <a:fillRect/>
          </a:stretch>
        </p:blipFill>
        <p:spPr bwMode="auto">
          <a:xfrm>
            <a:off x="2374900" y="1712913"/>
            <a:ext cx="4181475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Later Tests (Vent Gas Analysis)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Tests were next carried out in a smaller 21.7L combustion sphere to characterize the type and quantity of gasses emitted.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D40EF3-697B-4AFA-9EE8-951F3B68BFD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r="23799"/>
          <a:stretch>
            <a:fillRect/>
          </a:stretch>
        </p:blipFill>
        <p:spPr bwMode="auto">
          <a:xfrm>
            <a:off x="3406775" y="2946400"/>
            <a:ext cx="2401888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Down Arrow 5"/>
          <p:cNvSpPr>
            <a:spLocks noChangeArrowheads="1"/>
          </p:cNvSpPr>
          <p:nvPr/>
        </p:nvSpPr>
        <p:spPr bwMode="auto">
          <a:xfrm rot="4115438">
            <a:off x="6065044" y="3371057"/>
            <a:ext cx="90487" cy="1174750"/>
          </a:xfrm>
          <a:prstGeom prst="downArrow">
            <a:avLst>
              <a:gd name="adj1" fmla="val 50000"/>
              <a:gd name="adj2" fmla="val 49947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12295" name="Down Arrow 9"/>
          <p:cNvSpPr>
            <a:spLocks noChangeArrowheads="1"/>
          </p:cNvSpPr>
          <p:nvPr/>
        </p:nvSpPr>
        <p:spPr bwMode="auto">
          <a:xfrm rot="4115438">
            <a:off x="5868194" y="3791744"/>
            <a:ext cx="101600" cy="2024062"/>
          </a:xfrm>
          <a:prstGeom prst="downArrow">
            <a:avLst>
              <a:gd name="adj1" fmla="val 50000"/>
              <a:gd name="adj2" fmla="val 50081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12296" name="Down Arrow 6"/>
          <p:cNvSpPr>
            <a:spLocks noChangeArrowheads="1"/>
          </p:cNvSpPr>
          <p:nvPr/>
        </p:nvSpPr>
        <p:spPr bwMode="auto">
          <a:xfrm rot="-5400000">
            <a:off x="3253582" y="4474369"/>
            <a:ext cx="95250" cy="2039937"/>
          </a:xfrm>
          <a:prstGeom prst="downArrow">
            <a:avLst>
              <a:gd name="adj1" fmla="val 50000"/>
              <a:gd name="adj2" fmla="val 50071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12297" name="TextBox 7"/>
          <p:cNvSpPr txBox="1">
            <a:spLocks noChangeArrowheads="1"/>
          </p:cNvSpPr>
          <p:nvPr/>
        </p:nvSpPr>
        <p:spPr bwMode="auto">
          <a:xfrm>
            <a:off x="6783388" y="3486150"/>
            <a:ext cx="2008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/>
              <a:t>Pressure Transducer</a:t>
            </a:r>
          </a:p>
        </p:txBody>
      </p:sp>
      <p:sp>
        <p:nvSpPr>
          <p:cNvPr id="12298" name="TextBox 14"/>
          <p:cNvSpPr txBox="1">
            <a:spLocks noChangeArrowheads="1"/>
          </p:cNvSpPr>
          <p:nvPr/>
        </p:nvSpPr>
        <p:spPr bwMode="auto">
          <a:xfrm>
            <a:off x="6880225" y="4233863"/>
            <a:ext cx="20097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/>
              <a:t>Clamp-style cell holder (for cell and cartridge heater)</a:t>
            </a:r>
          </a:p>
        </p:txBody>
      </p:sp>
      <p:sp>
        <p:nvSpPr>
          <p:cNvPr id="12299" name="TextBox 15"/>
          <p:cNvSpPr txBox="1">
            <a:spLocks noChangeArrowheads="1"/>
          </p:cNvSpPr>
          <p:nvPr/>
        </p:nvSpPr>
        <p:spPr bwMode="auto">
          <a:xfrm>
            <a:off x="471488" y="5232400"/>
            <a:ext cx="1889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/>
              <a:t>Gas collection port for sample bag.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Procedure (Vent Gas Analysis)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>
              <a:defRPr/>
            </a:pPr>
            <a:r>
              <a:rPr lang="en-US" dirty="0" smtClean="0"/>
              <a:t>The </a:t>
            </a:r>
            <a:r>
              <a:rPr lang="en-US" dirty="0"/>
              <a:t>c</a:t>
            </a:r>
            <a:r>
              <a:rPr lang="en-US" dirty="0" smtClean="0"/>
              <a:t>ombustion sphere was brought to .2 </a:t>
            </a:r>
            <a:r>
              <a:rPr lang="en-US" dirty="0" err="1" smtClean="0"/>
              <a:t>psia</a:t>
            </a:r>
            <a:r>
              <a:rPr lang="en-US" dirty="0" smtClean="0"/>
              <a:t> with a vacuum pump.</a:t>
            </a:r>
          </a:p>
          <a:p>
            <a:pPr lvl="1">
              <a:defRPr/>
            </a:pPr>
            <a:r>
              <a:rPr lang="en-US" dirty="0" smtClean="0"/>
              <a:t>Nitrogen was bled into the sphere to increase the pressure to 10psia (approximate cruise pressure)</a:t>
            </a:r>
          </a:p>
          <a:p>
            <a:pPr lvl="1">
              <a:defRPr/>
            </a:pPr>
            <a:r>
              <a:rPr lang="en-US" dirty="0" smtClean="0"/>
              <a:t>Thermal runaway was initiated and after the gasses vented and the temperature cooled to the initial temperature, the pressure was increased to 20 PSIA with the addition of Nitrogen.</a:t>
            </a:r>
          </a:p>
          <a:p>
            <a:pPr lvl="1">
              <a:defRPr/>
            </a:pPr>
            <a:r>
              <a:rPr lang="en-US" dirty="0" smtClean="0"/>
              <a:t>The resultant gas was bled into a bag for gas </a:t>
            </a:r>
            <a:r>
              <a:rPr lang="en-US" dirty="0"/>
              <a:t>a</a:t>
            </a:r>
            <a:r>
              <a:rPr lang="en-US" dirty="0" smtClean="0"/>
              <a:t>nalysis</a:t>
            </a:r>
          </a:p>
          <a:p>
            <a:pPr lvl="2">
              <a:defRPr/>
            </a:pPr>
            <a:r>
              <a:rPr lang="en-US" dirty="0" smtClean="0"/>
              <a:t>A GC was used to quantify Hydrogen and hydrocarbons (C1 to C4)</a:t>
            </a:r>
          </a:p>
          <a:p>
            <a:pPr lvl="2">
              <a:defRPr/>
            </a:pPr>
            <a:r>
              <a:rPr lang="en-US" dirty="0" smtClean="0"/>
              <a:t>An IR analyzer was used to quantify CO, CO</a:t>
            </a:r>
            <a:r>
              <a:rPr lang="en-US" baseline="-25000" dirty="0" smtClean="0"/>
              <a:t>2</a:t>
            </a:r>
            <a:r>
              <a:rPr lang="en-US" dirty="0" smtClean="0"/>
              <a:t> and O</a:t>
            </a:r>
            <a:r>
              <a:rPr lang="en-US" baseline="-25000" dirty="0" smtClean="0"/>
              <a:t>2</a:t>
            </a:r>
            <a:r>
              <a:rPr lang="en-US" dirty="0" smtClean="0"/>
              <a:t>.</a:t>
            </a:r>
          </a:p>
          <a:p>
            <a:pPr lvl="2">
              <a:defRPr/>
            </a:pPr>
            <a:r>
              <a:rPr lang="en-US" dirty="0" smtClean="0"/>
              <a:t>A FID THC analyzer was used to quantify the </a:t>
            </a:r>
            <a:r>
              <a:rPr lang="en-US" b="1" dirty="0" smtClean="0"/>
              <a:t>total</a:t>
            </a:r>
            <a:r>
              <a:rPr lang="en-US" dirty="0" smtClean="0"/>
              <a:t> hydrocarbon content.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15D29C-1D38-4700-92B1-004896CFAC4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Data Processing</a:t>
            </a:r>
          </a:p>
        </p:txBody>
      </p:sp>
      <p:sp>
        <p:nvSpPr>
          <p:cNvPr id="12291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blipFill rotWithShape="1">
            <a:blip r:embed="rId2"/>
            <a:stretch>
              <a:fillRect l="-833" t="-2219" r="-454"/>
            </a:stretch>
          </a:blipFill>
          <a:extLst/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04ECC9-AFFF-4DA4-8828-6118FC5CEEC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Results: State of Charge (LiCoO</a:t>
            </a:r>
            <a:r>
              <a:rPr lang="en-US" altLang="en-US" baseline="-25000" smtClean="0"/>
              <a:t>2</a:t>
            </a:r>
            <a:r>
              <a:rPr lang="en-US" altLang="en-US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2ADCBA-CC14-4CAB-B2CD-0324E88B88C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652883" y="1065125"/>
          <a:ext cx="5596933" cy="3701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1195388" y="4637088"/>
            <a:ext cx="6511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Due to the significant change in volume, all concentrations were normalized to 5 liters.</a:t>
            </a:r>
          </a:p>
        </p:txBody>
      </p:sp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63898" y="5498822"/>
            <a:ext cx="5174901" cy="501932"/>
          </a:xfrm>
          <a:prstGeom prst="rect">
            <a:avLst/>
          </a:prstGeom>
          <a:blipFill rotWithShape="1">
            <a:blip r:embed="rId3"/>
            <a:stretch>
              <a:fillRect b="-243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Results: State of Charge (LiCoO</a:t>
            </a:r>
            <a:r>
              <a:rPr lang="en-US" altLang="en-US" baseline="-25000" smtClean="0"/>
              <a:t>2</a:t>
            </a:r>
            <a:r>
              <a:rPr lang="en-US" altLang="en-US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FCFB7-DAAB-40A8-B244-7A209BA37B4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2662811" y="1778557"/>
          <a:ext cx="3225523" cy="3346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 noGrp="1"/>
          </p:cNvGraphicFramePr>
          <p:nvPr/>
        </p:nvGraphicFramePr>
        <p:xfrm>
          <a:off x="76131" y="1597688"/>
          <a:ext cx="2968520" cy="3768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5908431" y="1517300"/>
          <a:ext cx="3135085" cy="3647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391" name="TextBox 1"/>
          <p:cNvSpPr txBox="1">
            <a:spLocks noChangeArrowheads="1"/>
          </p:cNvSpPr>
          <p:nvPr/>
        </p:nvSpPr>
        <p:spPr bwMode="auto">
          <a:xfrm>
            <a:off x="552450" y="5133975"/>
            <a:ext cx="8029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/>
              <a:t>THC, H</a:t>
            </a:r>
            <a:r>
              <a:rPr lang="en-US" altLang="en-US" baseline="-25000"/>
              <a:t>2</a:t>
            </a:r>
            <a:r>
              <a:rPr lang="en-US" altLang="en-US"/>
              <a:t>, and CO decreased as SOC decreased.</a:t>
            </a:r>
          </a:p>
        </p:txBody>
      </p:sp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928688" y="5626100"/>
            <a:ext cx="6326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/>
              <a:t>Disclaimer: The sample was filtered with a 15 micron particle filter which may have removed atomized liquid hydrocarbons that ejected from the cell.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Lower Flammability Limit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9525D3-72C0-4888-B93C-659F409B370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788606" y="994786"/>
          <a:ext cx="5516545" cy="4270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111125" y="5235575"/>
            <a:ext cx="8751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/>
              <a:t>Assumptions: The only flammable gasses are THC, H</a:t>
            </a:r>
            <a:r>
              <a:rPr lang="en-US" altLang="en-US" sz="1600" baseline="-25000"/>
              <a:t>2</a:t>
            </a:r>
            <a:r>
              <a:rPr lang="en-US" altLang="en-US" sz="1600"/>
              <a:t> and CO</a:t>
            </a:r>
          </a:p>
          <a:p>
            <a:pPr eaLnBrk="1" hangingPunct="1"/>
            <a:r>
              <a:rPr lang="en-US" altLang="en-US" sz="1600"/>
              <a:t>	       The THC reading is treated as propane.</a:t>
            </a:r>
          </a:p>
          <a:p>
            <a:pPr eaLnBrk="1" hangingPunct="1"/>
            <a:r>
              <a:rPr lang="en-US" altLang="en-US" sz="1600"/>
              <a:t>	       Le Chatelier’s mixing rule was used.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Lower Flammability Limit (con’t)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790A2C-A9E4-42CC-9C65-CE7FF726DF6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682378" y="1125416"/>
          <a:ext cx="5552436" cy="4275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935038" y="5254625"/>
            <a:ext cx="74755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/>
              <a:t>The calculated number of cells required for an explosive mixture in an LD3 increases exponentially as SOC decreased.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Chemistry Variation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23950-2EAF-4219-8D06-FC918F73269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6832600" y="171450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/>
              <a:t>LCM: NiCoMn (c-long ion)</a:t>
            </a:r>
          </a:p>
          <a:p>
            <a:pPr eaLnBrk="1" hangingPunct="1"/>
            <a:r>
              <a:rPr lang="en-US" altLang="en-US" sz="1200"/>
              <a:t>LFP:  FePO</a:t>
            </a:r>
            <a:r>
              <a:rPr lang="en-US" altLang="en-US" sz="1200" baseline="-25000"/>
              <a:t>4 </a:t>
            </a:r>
            <a:r>
              <a:rPr lang="en-US" altLang="en-US" sz="1200"/>
              <a:t>(c-long ion) </a:t>
            </a:r>
          </a:p>
          <a:p>
            <a:pPr eaLnBrk="1" hangingPunct="1"/>
            <a:r>
              <a:rPr lang="en-US" altLang="en-US" sz="1200"/>
              <a:t>LCO: CoO</a:t>
            </a:r>
            <a:r>
              <a:rPr lang="en-US" altLang="en-US" sz="1200" baseline="-25000"/>
              <a:t>2   </a:t>
            </a:r>
            <a:r>
              <a:rPr lang="en-US" altLang="en-US" sz="1200"/>
              <a:t>(18650 ion)</a:t>
            </a:r>
            <a:endParaRPr lang="en-US" altLang="en-US" sz="1200" baseline="-25000"/>
          </a:p>
          <a:p>
            <a:pPr eaLnBrk="1" hangingPunct="1"/>
            <a:r>
              <a:rPr lang="en-US" altLang="en-US" sz="1200"/>
              <a:t>MnO</a:t>
            </a:r>
            <a:r>
              <a:rPr lang="en-US" altLang="en-US" sz="1200" baseline="-25000"/>
              <a:t>2</a:t>
            </a:r>
            <a:r>
              <a:rPr lang="en-US" altLang="en-US" sz="1200"/>
              <a:t>: MnO</a:t>
            </a:r>
            <a:r>
              <a:rPr lang="en-US" altLang="en-US" sz="1200" baseline="-25000"/>
              <a:t>2</a:t>
            </a:r>
            <a:r>
              <a:rPr lang="en-US" altLang="en-US" sz="1200"/>
              <a:t> (cr123 metal)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0" y="1597688"/>
          <a:ext cx="29718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2996922" y="1557495"/>
          <a:ext cx="29718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5792876" y="1547444"/>
          <a:ext cx="29718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464" name="TextBox 2"/>
          <p:cNvSpPr txBox="1">
            <a:spLocks noChangeArrowheads="1"/>
          </p:cNvSpPr>
          <p:nvPr/>
        </p:nvSpPr>
        <p:spPr bwMode="auto">
          <a:xfrm>
            <a:off x="301625" y="4632325"/>
            <a:ext cx="83105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1400"/>
              <a:t>The flammable gasses emitted from a metal cell are close to a LCO ion cell at 50% SOC.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400"/>
              <a:t>LFP cells have the least flammable gas composition (of the cells tested).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400"/>
              <a:t>LCM cells have the most flammable gas composition (of the cells tested).</a:t>
            </a:r>
          </a:p>
        </p:txBody>
      </p:sp>
      <p:sp>
        <p:nvSpPr>
          <p:cNvPr id="19465" name="Rectangle 5"/>
          <p:cNvSpPr>
            <a:spLocks noChangeArrowheads="1"/>
          </p:cNvSpPr>
          <p:nvPr/>
        </p:nvSpPr>
        <p:spPr bwMode="auto">
          <a:xfrm>
            <a:off x="647700" y="5486400"/>
            <a:ext cx="6326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/>
              <a:t>Disclaimer: The sample was filtered with a 15 micron particle filter which may have removed atomized liquid hydrocarbons that ejected from the cell.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Additional Info. (LiCoO</a:t>
            </a:r>
            <a:r>
              <a:rPr lang="en-US" altLang="en-US" baseline="-25000" smtClean="0"/>
              <a:t>2</a:t>
            </a:r>
            <a:r>
              <a:rPr lang="en-US" altLang="en-US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15FECF-CA77-46DB-8240-06E2814C341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4320791" y="1085221"/>
          <a:ext cx="3416440" cy="2512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1463" y="1357313"/>
            <a:ext cx="431006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Cell case temperature increased with SOC</a:t>
            </a:r>
          </a:p>
          <a:p>
            <a:pPr>
              <a:defRPr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pic>
        <p:nvPicPr>
          <p:cNvPr id="20486" name="Picture 5" descr="I:\30SOCfi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3763963"/>
            <a:ext cx="2992438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 descr="I:\80SOCfi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763963"/>
            <a:ext cx="2992438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Box 5"/>
          <p:cNvSpPr txBox="1">
            <a:spLocks noChangeArrowheads="1"/>
          </p:cNvSpPr>
          <p:nvPr/>
        </p:nvSpPr>
        <p:spPr bwMode="auto">
          <a:xfrm>
            <a:off x="633413" y="5511800"/>
            <a:ext cx="7534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1400"/>
              <a:t>As State-of-Charge decreased the proportion of heavier, non-recognized hydrocarbons increased. </a:t>
            </a:r>
          </a:p>
        </p:txBody>
      </p:sp>
      <p:sp>
        <p:nvSpPr>
          <p:cNvPr id="20489" name="TextBox 6"/>
          <p:cNvSpPr txBox="1">
            <a:spLocks noChangeArrowheads="1"/>
          </p:cNvSpPr>
          <p:nvPr/>
        </p:nvSpPr>
        <p:spPr bwMode="auto">
          <a:xfrm>
            <a:off x="1014413" y="5340350"/>
            <a:ext cx="20002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/>
              <a:t>80% SOC</a:t>
            </a:r>
          </a:p>
        </p:txBody>
      </p:sp>
      <p:sp>
        <p:nvSpPr>
          <p:cNvPr id="20490" name="TextBox 10"/>
          <p:cNvSpPr txBox="1">
            <a:spLocks noChangeArrowheads="1"/>
          </p:cNvSpPr>
          <p:nvPr/>
        </p:nvSpPr>
        <p:spPr bwMode="auto">
          <a:xfrm>
            <a:off x="5484813" y="5340350"/>
            <a:ext cx="20002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/>
              <a:t>30% SOC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Vented gasses from Li-Ion cells can produce a pressure pulse of </a:t>
            </a:r>
            <a:r>
              <a:rPr lang="en-US" i="1" dirty="0" smtClean="0"/>
              <a:t>at least</a:t>
            </a:r>
            <a:r>
              <a:rPr lang="en-US" dirty="0" smtClean="0"/>
              <a:t> 28psi</a:t>
            </a:r>
          </a:p>
          <a:p>
            <a:pPr>
              <a:defRPr/>
            </a:pPr>
            <a:r>
              <a:rPr lang="en-US" dirty="0" smtClean="0"/>
              <a:t>Volume of gas emitted from cells decreases with SOC.</a:t>
            </a:r>
          </a:p>
          <a:p>
            <a:pPr>
              <a:defRPr/>
            </a:pPr>
            <a:r>
              <a:rPr lang="en-US" dirty="0" smtClean="0"/>
              <a:t>THC, H</a:t>
            </a:r>
            <a:r>
              <a:rPr lang="en-US" baseline="-25000" dirty="0" smtClean="0"/>
              <a:t>2</a:t>
            </a:r>
            <a:r>
              <a:rPr lang="en-US" dirty="0" smtClean="0"/>
              <a:t> and CO (normalized to 5 liters) decrease with SOC.</a:t>
            </a:r>
          </a:p>
          <a:p>
            <a:pPr>
              <a:defRPr/>
            </a:pPr>
            <a:r>
              <a:rPr lang="en-US" dirty="0" smtClean="0"/>
              <a:t>The number of LiCoO</a:t>
            </a:r>
            <a:r>
              <a:rPr lang="en-US" baseline="-25000" dirty="0" smtClean="0"/>
              <a:t>2</a:t>
            </a:r>
            <a:r>
              <a:rPr lang="en-US" dirty="0" smtClean="0"/>
              <a:t> cells that can vent in an LD3 before the LFL is reached appears to increase exponentially as SOC decreases.</a:t>
            </a:r>
          </a:p>
          <a:p>
            <a:pPr>
              <a:defRPr/>
            </a:pPr>
            <a:r>
              <a:rPr lang="en-US" dirty="0" smtClean="0"/>
              <a:t>Vented gas composition varies with differing cell chemistries.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2E4A44-DF0F-4DC0-A4E5-1F197569772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Introduction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Lithium-metal and lithium-ion cells contain flammable hydrocarbon electrolytes which react during thermal runaway and cause a gaseous flammable environment.</a:t>
            </a:r>
          </a:p>
          <a:p>
            <a:r>
              <a:rPr lang="en-US" altLang="en-US" smtClean="0"/>
              <a:t>The gasses can accumulate and cause an explosion.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80556B-D3F9-4766-84A5-EDB79CB212A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Future Work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Run verification tests with less nitrogen dilution.</a:t>
            </a:r>
          </a:p>
          <a:p>
            <a:r>
              <a:rPr lang="en-US" altLang="en-US" smtClean="0"/>
              <a:t>Test additional cell chemistries.</a:t>
            </a:r>
          </a:p>
          <a:p>
            <a:r>
              <a:rPr lang="en-US" altLang="en-US" smtClean="0"/>
              <a:t>Combust vent gasses in air to determine pressure increase.</a:t>
            </a:r>
          </a:p>
          <a:p>
            <a:r>
              <a:rPr lang="en-US" altLang="en-US" smtClean="0"/>
              <a:t>Verify LFL readings with a flammability analyzer.</a:t>
            </a:r>
          </a:p>
          <a:p>
            <a:r>
              <a:rPr lang="en-US" altLang="en-US" smtClean="0"/>
              <a:t>Run a large scale test with halon 1301.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8696ED-945A-43B8-8B5B-E644036EF1E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FF2562BA-4560-4F95-A276-9330743664FD}" type="slidenum">
              <a:rPr lang="en-US" sz="1400" smtClean="0">
                <a:solidFill>
                  <a:schemeClr val="bg1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21</a:t>
            </a:fld>
            <a:endParaRPr lang="en-US" sz="140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Questions?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Contact</a:t>
            </a:r>
          </a:p>
          <a:p>
            <a:pPr lvl="1" eaLnBrk="1" hangingPunct="1"/>
            <a:r>
              <a:rPr lang="en-US" altLang="en-US" smtClean="0"/>
              <a:t>Thomas Maloney</a:t>
            </a:r>
          </a:p>
          <a:p>
            <a:pPr lvl="1" eaLnBrk="1" hangingPunct="1"/>
            <a:r>
              <a:rPr lang="en-US" altLang="en-US" smtClean="0"/>
              <a:t>Office: 609-485-7542</a:t>
            </a:r>
          </a:p>
          <a:p>
            <a:pPr lvl="1" eaLnBrk="1" hangingPunct="1"/>
            <a:r>
              <a:rPr lang="en-US" altLang="en-US" smtClean="0"/>
              <a:t>Thomas.Maloney@faa.gov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Background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Numerous explosions have occurred during large scale battery tests.</a:t>
            </a:r>
          </a:p>
          <a:p>
            <a:pPr lvl="1"/>
            <a:r>
              <a:rPr lang="en-US" altLang="en-US" smtClean="0"/>
              <a:t>The class-C cargo area in a 727 exploded in full scale tests conducted by Harry Webster (See “Full Scale Battery Tests…” in 5/14/2014 systems meeting presentation on website).</a:t>
            </a:r>
          </a:p>
          <a:p>
            <a:pPr lvl="1"/>
            <a:r>
              <a:rPr lang="en-US" altLang="en-US" smtClean="0"/>
              <a:t>Two cargo containers exploded in tests done by Dhaval Dadia (FAA fire safety).</a:t>
            </a:r>
          </a:p>
          <a:p>
            <a:pPr lvl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53763F-7D2E-42B2-B834-EC5517B0233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Background (727 test)</a:t>
            </a:r>
          </a:p>
        </p:txBody>
      </p:sp>
      <p:pic>
        <p:nvPicPr>
          <p:cNvPr id="5" name="explosion_in_727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3200" y="1417638"/>
            <a:ext cx="6096000" cy="4572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ED1172-44CB-4156-812B-4B1830AAE58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Introduction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Two test Setups.</a:t>
            </a:r>
          </a:p>
          <a:p>
            <a:pPr lvl="1"/>
            <a:r>
              <a:rPr lang="en-US" altLang="en-US" smtClean="0"/>
              <a:t>Initial Test: Large scale with lithium ion cells to demonstrate hazard.</a:t>
            </a:r>
          </a:p>
          <a:p>
            <a:pPr lvl="1"/>
            <a:r>
              <a:rPr lang="en-US" altLang="en-US" smtClean="0"/>
              <a:t>Later Tests: Small scale with multiple cells to analyze hazard.</a:t>
            </a:r>
          </a:p>
          <a:p>
            <a:pPr lvl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07E465-7F98-49CE-9A02-5A8BC3829F7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Pressure Chamber (Initial Test)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1330F2-3A5D-4DB8-B061-01A1CCDD69D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196" name="Picture 2" descr="C:\Users\Thomas ctr Maloney\Documents\Battery Test\Battery Chemistry and Size Variation Project\IMG_02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117600"/>
            <a:ext cx="555625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1"/>
          <p:cNvSpPr txBox="1">
            <a:spLocks noChangeArrowheads="1"/>
          </p:cNvSpPr>
          <p:nvPr/>
        </p:nvSpPr>
        <p:spPr bwMode="auto">
          <a:xfrm>
            <a:off x="1436688" y="5284788"/>
            <a:ext cx="58181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Vacuum down to .5 psi</a:t>
            </a:r>
          </a:p>
          <a:p>
            <a:pPr eaLnBrk="1" hangingPunct="1"/>
            <a:r>
              <a:rPr lang="en-US" altLang="en-US"/>
              <a:t>Maximum 750° at 600 PSI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Initial Test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 test was done initially in a 10m</a:t>
            </a:r>
            <a:r>
              <a:rPr lang="en-US" altLang="en-US" baseline="30000" smtClean="0"/>
              <a:t>3</a:t>
            </a:r>
            <a:r>
              <a:rPr lang="en-US" altLang="en-US" smtClean="0"/>
              <a:t> pressure chamber.</a:t>
            </a:r>
          </a:p>
          <a:p>
            <a:pPr lvl="1"/>
            <a:r>
              <a:rPr lang="en-US" altLang="en-US" smtClean="0"/>
              <a:t>Thermal runaway was initiated with 400 lithium-ion (LiCoO</a:t>
            </a:r>
            <a:r>
              <a:rPr lang="en-US" altLang="en-US" baseline="-25000" smtClean="0"/>
              <a:t>2</a:t>
            </a:r>
            <a:r>
              <a:rPr lang="en-US" altLang="en-US" smtClean="0"/>
              <a:t>) cells at 50% SOC.</a:t>
            </a:r>
          </a:p>
          <a:p>
            <a:pPr lvl="1"/>
            <a:r>
              <a:rPr lang="en-US" altLang="en-US" smtClean="0"/>
              <a:t>A fan was present to adequately mix the vent gasses.</a:t>
            </a:r>
          </a:p>
          <a:p>
            <a:pPr lvl="1"/>
            <a:r>
              <a:rPr lang="en-US" altLang="en-US" smtClean="0"/>
              <a:t>After a “sufficient” amount of time, a spark igniter was activated.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EFB3F-B6C7-4C34-B01D-2DE8AD323A9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Setup of Initial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12CE5-9C82-4283-AD0D-9068D6C4442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10244" name="Group 5"/>
          <p:cNvGrpSpPr>
            <a:grpSpLocks noChangeAspect="1"/>
          </p:cNvGrpSpPr>
          <p:nvPr/>
        </p:nvGrpSpPr>
        <p:grpSpPr bwMode="auto">
          <a:xfrm>
            <a:off x="6388100" y="822325"/>
            <a:ext cx="1768475" cy="3970338"/>
            <a:chOff x="6085950" y="732902"/>
            <a:chExt cx="2327030" cy="5224514"/>
          </a:xfrm>
        </p:grpSpPr>
        <p:pic>
          <p:nvPicPr>
            <p:cNvPr id="10249" name="Picture 2" descr="I:\New folder\IMG_052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487" y="4217796"/>
              <a:ext cx="2319493" cy="1739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0" name="Picture 3" descr="I:\New folder\IMG_049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950" y="732902"/>
              <a:ext cx="2327030" cy="1745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4" descr="I:\New folder\IMG_050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950" y="2472525"/>
              <a:ext cx="2327030" cy="174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552450" y="1185863"/>
            <a:ext cx="5305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2000"/>
              <a:t>A Cartridge Heater was placed in the center of a 100 cell package.</a:t>
            </a:r>
          </a:p>
        </p:txBody>
      </p: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552450" y="3316288"/>
            <a:ext cx="53054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2000"/>
              <a:t>2 of the larger boxes (400 cells total) were placed in an O</a:t>
            </a:r>
            <a:r>
              <a:rPr lang="en-US" altLang="en-US" sz="2000" baseline="-25000"/>
              <a:t>2</a:t>
            </a:r>
            <a:r>
              <a:rPr lang="en-US" altLang="en-US" sz="2000"/>
              <a:t> over-pack container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 sz="1600"/>
              <a:t>The top of the box was sealed except for a small slit to cause a rich mixture and prevent premature combustion.</a:t>
            </a:r>
          </a:p>
        </p:txBody>
      </p:sp>
      <p:sp>
        <p:nvSpPr>
          <p:cNvPr id="10247" name="TextBox 9"/>
          <p:cNvSpPr txBox="1">
            <a:spLocks noChangeArrowheads="1"/>
          </p:cNvSpPr>
          <p:nvPr/>
        </p:nvSpPr>
        <p:spPr bwMode="auto">
          <a:xfrm>
            <a:off x="552450" y="2206625"/>
            <a:ext cx="5305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2000"/>
              <a:t>2 100 cell boxes were set-up with thermocouples and placed in a larger box. </a:t>
            </a:r>
          </a:p>
        </p:txBody>
      </p:sp>
      <p:sp>
        <p:nvSpPr>
          <p:cNvPr id="10248" name="TextBox 11"/>
          <p:cNvSpPr txBox="1">
            <a:spLocks noChangeArrowheads="1"/>
          </p:cNvSpPr>
          <p:nvPr/>
        </p:nvSpPr>
        <p:spPr bwMode="auto">
          <a:xfrm>
            <a:off x="552450" y="4884738"/>
            <a:ext cx="5305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2000"/>
              <a:t>A THC analyzer probe was installed close to the spark igniter and a camera was used for observation.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C2CBD1-C7A8-409F-A062-2D664421BB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2570163" y="5573713"/>
            <a:ext cx="4003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Maximum Pressure: 28 PSI</a:t>
            </a:r>
          </a:p>
        </p:txBody>
      </p:sp>
      <p:pic>
        <p:nvPicPr>
          <p:cNvPr id="3" name="400_cell_test_with_igniter_in_pressure_chamb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9696</TotalTime>
  <Words>970</Words>
  <Application>Microsoft Office PowerPoint</Application>
  <PresentationFormat>On-screen Show (4:3)</PresentationFormat>
  <Paragraphs>138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Times New Roman</vt:lpstr>
      <vt:lpstr>1_Custom Design</vt:lpstr>
      <vt:lpstr>Lithium Battery Thermal Runaway Vent Gas Composition</vt:lpstr>
      <vt:lpstr>Introduction</vt:lpstr>
      <vt:lpstr>Background</vt:lpstr>
      <vt:lpstr>Background (727 test)</vt:lpstr>
      <vt:lpstr>Introduction</vt:lpstr>
      <vt:lpstr>Pressure Chamber (Initial Test)</vt:lpstr>
      <vt:lpstr>Initial Test</vt:lpstr>
      <vt:lpstr>Setup of Initial Test</vt:lpstr>
      <vt:lpstr>Result</vt:lpstr>
      <vt:lpstr>Later Tests (Vent Gas Analysis)</vt:lpstr>
      <vt:lpstr>Procedure (Vent Gas Analysis)</vt:lpstr>
      <vt:lpstr>Data Processing</vt:lpstr>
      <vt:lpstr>Results: State of Charge (LiCoO2)</vt:lpstr>
      <vt:lpstr>Results: State of Charge (LiCoO2)</vt:lpstr>
      <vt:lpstr>Lower Flammability Limit</vt:lpstr>
      <vt:lpstr>Lower Flammability Limit (con’t)</vt:lpstr>
      <vt:lpstr>Chemistry Variation</vt:lpstr>
      <vt:lpstr>Additional Info. (LiCoO2)</vt:lpstr>
      <vt:lpstr>Summary</vt:lpstr>
      <vt:lpstr>Future Work</vt:lpstr>
      <vt:lpstr>Questions?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Michael Donio</cp:lastModifiedBy>
  <cp:revision>306</cp:revision>
  <cp:lastPrinted>2014-10-28T18:58:41Z</cp:lastPrinted>
  <dcterms:created xsi:type="dcterms:W3CDTF">2005-01-28T20:32:53Z</dcterms:created>
  <dcterms:modified xsi:type="dcterms:W3CDTF">2014-11-14T20:24:07Z</dcterms:modified>
</cp:coreProperties>
</file>