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16"/>
  </p:notesMasterIdLst>
  <p:handoutMasterIdLst>
    <p:handoutMasterId r:id="rId17"/>
  </p:handoutMasterIdLst>
  <p:sldIdLst>
    <p:sldId id="273" r:id="rId2"/>
    <p:sldId id="408" r:id="rId3"/>
    <p:sldId id="353" r:id="rId4"/>
    <p:sldId id="313" r:id="rId5"/>
    <p:sldId id="404" r:id="rId6"/>
    <p:sldId id="405" r:id="rId7"/>
    <p:sldId id="401" r:id="rId8"/>
    <p:sldId id="402" r:id="rId9"/>
    <p:sldId id="407" r:id="rId10"/>
    <p:sldId id="385" r:id="rId11"/>
    <p:sldId id="398" r:id="rId12"/>
    <p:sldId id="406" r:id="rId13"/>
    <p:sldId id="394" r:id="rId14"/>
    <p:sldId id="349" r:id="rId15"/>
  </p:sldIdLst>
  <p:sldSz cx="9144000" cy="6858000" type="screen4x3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>
          <p15:clr>
            <a:srgbClr val="A4A3A4"/>
          </p15:clr>
        </p15:guide>
        <p15:guide id="2" pos="29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DDDDD"/>
    <a:srgbClr val="FFFF99"/>
    <a:srgbClr val="000066"/>
    <a:srgbClr val="FFCC00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96" autoAdjust="0"/>
    <p:restoredTop sz="94717" autoAdjust="0"/>
  </p:normalViewPr>
  <p:slideViewPr>
    <p:cSldViewPr snapToGrid="0">
      <p:cViewPr varScale="1">
        <p:scale>
          <a:sx n="82" d="100"/>
          <a:sy n="82" d="100"/>
        </p:scale>
        <p:origin x="110" y="6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154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-546" y="-108"/>
      </p:cViewPr>
      <p:guideLst>
        <p:guide orient="horz" pos="2208"/>
        <p:guide pos="29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7325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492F4F0-E934-4E76-9FBB-BCE32080C0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67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325" y="0"/>
            <a:ext cx="402907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7188" y="525463"/>
            <a:ext cx="3506787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838" y="3330575"/>
            <a:ext cx="6816725" cy="315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325" y="6659563"/>
            <a:ext cx="402907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DB612EC-19B0-4E80-BE53-71C0D0496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97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1225" eaLnBrk="0" hangingPunct="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1DC1392F-D470-4F2A-B86A-B9274BA1CFD1}" type="slidenum">
              <a:rPr lang="en-US" sz="1200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</a:t>
            </a:fld>
            <a:endParaRPr lang="en-US" sz="1200" smtClean="0">
              <a:latin typeface="Times New Roman" pitchFamily="18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51"/>
          <p:cNvSpPr txBox="1">
            <a:spLocks noChangeArrowheads="1"/>
          </p:cNvSpPr>
          <p:nvPr userDrawn="1"/>
        </p:nvSpPr>
        <p:spPr bwMode="auto">
          <a:xfrm>
            <a:off x="427038" y="4497388"/>
            <a:ext cx="4822825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Presented to: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By: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600" smtClean="0">
                <a:solidFill>
                  <a:srgbClr val="1D2F68"/>
                </a:solidFill>
                <a:cs typeface="+mn-cs"/>
              </a:rPr>
              <a:t>Date:</a:t>
            </a:r>
          </a:p>
        </p:txBody>
      </p:sp>
      <p:grpSp>
        <p:nvGrpSpPr>
          <p:cNvPr id="5" name="Group 1088"/>
          <p:cNvGrpSpPr>
            <a:grpSpLocks/>
          </p:cNvGrpSpPr>
          <p:nvPr userDrawn="1"/>
        </p:nvGrpSpPr>
        <p:grpSpPr bwMode="auto">
          <a:xfrm>
            <a:off x="5868988" y="266700"/>
            <a:ext cx="2901950" cy="914400"/>
            <a:chOff x="3697" y="164"/>
            <a:chExt cx="1828" cy="576"/>
          </a:xfrm>
        </p:grpSpPr>
        <p:pic>
          <p:nvPicPr>
            <p:cNvPr id="6" name="Picture 1086" descr="NEW FAA LOGO"/>
            <p:cNvPicPr>
              <a:picLocks noChangeAspect="1" noChangeArrowheads="1"/>
            </p:cNvPicPr>
            <p:nvPr userDrawn="1"/>
          </p:nvPicPr>
          <p:blipFill>
            <a:blip r:embed="rId2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697" y="164"/>
              <a:ext cx="577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1087"/>
            <p:cNvSpPr txBox="1">
              <a:spLocks noChangeArrowheads="1"/>
            </p:cNvSpPr>
            <p:nvPr userDrawn="1"/>
          </p:nvSpPr>
          <p:spPr bwMode="auto">
            <a:xfrm>
              <a:off x="4289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smtClean="0">
                  <a:solidFill>
                    <a:srgbClr val="1D2F68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800" b="1" smtClean="0">
                  <a:solidFill>
                    <a:srgbClr val="1D2F68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46088" y="312738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noProof="0" dirty="0" smtClean="0"/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49263" y="1754188"/>
            <a:ext cx="4951412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smtClean="0"/>
              <a:t>Select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107546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1930E-A3F1-4156-A0C3-63A13092D6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3388" y="344488"/>
            <a:ext cx="2117725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344488"/>
            <a:ext cx="6202363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D67A1-8263-4C4A-A875-422005444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6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866CD-CF43-438A-A9EF-6BC7A0974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0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7BD14-7E9C-4F87-9B96-49253BC4CA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7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F1809-3E7F-45DC-8672-C450113A42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7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4166B-11BF-4A32-8337-017D1A575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9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3CB0-C5D0-4025-9CF8-FA31632D35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874C4-2C7C-495E-8405-469C2529F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02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9E774-284A-4086-BE5A-946169A29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87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BEE7A-D7EA-42D0-B242-67D8CF859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21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FAA E-Tablet Tests</a:t>
            </a:r>
            <a:endParaRPr lang="en-US" altLang="en-US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Select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E52CE723-2B62-4142-8178-A49F9A42F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endParaRPr lang="en-US" altLang="en-US"/>
          </a:p>
        </p:txBody>
      </p:sp>
      <p:sp>
        <p:nvSpPr>
          <p:cNvPr id="1030" name="Rectangle 17"/>
          <p:cNvSpPr>
            <a:spLocks noChangeArrowheads="1"/>
          </p:cNvSpPr>
          <p:nvPr/>
        </p:nvSpPr>
        <p:spPr bwMode="auto">
          <a:xfrm>
            <a:off x="6940550" y="63055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599750B1-ACE0-4FFC-9940-86A063D53559}" type="slidenum">
              <a:rPr lang="en-US" altLang="en-US" sz="1200" b="1">
                <a:solidFill>
                  <a:srgbClr val="1D2F68"/>
                </a:solidFill>
              </a:rPr>
              <a:pPr algn="r" eaLnBrk="1" hangingPunct="1"/>
              <a:t>‹#›</a:t>
            </a:fld>
            <a:endParaRPr lang="en-US" altLang="en-US" sz="1200" b="1">
              <a:solidFill>
                <a:srgbClr val="1D2F68"/>
              </a:solidFill>
            </a:endParaRPr>
          </a:p>
        </p:txBody>
      </p:sp>
      <p:grpSp>
        <p:nvGrpSpPr>
          <p:cNvPr id="1031" name="Group 25"/>
          <p:cNvGrpSpPr>
            <a:grpSpLocks/>
          </p:cNvGrpSpPr>
          <p:nvPr/>
        </p:nvGrpSpPr>
        <p:grpSpPr bwMode="auto">
          <a:xfrm>
            <a:off x="5708650" y="6124575"/>
            <a:ext cx="2047875" cy="661988"/>
            <a:chOff x="3596" y="3858"/>
            <a:chExt cx="1290" cy="417"/>
          </a:xfrm>
        </p:grpSpPr>
        <p:pic>
          <p:nvPicPr>
            <p:cNvPr id="1034" name="Picture 26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5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rgbClr val="1D2F68"/>
                  </a:solidFill>
                  <a:cs typeface="+mn-cs"/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smtClean="0">
                  <a:solidFill>
                    <a:srgbClr val="1D2F68"/>
                  </a:solidFill>
                  <a:cs typeface="+mn-cs"/>
                </a:rPr>
                <a:t>Administration</a:t>
              </a:r>
            </a:p>
          </p:txBody>
        </p:sp>
      </p:grpSp>
      <p:sp>
        <p:nvSpPr>
          <p:cNvPr id="1032" name="Text Box 29"/>
          <p:cNvSpPr txBox="1">
            <a:spLocks noChangeArrowheads="1"/>
          </p:cNvSpPr>
          <p:nvPr/>
        </p:nvSpPr>
        <p:spPr bwMode="auto">
          <a:xfrm>
            <a:off x="449263" y="6075363"/>
            <a:ext cx="49418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1200" dirty="0" smtClean="0"/>
              <a:t>Tablet Tests</a:t>
            </a:r>
            <a:endParaRPr lang="en-US" sz="1200" dirty="0" smtClean="0">
              <a:solidFill>
                <a:srgbClr val="1D2F68"/>
              </a:solidFill>
              <a:cs typeface="+mn-cs"/>
            </a:endParaRPr>
          </a:p>
        </p:txBody>
      </p:sp>
      <p:sp>
        <p:nvSpPr>
          <p:cNvPr id="1033" name="Text Box 30"/>
          <p:cNvSpPr txBox="1">
            <a:spLocks noChangeArrowheads="1"/>
          </p:cNvSpPr>
          <p:nvPr/>
        </p:nvSpPr>
        <p:spPr bwMode="auto">
          <a:xfrm>
            <a:off x="449263" y="6500813"/>
            <a:ext cx="3740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200" dirty="0" smtClean="0">
                <a:solidFill>
                  <a:srgbClr val="1D2F68"/>
                </a:solidFill>
                <a:cs typeface="+mn-cs"/>
              </a:rPr>
              <a:t>November </a:t>
            </a:r>
            <a:r>
              <a:rPr lang="en-US" sz="1200" dirty="0" smtClean="0">
                <a:solidFill>
                  <a:srgbClr val="1D2F68"/>
                </a:solidFill>
                <a:cs typeface="+mn-cs"/>
              </a:rPr>
              <a:t>2017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2.bp.blogspot.com/_3EQyTgtaQXc/S8IbBRQML3I/AAAAAAAAB5I/S_iwvn7cJ28/s1600/iPadshade.jp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30175" y="153988"/>
            <a:ext cx="6426200" cy="1395412"/>
          </a:xfrm>
        </p:spPr>
        <p:txBody>
          <a:bodyPr/>
          <a:lstStyle/>
          <a:p>
            <a:pPr eaLnBrk="1" hangingPunct="1"/>
            <a:r>
              <a:rPr lang="en-US" altLang="en-US" sz="3200" dirty="0" smtClean="0"/>
              <a:t>FAA Tablet Tests</a:t>
            </a:r>
            <a:endParaRPr lang="en-US" altLang="en-US" sz="3200" dirty="0" smtClean="0"/>
          </a:p>
        </p:txBody>
      </p:sp>
      <p:sp>
        <p:nvSpPr>
          <p:cNvPr id="3075" name="Text Box 17"/>
          <p:cNvSpPr txBox="1">
            <a:spLocks noChangeArrowheads="1"/>
          </p:cNvSpPr>
          <p:nvPr/>
        </p:nvSpPr>
        <p:spPr bwMode="auto">
          <a:xfrm>
            <a:off x="1754188" y="4497388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bg2"/>
                </a:solidFill>
              </a:rPr>
              <a:t>Systems Meeting</a:t>
            </a:r>
            <a:endParaRPr lang="en-US" altLang="en-US" sz="1600" dirty="0">
              <a:solidFill>
                <a:schemeClr val="bg2"/>
              </a:solidFill>
            </a:endParaRPr>
          </a:p>
        </p:txBody>
      </p:sp>
      <p:sp>
        <p:nvSpPr>
          <p:cNvPr id="3076" name="Text Box 18"/>
          <p:cNvSpPr txBox="1">
            <a:spLocks noChangeArrowheads="1"/>
          </p:cNvSpPr>
          <p:nvPr/>
        </p:nvSpPr>
        <p:spPr bwMode="auto">
          <a:xfrm>
            <a:off x="788988" y="4875213"/>
            <a:ext cx="4873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bg2"/>
                </a:solidFill>
              </a:rPr>
              <a:t>FAA </a:t>
            </a:r>
            <a:r>
              <a:rPr lang="en-US" altLang="en-US" sz="1600" dirty="0">
                <a:solidFill>
                  <a:schemeClr val="bg2"/>
                </a:solidFill>
              </a:rPr>
              <a:t>Fire Safety</a:t>
            </a:r>
          </a:p>
        </p:txBody>
      </p:sp>
      <p:sp>
        <p:nvSpPr>
          <p:cNvPr id="3077" name="Text Box 19"/>
          <p:cNvSpPr txBox="1">
            <a:spLocks noChangeArrowheads="1"/>
          </p:cNvSpPr>
          <p:nvPr/>
        </p:nvSpPr>
        <p:spPr bwMode="auto">
          <a:xfrm>
            <a:off x="1000125" y="5211763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dirty="0" smtClean="0">
                <a:solidFill>
                  <a:schemeClr val="bg2"/>
                </a:solidFill>
              </a:rPr>
              <a:t>11/2017</a:t>
            </a:r>
            <a:endParaRPr lang="en-US" altLang="en-US" sz="1600" dirty="0">
              <a:solidFill>
                <a:schemeClr val="bg2"/>
              </a:solidFill>
            </a:endParaRPr>
          </a:p>
        </p:txBody>
      </p:sp>
      <p:pic>
        <p:nvPicPr>
          <p:cNvPr id="7" name="Picture 1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2742" y="1275557"/>
            <a:ext cx="4157133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Cockpit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967936"/>
              </p:ext>
            </p:extLst>
          </p:nvPr>
        </p:nvGraphicFramePr>
        <p:xfrm>
          <a:off x="341313" y="2431415"/>
          <a:ext cx="85598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4464">
                  <a:extLst>
                    <a:ext uri="{9D8B030D-6E8A-4147-A177-3AD203B41FA5}">
                      <a16:colId xmlns:a16="http://schemas.microsoft.com/office/drawing/2014/main" val="3999772974"/>
                    </a:ext>
                  </a:extLst>
                </a:gridCol>
                <a:gridCol w="2537137">
                  <a:extLst>
                    <a:ext uri="{9D8B030D-6E8A-4147-A177-3AD203B41FA5}">
                      <a16:colId xmlns:a16="http://schemas.microsoft.com/office/drawing/2014/main" val="37987420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4163528892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3337643616"/>
                    </a:ext>
                  </a:extLst>
                </a:gridCol>
                <a:gridCol w="2120899">
                  <a:extLst>
                    <a:ext uri="{9D8B030D-6E8A-4147-A177-3AD203B41FA5}">
                      <a16:colId xmlns:a16="http://schemas.microsoft.com/office/drawing/2014/main" val="33690180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Max Smoke Obscuration per Foot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 CO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 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</a:t>
                      </a:r>
                      <a:r>
                        <a:rPr lang="en-US" baseline="0" dirty="0" smtClean="0"/>
                        <a:t> Temperature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4587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2450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620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 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0148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780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520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24.9 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3445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91.2%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4460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60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173.6 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412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5430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396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102.9 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077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369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Hazard - Cockpit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test 8_shorte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006" y="1508125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6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Smoke accumulation - Cockpit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Test 6_shorte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4" y="1508125"/>
            <a:ext cx="8270875" cy="4391025"/>
          </a:xfrm>
        </p:spPr>
        <p:txBody>
          <a:bodyPr/>
          <a:lstStyle/>
          <a:p>
            <a:r>
              <a:rPr lang="en-US" dirty="0" smtClean="0"/>
              <a:t>Early warning signs of a tablet overheating.</a:t>
            </a:r>
          </a:p>
          <a:p>
            <a:pPr lvl="1"/>
            <a:r>
              <a:rPr lang="en-US" dirty="0" smtClean="0"/>
              <a:t>Screen delaminates from tablet.</a:t>
            </a:r>
          </a:p>
          <a:p>
            <a:pPr lvl="1"/>
            <a:r>
              <a:rPr lang="en-US" dirty="0" smtClean="0"/>
              <a:t>A small quantity of smoke or odor may be noticeable. </a:t>
            </a:r>
          </a:p>
          <a:p>
            <a:r>
              <a:rPr lang="en-US" dirty="0" smtClean="0"/>
              <a:t>Smoke accumulation could impair a pilots vision.</a:t>
            </a:r>
          </a:p>
          <a:p>
            <a:r>
              <a:rPr lang="en-US" dirty="0" smtClean="0"/>
              <a:t>CO and CO</a:t>
            </a:r>
            <a:r>
              <a:rPr lang="en-US" baseline="-25000" dirty="0" smtClean="0"/>
              <a:t>2</a:t>
            </a:r>
            <a:r>
              <a:rPr lang="en-US" dirty="0" smtClean="0"/>
              <a:t> concentrations are considered non-toxic for the amount of time that a pilot or flight attendants would be exposed.</a:t>
            </a:r>
          </a:p>
          <a:p>
            <a:r>
              <a:rPr lang="en-US" dirty="0" smtClean="0"/>
              <a:t>Fire may erupt from the tablet.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50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Contact information:</a:t>
            </a:r>
          </a:p>
          <a:p>
            <a:pPr lvl="1"/>
            <a:r>
              <a:rPr lang="en-US" dirty="0" smtClean="0"/>
              <a:t>Thomas.Maloney@faa.gov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1-609-485-7542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9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FAA Tests</a:t>
            </a:r>
            <a:endParaRPr lang="en-US" dirty="0"/>
          </a:p>
        </p:txBody>
      </p:sp>
      <p:pic>
        <p:nvPicPr>
          <p:cNvPr id="5" name="My Movi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3850" y="1508125"/>
            <a:ext cx="5854700" cy="4391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of Current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E-tablets are being used for the electronic flight bag in the cockpit. – What would happen if thermal runaway happened in the cockpit?</a:t>
            </a:r>
          </a:p>
          <a:p>
            <a:r>
              <a:rPr lang="en-US" dirty="0" smtClean="0"/>
              <a:t>E-tablets are used as in-flight entertainment and are stored in the galley. – What would happen if thermal runaway happened in the galley storage area?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7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Introduction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 smtClean="0"/>
              <a:t>In both locations we looked at:</a:t>
            </a:r>
          </a:p>
          <a:p>
            <a:pPr lvl="1"/>
            <a:r>
              <a:rPr lang="en-US" altLang="en-US" dirty="0" smtClean="0"/>
              <a:t>Smoke accumulation</a:t>
            </a:r>
          </a:p>
          <a:p>
            <a:pPr lvl="1"/>
            <a:r>
              <a:rPr lang="en-US" altLang="en-US" dirty="0" smtClean="0"/>
              <a:t>Hazardous gas accumulation</a:t>
            </a:r>
          </a:p>
          <a:p>
            <a:pPr lvl="1"/>
            <a:r>
              <a:rPr lang="en-US" altLang="en-US" dirty="0" smtClean="0"/>
              <a:t>Fire Hazard</a:t>
            </a:r>
          </a:p>
          <a:p>
            <a:pPr lvl="1"/>
            <a:r>
              <a:rPr lang="en-US" altLang="en-US" dirty="0" smtClean="0"/>
              <a:t>Temperatures</a:t>
            </a:r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80556B-D3F9-4766-84A5-EDB79CB212A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Galley </a:t>
            </a:r>
            <a:r>
              <a:rPr lang="en-US" dirty="0" smtClean="0"/>
              <a:t>Compartment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7800" y="4976824"/>
            <a:ext cx="886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CO,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concentration data was collected in the walkway near the compartment.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Temperature was measured in the compartment.</a:t>
            </a:r>
            <a:endParaRPr lang="en-US" sz="1800" dirty="0"/>
          </a:p>
        </p:txBody>
      </p:sp>
      <p:pic>
        <p:nvPicPr>
          <p:cNvPr id="10" name="Picture 2" descr="E:\New folder (3)\DSC024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901825"/>
            <a:ext cx="3490728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84" y="1901825"/>
            <a:ext cx="3489891" cy="261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eft-Right Arrow 10"/>
          <p:cNvSpPr>
            <a:spLocks noChangeArrowheads="1"/>
          </p:cNvSpPr>
          <p:nvPr/>
        </p:nvSpPr>
        <p:spPr bwMode="auto">
          <a:xfrm>
            <a:off x="3916224" y="2710776"/>
            <a:ext cx="1055260" cy="24620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6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Cockpit Setup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40005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Tx/>
              <a:buNone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298697" y="1127123"/>
            <a:ext cx="40497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894" y="1203026"/>
            <a:ext cx="4871247" cy="3653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25" y="5105399"/>
            <a:ext cx="8258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CO, CO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 concentration was measured at the face height of pilot.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Temperature was measured about 18 inches above tablet.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Smoke obscuration was measured near pilots head.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12369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Galley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52984"/>
              </p:ext>
            </p:extLst>
          </p:nvPr>
        </p:nvGraphicFramePr>
        <p:xfrm>
          <a:off x="1071562" y="2200275"/>
          <a:ext cx="6999288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9822">
                  <a:extLst>
                    <a:ext uri="{9D8B030D-6E8A-4147-A177-3AD203B41FA5}">
                      <a16:colId xmlns:a16="http://schemas.microsoft.com/office/drawing/2014/main" val="3236195556"/>
                    </a:ext>
                  </a:extLst>
                </a:gridCol>
                <a:gridCol w="1749822">
                  <a:extLst>
                    <a:ext uri="{9D8B030D-6E8A-4147-A177-3AD203B41FA5}">
                      <a16:colId xmlns:a16="http://schemas.microsoft.com/office/drawing/2014/main" val="3609890603"/>
                    </a:ext>
                  </a:extLst>
                </a:gridCol>
                <a:gridCol w="1749822">
                  <a:extLst>
                    <a:ext uri="{9D8B030D-6E8A-4147-A177-3AD203B41FA5}">
                      <a16:colId xmlns:a16="http://schemas.microsoft.com/office/drawing/2014/main" val="3714500837"/>
                    </a:ext>
                  </a:extLst>
                </a:gridCol>
                <a:gridCol w="1749822">
                  <a:extLst>
                    <a:ext uri="{9D8B030D-6E8A-4147-A177-3AD203B41FA5}">
                      <a16:colId xmlns:a16="http://schemas.microsoft.com/office/drawing/2014/main" val="428101835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 CO</a:t>
                      </a:r>
                      <a:r>
                        <a:rPr lang="en-US" baseline="-25000" dirty="0" smtClean="0"/>
                        <a:t>2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 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Max Compartment Temperature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482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128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 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481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246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140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 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778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245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82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226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Test 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188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 ppm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113 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2311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911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Smoke Accumulation Galley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Test 1_shorte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8675" y="1400175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9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External Temperatures – Galley Compartment</a:t>
            </a:r>
            <a:endParaRPr lang="en-US" sz="2800" dirty="0"/>
          </a:p>
        </p:txBody>
      </p:sp>
      <p:pic>
        <p:nvPicPr>
          <p:cNvPr id="5" name="FLIR test 4_shorten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3850" y="1508125"/>
            <a:ext cx="5854700" cy="43910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F866CD-CF43-438A-A9EF-6BC7A0974F3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19323</TotalTime>
  <Words>341</Words>
  <Application>Microsoft Office PowerPoint</Application>
  <PresentationFormat>On-screen Show (4:3)</PresentationFormat>
  <Paragraphs>96</Paragraphs>
  <Slides>14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Times New Roman</vt:lpstr>
      <vt:lpstr>1_Custom Design</vt:lpstr>
      <vt:lpstr>FAA Tablet Tests</vt:lpstr>
      <vt:lpstr>Background FAA Tests</vt:lpstr>
      <vt:lpstr>Background of Current Tests</vt:lpstr>
      <vt:lpstr>Introduction</vt:lpstr>
      <vt:lpstr>Galley Compartment Setup</vt:lpstr>
      <vt:lpstr>Cockpit Setup</vt:lpstr>
      <vt:lpstr>Result Galley</vt:lpstr>
      <vt:lpstr>Smoke Accumulation Galley</vt:lpstr>
      <vt:lpstr>External Temperatures – Galley Compartment</vt:lpstr>
      <vt:lpstr>Results Cockpit</vt:lpstr>
      <vt:lpstr>Fire Hazard - Cockpit</vt:lpstr>
      <vt:lpstr>Smoke accumulation - Cockpit</vt:lpstr>
      <vt:lpstr>Summary</vt:lpstr>
      <vt:lpstr>Questions?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Maloney, Thomas (FAA)</cp:lastModifiedBy>
  <cp:revision>511</cp:revision>
  <cp:lastPrinted>2017-07-12T13:37:52Z</cp:lastPrinted>
  <dcterms:created xsi:type="dcterms:W3CDTF">2005-01-28T20:32:53Z</dcterms:created>
  <dcterms:modified xsi:type="dcterms:W3CDTF">2017-11-01T19:17:29Z</dcterms:modified>
</cp:coreProperties>
</file>