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sf" ContentType="video/x-ms-as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2" autoAdjust="0"/>
    <p:restoredTop sz="90178" autoAdjust="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0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8C25B18-B71E-42CD-B47E-FCB51EA1C33E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9872756-2199-4FFD-A051-09EF6DED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09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51DCE14-23C7-4229-A763-2BB32A90C621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EA20C5F-7B10-4655-A7E2-4DF5F1051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01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0C5F-7B10-4655-A7E2-4DF5F10516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06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0C5F-7B10-4655-A7E2-4DF5F10516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9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3968-7BE5-4D85-8148-0B08A2DE9DB8}" type="datetime1">
              <a:rPr lang="en-US" smtClean="0"/>
              <a:t>10/28/2017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46304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" y="182880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37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99BCE-ACE5-46E4-91D2-56F502A6337F}" type="datetime1">
              <a:rPr lang="en-US" smtClean="0"/>
              <a:t>10/28/2017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62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B022-0FFE-4266-86B6-A236654FFEE6}" type="datetime1">
              <a:rPr lang="en-US" smtClean="0"/>
              <a:t>10/28/2017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68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858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D7A6C-0F7D-44E2-B488-EE02BA9758ED}" type="datetime1">
              <a:rPr lang="en-US" smtClean="0"/>
              <a:t>10/28/2017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28600"/>
            <a:ext cx="914400" cy="914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0" y="1219200"/>
            <a:ext cx="9144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326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F073-4CA5-4DB7-97C3-9321B53BAD9D}" type="datetime1">
              <a:rPr lang="en-US" smtClean="0"/>
              <a:t>10/28/2017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4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3091-31BB-4079-8330-533BB5855592}" type="datetime1">
              <a:rPr lang="en-US" smtClean="0"/>
              <a:t>10/28/2017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11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C12A-E375-4339-B830-3AEF5361FB52}" type="datetime1">
              <a:rPr lang="en-US" smtClean="0"/>
              <a:t>10/28/2017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86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B6B8B-8DDB-467D-A814-5F57B5F1B291}" type="datetime1">
              <a:rPr lang="en-US" smtClean="0"/>
              <a:t>10/28/2017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32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7DDD-34E0-4DBB-8638-953074C4C1E8}" type="datetime1">
              <a:rPr lang="en-US" smtClean="0"/>
              <a:t>10/28/2017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9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11BCE-F4FE-4785-84D9-7CA35FCEAED0}" type="datetime1">
              <a:rPr lang="en-US" smtClean="0"/>
              <a:t>10/28/2017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00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BB1C-2F1B-44D4-B0BD-8778DAC8BAA7}" type="datetime1">
              <a:rPr lang="en-US" smtClean="0"/>
              <a:t>10/28/2017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60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69F86-030C-4838-AB52-E0DACD471FDD}" type="datetime1">
              <a:rPr lang="en-US" smtClean="0"/>
              <a:t>10/28/2017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1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3.tif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7.wmf"/><Relationship Id="rId4" Type="http://schemas.openxmlformats.org/officeDocument/2006/relationships/image" Target="../media/image18.tiff"/><Relationship Id="rId9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asf"/><Relationship Id="rId7" Type="http://schemas.openxmlformats.org/officeDocument/2006/relationships/image" Target="../media/image9.png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s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978025"/>
            <a:ext cx="8686800" cy="1755775"/>
          </a:xfrm>
        </p:spPr>
        <p:txBody>
          <a:bodyPr>
            <a:normAutofit/>
          </a:bodyPr>
          <a:lstStyle/>
          <a:p>
            <a:r>
              <a:rPr lang="en-US" dirty="0" smtClean="0"/>
              <a:t>Modeling of Hidden Fire in Aircraft Overhead Area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419600"/>
            <a:ext cx="8382000" cy="1752600"/>
          </a:xfrm>
        </p:spPr>
        <p:txBody>
          <a:bodyPr>
            <a:normAutofit fontScale="47500" lnSpcReduction="20000"/>
          </a:bodyPr>
          <a:lstStyle/>
          <a:p>
            <a:r>
              <a:rPr lang="en-US" sz="4200" dirty="0" err="1">
                <a:solidFill>
                  <a:schemeClr val="tx1"/>
                </a:solidFill>
              </a:rPr>
              <a:t>Haiqing</a:t>
            </a:r>
            <a:r>
              <a:rPr lang="en-US" sz="4200" dirty="0">
                <a:solidFill>
                  <a:schemeClr val="tx1"/>
                </a:solidFill>
              </a:rPr>
              <a:t> </a:t>
            </a:r>
            <a:r>
              <a:rPr lang="en-US" sz="4200" dirty="0" smtClean="0">
                <a:solidFill>
                  <a:schemeClr val="tx1"/>
                </a:solidFill>
              </a:rPr>
              <a:t>Guo</a:t>
            </a:r>
            <a:r>
              <a:rPr lang="en-US" sz="4200" baseline="30000" dirty="0" smtClean="0">
                <a:solidFill>
                  <a:schemeClr val="tx1"/>
                </a:solidFill>
              </a:rPr>
              <a:t>1</a:t>
            </a:r>
            <a:r>
              <a:rPr lang="en-US" sz="4200" dirty="0" smtClean="0">
                <a:solidFill>
                  <a:schemeClr val="tx1"/>
                </a:solidFill>
              </a:rPr>
              <a:t>, </a:t>
            </a:r>
            <a:r>
              <a:rPr lang="en-US" sz="4200" dirty="0" err="1">
                <a:solidFill>
                  <a:schemeClr val="tx1"/>
                </a:solidFill>
              </a:rPr>
              <a:t>Ezgi</a:t>
            </a:r>
            <a:r>
              <a:rPr lang="en-US" sz="4200" dirty="0">
                <a:solidFill>
                  <a:schemeClr val="tx1"/>
                </a:solidFill>
              </a:rPr>
              <a:t> S. Oztekin</a:t>
            </a:r>
            <a:r>
              <a:rPr lang="en-US" sz="4200" baseline="30000" dirty="0">
                <a:solidFill>
                  <a:schemeClr val="tx1"/>
                </a:solidFill>
              </a:rPr>
              <a:t>2</a:t>
            </a:r>
            <a:r>
              <a:rPr lang="en-US" sz="4200" dirty="0">
                <a:solidFill>
                  <a:schemeClr val="tx1"/>
                </a:solidFill>
              </a:rPr>
              <a:t>, Sean Crowley</a:t>
            </a:r>
            <a:r>
              <a:rPr lang="en-US" sz="4200" baseline="30000" dirty="0">
                <a:solidFill>
                  <a:schemeClr val="tx1"/>
                </a:solidFill>
              </a:rPr>
              <a:t>3</a:t>
            </a:r>
            <a:r>
              <a:rPr lang="en-US" sz="4200" dirty="0">
                <a:solidFill>
                  <a:schemeClr val="tx1"/>
                </a:solidFill>
              </a:rPr>
              <a:t>, Paul Scrofani</a:t>
            </a:r>
            <a:r>
              <a:rPr lang="en-US" sz="4200" baseline="30000" dirty="0">
                <a:solidFill>
                  <a:schemeClr val="tx1"/>
                </a:solidFill>
              </a:rPr>
              <a:t>4</a:t>
            </a:r>
            <a:r>
              <a:rPr lang="en-US" sz="4200" dirty="0">
                <a:solidFill>
                  <a:schemeClr val="tx1"/>
                </a:solidFill>
              </a:rPr>
              <a:t>, Richard E. </a:t>
            </a:r>
            <a:r>
              <a:rPr lang="en-US" sz="4200" dirty="0" smtClean="0">
                <a:solidFill>
                  <a:schemeClr val="tx1"/>
                </a:solidFill>
              </a:rPr>
              <a:t>Lyon</a:t>
            </a:r>
            <a:r>
              <a:rPr lang="en-US" sz="4200" baseline="30000" dirty="0" smtClean="0">
                <a:solidFill>
                  <a:schemeClr val="tx1"/>
                </a:solidFill>
              </a:rPr>
              <a:t>3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400" i="1" baseline="30000" dirty="0">
                <a:solidFill>
                  <a:schemeClr val="tx1"/>
                </a:solidFill>
              </a:rPr>
              <a:t>1</a:t>
            </a:r>
            <a:r>
              <a:rPr lang="en-US" sz="3400" i="1" dirty="0">
                <a:solidFill>
                  <a:schemeClr val="tx1"/>
                </a:solidFill>
              </a:rPr>
              <a:t> </a:t>
            </a:r>
            <a:r>
              <a:rPr lang="en-US" sz="3400" i="1" dirty="0" err="1">
                <a:solidFill>
                  <a:schemeClr val="tx1"/>
                </a:solidFill>
              </a:rPr>
              <a:t>CFar</a:t>
            </a:r>
            <a:r>
              <a:rPr lang="en-US" sz="3400" i="1" dirty="0">
                <a:solidFill>
                  <a:schemeClr val="tx1"/>
                </a:solidFill>
              </a:rPr>
              <a:t> Services, </a:t>
            </a:r>
            <a:r>
              <a:rPr lang="en-US" sz="3400" i="1" dirty="0" smtClean="0">
                <a:solidFill>
                  <a:schemeClr val="tx1"/>
                </a:solidFill>
              </a:rPr>
              <a:t>Marmora</a:t>
            </a:r>
            <a:r>
              <a:rPr lang="en-US" sz="3400" i="1" dirty="0">
                <a:solidFill>
                  <a:schemeClr val="tx1"/>
                </a:solidFill>
              </a:rPr>
              <a:t>, </a:t>
            </a:r>
            <a:r>
              <a:rPr lang="en-US" sz="3400" i="1" dirty="0" smtClean="0">
                <a:solidFill>
                  <a:schemeClr val="tx1"/>
                </a:solidFill>
              </a:rPr>
              <a:t>NJ</a:t>
            </a:r>
            <a:endParaRPr lang="en-US" sz="3400" dirty="0">
              <a:solidFill>
                <a:schemeClr val="tx1"/>
              </a:solidFill>
            </a:endParaRPr>
          </a:p>
          <a:p>
            <a:r>
              <a:rPr lang="en-US" sz="3400" i="1" baseline="30000" dirty="0">
                <a:solidFill>
                  <a:schemeClr val="tx1"/>
                </a:solidFill>
              </a:rPr>
              <a:t>2</a:t>
            </a:r>
            <a:r>
              <a:rPr lang="en-US" sz="3400" i="1" dirty="0">
                <a:solidFill>
                  <a:schemeClr val="tx1"/>
                </a:solidFill>
              </a:rPr>
              <a:t> </a:t>
            </a:r>
            <a:r>
              <a:rPr lang="en-US" sz="3400" i="1" dirty="0" err="1">
                <a:solidFill>
                  <a:schemeClr val="tx1"/>
                </a:solidFill>
              </a:rPr>
              <a:t>Diakon</a:t>
            </a:r>
            <a:r>
              <a:rPr lang="en-US" sz="3400" i="1" dirty="0">
                <a:solidFill>
                  <a:schemeClr val="tx1"/>
                </a:solidFill>
              </a:rPr>
              <a:t> Solutions, </a:t>
            </a:r>
            <a:r>
              <a:rPr lang="en-US" sz="3400" i="1" dirty="0" smtClean="0">
                <a:solidFill>
                  <a:schemeClr val="tx1"/>
                </a:solidFill>
              </a:rPr>
              <a:t>Cape </a:t>
            </a:r>
            <a:r>
              <a:rPr lang="en-US" sz="3400" i="1" dirty="0">
                <a:solidFill>
                  <a:schemeClr val="tx1"/>
                </a:solidFill>
              </a:rPr>
              <a:t>May Court House, </a:t>
            </a:r>
            <a:r>
              <a:rPr lang="en-US" sz="3400" i="1" dirty="0" smtClean="0">
                <a:solidFill>
                  <a:schemeClr val="tx1"/>
                </a:solidFill>
              </a:rPr>
              <a:t>NJ</a:t>
            </a:r>
            <a:endParaRPr lang="en-US" sz="3400" dirty="0">
              <a:solidFill>
                <a:schemeClr val="tx1"/>
              </a:solidFill>
            </a:endParaRPr>
          </a:p>
          <a:p>
            <a:r>
              <a:rPr lang="en-US" sz="3400" i="1" baseline="30000" dirty="0">
                <a:solidFill>
                  <a:schemeClr val="tx1"/>
                </a:solidFill>
              </a:rPr>
              <a:t>3</a:t>
            </a:r>
            <a:r>
              <a:rPr lang="en-US" sz="3400" i="1" dirty="0">
                <a:solidFill>
                  <a:schemeClr val="tx1"/>
                </a:solidFill>
              </a:rPr>
              <a:t> Federal Aviation Administration, William J. Hughes Technical Center, Atlantic City Airport, </a:t>
            </a:r>
            <a:r>
              <a:rPr lang="en-US" sz="3400" i="1" dirty="0" smtClean="0">
                <a:solidFill>
                  <a:schemeClr val="tx1"/>
                </a:solidFill>
              </a:rPr>
              <a:t>NJ</a:t>
            </a:r>
            <a:endParaRPr lang="en-US" sz="3400" dirty="0">
              <a:solidFill>
                <a:schemeClr val="tx1"/>
              </a:solidFill>
            </a:endParaRPr>
          </a:p>
          <a:p>
            <a:r>
              <a:rPr lang="en-US" sz="3400" i="1" baseline="30000" dirty="0">
                <a:solidFill>
                  <a:schemeClr val="tx1"/>
                </a:solidFill>
              </a:rPr>
              <a:t>4</a:t>
            </a:r>
            <a:r>
              <a:rPr lang="en-US" sz="3400" i="1" dirty="0">
                <a:solidFill>
                  <a:schemeClr val="tx1"/>
                </a:solidFill>
              </a:rPr>
              <a:t> </a:t>
            </a:r>
            <a:r>
              <a:rPr lang="en-US" sz="3400" i="1" dirty="0" smtClean="0">
                <a:solidFill>
                  <a:schemeClr val="tx1"/>
                </a:solidFill>
              </a:rPr>
              <a:t>Technology and Management International, LLC; </a:t>
            </a:r>
            <a:r>
              <a:rPr lang="en-US" sz="3400" i="1" smtClean="0">
                <a:solidFill>
                  <a:schemeClr val="tx1"/>
                </a:solidFill>
              </a:rPr>
              <a:t>Toms River, </a:t>
            </a:r>
            <a:r>
              <a:rPr lang="en-US" sz="3400" i="1" dirty="0" smtClean="0">
                <a:solidFill>
                  <a:schemeClr val="tx1"/>
                </a:solidFill>
              </a:rPr>
              <a:t>NJ</a:t>
            </a:r>
            <a:endParaRPr lang="en-US" sz="3400" dirty="0">
              <a:solidFill>
                <a:schemeClr val="tx1"/>
              </a:solidFill>
            </a:endParaRPr>
          </a:p>
          <a:p>
            <a:endParaRPr lang="en-US" sz="20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71271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International Aircraft Systems </a:t>
            </a:r>
          </a:p>
          <a:p>
            <a:pPr algn="ctr"/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Fire Protection Working Group Meeting</a:t>
            </a:r>
          </a:p>
          <a:p>
            <a:pPr algn="ctr"/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November 1 – 2, 2017</a:t>
            </a:r>
            <a:endParaRPr lang="en-US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Atlantic City, New Jersey, USA</a:t>
            </a:r>
            <a:endParaRPr lang="en-US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92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 – Contour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C:\Users\tech277\Documents\Projects\Plane Model\Test\Test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r="16844"/>
          <a:stretch/>
        </p:blipFill>
        <p:spPr bwMode="auto">
          <a:xfrm>
            <a:off x="128297" y="2042160"/>
            <a:ext cx="4242707" cy="420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tech277\Documents\Projects\Plane Model\Test\Simulation_Insulation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r="8265"/>
          <a:stretch/>
        </p:blipFill>
        <p:spPr bwMode="auto">
          <a:xfrm>
            <a:off x="4364367" y="2042160"/>
            <a:ext cx="4703433" cy="42062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075594" y="1957174"/>
            <a:ext cx="5152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Test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953328" y="1957174"/>
            <a:ext cx="1752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Simulation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397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 – Reduced Pressure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29600" cy="53729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524000" y="2286000"/>
            <a:ext cx="3101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along the centerline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9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 – Reduced Pressure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C:\Users\tech277\Documents\Projects\Plane Model\Test\Simulation_Insulation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r="17496"/>
          <a:stretch/>
        </p:blipFill>
        <p:spPr bwMode="auto">
          <a:xfrm>
            <a:off x="124134" y="2575560"/>
            <a:ext cx="4186136" cy="420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tech277\Documents\Projects\Plane Model\Test\Simulation_reduP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r="8722"/>
          <a:stretch/>
        </p:blipFill>
        <p:spPr bwMode="auto">
          <a:xfrm>
            <a:off x="4310270" y="2575560"/>
            <a:ext cx="4681330" cy="42062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524000" y="2480846"/>
            <a:ext cx="16703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Simulation (1 bar)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721071" y="2480846"/>
            <a:ext cx="193001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Simulation (0.75 bar)</a:t>
            </a:r>
            <a:endParaRPr lang="en-US" sz="1600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127766"/>
              </p:ext>
            </p:extLst>
          </p:nvPr>
        </p:nvGraphicFramePr>
        <p:xfrm>
          <a:off x="124134" y="1295400"/>
          <a:ext cx="2222939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Equation" r:id="rId5" imgW="1333500" imgH="558800" progId="Equation.3">
                  <p:embed/>
                </p:oleObj>
              </mc:Choice>
              <mc:Fallback>
                <p:oleObj name="Equation" r:id="rId5" imgW="1333500" imgH="5588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134" y="1295400"/>
                        <a:ext cx="2222939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368498"/>
              </p:ext>
            </p:extLst>
          </p:nvPr>
        </p:nvGraphicFramePr>
        <p:xfrm>
          <a:off x="2514600" y="1295400"/>
          <a:ext cx="330303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Equation" r:id="rId7" imgW="1689100" imgH="469900" progId="Equation.3">
                  <p:embed/>
                </p:oleObj>
              </mc:Choice>
              <mc:Fallback>
                <p:oleObj name="Equation" r:id="rId7" imgW="16891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295400"/>
                        <a:ext cx="3303037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ight Arrow 12"/>
          <p:cNvSpPr/>
          <p:nvPr/>
        </p:nvSpPr>
        <p:spPr>
          <a:xfrm>
            <a:off x="5791200" y="1676400"/>
            <a:ext cx="45720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441289"/>
              </p:ext>
            </p:extLst>
          </p:nvPr>
        </p:nvGraphicFramePr>
        <p:xfrm>
          <a:off x="6437142" y="1295400"/>
          <a:ext cx="242789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Equation" r:id="rId9" imgW="1473200" imgH="546100" progId="Equation.3">
                  <p:embed/>
                </p:oleObj>
              </mc:Choice>
              <mc:Fallback>
                <p:oleObj name="Equation" r:id="rId9" imgW="1473200" imgH="5461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7142" y="1295400"/>
                        <a:ext cx="242789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513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400" dirty="0" smtClean="0"/>
              <a:t>A </a:t>
            </a:r>
            <a:r>
              <a:rPr lang="en-US" sz="2400" dirty="0"/>
              <a:t>selected section of the cabin overhead area in </a:t>
            </a:r>
            <a:r>
              <a:rPr lang="en-US" sz="2400" dirty="0" smtClean="0"/>
              <a:t>Boeing 747-SP </a:t>
            </a:r>
            <a:r>
              <a:rPr lang="en-US" sz="2400" dirty="0"/>
              <a:t>is </a:t>
            </a:r>
            <a:r>
              <a:rPr lang="en-US" sz="2400" dirty="0" smtClean="0"/>
              <a:t>investigated.</a:t>
            </a:r>
          </a:p>
          <a:p>
            <a:pPr algn="just">
              <a:buFont typeface="Wingdings" pitchFamily="2" charset="2"/>
              <a:buChar char="q"/>
            </a:pPr>
            <a:endParaRPr lang="en-US" sz="2400" dirty="0" smtClean="0"/>
          </a:p>
          <a:p>
            <a:pPr algn="just">
              <a:buFont typeface="Wingdings" pitchFamily="2" charset="2"/>
              <a:buChar char="q"/>
            </a:pPr>
            <a:r>
              <a:rPr lang="en-US" sz="2400" dirty="0" smtClean="0"/>
              <a:t>CFD simulation with complex geometry is performed and the simulation results are compared with tests.</a:t>
            </a:r>
          </a:p>
          <a:p>
            <a:pPr algn="just">
              <a:buFont typeface="Wingdings" pitchFamily="2" charset="2"/>
              <a:buChar char="q"/>
            </a:pPr>
            <a:endParaRPr lang="en-US" sz="2400" dirty="0" smtClean="0"/>
          </a:p>
          <a:p>
            <a:pPr algn="just">
              <a:buFont typeface="Wingdings" pitchFamily="2" charset="2"/>
              <a:buChar char="q"/>
            </a:pPr>
            <a:r>
              <a:rPr lang="en-US" sz="2400" dirty="0" smtClean="0"/>
              <a:t>The temperatures agree within 5</a:t>
            </a:r>
            <a:r>
              <a:rPr lang="en-US" sz="2400" dirty="0" smtClean="0">
                <a:latin typeface="Calibri"/>
                <a:cs typeface="Calibri"/>
              </a:rPr>
              <a:t>°C in most of the test region, and within 10 °C  in the rear region.</a:t>
            </a:r>
          </a:p>
          <a:p>
            <a:pPr algn="just">
              <a:buFont typeface="Wingdings" pitchFamily="2" charset="2"/>
              <a:buChar char="q"/>
            </a:pPr>
            <a:endParaRPr lang="en-US" sz="2400" dirty="0" smtClean="0">
              <a:latin typeface="Calibri"/>
              <a:cs typeface="Calibri"/>
            </a:endParaRPr>
          </a:p>
          <a:p>
            <a:pPr algn="just">
              <a:buFont typeface="Wingdings" pitchFamily="2" charset="2"/>
              <a:buChar char="q"/>
            </a:pPr>
            <a:r>
              <a:rPr lang="en-US" sz="2400" dirty="0"/>
              <a:t>Decreased pressure results in higher ceiling temperature.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84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895600"/>
            <a:ext cx="3200400" cy="35720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229600" cy="475456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800" dirty="0" smtClean="0"/>
              <a:t>Hidden fires are not readily accessible, may be difficult to locate, and more challenging to extinguish. (FAA AC 120-80A).</a:t>
            </a:r>
          </a:p>
          <a:p>
            <a:pPr algn="just">
              <a:buFont typeface="Wingdings" pitchFamily="2" charset="2"/>
              <a:buChar char="q"/>
            </a:pPr>
            <a:endParaRPr lang="en-US" sz="2800" dirty="0" smtClean="0"/>
          </a:p>
          <a:p>
            <a:pPr algn="just">
              <a:buFont typeface="Wingdings" pitchFamily="2" charset="2"/>
              <a:buChar char="q"/>
            </a:pPr>
            <a:r>
              <a:rPr lang="en-US" sz="2800" dirty="0"/>
              <a:t>The indications of hidden fires include: </a:t>
            </a:r>
            <a:endParaRPr lang="en-US" sz="2800" dirty="0" smtClean="0"/>
          </a:p>
          <a:p>
            <a:pPr lvl="1" algn="just">
              <a:buFont typeface="Wingdings" pitchFamily="2" charset="2"/>
              <a:buChar char="v"/>
            </a:pPr>
            <a:r>
              <a:rPr lang="en-US" sz="2400" dirty="0" smtClean="0"/>
              <a:t>abnormal operation,</a:t>
            </a:r>
          </a:p>
          <a:p>
            <a:pPr lvl="1" algn="just">
              <a:buFont typeface="Wingdings" pitchFamily="2" charset="2"/>
              <a:buChar char="v"/>
            </a:pPr>
            <a:r>
              <a:rPr lang="en-US" sz="2400" dirty="0" smtClean="0"/>
              <a:t>circuit breakers,</a:t>
            </a:r>
          </a:p>
          <a:p>
            <a:pPr lvl="1" algn="just">
              <a:buFont typeface="Wingdings" pitchFamily="2" charset="2"/>
              <a:buChar char="v"/>
            </a:pPr>
            <a:r>
              <a:rPr lang="en-US" sz="2400" dirty="0" smtClean="0"/>
              <a:t>hot spots,</a:t>
            </a:r>
          </a:p>
          <a:p>
            <a:pPr lvl="1" algn="just">
              <a:buFont typeface="Wingdings" pitchFamily="2" charset="2"/>
              <a:buChar char="v"/>
            </a:pPr>
            <a:r>
              <a:rPr lang="en-US" sz="2400" dirty="0" smtClean="0"/>
              <a:t>fumes </a:t>
            </a:r>
            <a:r>
              <a:rPr lang="en-US" sz="2400" dirty="0"/>
              <a:t>and visual sighting of </a:t>
            </a:r>
            <a:r>
              <a:rPr lang="en-US" sz="2400" dirty="0" smtClean="0"/>
              <a:t>smoke.</a:t>
            </a:r>
          </a:p>
        </p:txBody>
      </p:sp>
    </p:spTree>
    <p:extLst>
      <p:ext uri="{BB962C8B-B14F-4D97-AF65-F5344CB8AC3E}">
        <p14:creationId xmlns:p14="http://schemas.microsoft.com/office/powerpoint/2010/main" val="251530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 and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39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sz="3000" dirty="0" smtClean="0"/>
              <a:t>Motivations: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/>
              <a:t>The </a:t>
            </a:r>
            <a:r>
              <a:rPr lang="en-US" sz="2600" dirty="0"/>
              <a:t>hidden area in the aircraft </a:t>
            </a:r>
            <a:r>
              <a:rPr lang="en-US" sz="2600" dirty="0" smtClean="0"/>
              <a:t>involves:</a:t>
            </a:r>
            <a:endParaRPr lang="en-US" sz="2600" b="1" dirty="0" smtClean="0"/>
          </a:p>
          <a:p>
            <a:pPr lvl="1" algn="just">
              <a:buFont typeface="Wingdings" pitchFamily="2" charset="2"/>
              <a:buChar char="v"/>
            </a:pPr>
            <a:r>
              <a:rPr lang="en-US" sz="2200" dirty="0" smtClean="0"/>
              <a:t>more </a:t>
            </a:r>
            <a:r>
              <a:rPr lang="en-US" sz="2200" dirty="0"/>
              <a:t>complex </a:t>
            </a:r>
            <a:r>
              <a:rPr lang="en-US" sz="2200" dirty="0" smtClean="0"/>
              <a:t>geometry (more obstruction </a:t>
            </a:r>
            <a:r>
              <a:rPr lang="en-US" sz="2200" dirty="0"/>
              <a:t>along the plume </a:t>
            </a:r>
            <a:r>
              <a:rPr lang="en-US" sz="2200" dirty="0" smtClean="0"/>
              <a:t>path and highly curved ceiling surface), </a:t>
            </a:r>
          </a:p>
          <a:p>
            <a:pPr lvl="1" algn="just">
              <a:buFont typeface="Wingdings" pitchFamily="2" charset="2"/>
              <a:buChar char="v"/>
            </a:pPr>
            <a:r>
              <a:rPr lang="en-US" sz="2200" dirty="0" smtClean="0"/>
              <a:t>highly </a:t>
            </a:r>
            <a:r>
              <a:rPr lang="en-US" sz="2200" dirty="0"/>
              <a:t>flammable insulation </a:t>
            </a:r>
            <a:r>
              <a:rPr lang="en-US" sz="2200" dirty="0" smtClean="0"/>
              <a:t>materials.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/>
              <a:t>P</a:t>
            </a:r>
            <a:r>
              <a:rPr lang="en-US" sz="2600" dirty="0" smtClean="0"/>
              <a:t>erforming full-scale test is expensive, destructive, and highly hazardous.</a:t>
            </a:r>
            <a:endParaRPr lang="en-US" sz="2600" dirty="0"/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Number of test scenarios increases with variance in fire source, fire location, cabin configuration, etc.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Inflight fire at cruise altitude is not possible.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Placement of smoke detector, temperature sensor, and CO detector in transport and cargo aircraft need more information.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3000" dirty="0" smtClean="0"/>
              <a:t>Objectives: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Perform CFD simulation of a chosen scenario.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Validate the simulation with full-scale test.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9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688"/>
          <a:stretch/>
        </p:blipFill>
        <p:spPr>
          <a:xfrm>
            <a:off x="228600" y="4810760"/>
            <a:ext cx="3638145" cy="178719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/>
          <a:srcRect l="1666" t="9427" r="1"/>
          <a:stretch/>
        </p:blipFill>
        <p:spPr bwMode="auto">
          <a:xfrm>
            <a:off x="4539574" y="4734560"/>
            <a:ext cx="4495800" cy="1971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1752600" y="5496560"/>
            <a:ext cx="3200400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1371600"/>
            <a:ext cx="8229600" cy="5105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q"/>
            </a:pPr>
            <a:r>
              <a:rPr lang="en-US" sz="2600" dirty="0" smtClean="0"/>
              <a:t>Test article Boeing 747-SP.</a:t>
            </a:r>
            <a:endParaRPr lang="en-US" sz="2600" b="1" dirty="0"/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/>
              <a:t>Selected region: 6.7 m long × 5.4 m wide × 2 m tall.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/>
              <a:t>The light detection and ranging (LIDAR) technology is used to generate 3-D CAD model.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/>
              <a:t>A 11 kW propane gas burner (square vent with 178 mm in sides) is used as fire source.</a:t>
            </a:r>
          </a:p>
        </p:txBody>
      </p:sp>
    </p:spTree>
    <p:extLst>
      <p:ext uri="{BB962C8B-B14F-4D97-AF65-F5344CB8AC3E}">
        <p14:creationId xmlns:p14="http://schemas.microsoft.com/office/powerpoint/2010/main" val="171097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1828800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800" dirty="0" smtClean="0"/>
              <a:t>50 thermocouples (Type K, 36-AWG) are installed on top (5 cm below ceiling).</a:t>
            </a:r>
          </a:p>
          <a:p>
            <a:pPr algn="just">
              <a:buFont typeface="Wingdings" pitchFamily="2" charset="2"/>
              <a:buChar char="q"/>
            </a:pPr>
            <a:r>
              <a:rPr lang="en-US" sz="2800" dirty="0" smtClean="0"/>
              <a:t>Two thermocouple trees (A and B) are to monitor hot gas layer development.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76599"/>
            <a:ext cx="7315200" cy="349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567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61715"/>
            <a:ext cx="5029200" cy="322008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686800" cy="475456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800" dirty="0" smtClean="0"/>
              <a:t>Fire Dynamics Simulator (FDS) developed by NIST.</a:t>
            </a:r>
          </a:p>
          <a:p>
            <a:pPr algn="just">
              <a:buFont typeface="Wingdings" pitchFamily="2" charset="2"/>
              <a:buChar char="q"/>
            </a:pPr>
            <a:r>
              <a:rPr lang="en-US" sz="2800" dirty="0" smtClean="0"/>
              <a:t>Total of 7 million cells in 84 meshes (1 cm cell at critical regions, and 2 cm cell at the rest regions).</a:t>
            </a:r>
          </a:p>
          <a:p>
            <a:pPr algn="just">
              <a:buFont typeface="Wingdings" pitchFamily="2" charset="2"/>
              <a:buChar char="q"/>
            </a:pPr>
            <a:r>
              <a:rPr lang="en-US" sz="2800" dirty="0" smtClean="0"/>
              <a:t>Computations are performed by 3 nodes in FAA’s HPC system.</a:t>
            </a:r>
          </a:p>
          <a:p>
            <a:pPr algn="just">
              <a:buFont typeface="Wingdings" pitchFamily="2" charset="2"/>
              <a:buChar char="q"/>
            </a:pPr>
            <a:r>
              <a:rPr lang="en-US" sz="2800" dirty="0" err="1" smtClean="0"/>
              <a:t>Radiative</a:t>
            </a:r>
            <a:r>
              <a:rPr lang="en-US" sz="2800" dirty="0" smtClean="0"/>
              <a:t> fraction is 0.3.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6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484053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sideview - converted with Clipchamp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251903"/>
            <a:ext cx="4754880" cy="3573605"/>
          </a:xfrm>
          <a:prstGeom prst="rect">
            <a:avLst/>
          </a:prstGeom>
        </p:spPr>
      </p:pic>
      <p:pic>
        <p:nvPicPr>
          <p:cNvPr id="6" name="frontview - converted with Clipchamp.as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9120" y="2251903"/>
            <a:ext cx="4754880" cy="35736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6762" y="2133600"/>
            <a:ext cx="2449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Side View: y = 3 m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029994" y="2171238"/>
            <a:ext cx="2971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Front View: x = 2.25 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355513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 mute="1">
                <p:cTn id="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TC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7275"/>
            <a:ext cx="8229600" cy="54345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524000" y="2286000"/>
            <a:ext cx="3101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along the centerline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– TC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29600" cy="53800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768969" y="2286000"/>
            <a:ext cx="1498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TC tree B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0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8249</TotalTime>
  <Words>530</Words>
  <Application>Microsoft Office PowerPoint</Application>
  <PresentationFormat>On-screen Show (4:3)</PresentationFormat>
  <Paragraphs>82</Paragraphs>
  <Slides>13</Slides>
  <Notes>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Equation</vt:lpstr>
      <vt:lpstr>Modeling of Hidden Fire in Aircraft Overhead Area</vt:lpstr>
      <vt:lpstr>Introduction</vt:lpstr>
      <vt:lpstr>Motivations and Objectives</vt:lpstr>
      <vt:lpstr>Experiment</vt:lpstr>
      <vt:lpstr>Experiment</vt:lpstr>
      <vt:lpstr>Simulation</vt:lpstr>
      <vt:lpstr>Temperature Results</vt:lpstr>
      <vt:lpstr>Results – TC Comparison</vt:lpstr>
      <vt:lpstr>Results – TC Comparison</vt:lpstr>
      <vt:lpstr>Results – Contour Comparison</vt:lpstr>
      <vt:lpstr>Simulation – Reduced Pressure</vt:lpstr>
      <vt:lpstr>Simulation – Reduced Pressure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Two-Step Reaction Mechanism for Combustion of Polymetric Solids Containing Flame Retardants</dc:title>
  <dc:creator>Tech User277</dc:creator>
  <cp:lastModifiedBy>Fire Safety</cp:lastModifiedBy>
  <cp:revision>424</cp:revision>
  <cp:lastPrinted>2017-09-11T20:37:12Z</cp:lastPrinted>
  <dcterms:created xsi:type="dcterms:W3CDTF">2006-08-16T00:00:00Z</dcterms:created>
  <dcterms:modified xsi:type="dcterms:W3CDTF">2017-10-28T21:42:12Z</dcterms:modified>
</cp:coreProperties>
</file>