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1" r:id="rId2"/>
  </p:sldMasterIdLst>
  <p:notesMasterIdLst>
    <p:notesMasterId r:id="rId32"/>
  </p:notesMasterIdLst>
  <p:handoutMasterIdLst>
    <p:handoutMasterId r:id="rId33"/>
  </p:handoutMasterIdLst>
  <p:sldIdLst>
    <p:sldId id="273" r:id="rId3"/>
    <p:sldId id="274" r:id="rId4"/>
    <p:sldId id="296" r:id="rId5"/>
    <p:sldId id="275" r:id="rId6"/>
    <p:sldId id="276" r:id="rId7"/>
    <p:sldId id="300" r:id="rId8"/>
    <p:sldId id="280" r:id="rId9"/>
    <p:sldId id="283" r:id="rId10"/>
    <p:sldId id="284" r:id="rId11"/>
    <p:sldId id="279" r:id="rId12"/>
    <p:sldId id="281" r:id="rId13"/>
    <p:sldId id="277" r:id="rId14"/>
    <p:sldId id="278" r:id="rId15"/>
    <p:sldId id="282" r:id="rId16"/>
    <p:sldId id="285" r:id="rId17"/>
    <p:sldId id="286" r:id="rId18"/>
    <p:sldId id="287" r:id="rId19"/>
    <p:sldId id="288" r:id="rId20"/>
    <p:sldId id="295" r:id="rId21"/>
    <p:sldId id="289" r:id="rId22"/>
    <p:sldId id="290" r:id="rId23"/>
    <p:sldId id="297" r:id="rId24"/>
    <p:sldId id="291" r:id="rId25"/>
    <p:sldId id="299" r:id="rId26"/>
    <p:sldId id="298" r:id="rId27"/>
    <p:sldId id="294" r:id="rId28"/>
    <p:sldId id="301" r:id="rId29"/>
    <p:sldId id="293" r:id="rId30"/>
    <p:sldId id="292" r:id="rId31"/>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96"/>
            <p14:sldId id="275"/>
            <p14:sldId id="276"/>
            <p14:sldId id="300"/>
            <p14:sldId id="280"/>
            <p14:sldId id="283"/>
            <p14:sldId id="284"/>
            <p14:sldId id="279"/>
            <p14:sldId id="281"/>
            <p14:sldId id="277"/>
            <p14:sldId id="278"/>
            <p14:sldId id="282"/>
            <p14:sldId id="285"/>
            <p14:sldId id="286"/>
            <p14:sldId id="287"/>
            <p14:sldId id="288"/>
            <p14:sldId id="295"/>
            <p14:sldId id="289"/>
            <p14:sldId id="290"/>
            <p14:sldId id="297"/>
            <p14:sldId id="291"/>
            <p14:sldId id="299"/>
            <p14:sldId id="298"/>
            <p14:sldId id="294"/>
            <p14:sldId id="301"/>
            <p14:sldId id="293"/>
            <p14:sldId id="292"/>
          </p14:sldIdLst>
        </p14:section>
      </p14:sectionLst>
    </p:ext>
    <p:ext uri="{EFAFB233-063F-42B5-8137-9DF3F51BA10A}">
      <p15:sldGuideLst xmlns:p15="http://schemas.microsoft.com/office/powerpoint/2012/main">
        <p15:guide id="1" orient="horz" pos="536">
          <p15:clr>
            <a:srgbClr val="A4A3A4"/>
          </p15:clr>
        </p15:guide>
        <p15:guide id="2" pos="3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211E75"/>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178" autoAdjust="0"/>
    <p:restoredTop sz="94717" autoAdjust="0"/>
  </p:normalViewPr>
  <p:slideViewPr>
    <p:cSldViewPr snapToGrid="0">
      <p:cViewPr varScale="1">
        <p:scale>
          <a:sx n="88" d="100"/>
          <a:sy n="88" d="100"/>
        </p:scale>
        <p:origin x="1227" y="48"/>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2</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Issues: Simulator</a:t>
            </a:r>
            <a:r>
              <a:rPr lang="en-US" baseline="0" dirty="0" smtClean="0"/>
              <a:t> was not within its required pressure. Might need to rerun the test.</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4029999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 conditions: Bulk avg. conc.</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338931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 conditions: Bulk Avg. Conc.</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3779253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descr="PPT template photo_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819620"/>
            <a:ext cx="9144000" cy="4038380"/>
          </a:xfrm>
          <a:prstGeom prst="rect">
            <a:avLst/>
          </a:prstGeom>
        </p:spPr>
      </p:pic>
      <p:sp>
        <p:nvSpPr>
          <p:cNvPr id="63490" name="Rectangle 1026"/>
          <p:cNvSpPr>
            <a:spLocks noGrp="1" noChangeArrowheads="1"/>
          </p:cNvSpPr>
          <p:nvPr>
            <p:ph type="ctrTitle"/>
          </p:nvPr>
        </p:nvSpPr>
        <p:spPr>
          <a:xfrm>
            <a:off x="2059659" y="333559"/>
            <a:ext cx="4983162"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2062834" y="1775009"/>
            <a:ext cx="4951412"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489498" y="3123185"/>
            <a:ext cx="7008582"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r>
              <a:rPr lang="en-US" sz="1600" dirty="0" smtClean="0">
                <a:solidFill>
                  <a:srgbClr val="1D2F68"/>
                </a:solidFill>
              </a:rPr>
              <a:t>: International Aircraft Systems Fire Protection Forum Meeting</a:t>
            </a:r>
            <a:endParaRPr lang="en-US" sz="1600" dirty="0">
              <a:solidFill>
                <a:srgbClr val="1D2F68"/>
              </a:solidFill>
            </a:endParaRPr>
          </a:p>
          <a:p>
            <a:pPr>
              <a:buFontTx/>
              <a:buNone/>
            </a:pPr>
            <a:r>
              <a:rPr lang="en-US" sz="1600" dirty="0">
                <a:solidFill>
                  <a:srgbClr val="1D2F68"/>
                </a:solidFill>
              </a:rPr>
              <a:t>By</a:t>
            </a:r>
            <a:r>
              <a:rPr lang="en-US" sz="1600" dirty="0" smtClean="0">
                <a:solidFill>
                  <a:srgbClr val="1D2F68"/>
                </a:solidFill>
              </a:rPr>
              <a:t>: Dhaval Dadia</a:t>
            </a:r>
            <a:endParaRPr lang="en-US" sz="1600" dirty="0">
              <a:solidFill>
                <a:srgbClr val="1D2F68"/>
              </a:solidFill>
            </a:endParaRPr>
          </a:p>
          <a:p>
            <a:pPr>
              <a:buFontTx/>
              <a:buNone/>
            </a:pPr>
            <a:r>
              <a:rPr lang="en-US" sz="1600" dirty="0">
                <a:solidFill>
                  <a:srgbClr val="1D2F68"/>
                </a:solidFill>
              </a:rPr>
              <a:t>Date</a:t>
            </a:r>
            <a:r>
              <a:rPr lang="en-US" sz="1600" dirty="0" smtClean="0">
                <a:solidFill>
                  <a:srgbClr val="1D2F68"/>
                </a:solidFill>
              </a:rPr>
              <a:t>: May 14, 2019</a:t>
            </a:r>
            <a:endParaRPr lang="en-US" sz="1600" dirty="0">
              <a:solidFill>
                <a:srgbClr val="1D2F68"/>
              </a:solidFill>
            </a:endParaRPr>
          </a:p>
        </p:txBody>
      </p:sp>
      <p:grpSp>
        <p:nvGrpSpPr>
          <p:cNvPr id="63544" name="Group 1080"/>
          <p:cNvGrpSpPr>
            <a:grpSpLocks/>
          </p:cNvGrpSpPr>
          <p:nvPr userDrawn="1"/>
        </p:nvGrpSpPr>
        <p:grpSpPr bwMode="auto">
          <a:xfrm>
            <a:off x="356380" y="5560061"/>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r>
              <a:rPr lang="en-US" dirty="0" smtClean="0"/>
              <a:t>May 14, 2019</a:t>
            </a:r>
            <a:endParaRPr lang="en-US" dirty="0"/>
          </a:p>
        </p:txBody>
      </p:sp>
      <p:sp>
        <p:nvSpPr>
          <p:cNvPr id="9"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10" name="Rectangle 11"/>
          <p:cNvSpPr>
            <a:spLocks noGrp="1" noChangeArrowheads="1"/>
          </p:cNvSpPr>
          <p:nvPr>
            <p:ph type="sldNum" sz="quarter" idx="4"/>
          </p:nvPr>
        </p:nvSpPr>
        <p:spPr bwMode="auto">
          <a:xfrm>
            <a:off x="7426053" y="6248400"/>
            <a:ext cx="11301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dirty="0" smtClean="0"/>
              <a:t>May 14, 2019</a:t>
            </a:r>
            <a:endParaRPr lang="en-US" dirty="0"/>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dirty="0" smtClean="0"/>
              <a:t>May 14, 2019</a:t>
            </a:r>
            <a:endParaRPr lang="en-US" dirty="0"/>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dirty="0" smtClean="0"/>
              <a:t>May 14, 2019</a:t>
            </a:r>
            <a:endParaRPr lang="en-US" dirty="0"/>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dirty="0" smtClean="0"/>
              <a:t>May 14, 2019</a:t>
            </a:r>
            <a:endParaRPr lang="en-US" dirty="0"/>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26053" y="6248400"/>
            <a:ext cx="11301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310456"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noFill/>
          <a:ln w="9525">
            <a:noFill/>
            <a:miter lim="800000"/>
            <a:headEnd/>
            <a:tailEnd/>
          </a:ln>
          <a:effectLs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userDrawn="1"/>
        </p:nvGrpSpPr>
        <p:grpSpPr bwMode="auto">
          <a:xfrm>
            <a:off x="5310456" y="6126158"/>
            <a:ext cx="2047875" cy="660400"/>
            <a:chOff x="3596" y="3859"/>
            <a:chExt cx="1290"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
        <p:nvSpPr>
          <p:cNvPr id="13" name="Rectangle 11"/>
          <p:cNvSpPr txBox="1">
            <a:spLocks noChangeArrowheads="1"/>
          </p:cNvSpPr>
          <p:nvPr userDrawn="1"/>
        </p:nvSpPr>
        <p:spPr bwMode="auto">
          <a:xfrm>
            <a:off x="7426053" y="6248400"/>
            <a:ext cx="11301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b="0" i="0" smtClean="0">
                <a:solidFill>
                  <a:srgbClr val="211E75"/>
                </a:solidFill>
                <a:latin typeface="Helvetica Neue Medium"/>
                <a:cs typeface="Helvetica Neue Medium"/>
              </a:rPr>
              <a:pPr/>
              <a:t>‹#›</a:t>
            </a:fld>
            <a:endParaRPr lang="en-US" b="0" i="0" dirty="0">
              <a:solidFill>
                <a:srgbClr val="211E75"/>
              </a:solidFill>
              <a:latin typeface="Helvetica Neue Medium"/>
              <a:cs typeface="Helvetica Neue Medium"/>
            </a:endParaRP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ire.tc.faa.gov/pdf/TC-TN12-11.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mailto:dhaval.dadia@faa.gov"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589085" y="333559"/>
            <a:ext cx="7913077" cy="1395412"/>
          </a:xfrm>
        </p:spPr>
        <p:txBody>
          <a:bodyPr/>
          <a:lstStyle/>
          <a:p>
            <a:r>
              <a:rPr lang="en-US" dirty="0" smtClean="0"/>
              <a:t>Cargo MPS Task Group</a:t>
            </a:r>
            <a:endParaRPr lang="en-US" dirty="0"/>
          </a:p>
        </p:txBody>
      </p:sp>
      <p:sp>
        <p:nvSpPr>
          <p:cNvPr id="32780" name="Rectangle 12"/>
          <p:cNvSpPr>
            <a:spLocks noGrp="1" noChangeArrowheads="1"/>
          </p:cNvSpPr>
          <p:nvPr>
            <p:ph type="subTitle" idx="1"/>
          </p:nvPr>
        </p:nvSpPr>
        <p:spPr>
          <a:xfrm>
            <a:off x="4046482" y="1775009"/>
            <a:ext cx="4455679" cy="1067092"/>
          </a:xfrm>
        </p:spPr>
        <p:txBody>
          <a:bodyPr/>
          <a:lstStyle/>
          <a:p>
            <a:r>
              <a:rPr lang="en-US" sz="2400" dirty="0" smtClean="0">
                <a:solidFill>
                  <a:schemeClr val="tx1"/>
                </a:solidFill>
              </a:rPr>
              <a:t>Issues and Potential Updates</a:t>
            </a:r>
            <a:endParaRPr lang="en-US" sz="2400" dirty="0">
              <a:solidFill>
                <a:schemeClr val="tx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Halon 1301 – Test 9</a:t>
            </a:r>
            <a:endParaRPr lang="en-US" dirty="0"/>
          </a:p>
        </p:txBody>
      </p:sp>
      <p:pic>
        <p:nvPicPr>
          <p:cNvPr id="5" name="April 29 2019 AM - Spl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7538" y="1508125"/>
            <a:ext cx="7805737"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10</a:t>
            </a:fld>
            <a:endParaRPr lang="en-US" dirty="0"/>
          </a:p>
        </p:txBody>
      </p:sp>
    </p:spTree>
    <p:extLst>
      <p:ext uri="{BB962C8B-B14F-4D97-AF65-F5344CB8AC3E}">
        <p14:creationId xmlns:p14="http://schemas.microsoft.com/office/powerpoint/2010/main" val="1823037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08843" y="0"/>
            <a:ext cx="8326315" cy="6035261"/>
          </a:xfrm>
          <a:prstGeom prst="rect">
            <a:avLst/>
          </a:prstGeom>
        </p:spPr>
      </p:pic>
      <p:sp>
        <p:nvSpPr>
          <p:cNvPr id="4" name="Slide Number Placeholder 3"/>
          <p:cNvSpPr>
            <a:spLocks noGrp="1"/>
          </p:cNvSpPr>
          <p:nvPr>
            <p:ph type="sldNum" sz="quarter" idx="4"/>
          </p:nvPr>
        </p:nvSpPr>
        <p:spPr/>
        <p:txBody>
          <a:bodyPr/>
          <a:lstStyle/>
          <a:p>
            <a:fld id="{74438B1A-AF1B-4C8B-993E-1BADE62A2451}" type="slidenum">
              <a:rPr lang="en-US" smtClean="0"/>
              <a:pPr/>
              <a:t>11</a:t>
            </a:fld>
            <a:endParaRPr lang="en-US" dirty="0"/>
          </a:p>
        </p:txBody>
      </p:sp>
      <p:cxnSp>
        <p:nvCxnSpPr>
          <p:cNvPr id="6" name="Straight Arrow Connector 5"/>
          <p:cNvCxnSpPr/>
          <p:nvPr/>
        </p:nvCxnSpPr>
        <p:spPr bwMode="auto">
          <a:xfrm>
            <a:off x="7640515" y="1397978"/>
            <a:ext cx="8793" cy="2400299"/>
          </a:xfrm>
          <a:prstGeom prst="straightConnector1">
            <a:avLst/>
          </a:prstGeom>
          <a:noFill/>
          <a:ln>
            <a:solidFill>
              <a:srgbClr val="FF0000"/>
            </a:solidFill>
            <a:headEnd type="triangle"/>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 name="TextBox 6"/>
          <p:cNvSpPr txBox="1"/>
          <p:nvPr/>
        </p:nvSpPr>
        <p:spPr bwMode="auto">
          <a:xfrm>
            <a:off x="7169048" y="1120979"/>
            <a:ext cx="96051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FF0000"/>
                </a:solidFill>
              </a:rPr>
              <a:t>36.70% SD</a:t>
            </a:r>
            <a:endParaRPr lang="en-US" sz="1200" b="1" dirty="0">
              <a:solidFill>
                <a:srgbClr val="FF0000"/>
              </a:solidFill>
            </a:endParaRPr>
          </a:p>
        </p:txBody>
      </p:sp>
    </p:spTree>
    <p:extLst>
      <p:ext uri="{BB962C8B-B14F-4D97-AF65-F5344CB8AC3E}">
        <p14:creationId xmlns:p14="http://schemas.microsoft.com/office/powerpoint/2010/main" val="3129131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Halon 1301 – Test 10</a:t>
            </a:r>
            <a:endParaRPr lang="en-US" dirty="0"/>
          </a:p>
        </p:txBody>
      </p:sp>
      <p:pic>
        <p:nvPicPr>
          <p:cNvPr id="5" name="April 29 2019 PM - Spl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8689" y="1508125"/>
            <a:ext cx="7805737"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12</a:t>
            </a:fld>
            <a:endParaRPr lang="en-US" dirty="0"/>
          </a:p>
        </p:txBody>
      </p:sp>
      <p:sp>
        <p:nvSpPr>
          <p:cNvPr id="6" name="TextBox 5"/>
          <p:cNvSpPr txBox="1"/>
          <p:nvPr/>
        </p:nvSpPr>
        <p:spPr bwMode="auto">
          <a:xfrm>
            <a:off x="3334023" y="1200348"/>
            <a:ext cx="2372765"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400" b="1" dirty="0" smtClean="0"/>
              <a:t>Overpressure of 0.095 psi</a:t>
            </a:r>
            <a:endParaRPr lang="en-US" sz="1400" b="1" dirty="0"/>
          </a:p>
        </p:txBody>
      </p:sp>
    </p:spTree>
    <p:extLst>
      <p:ext uri="{BB962C8B-B14F-4D97-AF65-F5344CB8AC3E}">
        <p14:creationId xmlns:p14="http://schemas.microsoft.com/office/powerpoint/2010/main" val="230737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Halon 1301 – Test 10</a:t>
            </a:r>
            <a:endParaRPr lang="en-US" dirty="0"/>
          </a:p>
        </p:txBody>
      </p:sp>
      <p:sp>
        <p:nvSpPr>
          <p:cNvPr id="3" name="Content Placeholder 2"/>
          <p:cNvSpPr>
            <a:spLocks noGrp="1"/>
          </p:cNvSpPr>
          <p:nvPr>
            <p:ph idx="1"/>
          </p:nvPr>
        </p:nvSpPr>
        <p:spPr/>
        <p:txBody>
          <a:bodyPr/>
          <a:lstStyle/>
          <a:p>
            <a:r>
              <a:rPr lang="en-US" b="0" dirty="0" smtClean="0"/>
              <a:t>Overpressure of 0.095 psi was recorded in an empty compartment.</a:t>
            </a:r>
          </a:p>
          <a:p>
            <a:r>
              <a:rPr lang="en-US" b="0" dirty="0" smtClean="0"/>
              <a:t>This equates to 0.495 psi if the cargo compartment was 80% full.</a:t>
            </a:r>
          </a:p>
          <a:p>
            <a:r>
              <a:rPr lang="en-US" b="0" dirty="0" smtClean="0"/>
              <a:t>Blowout panels in cargo compartments fail in the range of 0.5psi – 1psi.</a:t>
            </a:r>
            <a:endParaRPr lang="en-US"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13</a:t>
            </a:fld>
            <a:endParaRPr lang="en-US" dirty="0"/>
          </a:p>
        </p:txBody>
      </p:sp>
    </p:spTree>
    <p:extLst>
      <p:ext uri="{BB962C8B-B14F-4D97-AF65-F5344CB8AC3E}">
        <p14:creationId xmlns:p14="http://schemas.microsoft.com/office/powerpoint/2010/main" val="1315932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with Test Criteria</a:t>
            </a:r>
            <a:endParaRPr lang="en-US" dirty="0"/>
          </a:p>
        </p:txBody>
      </p:sp>
      <p:sp>
        <p:nvSpPr>
          <p:cNvPr id="3" name="Content Placeholder 2"/>
          <p:cNvSpPr>
            <a:spLocks noGrp="1"/>
          </p:cNvSpPr>
          <p:nvPr>
            <p:ph idx="1"/>
          </p:nvPr>
        </p:nvSpPr>
        <p:spPr/>
        <p:txBody>
          <a:bodyPr/>
          <a:lstStyle/>
          <a:p>
            <a:r>
              <a:rPr lang="en-US" sz="2000" b="0" dirty="0" smtClean="0"/>
              <a:t>According to the MPS, the aerosol can is activated when the minimum inerting concentration (3%) is reached at the height of the ignitor.</a:t>
            </a:r>
          </a:p>
          <a:p>
            <a:r>
              <a:rPr lang="en-US" sz="2000" b="0" dirty="0" smtClean="0"/>
              <a:t>This creates an unintended behavior of a very low concentration of Halon near the ceiling.</a:t>
            </a:r>
          </a:p>
          <a:p>
            <a:pPr lvl="1"/>
            <a:r>
              <a:rPr lang="en-US" sz="1600" dirty="0" smtClean="0"/>
              <a:t>Including stratification of the agent throughout the compartment.</a:t>
            </a:r>
            <a:endParaRPr lang="en-US" sz="1600"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14</a:t>
            </a:fld>
            <a:endParaRPr lang="en-US" dirty="0"/>
          </a:p>
        </p:txBody>
      </p:sp>
    </p:spTree>
    <p:extLst>
      <p:ext uri="{BB962C8B-B14F-4D97-AF65-F5344CB8AC3E}">
        <p14:creationId xmlns:p14="http://schemas.microsoft.com/office/powerpoint/2010/main" val="3978869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800" dirty="0" smtClean="0"/>
              <a:t>Proposal for Alternate Test Method</a:t>
            </a:r>
            <a:endParaRPr lang="en-US" sz="3800" dirty="0"/>
          </a:p>
        </p:txBody>
      </p:sp>
      <p:sp>
        <p:nvSpPr>
          <p:cNvPr id="4" name="Content Placeholder 3"/>
          <p:cNvSpPr>
            <a:spLocks noGrp="1"/>
          </p:cNvSpPr>
          <p:nvPr>
            <p:ph idx="1"/>
          </p:nvPr>
        </p:nvSpPr>
        <p:spPr/>
        <p:txBody>
          <a:bodyPr/>
          <a:lstStyle/>
          <a:p>
            <a:r>
              <a:rPr lang="en-US" b="0" dirty="0" smtClean="0"/>
              <a:t>Use mixing fans in the compartment to ensure there is not a stratification effect of the agent.</a:t>
            </a:r>
          </a:p>
          <a:p>
            <a:endParaRPr lang="en-US" b="0" dirty="0" smtClean="0"/>
          </a:p>
          <a:p>
            <a:r>
              <a:rPr lang="en-US" b="0" dirty="0" smtClean="0"/>
              <a:t>Increase the height of the setup so that the simulator is activated with a higher concentration of agent at the ceiling.</a:t>
            </a:r>
            <a:endParaRPr lang="en-US" b="0" dirty="0"/>
          </a:p>
        </p:txBody>
      </p:sp>
      <p:sp>
        <p:nvSpPr>
          <p:cNvPr id="2" name="Slide Number Placeholder 1"/>
          <p:cNvSpPr>
            <a:spLocks noGrp="1"/>
          </p:cNvSpPr>
          <p:nvPr>
            <p:ph type="sldNum" sz="quarter" idx="4294967295"/>
          </p:nvPr>
        </p:nvSpPr>
        <p:spPr>
          <a:xfrm>
            <a:off x="8013700" y="6248400"/>
            <a:ext cx="1130300" cy="457200"/>
          </a:xfrm>
        </p:spPr>
        <p:txBody>
          <a:bodyPr/>
          <a:lstStyle/>
          <a:p>
            <a:fld id="{8579F915-29B1-4ADF-B1F4-B9108899500C}" type="slidenum">
              <a:rPr lang="en-US" smtClean="0"/>
              <a:pPr/>
              <a:t>15</a:t>
            </a:fld>
            <a:endParaRPr lang="en-US"/>
          </a:p>
        </p:txBody>
      </p:sp>
    </p:spTree>
    <p:extLst>
      <p:ext uri="{BB962C8B-B14F-4D97-AF65-F5344CB8AC3E}">
        <p14:creationId xmlns:p14="http://schemas.microsoft.com/office/powerpoint/2010/main" val="2936101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Mixing Fans Setup</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3056" y="1508125"/>
            <a:ext cx="5854700"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16</a:t>
            </a:fld>
            <a:endParaRPr lang="en-US" dirty="0"/>
          </a:p>
        </p:txBody>
      </p:sp>
    </p:spTree>
    <p:extLst>
      <p:ext uri="{BB962C8B-B14F-4D97-AF65-F5344CB8AC3E}">
        <p14:creationId xmlns:p14="http://schemas.microsoft.com/office/powerpoint/2010/main" val="1972271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Mixing Fans Test Video – Test 14</a:t>
            </a:r>
            <a:endParaRPr lang="en-US" dirty="0"/>
          </a:p>
        </p:txBody>
      </p:sp>
      <p:pic>
        <p:nvPicPr>
          <p:cNvPr id="5" name="May 2 2019  AM - Spl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7538" y="1508125"/>
            <a:ext cx="7805737"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17</a:t>
            </a:fld>
            <a:endParaRPr lang="en-US" dirty="0"/>
          </a:p>
        </p:txBody>
      </p:sp>
    </p:spTree>
    <p:extLst>
      <p:ext uri="{BB962C8B-B14F-4D97-AF65-F5344CB8AC3E}">
        <p14:creationId xmlns:p14="http://schemas.microsoft.com/office/powerpoint/2010/main" val="2961883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7" name="Picture 6"/>
          <p:cNvPicPr>
            <a:picLocks noChangeAspect="1"/>
          </p:cNvPicPr>
          <p:nvPr/>
        </p:nvPicPr>
        <p:blipFill>
          <a:blip r:embed="rId2"/>
          <a:stretch>
            <a:fillRect/>
          </a:stretch>
        </p:blipFill>
        <p:spPr>
          <a:xfrm>
            <a:off x="402021" y="0"/>
            <a:ext cx="8339959" cy="6060096"/>
          </a:xfrm>
          <a:prstGeom prst="rect">
            <a:avLst/>
          </a:prstGeom>
        </p:spPr>
      </p:pic>
      <p:cxnSp>
        <p:nvCxnSpPr>
          <p:cNvPr id="5" name="Straight Arrow Connector 4"/>
          <p:cNvCxnSpPr/>
          <p:nvPr/>
        </p:nvCxnSpPr>
        <p:spPr bwMode="auto">
          <a:xfrm>
            <a:off x="7570176" y="1670539"/>
            <a:ext cx="1" cy="351692"/>
          </a:xfrm>
          <a:prstGeom prst="straightConnector1">
            <a:avLst/>
          </a:prstGeom>
          <a:noFill/>
          <a:ln>
            <a:solidFill>
              <a:srgbClr val="FF0000"/>
            </a:solidFill>
            <a:headEnd type="triangle"/>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TextBox 5"/>
          <p:cNvSpPr txBox="1"/>
          <p:nvPr/>
        </p:nvSpPr>
        <p:spPr bwMode="auto">
          <a:xfrm>
            <a:off x="7553328" y="1707885"/>
            <a:ext cx="87556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solidFill>
                  <a:srgbClr val="FF0000"/>
                </a:solidFill>
              </a:rPr>
              <a:t>3.88% SD</a:t>
            </a:r>
            <a:endParaRPr lang="en-US" sz="1200" b="1" dirty="0">
              <a:solidFill>
                <a:srgbClr val="FF0000"/>
              </a:solidFill>
            </a:endParaRPr>
          </a:p>
        </p:txBody>
      </p:sp>
    </p:spTree>
    <p:extLst>
      <p:ext uri="{BB962C8B-B14F-4D97-AF65-F5344CB8AC3E}">
        <p14:creationId xmlns:p14="http://schemas.microsoft.com/office/powerpoint/2010/main" val="71979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Setup Height</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3056" y="1508125"/>
            <a:ext cx="5854700"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19</a:t>
            </a:fld>
            <a:endParaRPr lang="en-US" dirty="0"/>
          </a:p>
        </p:txBody>
      </p:sp>
    </p:spTree>
    <p:extLst>
      <p:ext uri="{BB962C8B-B14F-4D97-AF65-F5344CB8AC3E}">
        <p14:creationId xmlns:p14="http://schemas.microsoft.com/office/powerpoint/2010/main" val="839687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smtClean="0"/>
              <a:t>Background</a:t>
            </a:r>
            <a:endParaRPr lang="en-US" dirty="0"/>
          </a:p>
        </p:txBody>
      </p:sp>
      <p:sp>
        <p:nvSpPr>
          <p:cNvPr id="80899" name="Rectangle 3"/>
          <p:cNvSpPr>
            <a:spLocks noGrp="1" noChangeArrowheads="1"/>
          </p:cNvSpPr>
          <p:nvPr>
            <p:ph idx="1"/>
          </p:nvPr>
        </p:nvSpPr>
        <p:spPr/>
        <p:txBody>
          <a:bodyPr/>
          <a:lstStyle/>
          <a:p>
            <a:r>
              <a:rPr lang="en-US" b="0" dirty="0"/>
              <a:t>DOT/FAA/TC-TN12/11 is the latest version of the Aircraft Cargo Compartment Halon Replacement Fire Suppression Systems</a:t>
            </a:r>
          </a:p>
          <a:p>
            <a:r>
              <a:rPr lang="en-US" b="0" dirty="0">
                <a:hlinkClick r:id="rId3"/>
              </a:rPr>
              <a:t>https://www.fire.tc.faa.gov/pdf/TC-TN12-11.pdf</a:t>
            </a:r>
            <a:endParaRPr lang="en-US" b="0" dirty="0"/>
          </a:p>
          <a:p>
            <a:r>
              <a:rPr lang="en-US" b="0" dirty="0" smtClean="0"/>
              <a:t>Range of issues with the current MPS document.</a:t>
            </a:r>
          </a:p>
          <a:p>
            <a:pPr lvl="1"/>
            <a:r>
              <a:rPr lang="en-US" dirty="0" smtClean="0"/>
              <a:t>Test procedures</a:t>
            </a:r>
          </a:p>
          <a:p>
            <a:pPr lvl="1"/>
            <a:r>
              <a:rPr lang="en-US" b="0" dirty="0" smtClean="0"/>
              <a:t>Test criteria</a:t>
            </a:r>
          </a:p>
          <a:p>
            <a:pPr lvl="1"/>
            <a:r>
              <a:rPr lang="en-US" dirty="0" smtClean="0"/>
              <a:t>Minor typos</a:t>
            </a:r>
          </a:p>
        </p:txBody>
      </p:sp>
      <p:sp>
        <p:nvSpPr>
          <p:cNvPr id="4" name="Slide Number Placeholder 5"/>
          <p:cNvSpPr>
            <a:spLocks noGrp="1"/>
          </p:cNvSpPr>
          <p:nvPr>
            <p:ph type="sldNum" sz="quarter" idx="4"/>
          </p:nvPr>
        </p:nvSpPr>
        <p:spPr>
          <a:xfrm>
            <a:off x="6636504" y="6248400"/>
            <a:ext cx="1905000" cy="457200"/>
          </a:xfrm>
        </p:spPr>
        <p:txBody>
          <a:bodyPr/>
          <a:lstStyle/>
          <a:p>
            <a:fld id="{B3B1794D-CE01-4982-8A1C-98D478D9AB49}" type="slidenum">
              <a:rPr lang="en-US"/>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Setup Height</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6" name="May 2 2019  PM - Spl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7538" y="1508125"/>
            <a:ext cx="7805737" cy="4391025"/>
          </a:xfrm>
        </p:spPr>
      </p:pic>
    </p:spTree>
    <p:extLst>
      <p:ext uri="{BB962C8B-B14F-4D97-AF65-F5344CB8AC3E}">
        <p14:creationId xmlns:p14="http://schemas.microsoft.com/office/powerpoint/2010/main" val="330854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013700" y="6248400"/>
            <a:ext cx="1130300" cy="457200"/>
          </a:xfrm>
        </p:spPr>
        <p:txBody>
          <a:bodyPr/>
          <a:lstStyle/>
          <a:p>
            <a:fld id="{74438B1A-AF1B-4C8B-993E-1BADE62A2451}" type="slidenum">
              <a:rPr lang="en-US" smtClean="0"/>
              <a:pPr/>
              <a:t>21</a:t>
            </a:fld>
            <a:endParaRPr lang="en-US" dirty="0"/>
          </a:p>
        </p:txBody>
      </p:sp>
      <p:pic>
        <p:nvPicPr>
          <p:cNvPr id="5" name="Picture 4"/>
          <p:cNvPicPr>
            <a:picLocks noChangeAspect="1"/>
          </p:cNvPicPr>
          <p:nvPr/>
        </p:nvPicPr>
        <p:blipFill>
          <a:blip r:embed="rId2"/>
          <a:stretch>
            <a:fillRect/>
          </a:stretch>
        </p:blipFill>
        <p:spPr>
          <a:xfrm>
            <a:off x="409904" y="0"/>
            <a:ext cx="8324193" cy="6048640"/>
          </a:xfrm>
          <a:prstGeom prst="rect">
            <a:avLst/>
          </a:prstGeom>
        </p:spPr>
      </p:pic>
      <p:cxnSp>
        <p:nvCxnSpPr>
          <p:cNvPr id="3" name="Straight Arrow Connector 2"/>
          <p:cNvCxnSpPr/>
          <p:nvPr/>
        </p:nvCxnSpPr>
        <p:spPr bwMode="auto">
          <a:xfrm flipH="1">
            <a:off x="8282354" y="1186962"/>
            <a:ext cx="8792" cy="1732084"/>
          </a:xfrm>
          <a:prstGeom prst="straightConnector1">
            <a:avLst/>
          </a:prstGeom>
          <a:noFill/>
          <a:ln>
            <a:solidFill>
              <a:srgbClr val="FF0000"/>
            </a:solidFill>
            <a:headEnd type="triangle"/>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TextBox 5"/>
          <p:cNvSpPr txBox="1"/>
          <p:nvPr/>
        </p:nvSpPr>
        <p:spPr bwMode="auto">
          <a:xfrm>
            <a:off x="7773578" y="909963"/>
            <a:ext cx="96051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solidFill>
                  <a:srgbClr val="FF0000"/>
                </a:solidFill>
              </a:rPr>
              <a:t>15.32% SD</a:t>
            </a:r>
            <a:endParaRPr lang="en-US" sz="1200" b="1" dirty="0">
              <a:solidFill>
                <a:srgbClr val="FF0000"/>
              </a:solidFill>
            </a:endParaRPr>
          </a:p>
        </p:txBody>
      </p:sp>
    </p:spTree>
    <p:extLst>
      <p:ext uri="{BB962C8B-B14F-4D97-AF65-F5344CB8AC3E}">
        <p14:creationId xmlns:p14="http://schemas.microsoft.com/office/powerpoint/2010/main" val="3105239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idx="1"/>
          </p:nvPr>
        </p:nvSpPr>
        <p:spPr/>
        <p:txBody>
          <a:bodyPr/>
          <a:lstStyle/>
          <a:p>
            <a:r>
              <a:rPr lang="en-US" b="0" dirty="0" smtClean="0"/>
              <a:t>Issues with the current test methodology will be addressed in the Cargo MPS Task Group.</a:t>
            </a:r>
            <a:endParaRPr lang="en-US" b="0" dirty="0"/>
          </a:p>
          <a:p>
            <a:endParaRPr lang="en-US" b="0" dirty="0" smtClean="0"/>
          </a:p>
          <a:p>
            <a:r>
              <a:rPr lang="en-US" b="0" dirty="0" smtClean="0"/>
              <a:t>Outcomes could lead to:</a:t>
            </a:r>
          </a:p>
          <a:p>
            <a:pPr lvl="1"/>
            <a:r>
              <a:rPr lang="en-US" dirty="0" smtClean="0"/>
              <a:t>Changes in acceptance criteria</a:t>
            </a:r>
          </a:p>
          <a:p>
            <a:pPr lvl="1"/>
            <a:r>
              <a:rPr lang="en-US" dirty="0" smtClean="0"/>
              <a:t>Changes in the test methodology.</a:t>
            </a:r>
          </a:p>
        </p:txBody>
      </p:sp>
      <p:sp>
        <p:nvSpPr>
          <p:cNvPr id="2" name="Slide Number Placeholder 1"/>
          <p:cNvSpPr>
            <a:spLocks noGrp="1"/>
          </p:cNvSpPr>
          <p:nvPr>
            <p:ph type="sldNum" sz="quarter" idx="4294967295"/>
          </p:nvPr>
        </p:nvSpPr>
        <p:spPr>
          <a:xfrm>
            <a:off x="8013700" y="6248400"/>
            <a:ext cx="1130300" cy="457200"/>
          </a:xfrm>
        </p:spPr>
        <p:txBody>
          <a:bodyPr/>
          <a:lstStyle/>
          <a:p>
            <a:fld id="{8579F915-29B1-4ADF-B1F4-B9108899500C}" type="slidenum">
              <a:rPr lang="en-US" smtClean="0"/>
              <a:pPr/>
              <a:t>22</a:t>
            </a:fld>
            <a:endParaRPr lang="en-US"/>
          </a:p>
        </p:txBody>
      </p:sp>
    </p:spTree>
    <p:extLst>
      <p:ext uri="{BB962C8B-B14F-4D97-AF65-F5344CB8AC3E}">
        <p14:creationId xmlns:p14="http://schemas.microsoft.com/office/powerpoint/2010/main" val="1107104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Burning Fire Test Method</a:t>
            </a:r>
            <a:endParaRPr lang="en-US" dirty="0"/>
          </a:p>
        </p:txBody>
      </p:sp>
      <p:sp>
        <p:nvSpPr>
          <p:cNvPr id="3" name="Content Placeholder 2"/>
          <p:cNvSpPr>
            <a:spLocks noGrp="1"/>
          </p:cNvSpPr>
          <p:nvPr>
            <p:ph idx="1"/>
          </p:nvPr>
        </p:nvSpPr>
        <p:spPr/>
        <p:txBody>
          <a:bodyPr/>
          <a:lstStyle/>
          <a:p>
            <a:r>
              <a:rPr lang="en-US" sz="2000" b="0" dirty="0" smtClean="0"/>
              <a:t>Positioning of the pan can affect the peak temperatures and time-temperature integrals.</a:t>
            </a:r>
          </a:p>
          <a:p>
            <a:r>
              <a:rPr lang="en-US" sz="1400" b="0" dirty="0" smtClean="0"/>
              <a:t>“The </a:t>
            </a:r>
            <a:r>
              <a:rPr lang="en-US" sz="1400" b="0" dirty="0"/>
              <a:t>pan should be positioned in the cargo compartment in the most difficult location for the particular suppression system being tested</a:t>
            </a:r>
            <a:r>
              <a:rPr lang="en-US" sz="1400" b="0" dirty="0" smtClean="0"/>
              <a:t>.” </a:t>
            </a:r>
            <a:r>
              <a:rPr lang="en-US" sz="1400" b="0" dirty="0" smtClean="0">
                <a:latin typeface="Calibri" panose="020F0502020204030204" pitchFamily="34" charset="0"/>
                <a:cs typeface="Calibri" panose="020F0502020204030204" pitchFamily="34" charset="0"/>
              </a:rPr>
              <a:t>§Fire Scenario – 2012 MPS Update</a:t>
            </a:r>
          </a:p>
          <a:p>
            <a:r>
              <a:rPr lang="en-US" sz="2000" b="0" dirty="0" smtClean="0"/>
              <a:t>MPS development testing doesn’t specify the location of thermocouple in reference to the pan</a:t>
            </a:r>
          </a:p>
          <a:p>
            <a:r>
              <a:rPr lang="en-US" sz="2000" b="0" dirty="0" smtClean="0"/>
              <a:t>Results from Boeing Sponsored Agent shows an increase when the pan is placed directly underneath </a:t>
            </a:r>
            <a:endParaRPr lang="en-US" sz="1600" dirty="0" smtClean="0"/>
          </a:p>
          <a:p>
            <a:pPr lvl="1"/>
            <a:r>
              <a:rPr lang="en-US" sz="1600" b="0" dirty="0" smtClean="0"/>
              <a:t>19% increase in average peak temperatures</a:t>
            </a:r>
          </a:p>
          <a:p>
            <a:pPr lvl="1"/>
            <a:r>
              <a:rPr lang="en-US" sz="1600" b="0" dirty="0" smtClean="0"/>
              <a:t>17% increase in average peak time-temperature integrals.</a:t>
            </a:r>
          </a:p>
          <a:p>
            <a:endParaRPr lang="en-US" sz="2000"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23</a:t>
            </a:fld>
            <a:endParaRPr lang="en-US" dirty="0"/>
          </a:p>
        </p:txBody>
      </p:sp>
    </p:spTree>
    <p:extLst>
      <p:ext uri="{BB962C8B-B14F-4D97-AF65-F5344CB8AC3E}">
        <p14:creationId xmlns:p14="http://schemas.microsoft.com/office/powerpoint/2010/main" val="657185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Surface Burning Fire Scenario Chart</a:t>
            </a:r>
            <a:endParaRPr lang="en-US" sz="36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pic>
        <p:nvPicPr>
          <p:cNvPr id="7" name="Content Placeholder 6"/>
          <p:cNvPicPr>
            <a:picLocks noGrp="1" noChangeAspect="1"/>
          </p:cNvPicPr>
          <p:nvPr>
            <p:ph idx="1"/>
          </p:nvPr>
        </p:nvPicPr>
        <p:blipFill>
          <a:blip r:embed="rId2"/>
          <a:stretch>
            <a:fillRect/>
          </a:stretch>
        </p:blipFill>
        <p:spPr>
          <a:xfrm>
            <a:off x="1767824" y="1987465"/>
            <a:ext cx="5505165" cy="3432345"/>
          </a:xfrm>
          <a:prstGeom prst="rect">
            <a:avLst/>
          </a:prstGeom>
        </p:spPr>
      </p:pic>
      <p:sp>
        <p:nvSpPr>
          <p:cNvPr id="8" name="Rectangle 7"/>
          <p:cNvSpPr/>
          <p:nvPr/>
        </p:nvSpPr>
        <p:spPr bwMode="auto">
          <a:xfrm>
            <a:off x="3068515" y="2400300"/>
            <a:ext cx="1019908" cy="2681654"/>
          </a:xfrm>
          <a:prstGeom prst="rect">
            <a:avLst/>
          </a:pr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TextBox 8"/>
          <p:cNvSpPr txBox="1"/>
          <p:nvPr/>
        </p:nvSpPr>
        <p:spPr bwMode="auto">
          <a:xfrm>
            <a:off x="4542250" y="2507483"/>
            <a:ext cx="202331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solidFill>
                  <a:srgbClr val="FF0000"/>
                </a:solidFill>
              </a:rPr>
              <a:t>Centered underneath T/C</a:t>
            </a:r>
            <a:endParaRPr lang="en-US" sz="1200" b="1" dirty="0">
              <a:solidFill>
                <a:srgbClr val="FF0000"/>
              </a:solidFill>
            </a:endParaRPr>
          </a:p>
        </p:txBody>
      </p:sp>
      <p:cxnSp>
        <p:nvCxnSpPr>
          <p:cNvPr id="5" name="Straight Arrow Connector 4"/>
          <p:cNvCxnSpPr>
            <a:stCxn id="9" idx="1"/>
          </p:cNvCxnSpPr>
          <p:nvPr/>
        </p:nvCxnSpPr>
        <p:spPr bwMode="auto">
          <a:xfrm flipH="1" flipV="1">
            <a:off x="4088423" y="2645229"/>
            <a:ext cx="453827" cy="754"/>
          </a:xfrm>
          <a:prstGeom prst="straightConnector1">
            <a:avLst/>
          </a:prstGeom>
          <a:noFill/>
          <a:ln>
            <a:solidFill>
              <a:schemeClr val="tx1"/>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53656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b="0" dirty="0" smtClean="0"/>
              <a:t>There is an observed effect on the peak temperatures by changing the location of the pan in the compartment.</a:t>
            </a:r>
          </a:p>
          <a:p>
            <a:endParaRPr lang="en-US" b="0" dirty="0" smtClean="0"/>
          </a:p>
          <a:p>
            <a:r>
              <a:rPr lang="en-US" b="0" dirty="0" smtClean="0"/>
              <a:t>Compare data with other facilities to observe similar phenomenon, if available.</a:t>
            </a:r>
          </a:p>
          <a:p>
            <a:endParaRPr lang="en-US"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25</a:t>
            </a:fld>
            <a:endParaRPr lang="en-US" dirty="0"/>
          </a:p>
        </p:txBody>
      </p:sp>
    </p:spTree>
    <p:extLst>
      <p:ext uri="{BB962C8B-B14F-4D97-AF65-F5344CB8AC3E}">
        <p14:creationId xmlns:p14="http://schemas.microsoft.com/office/powerpoint/2010/main" val="222287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Issues</a:t>
            </a:r>
            <a:endParaRPr lang="en-US" dirty="0"/>
          </a:p>
        </p:txBody>
      </p:sp>
      <p:sp>
        <p:nvSpPr>
          <p:cNvPr id="3" name="Content Placeholder 2"/>
          <p:cNvSpPr>
            <a:spLocks noGrp="1"/>
          </p:cNvSpPr>
          <p:nvPr>
            <p:ph idx="1"/>
          </p:nvPr>
        </p:nvSpPr>
        <p:spPr/>
        <p:txBody>
          <a:bodyPr/>
          <a:lstStyle/>
          <a:p>
            <a:r>
              <a:rPr lang="en-US" b="0" dirty="0" smtClean="0"/>
              <a:t>Conflicting measurements of the size of the simulator pressure vessel.</a:t>
            </a:r>
          </a:p>
          <a:p>
            <a:r>
              <a:rPr lang="en-US" b="0" dirty="0" smtClean="0"/>
              <a:t>Opening timing of simulator.</a:t>
            </a:r>
          </a:p>
          <a:p>
            <a:r>
              <a:rPr lang="en-US" b="0" dirty="0" smtClean="0"/>
              <a:t>Standard Deviation miscalculation for the peak temperature criteria.</a:t>
            </a:r>
          </a:p>
          <a:p>
            <a:r>
              <a:rPr lang="en-US" b="0" dirty="0" smtClean="0"/>
              <a:t>Leak rate calculation for test compartment.</a:t>
            </a:r>
          </a:p>
          <a:p>
            <a:r>
              <a:rPr lang="en-US" b="0" dirty="0" smtClean="0"/>
              <a:t>Calculation methods / Interpretation of the acceptance criteria.</a:t>
            </a:r>
          </a:p>
          <a:p>
            <a:r>
              <a:rPr lang="en-US" b="0" dirty="0" smtClean="0"/>
              <a:t>Challenge Fire Scenario.</a:t>
            </a:r>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spTree>
    <p:extLst>
      <p:ext uri="{BB962C8B-B14F-4D97-AF65-F5344CB8AC3E}">
        <p14:creationId xmlns:p14="http://schemas.microsoft.com/office/powerpoint/2010/main" val="1706958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Cargo MPS Task Group</a:t>
            </a:r>
            <a:endParaRPr lang="en-US" dirty="0"/>
          </a:p>
        </p:txBody>
      </p:sp>
      <p:sp>
        <p:nvSpPr>
          <p:cNvPr id="3" name="Content Placeholder 2"/>
          <p:cNvSpPr>
            <a:spLocks noGrp="1"/>
          </p:cNvSpPr>
          <p:nvPr>
            <p:ph idx="1"/>
          </p:nvPr>
        </p:nvSpPr>
        <p:spPr>
          <a:xfrm>
            <a:off x="1875842" y="2337319"/>
            <a:ext cx="5392316" cy="2183363"/>
          </a:xfrm>
        </p:spPr>
        <p:txBody>
          <a:bodyPr/>
          <a:lstStyle/>
          <a:p>
            <a:pPr marL="0" indent="0" algn="ctr">
              <a:buNone/>
            </a:pPr>
            <a:r>
              <a:rPr lang="en-US" sz="4000" dirty="0" smtClean="0"/>
              <a:t>Date: May 16, 2019</a:t>
            </a:r>
          </a:p>
          <a:p>
            <a:pPr marL="0" indent="0" algn="ctr">
              <a:buNone/>
            </a:pPr>
            <a:r>
              <a:rPr lang="en-US" sz="4000" dirty="0" smtClean="0"/>
              <a:t>Time: 9:00 AM</a:t>
            </a:r>
          </a:p>
          <a:p>
            <a:pPr marL="0" indent="0" algn="ctr">
              <a:buNone/>
            </a:pPr>
            <a:r>
              <a:rPr lang="en-US" sz="4000" dirty="0" smtClean="0"/>
              <a:t>Room: </a:t>
            </a:r>
            <a:endParaRPr lang="en-US" sz="40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spTree>
    <p:extLst>
      <p:ext uri="{BB962C8B-B14F-4D97-AF65-F5344CB8AC3E}">
        <p14:creationId xmlns:p14="http://schemas.microsoft.com/office/powerpoint/2010/main" val="2080526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2450673" y="2132380"/>
            <a:ext cx="4428392" cy="2413244"/>
          </a:xfrm>
        </p:spPr>
        <p:txBody>
          <a:bodyPr/>
          <a:lstStyle/>
          <a:p>
            <a:pPr marL="0" indent="0" algn="ctr">
              <a:buNone/>
            </a:pPr>
            <a:r>
              <a:rPr lang="en-US" dirty="0"/>
              <a:t>Contact Info :</a:t>
            </a:r>
          </a:p>
          <a:p>
            <a:pPr marL="0" indent="0" algn="ctr">
              <a:buNone/>
            </a:pPr>
            <a:r>
              <a:rPr lang="en-US" dirty="0"/>
              <a:t>Dhaval Dadia</a:t>
            </a:r>
          </a:p>
          <a:p>
            <a:pPr marL="0" indent="0" algn="ctr">
              <a:buNone/>
            </a:pPr>
            <a:r>
              <a:rPr lang="en-US" dirty="0">
                <a:hlinkClick r:id="rId2"/>
              </a:rPr>
              <a:t>dhaval.dadia@faa.gov</a:t>
            </a:r>
            <a:endParaRPr lang="en-US" dirty="0"/>
          </a:p>
          <a:p>
            <a:pPr marL="0" indent="0" algn="ctr">
              <a:buNone/>
            </a:pPr>
            <a:r>
              <a:rPr lang="en-US" dirty="0"/>
              <a:t>609-485-8828 (W)</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28</a:t>
            </a:fld>
            <a:endParaRPr lang="en-US" dirty="0"/>
          </a:p>
        </p:txBody>
      </p:sp>
    </p:spTree>
    <p:extLst>
      <p:ext uri="{BB962C8B-B14F-4D97-AF65-F5344CB8AC3E}">
        <p14:creationId xmlns:p14="http://schemas.microsoft.com/office/powerpoint/2010/main" val="4147055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797269"/>
            <a:ext cx="8050213" cy="4101882"/>
          </a:xfrm>
        </p:spPr>
        <p:txBody>
          <a:bodyPr/>
          <a:lstStyle/>
          <a:p>
            <a:pPr marL="0" indent="0" algn="ctr">
              <a:buNone/>
            </a:pPr>
            <a:r>
              <a:rPr lang="en-US" sz="4000" b="0" dirty="0"/>
              <a:t>The </a:t>
            </a:r>
            <a:r>
              <a:rPr lang="en-US" sz="4000" b="0" dirty="0" smtClean="0"/>
              <a:t>Ninth </a:t>
            </a:r>
            <a:r>
              <a:rPr lang="en-US" sz="4000" b="0" dirty="0"/>
              <a:t>Triennial International Fire &amp; Cabin Safety Research </a:t>
            </a:r>
            <a:r>
              <a:rPr lang="en-US" sz="4000" b="0" dirty="0" smtClean="0"/>
              <a:t>Conference</a:t>
            </a:r>
          </a:p>
          <a:p>
            <a:pPr marL="0" indent="0" algn="ctr">
              <a:buNone/>
            </a:pPr>
            <a:r>
              <a:rPr lang="en-US" sz="4000" b="0" dirty="0" smtClean="0"/>
              <a:t>Oct 28 – 31, 2019</a:t>
            </a:r>
            <a:endParaRPr lang="en-US" sz="4000" b="0" dirty="0"/>
          </a:p>
          <a:p>
            <a:pPr marL="0" indent="0" algn="ctr">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29</a:t>
            </a:fld>
            <a:endParaRPr lang="en-US" dirty="0"/>
          </a:p>
        </p:txBody>
      </p:sp>
    </p:spTree>
    <p:extLst>
      <p:ext uri="{BB962C8B-B14F-4D97-AF65-F5344CB8AC3E}">
        <p14:creationId xmlns:p14="http://schemas.microsoft.com/office/powerpoint/2010/main" val="296272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Talking Points</a:t>
            </a:r>
            <a:endParaRPr lang="en-US" dirty="0"/>
          </a:p>
        </p:txBody>
      </p:sp>
      <p:sp>
        <p:nvSpPr>
          <p:cNvPr id="3" name="Content Placeholder 2"/>
          <p:cNvSpPr>
            <a:spLocks noGrp="1"/>
          </p:cNvSpPr>
          <p:nvPr>
            <p:ph idx="1"/>
          </p:nvPr>
        </p:nvSpPr>
        <p:spPr/>
        <p:txBody>
          <a:bodyPr/>
          <a:lstStyle/>
          <a:p>
            <a:r>
              <a:rPr lang="en-US" dirty="0" smtClean="0"/>
              <a:t>Aerosol Can Explosion Simulation Scenario</a:t>
            </a:r>
          </a:p>
          <a:p>
            <a:endParaRPr lang="en-US" dirty="0" smtClean="0"/>
          </a:p>
          <a:p>
            <a:endParaRPr lang="en-US" dirty="0"/>
          </a:p>
          <a:p>
            <a:endParaRPr lang="en-US" dirty="0" smtClean="0"/>
          </a:p>
          <a:p>
            <a:endParaRPr lang="en-US" dirty="0" smtClean="0"/>
          </a:p>
          <a:p>
            <a:r>
              <a:rPr lang="en-US" dirty="0" smtClean="0"/>
              <a:t>Surface Burning Fire Scenario</a:t>
            </a:r>
            <a:endParaRPr lang="en-US" dirty="0"/>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4"/>
          <p:cNvPicPr>
            <a:picLocks noChangeAspect="1"/>
          </p:cNvPicPr>
          <p:nvPr/>
        </p:nvPicPr>
        <p:blipFill>
          <a:blip r:embed="rId2"/>
          <a:stretch>
            <a:fillRect/>
          </a:stretch>
        </p:blipFill>
        <p:spPr>
          <a:xfrm>
            <a:off x="3102548" y="1978223"/>
            <a:ext cx="3113613" cy="1730145"/>
          </a:xfrm>
          <a:prstGeom prst="rect">
            <a:avLst/>
          </a:prstGeom>
        </p:spPr>
      </p:pic>
      <p:pic>
        <p:nvPicPr>
          <p:cNvPr id="6" name="Picture 5"/>
          <p:cNvPicPr>
            <a:picLocks noChangeAspect="1"/>
          </p:cNvPicPr>
          <p:nvPr/>
        </p:nvPicPr>
        <p:blipFill>
          <a:blip r:embed="rId3"/>
          <a:stretch>
            <a:fillRect/>
          </a:stretch>
        </p:blipFill>
        <p:spPr>
          <a:xfrm>
            <a:off x="6216161" y="4057618"/>
            <a:ext cx="2608038" cy="1672982"/>
          </a:xfrm>
          <a:prstGeom prst="rect">
            <a:avLst/>
          </a:prstGeom>
        </p:spPr>
      </p:pic>
    </p:spTree>
    <p:extLst>
      <p:ext uri="{BB962C8B-B14F-4D97-AF65-F5344CB8AC3E}">
        <p14:creationId xmlns:p14="http://schemas.microsoft.com/office/powerpoint/2010/main" val="1910859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Aerosol Can Simulator Scenario</a:t>
            </a:r>
            <a:endParaRPr lang="en-US" dirty="0"/>
          </a:p>
        </p:txBody>
      </p:sp>
      <p:sp>
        <p:nvSpPr>
          <p:cNvPr id="3" name="Content Placeholder 2"/>
          <p:cNvSpPr>
            <a:spLocks noGrp="1"/>
          </p:cNvSpPr>
          <p:nvPr>
            <p:ph idx="1"/>
          </p:nvPr>
        </p:nvSpPr>
        <p:spPr/>
        <p:txBody>
          <a:bodyPr/>
          <a:lstStyle/>
          <a:p>
            <a:r>
              <a:rPr lang="en-US" sz="2000" b="0" dirty="0" smtClean="0"/>
              <a:t>Criteria for the Aerosol Can Simulator is stricter than what was tested in the MPS development tests with Halon 1301.</a:t>
            </a:r>
          </a:p>
          <a:p>
            <a:r>
              <a:rPr lang="en-US" sz="1400" b="0" dirty="0" smtClean="0"/>
              <a:t>“The </a:t>
            </a:r>
            <a:r>
              <a:rPr lang="en-US" sz="1400" b="0" dirty="0"/>
              <a:t>criterion for the aerosol </a:t>
            </a:r>
            <a:r>
              <a:rPr lang="en-US" sz="1400" b="0" dirty="0" smtClean="0"/>
              <a:t>can </a:t>
            </a:r>
            <a:r>
              <a:rPr lang="en-US" sz="1400" b="0" dirty="0"/>
              <a:t>explosion simulation scenario is that there is no evidence of an explosion or reaction. </a:t>
            </a:r>
            <a:r>
              <a:rPr lang="en-US" sz="1400" b="0" dirty="0">
                <a:solidFill>
                  <a:srgbClr val="FF0000"/>
                </a:solidFill>
              </a:rPr>
              <a:t>Evidence of an explosion or reaction includes deflagrations, flashes, and overpressures, etc. </a:t>
            </a:r>
            <a:r>
              <a:rPr lang="en-US" sz="1400" b="0" dirty="0"/>
              <a:t>There shall be no overpressures (zero pressure rise). In addition, when the agent concentration is below its inert concentration, the explosion intensity and peak pressures shall not be greater than the values exhibited during an explosive event when no suppression agent is present in the compartment</a:t>
            </a:r>
            <a:r>
              <a:rPr lang="en-US" sz="1400" b="0" dirty="0" smtClean="0"/>
              <a:t>.” – </a:t>
            </a:r>
            <a:r>
              <a:rPr lang="en-US" sz="1400" b="0" dirty="0" smtClean="0">
                <a:latin typeface="Calibri" panose="020F0502020204030204" pitchFamily="34" charset="0"/>
                <a:cs typeface="Calibri" panose="020F0502020204030204" pitchFamily="34" charset="0"/>
              </a:rPr>
              <a:t>§Acceptance Criteria, </a:t>
            </a:r>
            <a:r>
              <a:rPr lang="en-US" sz="1400" b="0" dirty="0" smtClean="0"/>
              <a:t>2012 MPS Document</a:t>
            </a:r>
          </a:p>
          <a:p>
            <a:r>
              <a:rPr lang="en-US" sz="1400" b="0" dirty="0" smtClean="0"/>
              <a:t>“</a:t>
            </a:r>
            <a:r>
              <a:rPr lang="en-US" sz="1400" b="0" dirty="0"/>
              <a:t>There was no ignition of the contents of the simulator in four of the five tests. There was a </a:t>
            </a:r>
            <a:r>
              <a:rPr lang="en-US" sz="1400" b="0" dirty="0">
                <a:solidFill>
                  <a:srgbClr val="FF0000"/>
                </a:solidFill>
              </a:rPr>
              <a:t>very brief ignition </a:t>
            </a:r>
            <a:r>
              <a:rPr lang="en-US" sz="1400" b="0" dirty="0"/>
              <a:t>of some of the contents during one test (test 28), but no </a:t>
            </a:r>
            <a:r>
              <a:rPr lang="en-US" sz="1400" b="0" dirty="0" smtClean="0"/>
              <a:t>overpressure </a:t>
            </a:r>
            <a:r>
              <a:rPr lang="en-US" sz="1400" b="0" dirty="0"/>
              <a:t>was </a:t>
            </a:r>
            <a:r>
              <a:rPr lang="en-US" sz="1400" b="0" dirty="0" smtClean="0"/>
              <a:t>recorded.” -  </a:t>
            </a:r>
            <a:r>
              <a:rPr lang="en-US" sz="1400" b="0" dirty="0" smtClean="0">
                <a:latin typeface="Calibri" panose="020F0502020204030204" pitchFamily="34" charset="0"/>
                <a:cs typeface="Calibri" panose="020F0502020204030204" pitchFamily="34" charset="0"/>
              </a:rPr>
              <a:t>§</a:t>
            </a:r>
            <a:r>
              <a:rPr lang="en-US" sz="1400" b="0" dirty="0" smtClean="0"/>
              <a:t>4.8, 2000 MPS Development Report</a:t>
            </a:r>
          </a:p>
          <a:p>
            <a:r>
              <a:rPr lang="en-US" sz="2000" b="0" dirty="0" smtClean="0"/>
              <a:t>Issue arose as we were testing a potential Halon replacement agent and observed a brief flash during the testing.</a:t>
            </a:r>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spTree>
    <p:extLst>
      <p:ext uri="{BB962C8B-B14F-4D97-AF65-F5344CB8AC3E}">
        <p14:creationId xmlns:p14="http://schemas.microsoft.com/office/powerpoint/2010/main" val="1106294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Boeing Sponsored Agent</a:t>
            </a:r>
            <a:endParaRPr lang="en-US" dirty="0"/>
          </a:p>
        </p:txBody>
      </p:sp>
      <p:pic>
        <p:nvPicPr>
          <p:cNvPr id="5" name="022019-PM_Int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7538" y="1508125"/>
            <a:ext cx="7805737"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5</a:t>
            </a:fld>
            <a:endParaRPr lang="en-US" dirty="0"/>
          </a:p>
        </p:txBody>
      </p:sp>
    </p:spTree>
    <p:extLst>
      <p:ext uri="{BB962C8B-B14F-4D97-AF65-F5344CB8AC3E}">
        <p14:creationId xmlns:p14="http://schemas.microsoft.com/office/powerpoint/2010/main" val="269847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b="0" dirty="0" smtClean="0"/>
              <a:t>As per the current MPS, this test would be considered a failure.</a:t>
            </a:r>
          </a:p>
          <a:p>
            <a:pPr lvl="1"/>
            <a:r>
              <a:rPr lang="en-US" dirty="0" smtClean="0"/>
              <a:t>Flash / </a:t>
            </a:r>
            <a:r>
              <a:rPr lang="en-US" dirty="0" err="1" smtClean="0"/>
              <a:t>Deflagaration</a:t>
            </a:r>
            <a:r>
              <a:rPr lang="en-US" dirty="0"/>
              <a:t> </a:t>
            </a:r>
            <a:r>
              <a:rPr lang="en-US" dirty="0" smtClean="0"/>
              <a:t>was observed.</a:t>
            </a:r>
          </a:p>
          <a:p>
            <a:pPr lvl="1"/>
            <a:r>
              <a:rPr lang="en-US" dirty="0" smtClean="0"/>
              <a:t>No overpressure was observed.</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spTree>
    <p:extLst>
      <p:ext uri="{BB962C8B-B14F-4D97-AF65-F5344CB8AC3E}">
        <p14:creationId xmlns:p14="http://schemas.microsoft.com/office/powerpoint/2010/main" val="3010667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Halon 1301</a:t>
            </a:r>
            <a:endParaRPr lang="en-US" dirty="0"/>
          </a:p>
        </p:txBody>
      </p:sp>
      <p:sp>
        <p:nvSpPr>
          <p:cNvPr id="3" name="Content Placeholder 2"/>
          <p:cNvSpPr>
            <a:spLocks noGrp="1"/>
          </p:cNvSpPr>
          <p:nvPr>
            <p:ph idx="1"/>
          </p:nvPr>
        </p:nvSpPr>
        <p:spPr/>
        <p:txBody>
          <a:bodyPr/>
          <a:lstStyle/>
          <a:p>
            <a:r>
              <a:rPr lang="en-US" b="0" dirty="0" smtClean="0"/>
              <a:t>Can Halon 1301 pass the MPS test method as currently written?</a:t>
            </a:r>
          </a:p>
          <a:p>
            <a:r>
              <a:rPr lang="en-US" b="0" dirty="0" smtClean="0"/>
              <a:t>Tested the Aerosol Can simulator Scenario using the MPS Development Scenario.</a:t>
            </a:r>
          </a:p>
          <a:p>
            <a:pPr lvl="1"/>
            <a:r>
              <a:rPr lang="en-US" dirty="0" smtClean="0"/>
              <a:t>Discharged Halon 1301 into the cargo compartment.</a:t>
            </a:r>
          </a:p>
          <a:p>
            <a:pPr lvl="1"/>
            <a:r>
              <a:rPr lang="en-US" dirty="0"/>
              <a:t>Activated aerosol can simulator when the </a:t>
            </a:r>
            <a:r>
              <a:rPr lang="en-US" dirty="0" smtClean="0"/>
              <a:t>point </a:t>
            </a:r>
            <a:r>
              <a:rPr lang="en-US" dirty="0"/>
              <a:t>conc. </a:t>
            </a:r>
            <a:r>
              <a:rPr lang="en-US" dirty="0" smtClean="0"/>
              <a:t>near the ignitor reaches </a:t>
            </a:r>
            <a:r>
              <a:rPr lang="en-US" dirty="0"/>
              <a:t>3% in the compartment.</a:t>
            </a:r>
          </a:p>
          <a:p>
            <a:pPr lvl="1"/>
            <a:r>
              <a:rPr lang="en-US" dirty="0" smtClean="0"/>
              <a:t>Activated aerosol can simulator when the bulk average conc. reaches 3% in the compartment.</a:t>
            </a:r>
            <a:endParaRPr lang="en-US"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7</a:t>
            </a:fld>
            <a:endParaRPr lang="en-US" dirty="0"/>
          </a:p>
        </p:txBody>
      </p:sp>
    </p:spTree>
    <p:extLst>
      <p:ext uri="{BB962C8B-B14F-4D97-AF65-F5344CB8AC3E}">
        <p14:creationId xmlns:p14="http://schemas.microsoft.com/office/powerpoint/2010/main" val="1060192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Halon 1301- Test 4</a:t>
            </a:r>
            <a:endParaRPr lang="en-US" dirty="0"/>
          </a:p>
        </p:txBody>
      </p:sp>
      <p:pic>
        <p:nvPicPr>
          <p:cNvPr id="5" name="Mar 25 2019 PM - Spl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7538" y="1508125"/>
            <a:ext cx="7805737"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8</a:t>
            </a:fld>
            <a:endParaRPr lang="en-US" dirty="0"/>
          </a:p>
        </p:txBody>
      </p:sp>
      <p:sp>
        <p:nvSpPr>
          <p:cNvPr id="6" name="TextBox 5"/>
          <p:cNvSpPr txBox="1"/>
          <p:nvPr/>
        </p:nvSpPr>
        <p:spPr bwMode="auto">
          <a:xfrm>
            <a:off x="3334023" y="1200348"/>
            <a:ext cx="2372765"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400" b="1" dirty="0" smtClean="0"/>
              <a:t>Overpressure of 0.045 psi</a:t>
            </a:r>
            <a:endParaRPr lang="en-US" sz="1400" b="1" dirty="0"/>
          </a:p>
        </p:txBody>
      </p:sp>
    </p:spTree>
    <p:extLst>
      <p:ext uri="{BB962C8B-B14F-4D97-AF65-F5344CB8AC3E}">
        <p14:creationId xmlns:p14="http://schemas.microsoft.com/office/powerpoint/2010/main" val="1022014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013700" y="6248400"/>
            <a:ext cx="1130300" cy="457200"/>
          </a:xfrm>
        </p:spPr>
        <p:txBody>
          <a:bodyPr/>
          <a:lstStyle/>
          <a:p>
            <a:fld id="{74438B1A-AF1B-4C8B-993E-1BADE62A2451}" type="slidenum">
              <a:rPr lang="en-US" smtClean="0"/>
              <a:pPr/>
              <a:t>9</a:t>
            </a:fld>
            <a:endParaRPr lang="en-US" dirty="0"/>
          </a:p>
        </p:txBody>
      </p:sp>
      <p:pic>
        <p:nvPicPr>
          <p:cNvPr id="5" name="Picture 4"/>
          <p:cNvPicPr>
            <a:picLocks noChangeAspect="1"/>
          </p:cNvPicPr>
          <p:nvPr/>
        </p:nvPicPr>
        <p:blipFill>
          <a:blip r:embed="rId3"/>
          <a:stretch>
            <a:fillRect/>
          </a:stretch>
        </p:blipFill>
        <p:spPr>
          <a:xfrm>
            <a:off x="408843" y="0"/>
            <a:ext cx="8326315" cy="6035260"/>
          </a:xfrm>
          <a:prstGeom prst="rect">
            <a:avLst/>
          </a:prstGeom>
        </p:spPr>
      </p:pic>
      <p:cxnSp>
        <p:nvCxnSpPr>
          <p:cNvPr id="6" name="Straight Arrow Connector 5"/>
          <p:cNvCxnSpPr/>
          <p:nvPr/>
        </p:nvCxnSpPr>
        <p:spPr bwMode="auto">
          <a:xfrm>
            <a:off x="8168054" y="1468316"/>
            <a:ext cx="0" cy="2426676"/>
          </a:xfrm>
          <a:prstGeom prst="straightConnector1">
            <a:avLst/>
          </a:prstGeom>
          <a:noFill/>
          <a:ln>
            <a:solidFill>
              <a:srgbClr val="FF0000"/>
            </a:solidFill>
            <a:headEnd type="triangle"/>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 name="TextBox 6"/>
          <p:cNvSpPr txBox="1"/>
          <p:nvPr/>
        </p:nvSpPr>
        <p:spPr bwMode="auto">
          <a:xfrm>
            <a:off x="7687794" y="1191317"/>
            <a:ext cx="96051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FF0000"/>
                </a:solidFill>
              </a:rPr>
              <a:t>64.70% SD</a:t>
            </a:r>
            <a:endParaRPr lang="en-US" sz="1200" b="1" dirty="0">
              <a:solidFill>
                <a:srgbClr val="FF0000"/>
              </a:solidFill>
            </a:endParaRPr>
          </a:p>
        </p:txBody>
      </p:sp>
      <p:pic>
        <p:nvPicPr>
          <p:cNvPr id="8" name="Content Placeholder 4"/>
          <p:cNvPicPr>
            <a:picLocks noChangeAspect="1"/>
          </p:cNvPicPr>
          <p:nvPr/>
        </p:nvPicPr>
        <p:blipFill rotWithShape="1">
          <a:blip r:embed="rId4"/>
          <a:srcRect r="96478"/>
          <a:stretch/>
        </p:blipFill>
        <p:spPr bwMode="auto">
          <a:xfrm>
            <a:off x="408843" y="-1"/>
            <a:ext cx="293286" cy="60352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Content Placeholder 4"/>
          <p:cNvPicPr>
            <a:picLocks noChangeAspect="1"/>
          </p:cNvPicPr>
          <p:nvPr/>
        </p:nvPicPr>
        <p:blipFill rotWithShape="1">
          <a:blip r:embed="rId4"/>
          <a:srcRect t="90816" b="6298"/>
          <a:stretch/>
        </p:blipFill>
        <p:spPr bwMode="auto">
          <a:xfrm>
            <a:off x="408842" y="5497286"/>
            <a:ext cx="8326315" cy="1741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758713"/>
      </p:ext>
    </p:extLst>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3166</TotalTime>
  <Words>863</Words>
  <Application>Microsoft Office PowerPoint</Application>
  <PresentationFormat>On-screen Show (4:3)</PresentationFormat>
  <Paragraphs>130</Paragraphs>
  <Slides>29</Slides>
  <Notes>5</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Arial</vt:lpstr>
      <vt:lpstr>Calibri</vt:lpstr>
      <vt:lpstr>Helvetica Neue Medium</vt:lpstr>
      <vt:lpstr>Times New Roman</vt:lpstr>
      <vt:lpstr>1_Custom Design</vt:lpstr>
      <vt:lpstr>2_Custom Design</vt:lpstr>
      <vt:lpstr>Cargo MPS Task Group</vt:lpstr>
      <vt:lpstr>Background</vt:lpstr>
      <vt:lpstr>Main Talking Points</vt:lpstr>
      <vt:lpstr>Aerosol Can Simulator Scenario</vt:lpstr>
      <vt:lpstr>Boeing Sponsored Agent</vt:lpstr>
      <vt:lpstr>Summary</vt:lpstr>
      <vt:lpstr>Halon 1301</vt:lpstr>
      <vt:lpstr>Halon 1301- Test 4</vt:lpstr>
      <vt:lpstr>PowerPoint Presentation</vt:lpstr>
      <vt:lpstr>Halon 1301 – Test 9</vt:lpstr>
      <vt:lpstr>PowerPoint Presentation</vt:lpstr>
      <vt:lpstr>Halon 1301 – Test 10</vt:lpstr>
      <vt:lpstr>Halon 1301 – Test 10</vt:lpstr>
      <vt:lpstr>Issue with Test Criteria</vt:lpstr>
      <vt:lpstr>Proposal for Alternate Test Method</vt:lpstr>
      <vt:lpstr>Mixing Fans Setup</vt:lpstr>
      <vt:lpstr>Mixing Fans Test Video – Test 14</vt:lpstr>
      <vt:lpstr>PowerPoint Presentation</vt:lpstr>
      <vt:lpstr>Increase Setup Height</vt:lpstr>
      <vt:lpstr>Increase Setup Height</vt:lpstr>
      <vt:lpstr>PowerPoint Presentation</vt:lpstr>
      <vt:lpstr>Summary</vt:lpstr>
      <vt:lpstr>Surface Burning Fire Test Method</vt:lpstr>
      <vt:lpstr>Surface Burning Fire Scenario Chart</vt:lpstr>
      <vt:lpstr>Summary</vt:lpstr>
      <vt:lpstr>Other Issues</vt:lpstr>
      <vt:lpstr>Cargo MPS Task Group</vt:lpstr>
      <vt:lpstr>Questions</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Robert Ochs</cp:lastModifiedBy>
  <cp:revision>194</cp:revision>
  <dcterms:created xsi:type="dcterms:W3CDTF">2005-01-28T20:32:53Z</dcterms:created>
  <dcterms:modified xsi:type="dcterms:W3CDTF">2019-05-22T18:09:48Z</dcterms:modified>
</cp:coreProperties>
</file>