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19"/>
  </p:notesMasterIdLst>
  <p:handoutMasterIdLst>
    <p:handoutMasterId r:id="rId20"/>
  </p:handoutMasterIdLst>
  <p:sldIdLst>
    <p:sldId id="273" r:id="rId3"/>
    <p:sldId id="275" r:id="rId4"/>
    <p:sldId id="274" r:id="rId5"/>
    <p:sldId id="276" r:id="rId6"/>
    <p:sldId id="279" r:id="rId7"/>
    <p:sldId id="277" r:id="rId8"/>
    <p:sldId id="278" r:id="rId9"/>
    <p:sldId id="282" r:id="rId10"/>
    <p:sldId id="283" r:id="rId11"/>
    <p:sldId id="280" r:id="rId12"/>
    <p:sldId id="281" r:id="rId13"/>
    <p:sldId id="286" r:id="rId14"/>
    <p:sldId id="288" r:id="rId15"/>
    <p:sldId id="289" r:id="rId16"/>
    <p:sldId id="287" r:id="rId17"/>
    <p:sldId id="285" r:id="rId18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5"/>
            <p14:sldId id="274"/>
            <p14:sldId id="276"/>
            <p14:sldId id="279"/>
            <p14:sldId id="277"/>
            <p14:sldId id="278"/>
            <p14:sldId id="282"/>
            <p14:sldId id="283"/>
            <p14:sldId id="280"/>
            <p14:sldId id="281"/>
            <p14:sldId id="286"/>
            <p14:sldId id="288"/>
            <p14:sldId id="289"/>
            <p14:sldId id="287"/>
            <p14:sldId id="28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178" autoAdjust="0"/>
    <p:restoredTop sz="94717" autoAdjust="0"/>
  </p:normalViewPr>
  <p:slideViewPr>
    <p:cSldViewPr snapToGrid="0">
      <p:cViewPr varScale="1">
        <p:scale>
          <a:sx n="72" d="100"/>
          <a:sy n="72" d="100"/>
        </p:scale>
        <p:origin x="-1740" y="-84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5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1832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6504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1165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1165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Cabin Altitude Discharge of 2-BTP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49263" y="2412274"/>
            <a:ext cx="4951412" cy="109451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754188" y="4497388"/>
            <a:ext cx="3465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Int’l Aircraft Systems Working Grp</a:t>
            </a:r>
            <a:r>
              <a:rPr lang="en-US" sz="1600" dirty="0" smtClean="0">
                <a:solidFill>
                  <a:schemeClr val="bg1"/>
                </a:solidFill>
              </a:rPr>
              <a:t>Audience</a:t>
            </a:r>
            <a:r>
              <a:rPr lang="en-US" sz="1600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788988" y="4875213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Harry Webster, FAA Tech Ctr</a:t>
            </a:r>
            <a:endParaRPr lang="en-US" sz="1600" dirty="0">
              <a:solidFill>
                <a:srgbClr val="1D2F68"/>
              </a:solidFill>
            </a:endParaRP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1000125" y="5224463"/>
            <a:ext cx="3465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chemeClr val="accent6"/>
                </a:solidFill>
              </a:rPr>
              <a:t>May 9, 2018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Matrix and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5626100" cy="4391025"/>
          </a:xfrm>
        </p:spPr>
        <p:txBody>
          <a:bodyPr/>
          <a:lstStyle/>
          <a:p>
            <a:r>
              <a:rPr lang="en-US" sz="2000" dirty="0" smtClean="0"/>
              <a:t>Test 1: 2- BTP @ Sea Level</a:t>
            </a:r>
          </a:p>
          <a:p>
            <a:r>
              <a:rPr lang="en-US" sz="2000" dirty="0" smtClean="0"/>
              <a:t>Test 2:  2-BTP @ Sea Level</a:t>
            </a:r>
          </a:p>
          <a:p>
            <a:r>
              <a:rPr lang="en-US" sz="2000" dirty="0" smtClean="0"/>
              <a:t>Test 3:  2-BTP @ 8000’ cabin altitude</a:t>
            </a:r>
          </a:p>
          <a:p>
            <a:r>
              <a:rPr lang="en-US" sz="2000" dirty="0" smtClean="0"/>
              <a:t>Test 4:  2-BTP @ 8000’ cabin altitude  </a:t>
            </a:r>
          </a:p>
          <a:p>
            <a:r>
              <a:rPr lang="en-US" sz="2000" dirty="0" smtClean="0"/>
              <a:t>Test 5:  2-BTP @ 12500’ cabin altitude</a:t>
            </a:r>
          </a:p>
          <a:p>
            <a:r>
              <a:rPr lang="en-US" sz="2000" dirty="0" smtClean="0"/>
              <a:t>Test 6:  2-BTP @ 12500’ cabin altitude</a:t>
            </a:r>
          </a:p>
          <a:p>
            <a:r>
              <a:rPr lang="en-US" sz="2000" strike="sngStrike" dirty="0" smtClean="0"/>
              <a:t>Test 7:  2-BTP @ 8000’ cold soaked </a:t>
            </a:r>
          </a:p>
          <a:p>
            <a:r>
              <a:rPr lang="en-US" sz="2000" dirty="0" smtClean="0"/>
              <a:t>Test 8:  2-BTP @ 8000’ cold soaked</a:t>
            </a:r>
          </a:p>
          <a:p>
            <a:r>
              <a:rPr lang="en-US" sz="2000" dirty="0" smtClean="0"/>
              <a:t>Test 9:  2-BTP @ 8000’ hot soaked</a:t>
            </a:r>
          </a:p>
          <a:p>
            <a:r>
              <a:rPr lang="en-US" sz="2000" dirty="0" smtClean="0"/>
              <a:t>Test 10:  2- BTP @ 8000’ hot soaked</a:t>
            </a:r>
          </a:p>
          <a:p>
            <a:r>
              <a:rPr lang="en-US" sz="2000" dirty="0" smtClean="0"/>
              <a:t>Test 11:  Halon 1211 @ 8000’</a:t>
            </a:r>
          </a:p>
          <a:p>
            <a:r>
              <a:rPr lang="en-US" sz="2000" dirty="0" smtClean="0"/>
              <a:t>Test 12:  Halon 1211 @ 8000’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36733" y="1508125"/>
            <a:ext cx="2508780" cy="4391025"/>
          </a:xfrm>
        </p:spPr>
        <p:txBody>
          <a:bodyPr/>
          <a:lstStyle/>
          <a:p>
            <a:pPr lvl="0"/>
            <a:r>
              <a:rPr lang="en-US" sz="2000" dirty="0" smtClean="0">
                <a:solidFill>
                  <a:srgbClr val="000000"/>
                </a:solidFill>
              </a:rPr>
              <a:t>8 </a:t>
            </a:r>
            <a:r>
              <a:rPr lang="en-US" sz="2000" dirty="0">
                <a:solidFill>
                  <a:srgbClr val="000000"/>
                </a:solidFill>
              </a:rPr>
              <a:t>cups </a:t>
            </a:r>
            <a:r>
              <a:rPr lang="en-US" sz="2000" dirty="0" smtClean="0">
                <a:solidFill>
                  <a:srgbClr val="000000"/>
                </a:solidFill>
              </a:rPr>
              <a:t>ext.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0"/>
            <a:r>
              <a:rPr lang="en-US" sz="2000" dirty="0" smtClean="0">
                <a:solidFill>
                  <a:srgbClr val="000000"/>
                </a:solidFill>
              </a:rPr>
              <a:t>8 cups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</a:rPr>
              <a:t>10 </a:t>
            </a:r>
            <a:r>
              <a:rPr lang="en-US" sz="2000" dirty="0" smtClean="0">
                <a:solidFill>
                  <a:srgbClr val="000000"/>
                </a:solidFill>
              </a:rPr>
              <a:t>cups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</a:rPr>
              <a:t>8 cups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</a:rPr>
              <a:t>10 cups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</a:rPr>
              <a:t>10 cups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0"/>
            <a:r>
              <a:rPr lang="en-US" sz="2000" strike="sngStrike" dirty="0" smtClean="0">
                <a:solidFill>
                  <a:srgbClr val="000000"/>
                </a:solidFill>
              </a:rPr>
              <a:t>No data</a:t>
            </a:r>
          </a:p>
          <a:p>
            <a:pPr lvl="0"/>
            <a:r>
              <a:rPr lang="en-US" sz="2000" dirty="0" smtClean="0">
                <a:solidFill>
                  <a:srgbClr val="000000"/>
                </a:solidFill>
              </a:rPr>
              <a:t>7 cups</a:t>
            </a:r>
          </a:p>
          <a:p>
            <a:pPr lvl="0"/>
            <a:r>
              <a:rPr lang="en-US" sz="2000" dirty="0" smtClean="0">
                <a:solidFill>
                  <a:srgbClr val="000000"/>
                </a:solidFill>
              </a:rPr>
              <a:t>10 cups</a:t>
            </a:r>
          </a:p>
          <a:p>
            <a:pPr lvl="0"/>
            <a:r>
              <a:rPr lang="en-US" sz="2000" dirty="0" smtClean="0">
                <a:solidFill>
                  <a:srgbClr val="000000"/>
                </a:solidFill>
              </a:rPr>
              <a:t>10 cups</a:t>
            </a:r>
            <a:endParaRPr lang="en-US" sz="2000" dirty="0">
              <a:solidFill>
                <a:srgbClr val="000000"/>
              </a:solidFill>
            </a:endParaRPr>
          </a:p>
          <a:p>
            <a:pPr lvl="0"/>
            <a:r>
              <a:rPr lang="en-US" sz="2000" dirty="0" smtClean="0">
                <a:solidFill>
                  <a:srgbClr val="000000"/>
                </a:solidFill>
              </a:rPr>
              <a:t>10 cups</a:t>
            </a:r>
          </a:p>
          <a:p>
            <a:pPr lvl="0"/>
            <a:r>
              <a:rPr lang="en-US" sz="2000" dirty="0" smtClean="0">
                <a:solidFill>
                  <a:srgbClr val="000000"/>
                </a:solidFill>
              </a:rPr>
              <a:t>9 cups</a:t>
            </a:r>
            <a:endParaRPr lang="en-US" sz="2000" dirty="0">
              <a:solidFill>
                <a:srgbClr val="000000"/>
              </a:solidFill>
            </a:endParaRPr>
          </a:p>
          <a:p>
            <a:pPr lvl="0"/>
            <a:endParaRPr lang="en-US" sz="2000" dirty="0">
              <a:solidFill>
                <a:srgbClr val="000000"/>
              </a:solidFill>
            </a:endParaRPr>
          </a:p>
          <a:p>
            <a:pPr lvl="0"/>
            <a:endParaRPr lang="en-US" sz="2000" dirty="0">
              <a:solidFill>
                <a:srgbClr val="000000"/>
              </a:solidFill>
            </a:endParaRPr>
          </a:p>
          <a:p>
            <a:pPr lvl="0"/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87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Halon 1211 Baseline @ 8000’</a:t>
            </a:r>
            <a:endParaRPr lang="en-US" dirty="0"/>
          </a:p>
        </p:txBody>
      </p:sp>
      <p:pic>
        <p:nvPicPr>
          <p:cNvPr id="5" name="1211 Halon 8000ft Test 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63" y="1508125"/>
            <a:ext cx="7812087" cy="4391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3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2-BTP @ 8000’</a:t>
            </a:r>
            <a:endParaRPr lang="en-US" dirty="0"/>
          </a:p>
        </p:txBody>
      </p:sp>
      <p:pic>
        <p:nvPicPr>
          <p:cNvPr id="5" name="2-BTP 8000ft Test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63" y="1508125"/>
            <a:ext cx="7812087" cy="4391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Test @ -12 DegF Ext. Temp.</a:t>
            </a:r>
            <a:endParaRPr lang="en-US" dirty="0"/>
          </a:p>
        </p:txBody>
      </p:sp>
      <p:pic>
        <p:nvPicPr>
          <p:cNvPr id="5" name="2 BTP Cold 8000ft Test 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63" y="1508125"/>
            <a:ext cx="7812087" cy="4391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74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Test @ 147 DegF Ext. Temp.</a:t>
            </a:r>
            <a:endParaRPr lang="en-US" dirty="0"/>
          </a:p>
        </p:txBody>
      </p:sp>
      <p:pic>
        <p:nvPicPr>
          <p:cNvPr id="5" name="2 BTP Hot 8000ft Test 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63" y="1508125"/>
            <a:ext cx="7812087" cy="4391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9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Vaporization appears to improve as cabin altitude is reduced. This results in a slightly wider stream diameter.</a:t>
            </a:r>
          </a:p>
          <a:p>
            <a:r>
              <a:rPr lang="en-US" dirty="0" smtClean="0"/>
              <a:t>The stream at cold temperatures is tighter than at ambient with reduced vaporization. There does not appear to be any effect on throw range</a:t>
            </a:r>
          </a:p>
          <a:p>
            <a:r>
              <a:rPr lang="en-US" dirty="0" smtClean="0"/>
              <a:t>The stream at high temperature is more forceful, with better vaporization.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16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17601"/>
            <a:ext cx="8050213" cy="478155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Cabin altitude has only a minimal effect on the 2-BTP extinguisher stream characteristics.</a:t>
            </a:r>
          </a:p>
          <a:p>
            <a:r>
              <a:rPr lang="en-US" dirty="0" smtClean="0"/>
              <a:t>The 2-BTP extinguisher retains its effectiveness at the rated temperature extremes tested at 8000’ </a:t>
            </a:r>
            <a:r>
              <a:rPr lang="en-US" smtClean="0"/>
              <a:t>cabin altitude.</a:t>
            </a:r>
            <a:endParaRPr lang="en-US" dirty="0" smtClean="0"/>
          </a:p>
          <a:p>
            <a:r>
              <a:rPr lang="en-US" dirty="0" smtClean="0"/>
              <a:t> Performance </a:t>
            </a:r>
            <a:r>
              <a:rPr lang="en-US" dirty="0"/>
              <a:t>of the 2-BTP </a:t>
            </a:r>
            <a:r>
              <a:rPr lang="en-US" dirty="0" smtClean="0"/>
              <a:t>extinguisher, as measured in this test, is comparable to Halon 1211 at 8000’ cabin altitude.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12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567" y="1508125"/>
            <a:ext cx="8050213" cy="4391025"/>
          </a:xfrm>
        </p:spPr>
        <p:txBody>
          <a:bodyPr/>
          <a:lstStyle/>
          <a:p>
            <a:r>
              <a:rPr lang="en-US" sz="2400" dirty="0" smtClean="0"/>
              <a:t>2-BTP is new handheld fire extinguisher agent offered as a replacement for Halon 1211. </a:t>
            </a:r>
          </a:p>
          <a:p>
            <a:r>
              <a:rPr lang="en-US" sz="2400" dirty="0" smtClean="0"/>
              <a:t>2-BTP has physical characteristics that differ from Halon 1211 that could potentially affect extinguisher discharge performance in low pressure environments.</a:t>
            </a:r>
          </a:p>
          <a:p>
            <a:pPr lvl="1"/>
            <a:r>
              <a:rPr lang="en-US" dirty="0" smtClean="0"/>
              <a:t>2-BTP has a higher boiling point than 1211, 93 DegF vs. 24.8 DegF </a:t>
            </a:r>
          </a:p>
          <a:p>
            <a:pPr lvl="1"/>
            <a:r>
              <a:rPr lang="en-US" dirty="0" smtClean="0"/>
              <a:t>2-BTP has a lower vapor pressure than 1211, 0.74 bar @ 77 DegF vs. 2.8 bar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36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Examine the discharge characteristics of handheld 2-BTP fire extinguishers:</a:t>
            </a:r>
          </a:p>
          <a:p>
            <a:pPr lvl="1"/>
            <a:r>
              <a:rPr lang="en-US" dirty="0" smtClean="0"/>
              <a:t>Sea Level</a:t>
            </a:r>
          </a:p>
          <a:p>
            <a:pPr lvl="1"/>
            <a:r>
              <a:rPr lang="en-US" dirty="0" smtClean="0"/>
              <a:t>8000 ft. cabin altitude</a:t>
            </a:r>
          </a:p>
          <a:p>
            <a:pPr lvl="2"/>
            <a:r>
              <a:rPr lang="en-US" dirty="0" smtClean="0"/>
              <a:t>Ambient temperature</a:t>
            </a:r>
          </a:p>
          <a:p>
            <a:pPr lvl="2"/>
            <a:r>
              <a:rPr lang="en-US" dirty="0" smtClean="0"/>
              <a:t>Cold soaked to -35 DegF</a:t>
            </a:r>
          </a:p>
          <a:p>
            <a:pPr lvl="2"/>
            <a:r>
              <a:rPr lang="en-US" dirty="0" smtClean="0"/>
              <a:t>Hot soaked to 155 DegF</a:t>
            </a:r>
          </a:p>
          <a:p>
            <a:pPr lvl="1"/>
            <a:r>
              <a:rPr lang="en-US" dirty="0" smtClean="0"/>
              <a:t>12000 ft. cabin altitude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04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Tests were performed in the FAA Technical Center Environmental Chamber</a:t>
            </a:r>
          </a:p>
          <a:p>
            <a:r>
              <a:rPr lang="en-US" dirty="0" smtClean="0"/>
              <a:t>The chamber was fitted with a target consisting of 10 fire cups, identical to the cups used in the Hidden Fire Test, arranged in a vertical array.</a:t>
            </a:r>
          </a:p>
          <a:p>
            <a:r>
              <a:rPr lang="en-US" dirty="0" smtClean="0"/>
              <a:t>A remote discharge device was installed such that the extinguisher was aimed at the center of the target array.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Array:</a:t>
            </a:r>
          </a:p>
          <a:p>
            <a:pPr lvl="1"/>
            <a:r>
              <a:rPr lang="en-US" dirty="0" smtClean="0"/>
              <a:t>Five pairs of fire cups</a:t>
            </a:r>
          </a:p>
          <a:p>
            <a:pPr lvl="1"/>
            <a:r>
              <a:rPr lang="en-US" dirty="0" smtClean="0"/>
              <a:t>16” horizontal spacing</a:t>
            </a:r>
          </a:p>
          <a:p>
            <a:pPr lvl="1"/>
            <a:r>
              <a:rPr lang="en-US" dirty="0" smtClean="0"/>
              <a:t>12” vertical spacing</a:t>
            </a:r>
          </a:p>
          <a:p>
            <a:r>
              <a:rPr lang="en-US" dirty="0" smtClean="0"/>
              <a:t>Remote discharge:</a:t>
            </a:r>
          </a:p>
          <a:p>
            <a:pPr lvl="1"/>
            <a:r>
              <a:rPr lang="en-US" dirty="0" smtClean="0"/>
              <a:t>Nozzle height above floor:  42.5”</a:t>
            </a:r>
          </a:p>
          <a:p>
            <a:pPr lvl="1"/>
            <a:r>
              <a:rPr lang="en-US" dirty="0" smtClean="0"/>
              <a:t>Distance to target array:  76”</a:t>
            </a:r>
          </a:p>
          <a:p>
            <a:pPr lvl="2"/>
            <a:r>
              <a:rPr lang="en-US" dirty="0" smtClean="0"/>
              <a:t>Compares to the MPS Seat Fire Toxicity Test distance of 72” from firefighter to the front of the seat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75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Target Array and </a:t>
            </a:r>
            <a:r>
              <a:rPr lang="en-US" sz="3600" dirty="0"/>
              <a:t>R</a:t>
            </a:r>
            <a:r>
              <a:rPr lang="en-US" sz="3600" dirty="0" smtClean="0"/>
              <a:t>emote Discharge</a:t>
            </a:r>
            <a:endParaRPr lang="en-US" sz="36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2" y="1508125"/>
            <a:ext cx="3293268" cy="439102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29" y="1508125"/>
            <a:ext cx="3293268" cy="4391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87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Apparatus installed in the Environment Chamber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6" y="1508125"/>
            <a:ext cx="5854700" cy="439102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66C2-23C9-4679-9EA6-D74DA6C8C2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630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setup:</a:t>
            </a:r>
          </a:p>
          <a:p>
            <a:pPr lvl="1"/>
            <a:r>
              <a:rPr lang="en-US" dirty="0" smtClean="0"/>
              <a:t>Extinguisher installed in remote discharge assembly</a:t>
            </a:r>
          </a:p>
          <a:p>
            <a:pPr lvl="1"/>
            <a:r>
              <a:rPr lang="en-US" dirty="0" smtClean="0"/>
              <a:t>Extinguisher nozzle orientation adjusted with a laser to center the stream on the middle pair of fire cups three feet above the floor.</a:t>
            </a:r>
          </a:p>
          <a:p>
            <a:pPr lvl="1"/>
            <a:r>
              <a:rPr lang="en-US" dirty="0" smtClean="0"/>
              <a:t>Cups filled 2/3 full with 1-propanol</a:t>
            </a:r>
          </a:p>
          <a:p>
            <a:pPr lvl="1"/>
            <a:r>
              <a:rPr lang="en-US" dirty="0" smtClean="0"/>
              <a:t>Cup fires were lit with a propane torch</a:t>
            </a:r>
          </a:p>
          <a:p>
            <a:pPr lvl="1"/>
            <a:r>
              <a:rPr lang="en-US" dirty="0" smtClean="0"/>
              <a:t>Chamber sealed and test conditions set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1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Test Conduct</a:t>
            </a:r>
          </a:p>
          <a:p>
            <a:pPr lvl="1"/>
            <a:r>
              <a:rPr lang="en-US" sz="1800" dirty="0" smtClean="0"/>
              <a:t>Altitude tests</a:t>
            </a:r>
          </a:p>
          <a:p>
            <a:pPr lvl="2"/>
            <a:r>
              <a:rPr lang="en-US" sz="1800" dirty="0" smtClean="0"/>
              <a:t>Cups ignited and chamber sealed</a:t>
            </a:r>
          </a:p>
          <a:p>
            <a:pPr lvl="2"/>
            <a:r>
              <a:rPr lang="en-US" sz="1800" dirty="0" smtClean="0"/>
              <a:t>Chamber altitude set</a:t>
            </a:r>
          </a:p>
          <a:p>
            <a:pPr lvl="2"/>
            <a:r>
              <a:rPr lang="en-US" sz="1800" dirty="0" smtClean="0"/>
              <a:t>Four minute time lapse from cup ignition to extinguisher discharge</a:t>
            </a:r>
          </a:p>
          <a:p>
            <a:pPr lvl="2"/>
            <a:r>
              <a:rPr lang="en-US" sz="1800" dirty="0" smtClean="0"/>
              <a:t>Extinguisher discharged fully</a:t>
            </a:r>
          </a:p>
          <a:p>
            <a:pPr lvl="2"/>
            <a:r>
              <a:rPr lang="en-US" sz="1800" dirty="0" smtClean="0"/>
              <a:t>Number and location of cups extinguished noted</a:t>
            </a:r>
          </a:p>
          <a:p>
            <a:pPr lvl="1"/>
            <a:r>
              <a:rPr lang="en-US" sz="1800" dirty="0" smtClean="0"/>
              <a:t>Hot and Cold soak tests</a:t>
            </a:r>
          </a:p>
          <a:p>
            <a:pPr lvl="2"/>
            <a:r>
              <a:rPr lang="en-US" sz="1800" dirty="0" smtClean="0"/>
              <a:t>Six hour temperature soak prior to test</a:t>
            </a:r>
          </a:p>
          <a:p>
            <a:pPr lvl="3"/>
            <a:r>
              <a:rPr lang="en-US" sz="1600" dirty="0" smtClean="0"/>
              <a:t>Chamber, with extinguisher installed set to -40F or 155F</a:t>
            </a:r>
          </a:p>
          <a:p>
            <a:pPr lvl="2"/>
            <a:r>
              <a:rPr lang="en-US" sz="1800" dirty="0" smtClean="0"/>
              <a:t>Fire cups removed prior to temperature soak.</a:t>
            </a:r>
          </a:p>
          <a:p>
            <a:pPr lvl="2"/>
            <a:r>
              <a:rPr lang="en-US" sz="1800" dirty="0" smtClean="0"/>
              <a:t>Fire cups reinstalled and filled before altitude conditions set.</a:t>
            </a:r>
          </a:p>
          <a:p>
            <a:pPr lvl="2"/>
            <a:r>
              <a:rPr lang="en-US" sz="1800" dirty="0" smtClean="0"/>
              <a:t>Follow altitude test procedure above.</a:t>
            </a:r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2979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3948</TotalTime>
  <Words>665</Words>
  <Application>Microsoft Office PowerPoint</Application>
  <PresentationFormat>On-screen Show (4:3)</PresentationFormat>
  <Paragraphs>113</Paragraphs>
  <Slides>16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1_Custom Design</vt:lpstr>
      <vt:lpstr>2_Custom Design</vt:lpstr>
      <vt:lpstr>Cabin Altitude Discharge of 2-BTP </vt:lpstr>
      <vt:lpstr>Introduction</vt:lpstr>
      <vt:lpstr>TEST PARAMETERS</vt:lpstr>
      <vt:lpstr>Test Setup</vt:lpstr>
      <vt:lpstr>Dimensions</vt:lpstr>
      <vt:lpstr>Target Array and Remote Discharge</vt:lpstr>
      <vt:lpstr>Test Apparatus installed in the Environment Chamber</vt:lpstr>
      <vt:lpstr>Test Procedure</vt:lpstr>
      <vt:lpstr>Test Procedure</vt:lpstr>
      <vt:lpstr>Test Matrix and Results</vt:lpstr>
      <vt:lpstr>Halon 1211 Baseline @ 8000’</vt:lpstr>
      <vt:lpstr>2-BTP @ 8000’</vt:lpstr>
      <vt:lpstr>Cold Test @ -12 DegF Ext. Temp.</vt:lpstr>
      <vt:lpstr>Hot Test @ 147 DegF Ext. Temp.</vt:lpstr>
      <vt:lpstr>OBSERVATIONS</vt:lpstr>
      <vt:lpstr>Conclusions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Robert Ochs</cp:lastModifiedBy>
  <cp:revision>169</cp:revision>
  <dcterms:created xsi:type="dcterms:W3CDTF">2005-01-28T20:32:53Z</dcterms:created>
  <dcterms:modified xsi:type="dcterms:W3CDTF">2018-05-07T19:53:12Z</dcterms:modified>
</cp:coreProperties>
</file>