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24"/>
  </p:notesMasterIdLst>
  <p:handoutMasterIdLst>
    <p:handoutMasterId r:id="rId25"/>
  </p:handoutMasterIdLst>
  <p:sldIdLst>
    <p:sldId id="354" r:id="rId6"/>
    <p:sldId id="622" r:id="rId7"/>
    <p:sldId id="646" r:id="rId8"/>
    <p:sldId id="662" r:id="rId9"/>
    <p:sldId id="623" r:id="rId10"/>
    <p:sldId id="664" r:id="rId11"/>
    <p:sldId id="627" r:id="rId12"/>
    <p:sldId id="629" r:id="rId13"/>
    <p:sldId id="628" r:id="rId14"/>
    <p:sldId id="665" r:id="rId15"/>
    <p:sldId id="657" r:id="rId16"/>
    <p:sldId id="658" r:id="rId17"/>
    <p:sldId id="635" r:id="rId18"/>
    <p:sldId id="651" r:id="rId19"/>
    <p:sldId id="642" r:id="rId20"/>
    <p:sldId id="652" r:id="rId21"/>
    <p:sldId id="624" r:id="rId22"/>
    <p:sldId id="663" r:id="rId2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p15:clr>
            <a:srgbClr val="A4A3A4"/>
          </p15:clr>
        </p15:guide>
        <p15:guide id="2" orient="horz" pos="4032">
          <p15:clr>
            <a:srgbClr val="A4A3A4"/>
          </p15:clr>
        </p15:guide>
        <p15:guide id="3" orient="horz" pos="1147">
          <p15:clr>
            <a:srgbClr val="A4A3A4"/>
          </p15:clr>
        </p15:guide>
        <p15:guide id="4" orient="horz" pos="2160">
          <p15:clr>
            <a:srgbClr val="A4A3A4"/>
          </p15:clr>
        </p15:guide>
        <p15:guide id="5" orient="horz" pos="3699">
          <p15:clr>
            <a:srgbClr val="A4A3A4"/>
          </p15:clr>
        </p15:guide>
        <p15:guide id="6" orient="horz" pos="528">
          <p15:clr>
            <a:srgbClr val="A4A3A4"/>
          </p15:clr>
        </p15:guide>
        <p15:guide id="7" orient="horz" pos="864">
          <p15:clr>
            <a:srgbClr val="A4A3A4"/>
          </p15:clr>
        </p15:guide>
        <p15:guide id="8" orient="horz" pos="624">
          <p15:clr>
            <a:srgbClr val="A4A3A4"/>
          </p15:clr>
        </p15:guide>
        <p15:guide id="9" pos="2880">
          <p15:clr>
            <a:srgbClr val="A4A3A4"/>
          </p15:clr>
        </p15:guide>
        <p15:guide id="10" pos="5568">
          <p15:clr>
            <a:srgbClr val="A4A3A4"/>
          </p15:clr>
        </p15:guide>
        <p15:guide id="11" pos="192">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o" initials="e" lastIdx="5" clrIdx="0"/>
  <p:cmAuthor id="1" name="Steph" initials="S" lastIdx="1" clrIdx="1"/>
  <p:cmAuthor id="2" name="Stephanie Krieger" initials="SK" lastIdx="6"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D0DFF"/>
    <a:srgbClr val="BBD1FF"/>
    <a:srgbClr val="D9E6FF"/>
    <a:srgbClr val="99CCFF"/>
    <a:srgbClr val="FFFFFF"/>
    <a:srgbClr val="3399FF"/>
    <a:srgbClr val="66CCFF"/>
    <a:srgbClr val="33CC33"/>
    <a:srgbClr val="77A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8560" autoAdjust="0"/>
    <p:restoredTop sz="86863" autoAdjust="0"/>
  </p:normalViewPr>
  <p:slideViewPr>
    <p:cSldViewPr snapToGrid="0" showGuides="1">
      <p:cViewPr varScale="1">
        <p:scale>
          <a:sx n="68" d="100"/>
          <a:sy n="68" d="100"/>
        </p:scale>
        <p:origin x="1848" y="36"/>
      </p:cViewPr>
      <p:guideLst>
        <p:guide orient="horz" pos="3936"/>
        <p:guide orient="horz" pos="4032"/>
        <p:guide orient="horz" pos="1147"/>
        <p:guide orient="horz" pos="2160"/>
        <p:guide orient="horz" pos="3699"/>
        <p:guide orient="horz" pos="528"/>
        <p:guide orient="horz" pos="864"/>
        <p:guide orient="horz" pos="624"/>
        <p:guide pos="2880"/>
        <p:guide pos="5568"/>
        <p:guide pos="192"/>
      </p:guideLst>
    </p:cSldViewPr>
  </p:slideViewPr>
  <p:notesTextViewPr>
    <p:cViewPr>
      <p:scale>
        <a:sx n="3" d="2"/>
        <a:sy n="3" d="2"/>
      </p:scale>
      <p:origin x="0" y="0"/>
    </p:cViewPr>
  </p:notesTextViewPr>
  <p:sorterViewPr>
    <p:cViewPr>
      <p:scale>
        <a:sx n="110" d="100"/>
        <a:sy n="110" d="100"/>
      </p:scale>
      <p:origin x="0" y="-4636"/>
    </p:cViewPr>
  </p:sorterViewPr>
  <p:notesViewPr>
    <p:cSldViewPr snapToGrid="0">
      <p:cViewPr varScale="1">
        <p:scale>
          <a:sx n="76" d="100"/>
          <a:sy n="76" d="100"/>
        </p:scale>
        <p:origin x="-2028"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rnml\Desktop\FAA%20Workshop\Plots%20for%20FAA%20Worksho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ornml\Desktop\FAA%20Workshop\Plots%20for%20FAA%20Worksho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caocm\Desktop\2018_porjects\01_2018_UTAS&amp;SMOKE\Simulation\Aerosol_as_particle_movie\FAA_workshop.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caocm\Desktop\2018_porjects\01_2018_UTAS&amp;SMOKE\Simulation\Aerosol_as_particle_movie\FAA_workshop.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caocm\Desktop\2018_porjects\01_2018_UTAS&amp;SMOKE\Simulation\Aerosol_as_particle_movie\Particle_size_distribution_.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cornml\Desktop\FAA%20Workshop\Plots%20for%20FAA%20Worksho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Centerline Plume Temperature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Sheet2!$F$5</c:f>
              <c:strCache>
                <c:ptCount val="1"/>
                <c:pt idx="0">
                  <c:v>Temp (deg C)</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Sheet2!$D$6:$D$10</c:f>
              <c:numCache>
                <c:formatCode>General</c:formatCode>
                <c:ptCount val="5"/>
                <c:pt idx="0">
                  <c:v>0</c:v>
                </c:pt>
                <c:pt idx="1">
                  <c:v>0.30479999999999996</c:v>
                </c:pt>
                <c:pt idx="2">
                  <c:v>0.60959999999999992</c:v>
                </c:pt>
                <c:pt idx="3">
                  <c:v>0.91439999999999999</c:v>
                </c:pt>
                <c:pt idx="4">
                  <c:v>1.2191999999999998</c:v>
                </c:pt>
              </c:numCache>
            </c:numRef>
          </c:xVal>
          <c:yVal>
            <c:numRef>
              <c:f>Sheet2!$F$6:$F$10</c:f>
              <c:numCache>
                <c:formatCode>General</c:formatCode>
                <c:ptCount val="5"/>
                <c:pt idx="0">
                  <c:v>66</c:v>
                </c:pt>
                <c:pt idx="1">
                  <c:v>43</c:v>
                </c:pt>
                <c:pt idx="2">
                  <c:v>30</c:v>
                </c:pt>
                <c:pt idx="3">
                  <c:v>28.5</c:v>
                </c:pt>
                <c:pt idx="4">
                  <c:v>25</c:v>
                </c:pt>
              </c:numCache>
            </c:numRef>
          </c:yVal>
          <c:smooth val="0"/>
        </c:ser>
        <c:dLbls>
          <c:showLegendKey val="0"/>
          <c:showVal val="0"/>
          <c:showCatName val="0"/>
          <c:showSerName val="0"/>
          <c:showPercent val="0"/>
          <c:showBubbleSize val="0"/>
        </c:dLbls>
        <c:axId val="158034304"/>
        <c:axId val="158035088"/>
      </c:scatterChart>
      <c:valAx>
        <c:axId val="158034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Height above vent (m)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035088"/>
        <c:crosses val="autoZero"/>
        <c:crossBetween val="midCat"/>
      </c:valAx>
      <c:valAx>
        <c:axId val="158035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Temperature (deg.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0343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Centerline Plume </a:t>
            </a:r>
            <a:r>
              <a:rPr lang="en-US" dirty="0" smtClean="0"/>
              <a:t>Velocity Range</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Sheet2!$J$4</c:f>
              <c:strCache>
                <c:ptCount val="1"/>
                <c:pt idx="0">
                  <c:v>Min. Velocity</c:v>
                </c:pt>
              </c:strCache>
            </c:strRef>
          </c:tx>
          <c:spPr>
            <a:ln w="19050" cap="rnd">
              <a:solidFill>
                <a:schemeClr val="accent2">
                  <a:lumMod val="60000"/>
                  <a:lumOff val="40000"/>
                </a:schemeClr>
              </a:solidFill>
              <a:prstDash val="dash"/>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xVal>
            <c:numRef>
              <c:f>Sheet2!$D$6:$D$10</c:f>
              <c:numCache>
                <c:formatCode>General</c:formatCode>
                <c:ptCount val="5"/>
                <c:pt idx="0">
                  <c:v>0</c:v>
                </c:pt>
                <c:pt idx="1">
                  <c:v>0.30479999999999996</c:v>
                </c:pt>
                <c:pt idx="2">
                  <c:v>0.60959999999999992</c:v>
                </c:pt>
                <c:pt idx="3">
                  <c:v>0.91439999999999999</c:v>
                </c:pt>
                <c:pt idx="4">
                  <c:v>1.2191999999999998</c:v>
                </c:pt>
              </c:numCache>
            </c:numRef>
          </c:xVal>
          <c:yVal>
            <c:numRef>
              <c:f>Sheet2!$J$6:$J$10</c:f>
              <c:numCache>
                <c:formatCode>0.000</c:formatCode>
                <c:ptCount val="5"/>
                <c:pt idx="0">
                  <c:v>0.33528407705437696</c:v>
                </c:pt>
                <c:pt idx="1">
                  <c:v>0.58420710395838416</c:v>
                </c:pt>
                <c:pt idx="2">
                  <c:v>0.37084450946923508</c:v>
                </c:pt>
                <c:pt idx="3">
                  <c:v>0.29464358286596765</c:v>
                </c:pt>
                <c:pt idx="4">
                  <c:v>0.27940339754531412</c:v>
                </c:pt>
              </c:numCache>
            </c:numRef>
          </c:yVal>
          <c:smooth val="0"/>
        </c:ser>
        <c:ser>
          <c:idx val="1"/>
          <c:order val="1"/>
          <c:tx>
            <c:strRef>
              <c:f>Sheet2!$K$4</c:f>
              <c:strCache>
                <c:ptCount val="1"/>
                <c:pt idx="0">
                  <c:v>Max. Velocity</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Sheet2!$D$6:$D$10</c:f>
              <c:numCache>
                <c:formatCode>General</c:formatCode>
                <c:ptCount val="5"/>
                <c:pt idx="0">
                  <c:v>0</c:v>
                </c:pt>
                <c:pt idx="1">
                  <c:v>0.30479999999999996</c:v>
                </c:pt>
                <c:pt idx="2">
                  <c:v>0.60959999999999992</c:v>
                </c:pt>
                <c:pt idx="3">
                  <c:v>0.91439999999999999</c:v>
                </c:pt>
                <c:pt idx="4">
                  <c:v>1.2191999999999998</c:v>
                </c:pt>
              </c:numCache>
            </c:numRef>
          </c:xVal>
          <c:yVal>
            <c:numRef>
              <c:f>Sheet2!$K$6:$K$10</c:f>
              <c:numCache>
                <c:formatCode>0.000</c:formatCode>
                <c:ptCount val="5"/>
                <c:pt idx="0">
                  <c:v>0.42672518897829798</c:v>
                </c:pt>
                <c:pt idx="1">
                  <c:v>0.76200926603267483</c:v>
                </c:pt>
                <c:pt idx="2">
                  <c:v>0.84837031618304481</c:v>
                </c:pt>
                <c:pt idx="3">
                  <c:v>0.76200926603267483</c:v>
                </c:pt>
                <c:pt idx="4">
                  <c:v>0.6807282776558562</c:v>
                </c:pt>
              </c:numCache>
            </c:numRef>
          </c:yVal>
          <c:smooth val="0"/>
        </c:ser>
        <c:dLbls>
          <c:showLegendKey val="0"/>
          <c:showVal val="0"/>
          <c:showCatName val="0"/>
          <c:showSerName val="0"/>
          <c:showPercent val="0"/>
          <c:showBubbleSize val="0"/>
        </c:dLbls>
        <c:axId val="158036264"/>
        <c:axId val="158037832"/>
      </c:scatterChart>
      <c:valAx>
        <c:axId val="1580362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Height above vent (m)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037832"/>
        <c:crosses val="autoZero"/>
        <c:crossBetween val="midCat"/>
      </c:valAx>
      <c:valAx>
        <c:axId val="15803783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Velocity (m/s)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036264"/>
        <c:crosses val="autoZero"/>
        <c:crossBetween val="midCat"/>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444225721784777"/>
          <c:y val="5.0925925925925923E-2"/>
          <c:w val="0.74174518810148726"/>
          <c:h val="0.74350320793234181"/>
        </c:manualLayout>
      </c:layout>
      <c:scatterChart>
        <c:scatterStyle val="smoothMarker"/>
        <c:varyColors val="0"/>
        <c:ser>
          <c:idx val="3"/>
          <c:order val="0"/>
          <c:tx>
            <c:v>FAA Data Max.</c:v>
          </c:tx>
          <c:spPr>
            <a:ln w="19050" cap="rnd">
              <a:noFill/>
              <a:prstDash val="sysDot"/>
              <a:round/>
            </a:ln>
            <a:effectLst/>
          </c:spPr>
          <c:marker>
            <c:symbol val="circle"/>
            <c:size val="8"/>
            <c:spPr>
              <a:noFill/>
              <a:ln w="9525">
                <a:solidFill>
                  <a:sysClr val="windowText" lastClr="000000"/>
                </a:solidFill>
              </a:ln>
              <a:effectLst/>
            </c:spPr>
          </c:marker>
          <c:xVal>
            <c:numRef>
              <c:f>FAA_TESTING!$B$6:$B$10</c:f>
              <c:numCache>
                <c:formatCode>General</c:formatCode>
                <c:ptCount val="5"/>
                <c:pt idx="0">
                  <c:v>0</c:v>
                </c:pt>
                <c:pt idx="1">
                  <c:v>0.30479999999999996</c:v>
                </c:pt>
                <c:pt idx="2">
                  <c:v>0.60959999999999992</c:v>
                </c:pt>
                <c:pt idx="3">
                  <c:v>0.91439999999999999</c:v>
                </c:pt>
                <c:pt idx="4">
                  <c:v>1.2191999999999998</c:v>
                </c:pt>
              </c:numCache>
            </c:numRef>
          </c:xVal>
          <c:yVal>
            <c:numRef>
              <c:f>FAA_TESTING!$H$6:$H$10</c:f>
              <c:numCache>
                <c:formatCode>General</c:formatCode>
                <c:ptCount val="5"/>
                <c:pt idx="0">
                  <c:v>0.42672518897829792</c:v>
                </c:pt>
                <c:pt idx="1">
                  <c:v>0.76200926603267494</c:v>
                </c:pt>
                <c:pt idx="2">
                  <c:v>0.8483703161830447</c:v>
                </c:pt>
                <c:pt idx="3">
                  <c:v>0.76200926603267494</c:v>
                </c:pt>
                <c:pt idx="4">
                  <c:v>0.68072827765585631</c:v>
                </c:pt>
              </c:numCache>
            </c:numRef>
          </c:yVal>
          <c:smooth val="1"/>
        </c:ser>
        <c:ser>
          <c:idx val="5"/>
          <c:order val="1"/>
          <c:tx>
            <c:v>FAA Data Min.</c:v>
          </c:tx>
          <c:spPr>
            <a:ln w="19050" cap="rnd">
              <a:noFill/>
              <a:prstDash val="sysDot"/>
              <a:round/>
            </a:ln>
            <a:effectLst/>
          </c:spPr>
          <c:marker>
            <c:symbol val="triangle"/>
            <c:size val="8"/>
            <c:spPr>
              <a:noFill/>
              <a:ln w="9525">
                <a:solidFill>
                  <a:sysClr val="windowText" lastClr="000000"/>
                </a:solidFill>
              </a:ln>
              <a:effectLst/>
            </c:spPr>
          </c:marker>
          <c:xVal>
            <c:numRef>
              <c:f>FAA_TESTING!$B$6:$B$10</c:f>
              <c:numCache>
                <c:formatCode>General</c:formatCode>
                <c:ptCount val="5"/>
                <c:pt idx="0">
                  <c:v>0</c:v>
                </c:pt>
                <c:pt idx="1">
                  <c:v>0.30479999999999996</c:v>
                </c:pt>
                <c:pt idx="2">
                  <c:v>0.60959999999999992</c:v>
                </c:pt>
                <c:pt idx="3">
                  <c:v>0.91439999999999999</c:v>
                </c:pt>
                <c:pt idx="4">
                  <c:v>1.2191999999999998</c:v>
                </c:pt>
              </c:numCache>
            </c:numRef>
          </c:xVal>
          <c:yVal>
            <c:numRef>
              <c:f>FAA_TESTING!$G$6:$G$10</c:f>
              <c:numCache>
                <c:formatCode>General</c:formatCode>
                <c:ptCount val="5"/>
                <c:pt idx="0">
                  <c:v>0.33528407705437702</c:v>
                </c:pt>
                <c:pt idx="1">
                  <c:v>0.58420710395838416</c:v>
                </c:pt>
                <c:pt idx="2">
                  <c:v>0.37084450946923508</c:v>
                </c:pt>
                <c:pt idx="3">
                  <c:v>0.29464358286596765</c:v>
                </c:pt>
                <c:pt idx="4">
                  <c:v>0.27940339754531412</c:v>
                </c:pt>
              </c:numCache>
            </c:numRef>
          </c:yVal>
          <c:smooth val="1"/>
        </c:ser>
        <c:ser>
          <c:idx val="4"/>
          <c:order val="2"/>
          <c:tx>
            <c:v>Particle_injection</c:v>
          </c:tx>
          <c:spPr>
            <a:ln w="19050" cap="rnd">
              <a:solidFill>
                <a:schemeClr val="accent5"/>
              </a:solidFill>
              <a:round/>
            </a:ln>
            <a:effectLst/>
          </c:spPr>
          <c:marker>
            <c:symbol val="circle"/>
            <c:size val="3"/>
            <c:spPr>
              <a:solidFill>
                <a:schemeClr val="accent5"/>
              </a:solidFill>
              <a:ln w="9525">
                <a:solidFill>
                  <a:schemeClr val="accent5"/>
                </a:solidFill>
              </a:ln>
              <a:effectLst/>
            </c:spPr>
          </c:marker>
          <c:xVal>
            <c:numRef>
              <c:f>'4_particle_small_probes'!$A$3:$A$42</c:f>
              <c:numCache>
                <c:formatCode>General</c:formatCode>
                <c:ptCount val="40"/>
                <c:pt idx="0">
                  <c:v>4.9999999999999989E-2</c:v>
                </c:pt>
                <c:pt idx="1">
                  <c:v>0.10127999999999998</c:v>
                </c:pt>
                <c:pt idx="2">
                  <c:v>0.15255999999999997</c:v>
                </c:pt>
                <c:pt idx="3">
                  <c:v>0.20385000000000003</c:v>
                </c:pt>
                <c:pt idx="4">
                  <c:v>0.25513000000000002</c:v>
                </c:pt>
                <c:pt idx="5">
                  <c:v>0.30641000000000002</c:v>
                </c:pt>
                <c:pt idx="6">
                  <c:v>0.35769000000000001</c:v>
                </c:pt>
                <c:pt idx="7">
                  <c:v>0.40897</c:v>
                </c:pt>
                <c:pt idx="8">
                  <c:v>0.46025999999999995</c:v>
                </c:pt>
                <c:pt idx="9">
                  <c:v>0.51153999999999988</c:v>
                </c:pt>
                <c:pt idx="10">
                  <c:v>0.56279999999999997</c:v>
                </c:pt>
                <c:pt idx="11">
                  <c:v>0.61410000000000009</c:v>
                </c:pt>
                <c:pt idx="12">
                  <c:v>0.66539999999999999</c:v>
                </c:pt>
                <c:pt idx="13">
                  <c:v>0.71670000000000011</c:v>
                </c:pt>
                <c:pt idx="14">
                  <c:v>0.76790000000000003</c:v>
                </c:pt>
                <c:pt idx="15">
                  <c:v>0.81920000000000015</c:v>
                </c:pt>
                <c:pt idx="16">
                  <c:v>0.87050000000000005</c:v>
                </c:pt>
                <c:pt idx="17">
                  <c:v>0.92179999999999995</c:v>
                </c:pt>
                <c:pt idx="18">
                  <c:v>0.97310000000000008</c:v>
                </c:pt>
                <c:pt idx="19">
                  <c:v>1.0244</c:v>
                </c:pt>
                <c:pt idx="20">
                  <c:v>1.0756000000000001</c:v>
                </c:pt>
                <c:pt idx="21">
                  <c:v>1.1269</c:v>
                </c:pt>
                <c:pt idx="22">
                  <c:v>1.1782000000000001</c:v>
                </c:pt>
                <c:pt idx="23">
                  <c:v>1.2295</c:v>
                </c:pt>
                <c:pt idx="24">
                  <c:v>1.2807999999999999</c:v>
                </c:pt>
                <c:pt idx="25">
                  <c:v>1.3321000000000001</c:v>
                </c:pt>
                <c:pt idx="26">
                  <c:v>1.3833</c:v>
                </c:pt>
                <c:pt idx="27">
                  <c:v>1.4346000000000001</c:v>
                </c:pt>
                <c:pt idx="28">
                  <c:v>1.4859</c:v>
                </c:pt>
                <c:pt idx="29">
                  <c:v>1.5372000000000001</c:v>
                </c:pt>
                <c:pt idx="30">
                  <c:v>1.5885</c:v>
                </c:pt>
                <c:pt idx="31">
                  <c:v>1.6397000000000002</c:v>
                </c:pt>
                <c:pt idx="32">
                  <c:v>1.6910000000000001</c:v>
                </c:pt>
                <c:pt idx="33">
                  <c:v>1.7423</c:v>
                </c:pt>
                <c:pt idx="34">
                  <c:v>1.7935999999999999</c:v>
                </c:pt>
                <c:pt idx="35">
                  <c:v>1.8449000000000002</c:v>
                </c:pt>
                <c:pt idx="36">
                  <c:v>1.8962000000000001</c:v>
                </c:pt>
                <c:pt idx="37">
                  <c:v>1.9474000000000002</c:v>
                </c:pt>
                <c:pt idx="38">
                  <c:v>1.9987000000000001</c:v>
                </c:pt>
                <c:pt idx="39">
                  <c:v>2.0499999999999998</c:v>
                </c:pt>
              </c:numCache>
            </c:numRef>
          </c:xVal>
          <c:yVal>
            <c:numRef>
              <c:f>'4_particle_small_probes'!$Q$3:$Q$42</c:f>
              <c:numCache>
                <c:formatCode>General</c:formatCode>
                <c:ptCount val="40"/>
                <c:pt idx="0">
                  <c:v>0.36910999999999999</c:v>
                </c:pt>
                <c:pt idx="1">
                  <c:v>0.4778</c:v>
                </c:pt>
                <c:pt idx="2">
                  <c:v>0.58855999999999997</c:v>
                </c:pt>
                <c:pt idx="3">
                  <c:v>0.67667999999999995</c:v>
                </c:pt>
                <c:pt idx="4">
                  <c:v>0.72033999999999998</c:v>
                </c:pt>
                <c:pt idx="5">
                  <c:v>0.75524999999999998</c:v>
                </c:pt>
                <c:pt idx="6">
                  <c:v>0.74861999999999995</c:v>
                </c:pt>
                <c:pt idx="7">
                  <c:v>0.78605999999999998</c:v>
                </c:pt>
                <c:pt idx="8">
                  <c:v>0.79786000000000001</c:v>
                </c:pt>
                <c:pt idx="9">
                  <c:v>0.78961999999999999</c:v>
                </c:pt>
                <c:pt idx="10">
                  <c:v>0.78429000000000004</c:v>
                </c:pt>
                <c:pt idx="11">
                  <c:v>0.79205999999999999</c:v>
                </c:pt>
                <c:pt idx="12">
                  <c:v>0.77217999999999998</c:v>
                </c:pt>
                <c:pt idx="13">
                  <c:v>0.80447999999999997</c:v>
                </c:pt>
                <c:pt idx="14">
                  <c:v>0.80493999999999999</c:v>
                </c:pt>
                <c:pt idx="15">
                  <c:v>0.73343999999999998</c:v>
                </c:pt>
                <c:pt idx="16">
                  <c:v>0.74136999999999997</c:v>
                </c:pt>
                <c:pt idx="17">
                  <c:v>0.72482999999999997</c:v>
                </c:pt>
                <c:pt idx="18">
                  <c:v>0.71901000000000004</c:v>
                </c:pt>
                <c:pt idx="19">
                  <c:v>0.70618999999999998</c:v>
                </c:pt>
                <c:pt idx="20">
                  <c:v>0.69701000000000002</c:v>
                </c:pt>
                <c:pt idx="21">
                  <c:v>0.70709999999999995</c:v>
                </c:pt>
                <c:pt idx="22">
                  <c:v>0.72336</c:v>
                </c:pt>
                <c:pt idx="23">
                  <c:v>0.71604000000000001</c:v>
                </c:pt>
                <c:pt idx="24">
                  <c:v>0.69259999999999999</c:v>
                </c:pt>
                <c:pt idx="25">
                  <c:v>0.68520999999999999</c:v>
                </c:pt>
                <c:pt idx="26">
                  <c:v>0.68110999999999999</c:v>
                </c:pt>
                <c:pt idx="27">
                  <c:v>0.67047000000000001</c:v>
                </c:pt>
                <c:pt idx="28">
                  <c:v>0.66988000000000003</c:v>
                </c:pt>
                <c:pt idx="29">
                  <c:v>0.68833999999999995</c:v>
                </c:pt>
                <c:pt idx="30">
                  <c:v>0.67298999999999998</c:v>
                </c:pt>
                <c:pt idx="31">
                  <c:v>0.66834000000000005</c:v>
                </c:pt>
                <c:pt idx="32">
                  <c:v>0.65578000000000003</c:v>
                </c:pt>
                <c:pt idx="33">
                  <c:v>0.66425000000000001</c:v>
                </c:pt>
                <c:pt idx="34">
                  <c:v>0.64737</c:v>
                </c:pt>
                <c:pt idx="35">
                  <c:v>0.64712999999999998</c:v>
                </c:pt>
                <c:pt idx="36">
                  <c:v>0.62894000000000005</c:v>
                </c:pt>
                <c:pt idx="37">
                  <c:v>0.60738000000000003</c:v>
                </c:pt>
                <c:pt idx="38">
                  <c:v>0.60834999999999995</c:v>
                </c:pt>
                <c:pt idx="39">
                  <c:v>0.62746000000000002</c:v>
                </c:pt>
              </c:numCache>
            </c:numRef>
          </c:yVal>
          <c:smooth val="1"/>
        </c:ser>
        <c:ser>
          <c:idx val="0"/>
          <c:order val="3"/>
          <c:tx>
            <c:v>Aerosol-as-gas</c:v>
          </c:tx>
          <c:spPr>
            <a:ln w="19050" cap="rnd">
              <a:solidFill>
                <a:srgbClr val="FF0000"/>
              </a:solidFill>
              <a:round/>
            </a:ln>
            <a:effectLst/>
          </c:spPr>
          <c:marker>
            <c:symbol val="circle"/>
            <c:size val="3"/>
            <c:spPr>
              <a:solidFill>
                <a:srgbClr val="FF0000"/>
              </a:solidFill>
              <a:ln w="9525">
                <a:solidFill>
                  <a:srgbClr val="FF0000"/>
                </a:solidFill>
              </a:ln>
              <a:effectLst/>
            </c:spPr>
          </c:marker>
          <c:xVal>
            <c:numRef>
              <c:f>'FAA_SG_3_openSpace_half_10%'!$B$48:$B$68</c:f>
              <c:numCache>
                <c:formatCode>General</c:formatCode>
                <c:ptCount val="21"/>
                <c:pt idx="0">
                  <c:v>4.9999999999999989E-2</c:v>
                </c:pt>
                <c:pt idx="1">
                  <c:v>0.14999999999999997</c:v>
                </c:pt>
                <c:pt idx="2">
                  <c:v>0.24999999999999994</c:v>
                </c:pt>
                <c:pt idx="3">
                  <c:v>0.35000000000000003</c:v>
                </c:pt>
                <c:pt idx="4">
                  <c:v>0.45</c:v>
                </c:pt>
                <c:pt idx="5">
                  <c:v>0.55000000000000004</c:v>
                </c:pt>
                <c:pt idx="6">
                  <c:v>0.65000000000000013</c:v>
                </c:pt>
                <c:pt idx="7">
                  <c:v>0.75</c:v>
                </c:pt>
                <c:pt idx="8">
                  <c:v>0.85000000000000009</c:v>
                </c:pt>
                <c:pt idx="9">
                  <c:v>0.95</c:v>
                </c:pt>
                <c:pt idx="10">
                  <c:v>1.05</c:v>
                </c:pt>
                <c:pt idx="11">
                  <c:v>1.1500000000000001</c:v>
                </c:pt>
                <c:pt idx="12">
                  <c:v>1.25</c:v>
                </c:pt>
                <c:pt idx="13">
                  <c:v>1.35</c:v>
                </c:pt>
                <c:pt idx="14">
                  <c:v>1.45</c:v>
                </c:pt>
                <c:pt idx="15">
                  <c:v>1.55</c:v>
                </c:pt>
                <c:pt idx="16">
                  <c:v>1.6500000000000001</c:v>
                </c:pt>
                <c:pt idx="17">
                  <c:v>1.7500000000000002</c:v>
                </c:pt>
                <c:pt idx="18">
                  <c:v>1.8499999999999999</c:v>
                </c:pt>
                <c:pt idx="19">
                  <c:v>1.95</c:v>
                </c:pt>
                <c:pt idx="20">
                  <c:v>2.0499999999999998</c:v>
                </c:pt>
              </c:numCache>
            </c:numRef>
          </c:xVal>
          <c:yVal>
            <c:numRef>
              <c:f>'FAA_SG_3_openSpace_half_10%'!$D$48:$D$67</c:f>
              <c:numCache>
                <c:formatCode>General</c:formatCode>
                <c:ptCount val="20"/>
                <c:pt idx="0">
                  <c:v>0.46079272727272741</c:v>
                </c:pt>
                <c:pt idx="1">
                  <c:v>0.62492333333333328</c:v>
                </c:pt>
                <c:pt idx="2">
                  <c:v>0.65814484848484855</c:v>
                </c:pt>
                <c:pt idx="3">
                  <c:v>0.68362545454545454</c:v>
                </c:pt>
                <c:pt idx="4">
                  <c:v>0.71494575757575762</c:v>
                </c:pt>
                <c:pt idx="5">
                  <c:v>0.73844363636363652</c:v>
                </c:pt>
                <c:pt idx="6">
                  <c:v>0.75088939393939391</c:v>
                </c:pt>
                <c:pt idx="7">
                  <c:v>0.75768454545454544</c:v>
                </c:pt>
                <c:pt idx="8">
                  <c:v>0.77261727272727276</c:v>
                </c:pt>
                <c:pt idx="9">
                  <c:v>0.76365909090909101</c:v>
                </c:pt>
                <c:pt idx="10">
                  <c:v>0.74163090909090901</c:v>
                </c:pt>
                <c:pt idx="11">
                  <c:v>0.73389121212121233</c:v>
                </c:pt>
                <c:pt idx="12">
                  <c:v>0.72632515151515165</c:v>
                </c:pt>
                <c:pt idx="13">
                  <c:v>0.70468727272727283</c:v>
                </c:pt>
                <c:pt idx="14">
                  <c:v>0.69000363636363649</c:v>
                </c:pt>
                <c:pt idx="15">
                  <c:v>0.69784212121212108</c:v>
                </c:pt>
                <c:pt idx="16">
                  <c:v>0.67345363636363631</c:v>
                </c:pt>
                <c:pt idx="17">
                  <c:v>0.66086909090909096</c:v>
                </c:pt>
                <c:pt idx="18">
                  <c:v>0.65560454545454538</c:v>
                </c:pt>
                <c:pt idx="19">
                  <c:v>0.65062121212121216</c:v>
                </c:pt>
              </c:numCache>
            </c:numRef>
          </c:yVal>
          <c:smooth val="1"/>
        </c:ser>
        <c:dLbls>
          <c:showLegendKey val="0"/>
          <c:showVal val="0"/>
          <c:showCatName val="0"/>
          <c:showSerName val="0"/>
          <c:showPercent val="0"/>
          <c:showBubbleSize val="0"/>
        </c:dLbls>
        <c:axId val="223193616"/>
        <c:axId val="223193224"/>
      </c:scatterChart>
      <c:valAx>
        <c:axId val="223193616"/>
        <c:scaling>
          <c:orientation val="minMax"/>
          <c:max val="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Offset height (m)</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3193224"/>
        <c:crosses val="autoZero"/>
        <c:crossBetween val="midCat"/>
      </c:valAx>
      <c:valAx>
        <c:axId val="223193224"/>
        <c:scaling>
          <c:orientation val="minMax"/>
          <c:max val="1.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Velocity (m/s)</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3193616"/>
        <c:crosses val="autoZero"/>
        <c:crossBetween val="midCat"/>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444225721784777"/>
          <c:y val="5.0925925925925923E-2"/>
          <c:w val="0.74174518810148726"/>
          <c:h val="0.74350320793234181"/>
        </c:manualLayout>
      </c:layout>
      <c:scatterChart>
        <c:scatterStyle val="smoothMarker"/>
        <c:varyColors val="0"/>
        <c:ser>
          <c:idx val="2"/>
          <c:order val="0"/>
          <c:tx>
            <c:v>FAA Data</c:v>
          </c:tx>
          <c:spPr>
            <a:ln w="19050" cap="rnd">
              <a:noFill/>
              <a:round/>
            </a:ln>
            <a:effectLst/>
          </c:spPr>
          <c:marker>
            <c:symbol val="square"/>
            <c:size val="8"/>
            <c:spPr>
              <a:noFill/>
              <a:ln w="9525">
                <a:solidFill>
                  <a:sysClr val="windowText" lastClr="000000"/>
                </a:solidFill>
              </a:ln>
              <a:effectLst/>
            </c:spPr>
          </c:marker>
          <c:xVal>
            <c:numRef>
              <c:f>FAA_TESTING!$B$6:$B$10</c:f>
              <c:numCache>
                <c:formatCode>General</c:formatCode>
                <c:ptCount val="5"/>
                <c:pt idx="0">
                  <c:v>0</c:v>
                </c:pt>
                <c:pt idx="1">
                  <c:v>0.30479999999999996</c:v>
                </c:pt>
                <c:pt idx="2">
                  <c:v>0.60959999999999992</c:v>
                </c:pt>
                <c:pt idx="3">
                  <c:v>0.91439999999999999</c:v>
                </c:pt>
                <c:pt idx="4">
                  <c:v>1.2191999999999998</c:v>
                </c:pt>
              </c:numCache>
            </c:numRef>
          </c:xVal>
          <c:yVal>
            <c:numRef>
              <c:f>FAA_TESTING!$D$6:$D$10</c:f>
              <c:numCache>
                <c:formatCode>General</c:formatCode>
                <c:ptCount val="5"/>
                <c:pt idx="0">
                  <c:v>66</c:v>
                </c:pt>
                <c:pt idx="1">
                  <c:v>43</c:v>
                </c:pt>
                <c:pt idx="2">
                  <c:v>30</c:v>
                </c:pt>
                <c:pt idx="3">
                  <c:v>28.5</c:v>
                </c:pt>
                <c:pt idx="4">
                  <c:v>25</c:v>
                </c:pt>
              </c:numCache>
            </c:numRef>
          </c:yVal>
          <c:smooth val="1"/>
        </c:ser>
        <c:ser>
          <c:idx val="4"/>
          <c:order val="1"/>
          <c:tx>
            <c:v>Particle-injection</c:v>
          </c:tx>
          <c:spPr>
            <a:ln w="19050" cap="rnd">
              <a:solidFill>
                <a:srgbClr val="4472C4"/>
              </a:solidFill>
              <a:round/>
            </a:ln>
            <a:effectLst/>
          </c:spPr>
          <c:marker>
            <c:symbol val="circle"/>
            <c:size val="3"/>
            <c:spPr>
              <a:solidFill>
                <a:srgbClr val="4472C4"/>
              </a:solidFill>
              <a:ln w="9525">
                <a:solidFill>
                  <a:srgbClr val="4472C4"/>
                </a:solidFill>
              </a:ln>
              <a:effectLst/>
            </c:spPr>
          </c:marker>
          <c:xVal>
            <c:numRef>
              <c:f>'4_particle_small_probes'!$A$3:$A$42</c:f>
              <c:numCache>
                <c:formatCode>General</c:formatCode>
                <c:ptCount val="40"/>
                <c:pt idx="0">
                  <c:v>4.9999999999999989E-2</c:v>
                </c:pt>
                <c:pt idx="1">
                  <c:v>0.10127999999999998</c:v>
                </c:pt>
                <c:pt idx="2">
                  <c:v>0.15255999999999997</c:v>
                </c:pt>
                <c:pt idx="3">
                  <c:v>0.20385000000000003</c:v>
                </c:pt>
                <c:pt idx="4">
                  <c:v>0.25513000000000002</c:v>
                </c:pt>
                <c:pt idx="5">
                  <c:v>0.30641000000000002</c:v>
                </c:pt>
                <c:pt idx="6">
                  <c:v>0.35769000000000001</c:v>
                </c:pt>
                <c:pt idx="7">
                  <c:v>0.40897</c:v>
                </c:pt>
                <c:pt idx="8">
                  <c:v>0.46025999999999995</c:v>
                </c:pt>
                <c:pt idx="9">
                  <c:v>0.51153999999999988</c:v>
                </c:pt>
                <c:pt idx="10">
                  <c:v>0.56279999999999997</c:v>
                </c:pt>
                <c:pt idx="11">
                  <c:v>0.61410000000000009</c:v>
                </c:pt>
                <c:pt idx="12">
                  <c:v>0.66539999999999999</c:v>
                </c:pt>
                <c:pt idx="13">
                  <c:v>0.71670000000000011</c:v>
                </c:pt>
                <c:pt idx="14">
                  <c:v>0.76790000000000003</c:v>
                </c:pt>
                <c:pt idx="15">
                  <c:v>0.81920000000000015</c:v>
                </c:pt>
                <c:pt idx="16">
                  <c:v>0.87050000000000005</c:v>
                </c:pt>
                <c:pt idx="17">
                  <c:v>0.92179999999999995</c:v>
                </c:pt>
                <c:pt idx="18">
                  <c:v>0.97310000000000008</c:v>
                </c:pt>
                <c:pt idx="19">
                  <c:v>1.0244</c:v>
                </c:pt>
                <c:pt idx="20">
                  <c:v>1.0756000000000001</c:v>
                </c:pt>
                <c:pt idx="21">
                  <c:v>1.1269</c:v>
                </c:pt>
                <c:pt idx="22">
                  <c:v>1.1782000000000001</c:v>
                </c:pt>
                <c:pt idx="23">
                  <c:v>1.2295</c:v>
                </c:pt>
                <c:pt idx="24">
                  <c:v>1.2807999999999999</c:v>
                </c:pt>
                <c:pt idx="25">
                  <c:v>1.3321000000000001</c:v>
                </c:pt>
                <c:pt idx="26">
                  <c:v>1.3833</c:v>
                </c:pt>
                <c:pt idx="27">
                  <c:v>1.4346000000000001</c:v>
                </c:pt>
                <c:pt idx="28">
                  <c:v>1.4859</c:v>
                </c:pt>
                <c:pt idx="29">
                  <c:v>1.5372000000000001</c:v>
                </c:pt>
                <c:pt idx="30">
                  <c:v>1.5885</c:v>
                </c:pt>
                <c:pt idx="31">
                  <c:v>1.6397000000000002</c:v>
                </c:pt>
                <c:pt idx="32">
                  <c:v>1.6910000000000001</c:v>
                </c:pt>
                <c:pt idx="33">
                  <c:v>1.7423</c:v>
                </c:pt>
                <c:pt idx="34">
                  <c:v>1.7935999999999999</c:v>
                </c:pt>
                <c:pt idx="35">
                  <c:v>1.8449000000000002</c:v>
                </c:pt>
                <c:pt idx="36">
                  <c:v>1.8962000000000001</c:v>
                </c:pt>
                <c:pt idx="37">
                  <c:v>1.9474000000000002</c:v>
                </c:pt>
                <c:pt idx="38">
                  <c:v>1.9987000000000001</c:v>
                </c:pt>
                <c:pt idx="39">
                  <c:v>2.0499999999999998</c:v>
                </c:pt>
              </c:numCache>
            </c:numRef>
          </c:xVal>
          <c:yVal>
            <c:numRef>
              <c:f>'4_particle_small_probes'!$AM$3:$AM$42</c:f>
              <c:numCache>
                <c:formatCode>General</c:formatCode>
                <c:ptCount val="40"/>
                <c:pt idx="0">
                  <c:v>64.215999999999994</c:v>
                </c:pt>
                <c:pt idx="1">
                  <c:v>62.625</c:v>
                </c:pt>
                <c:pt idx="2">
                  <c:v>56.572000000000003</c:v>
                </c:pt>
                <c:pt idx="3">
                  <c:v>52.543999999999997</c:v>
                </c:pt>
                <c:pt idx="4">
                  <c:v>47.658000000000001</c:v>
                </c:pt>
                <c:pt idx="5">
                  <c:v>45.197000000000003</c:v>
                </c:pt>
                <c:pt idx="6">
                  <c:v>42.201000000000001</c:v>
                </c:pt>
                <c:pt idx="7">
                  <c:v>40.533999999999999</c:v>
                </c:pt>
                <c:pt idx="8">
                  <c:v>38.429000000000002</c:v>
                </c:pt>
                <c:pt idx="9">
                  <c:v>36.564999999999998</c:v>
                </c:pt>
                <c:pt idx="10">
                  <c:v>35.430999999999997</c:v>
                </c:pt>
                <c:pt idx="11">
                  <c:v>33.79</c:v>
                </c:pt>
                <c:pt idx="12">
                  <c:v>32.844000000000001</c:v>
                </c:pt>
                <c:pt idx="13">
                  <c:v>31.835999999999999</c:v>
                </c:pt>
                <c:pt idx="14">
                  <c:v>31.353999999999999</c:v>
                </c:pt>
                <c:pt idx="15">
                  <c:v>30.873000000000001</c:v>
                </c:pt>
                <c:pt idx="16">
                  <c:v>30.481999999999999</c:v>
                </c:pt>
                <c:pt idx="17">
                  <c:v>30.087</c:v>
                </c:pt>
                <c:pt idx="18">
                  <c:v>29.443000000000001</c:v>
                </c:pt>
                <c:pt idx="19">
                  <c:v>29.146999999999998</c:v>
                </c:pt>
                <c:pt idx="20">
                  <c:v>28.834</c:v>
                </c:pt>
                <c:pt idx="21">
                  <c:v>28.623999999999999</c:v>
                </c:pt>
                <c:pt idx="22">
                  <c:v>28.306999999999999</c:v>
                </c:pt>
                <c:pt idx="23">
                  <c:v>28.091999999999999</c:v>
                </c:pt>
                <c:pt idx="24">
                  <c:v>27.792000000000002</c:v>
                </c:pt>
                <c:pt idx="25">
                  <c:v>27.475999999999999</c:v>
                </c:pt>
                <c:pt idx="26">
                  <c:v>27.274000000000001</c:v>
                </c:pt>
                <c:pt idx="27">
                  <c:v>27.001999999999999</c:v>
                </c:pt>
                <c:pt idx="28">
                  <c:v>26.803999999999998</c:v>
                </c:pt>
                <c:pt idx="29">
                  <c:v>26.571999999999999</c:v>
                </c:pt>
                <c:pt idx="30">
                  <c:v>26.456</c:v>
                </c:pt>
                <c:pt idx="31">
                  <c:v>26.233000000000001</c:v>
                </c:pt>
                <c:pt idx="32">
                  <c:v>26.117999999999999</c:v>
                </c:pt>
                <c:pt idx="33">
                  <c:v>26.009</c:v>
                </c:pt>
                <c:pt idx="34">
                  <c:v>25.748999999999999</c:v>
                </c:pt>
                <c:pt idx="35">
                  <c:v>25.649000000000001</c:v>
                </c:pt>
                <c:pt idx="36">
                  <c:v>25.556000000000001</c:v>
                </c:pt>
                <c:pt idx="37">
                  <c:v>25.460999999999999</c:v>
                </c:pt>
                <c:pt idx="38">
                  <c:v>25.295000000000002</c:v>
                </c:pt>
                <c:pt idx="39">
                  <c:v>25.202000000000002</c:v>
                </c:pt>
              </c:numCache>
            </c:numRef>
          </c:yVal>
          <c:smooth val="1"/>
        </c:ser>
        <c:ser>
          <c:idx val="1"/>
          <c:order val="2"/>
          <c:tx>
            <c:v>Aerosol-as-gas</c:v>
          </c:tx>
          <c:spPr>
            <a:ln w="19050" cap="rnd">
              <a:solidFill>
                <a:srgbClr val="FF0000"/>
              </a:solidFill>
              <a:round/>
            </a:ln>
            <a:effectLst/>
          </c:spPr>
          <c:marker>
            <c:symbol val="circle"/>
            <c:size val="3"/>
            <c:spPr>
              <a:solidFill>
                <a:srgbClr val="FF0000"/>
              </a:solidFill>
              <a:ln w="9525">
                <a:solidFill>
                  <a:srgbClr val="FF0000"/>
                </a:solidFill>
              </a:ln>
              <a:effectLst/>
            </c:spPr>
          </c:marker>
          <c:xVal>
            <c:numRef>
              <c:f>'FAA_SG_3_openSpace_half_10%'!$B$48:$B$68</c:f>
              <c:numCache>
                <c:formatCode>General</c:formatCode>
                <c:ptCount val="21"/>
                <c:pt idx="0">
                  <c:v>4.9999999999999989E-2</c:v>
                </c:pt>
                <c:pt idx="1">
                  <c:v>0.14999999999999997</c:v>
                </c:pt>
                <c:pt idx="2">
                  <c:v>0.24999999999999994</c:v>
                </c:pt>
                <c:pt idx="3">
                  <c:v>0.35000000000000003</c:v>
                </c:pt>
                <c:pt idx="4">
                  <c:v>0.45</c:v>
                </c:pt>
                <c:pt idx="5">
                  <c:v>0.55000000000000004</c:v>
                </c:pt>
                <c:pt idx="6">
                  <c:v>0.65000000000000013</c:v>
                </c:pt>
                <c:pt idx="7">
                  <c:v>0.75</c:v>
                </c:pt>
                <c:pt idx="8">
                  <c:v>0.85000000000000009</c:v>
                </c:pt>
                <c:pt idx="9">
                  <c:v>0.95</c:v>
                </c:pt>
                <c:pt idx="10">
                  <c:v>1.05</c:v>
                </c:pt>
                <c:pt idx="11">
                  <c:v>1.1500000000000001</c:v>
                </c:pt>
                <c:pt idx="12">
                  <c:v>1.25</c:v>
                </c:pt>
                <c:pt idx="13">
                  <c:v>1.35</c:v>
                </c:pt>
                <c:pt idx="14">
                  <c:v>1.45</c:v>
                </c:pt>
                <c:pt idx="15">
                  <c:v>1.55</c:v>
                </c:pt>
                <c:pt idx="16">
                  <c:v>1.6500000000000001</c:v>
                </c:pt>
                <c:pt idx="17">
                  <c:v>1.7500000000000002</c:v>
                </c:pt>
                <c:pt idx="18">
                  <c:v>1.8499999999999999</c:v>
                </c:pt>
                <c:pt idx="19">
                  <c:v>1.95</c:v>
                </c:pt>
                <c:pt idx="20">
                  <c:v>2.0499999999999998</c:v>
                </c:pt>
              </c:numCache>
            </c:numRef>
          </c:xVal>
          <c:yVal>
            <c:numRef>
              <c:f>'FAA_SG_3_openSpace_half_10%'!$E$48:$E$68</c:f>
              <c:numCache>
                <c:formatCode>General</c:formatCode>
                <c:ptCount val="21"/>
                <c:pt idx="0">
                  <c:v>62.106575757575769</c:v>
                </c:pt>
                <c:pt idx="1">
                  <c:v>53.232666666666667</c:v>
                </c:pt>
                <c:pt idx="2">
                  <c:v>44.284212121212121</c:v>
                </c:pt>
                <c:pt idx="3">
                  <c:v>39.381878787878783</c:v>
                </c:pt>
                <c:pt idx="4">
                  <c:v>36.654151515151511</c:v>
                </c:pt>
                <c:pt idx="5">
                  <c:v>35.38487878787879</c:v>
                </c:pt>
                <c:pt idx="6">
                  <c:v>33.221121212121211</c:v>
                </c:pt>
                <c:pt idx="7">
                  <c:v>32.054484848484847</c:v>
                </c:pt>
                <c:pt idx="8">
                  <c:v>30.487787878787881</c:v>
                </c:pt>
                <c:pt idx="9">
                  <c:v>29.735454545454544</c:v>
                </c:pt>
                <c:pt idx="10">
                  <c:v>28.791545454545446</c:v>
                </c:pt>
                <c:pt idx="11">
                  <c:v>28.090151515151522</c:v>
                </c:pt>
                <c:pt idx="12">
                  <c:v>27.54221212121212</c:v>
                </c:pt>
                <c:pt idx="13">
                  <c:v>26.979242424242418</c:v>
                </c:pt>
                <c:pt idx="14">
                  <c:v>26.596999999999994</c:v>
                </c:pt>
                <c:pt idx="15">
                  <c:v>26.201484848484849</c:v>
                </c:pt>
                <c:pt idx="16">
                  <c:v>25.89469696969697</c:v>
                </c:pt>
                <c:pt idx="17">
                  <c:v>25.583424242424236</c:v>
                </c:pt>
                <c:pt idx="18">
                  <c:v>25.361787878787879</c:v>
                </c:pt>
                <c:pt idx="19">
                  <c:v>25.188212121212121</c:v>
                </c:pt>
                <c:pt idx="20">
                  <c:v>24.995727272727272</c:v>
                </c:pt>
              </c:numCache>
            </c:numRef>
          </c:yVal>
          <c:smooth val="1"/>
        </c:ser>
        <c:dLbls>
          <c:showLegendKey val="0"/>
          <c:showVal val="0"/>
          <c:showCatName val="0"/>
          <c:showSerName val="0"/>
          <c:showPercent val="0"/>
          <c:showBubbleSize val="0"/>
        </c:dLbls>
        <c:axId val="223188520"/>
        <c:axId val="223186168"/>
      </c:scatterChart>
      <c:valAx>
        <c:axId val="223188520"/>
        <c:scaling>
          <c:orientation val="minMax"/>
          <c:max val="2"/>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Offset height (m)</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3186168"/>
        <c:crosses val="autoZero"/>
        <c:crossBetween val="midCat"/>
      </c:valAx>
      <c:valAx>
        <c:axId val="22318616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Temperature (</a:t>
                </a:r>
                <a:r>
                  <a:rPr lang="en-US" baseline="30000" dirty="0"/>
                  <a:t>0</a:t>
                </a:r>
                <a:r>
                  <a:rPr lang="en-US" dirty="0"/>
                  <a:t>C)</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23188520"/>
        <c:crosses val="autoZero"/>
        <c:crossBetween val="midCat"/>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480596463767444"/>
          <c:y val="0.10648148148148148"/>
          <c:w val="0.84063533859894912"/>
          <c:h val="0.65846456692913391"/>
        </c:manualLayout>
      </c:layout>
      <c:bar3DChart>
        <c:barDir val="col"/>
        <c:grouping val="clustered"/>
        <c:varyColors val="0"/>
        <c:ser>
          <c:idx val="0"/>
          <c:order val="0"/>
          <c:tx>
            <c:strRef>
              <c:f>'w ventilation'!$D$6</c:f>
              <c:strCache>
                <c:ptCount val="1"/>
                <c:pt idx="0">
                  <c:v>POS1: injection plane </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cat>
            <c:strRef>
              <c:f>'w ventilation'!$E$4:$G$5</c:f>
              <c:strCache>
                <c:ptCount val="3"/>
                <c:pt idx="0">
                  <c:v>Dv 10 </c:v>
                </c:pt>
                <c:pt idx="1">
                  <c:v>Dv 50</c:v>
                </c:pt>
                <c:pt idx="2">
                  <c:v>Dv 90</c:v>
                </c:pt>
              </c:strCache>
            </c:strRef>
          </c:cat>
          <c:val>
            <c:numRef>
              <c:f>'w ventilation'!$J$6:$L$6</c:f>
              <c:numCache>
                <c:formatCode>General</c:formatCode>
                <c:ptCount val="3"/>
                <c:pt idx="0">
                  <c:v>0.14000000000000001</c:v>
                </c:pt>
                <c:pt idx="1">
                  <c:v>0.24</c:v>
                </c:pt>
                <c:pt idx="2">
                  <c:v>0.41</c:v>
                </c:pt>
              </c:numCache>
            </c:numRef>
          </c:val>
        </c:ser>
        <c:ser>
          <c:idx val="1"/>
          <c:order val="1"/>
          <c:tx>
            <c:strRef>
              <c:f>'w ventilation'!$I$7</c:f>
              <c:strCache>
                <c:ptCount val="1"/>
                <c:pt idx="0">
                  <c:v>POS2: 1.0 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a:sp3d contourW="9525">
              <a:contourClr>
                <a:schemeClr val="accent2">
                  <a:shade val="95000"/>
                </a:schemeClr>
              </a:contourClr>
            </a:sp3d>
          </c:spPr>
          <c:invertIfNegative val="0"/>
          <c:cat>
            <c:strRef>
              <c:f>'w ventilation'!$E$4:$G$5</c:f>
              <c:strCache>
                <c:ptCount val="3"/>
                <c:pt idx="0">
                  <c:v>Dv 10 </c:v>
                </c:pt>
                <c:pt idx="1">
                  <c:v>Dv 50</c:v>
                </c:pt>
                <c:pt idx="2">
                  <c:v>Dv 90</c:v>
                </c:pt>
              </c:strCache>
            </c:strRef>
          </c:cat>
          <c:val>
            <c:numRef>
              <c:f>'w ventilation'!$J$7:$L$7</c:f>
              <c:numCache>
                <c:formatCode>General</c:formatCode>
                <c:ptCount val="3"/>
                <c:pt idx="0">
                  <c:v>0.14499999999999999</c:v>
                </c:pt>
                <c:pt idx="1">
                  <c:v>0.25</c:v>
                </c:pt>
                <c:pt idx="2">
                  <c:v>0.41</c:v>
                </c:pt>
              </c:numCache>
            </c:numRef>
          </c:val>
        </c:ser>
        <c:ser>
          <c:idx val="2"/>
          <c:order val="2"/>
          <c:tx>
            <c:strRef>
              <c:f>'w ventilation'!$I$8</c:f>
              <c:strCache>
                <c:ptCount val="1"/>
                <c:pt idx="0">
                  <c:v>POS3: 2.0 m </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a:sp3d contourW="9525">
              <a:contourClr>
                <a:schemeClr val="accent3">
                  <a:shade val="95000"/>
                </a:schemeClr>
              </a:contourClr>
            </a:sp3d>
          </c:spPr>
          <c:invertIfNegative val="0"/>
          <c:cat>
            <c:strRef>
              <c:f>'w ventilation'!$E$4:$G$5</c:f>
              <c:strCache>
                <c:ptCount val="3"/>
                <c:pt idx="0">
                  <c:v>Dv 10 </c:v>
                </c:pt>
                <c:pt idx="1">
                  <c:v>Dv 50</c:v>
                </c:pt>
                <c:pt idx="2">
                  <c:v>Dv 90</c:v>
                </c:pt>
              </c:strCache>
            </c:strRef>
          </c:cat>
          <c:val>
            <c:numRef>
              <c:f>'w ventilation'!$J$8:$L$8</c:f>
              <c:numCache>
                <c:formatCode>General</c:formatCode>
                <c:ptCount val="3"/>
                <c:pt idx="0">
                  <c:v>0.15</c:v>
                </c:pt>
                <c:pt idx="1">
                  <c:v>0.27500000000000002</c:v>
                </c:pt>
                <c:pt idx="2">
                  <c:v>0.43</c:v>
                </c:pt>
              </c:numCache>
            </c:numRef>
          </c:val>
        </c:ser>
        <c:dLbls>
          <c:showLegendKey val="0"/>
          <c:showVal val="0"/>
          <c:showCatName val="0"/>
          <c:showSerName val="0"/>
          <c:showPercent val="0"/>
          <c:showBubbleSize val="0"/>
        </c:dLbls>
        <c:gapWidth val="150"/>
        <c:shape val="box"/>
        <c:axId val="223192832"/>
        <c:axId val="223188128"/>
        <c:axId val="0"/>
      </c:bar3DChart>
      <c:catAx>
        <c:axId val="2231928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223188128"/>
        <c:crosses val="autoZero"/>
        <c:auto val="1"/>
        <c:lblAlgn val="ctr"/>
        <c:lblOffset val="100"/>
        <c:noMultiLvlLbl val="0"/>
      </c:catAx>
      <c:valAx>
        <c:axId val="223188128"/>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Diameter (microns)</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23192832"/>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480596463767444"/>
          <c:y val="0.10648148148148148"/>
          <c:w val="0.84063533859894912"/>
          <c:h val="0.65846456692913391"/>
        </c:manualLayout>
      </c:layout>
      <c:bar3DChart>
        <c:barDir val="col"/>
        <c:grouping val="clustered"/>
        <c:varyColors val="0"/>
        <c:ser>
          <c:idx val="0"/>
          <c:order val="0"/>
          <c:tx>
            <c:strRef>
              <c:f>Sheet1!$D$6</c:f>
              <c:strCache>
                <c:ptCount val="1"/>
                <c:pt idx="0">
                  <c:v>POS1: injection plane </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a:sp3d contourW="9525">
              <a:contourClr>
                <a:schemeClr val="accent1">
                  <a:shade val="95000"/>
                </a:schemeClr>
              </a:contourClr>
            </a:sp3d>
          </c:spPr>
          <c:invertIfNegative val="0"/>
          <c:cat>
            <c:strRef>
              <c:f>Sheet1!$E$4:$G$5</c:f>
              <c:strCache>
                <c:ptCount val="3"/>
                <c:pt idx="0">
                  <c:v>Dv 10 </c:v>
                </c:pt>
                <c:pt idx="1">
                  <c:v>Dv 50</c:v>
                </c:pt>
                <c:pt idx="2">
                  <c:v>Dv 90</c:v>
                </c:pt>
              </c:strCache>
            </c:strRef>
          </c:cat>
          <c:val>
            <c:numRef>
              <c:f>Sheet1!$E$6:$G$6</c:f>
              <c:numCache>
                <c:formatCode>General</c:formatCode>
                <c:ptCount val="3"/>
                <c:pt idx="0">
                  <c:v>0.14000000000000001</c:v>
                </c:pt>
                <c:pt idx="1">
                  <c:v>0.25</c:v>
                </c:pt>
                <c:pt idx="2">
                  <c:v>0.41</c:v>
                </c:pt>
              </c:numCache>
            </c:numRef>
          </c:val>
        </c:ser>
        <c:ser>
          <c:idx val="1"/>
          <c:order val="1"/>
          <c:tx>
            <c:strRef>
              <c:f>Sheet1!$D$7</c:f>
              <c:strCache>
                <c:ptCount val="1"/>
                <c:pt idx="0">
                  <c:v>POS2: 1.0 m</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a:sp3d contourW="9525">
              <a:contourClr>
                <a:schemeClr val="accent2">
                  <a:shade val="95000"/>
                </a:schemeClr>
              </a:contourClr>
            </a:sp3d>
          </c:spPr>
          <c:invertIfNegative val="0"/>
          <c:cat>
            <c:strRef>
              <c:f>Sheet1!$E$4:$G$5</c:f>
              <c:strCache>
                <c:ptCount val="3"/>
                <c:pt idx="0">
                  <c:v>Dv 10 </c:v>
                </c:pt>
                <c:pt idx="1">
                  <c:v>Dv 50</c:v>
                </c:pt>
                <c:pt idx="2">
                  <c:v>Dv 90</c:v>
                </c:pt>
              </c:strCache>
            </c:strRef>
          </c:cat>
          <c:val>
            <c:numRef>
              <c:f>Sheet1!$E$7:$G$7</c:f>
              <c:numCache>
                <c:formatCode>General</c:formatCode>
                <c:ptCount val="3"/>
                <c:pt idx="0">
                  <c:v>0.14000000000000001</c:v>
                </c:pt>
                <c:pt idx="1">
                  <c:v>0.24</c:v>
                </c:pt>
                <c:pt idx="2">
                  <c:v>0.41</c:v>
                </c:pt>
              </c:numCache>
            </c:numRef>
          </c:val>
        </c:ser>
        <c:ser>
          <c:idx val="2"/>
          <c:order val="2"/>
          <c:tx>
            <c:strRef>
              <c:f>Sheet1!$D$8</c:f>
              <c:strCache>
                <c:ptCount val="1"/>
                <c:pt idx="0">
                  <c:v>POS3: 1.5 m </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a:sp3d contourW="9525">
              <a:contourClr>
                <a:schemeClr val="accent3">
                  <a:shade val="95000"/>
                </a:schemeClr>
              </a:contourClr>
            </a:sp3d>
          </c:spPr>
          <c:invertIfNegative val="0"/>
          <c:cat>
            <c:strRef>
              <c:f>Sheet1!$E$4:$G$5</c:f>
              <c:strCache>
                <c:ptCount val="3"/>
                <c:pt idx="0">
                  <c:v>Dv 10 </c:v>
                </c:pt>
                <c:pt idx="1">
                  <c:v>Dv 50</c:v>
                </c:pt>
                <c:pt idx="2">
                  <c:v>Dv 90</c:v>
                </c:pt>
              </c:strCache>
            </c:strRef>
          </c:cat>
          <c:val>
            <c:numRef>
              <c:f>Sheet1!$E$8:$G$8</c:f>
              <c:numCache>
                <c:formatCode>General</c:formatCode>
                <c:ptCount val="3"/>
                <c:pt idx="0">
                  <c:v>0.13</c:v>
                </c:pt>
                <c:pt idx="1">
                  <c:v>0.24</c:v>
                </c:pt>
                <c:pt idx="2">
                  <c:v>0.43</c:v>
                </c:pt>
              </c:numCache>
            </c:numRef>
          </c:val>
        </c:ser>
        <c:dLbls>
          <c:showLegendKey val="0"/>
          <c:showVal val="0"/>
          <c:showCatName val="0"/>
          <c:showSerName val="0"/>
          <c:showPercent val="0"/>
          <c:showBubbleSize val="0"/>
        </c:dLbls>
        <c:gapWidth val="150"/>
        <c:shape val="box"/>
        <c:axId val="222011368"/>
        <c:axId val="158038616"/>
        <c:axId val="0"/>
      </c:bar3DChart>
      <c:catAx>
        <c:axId val="222011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158038616"/>
        <c:crosses val="autoZero"/>
        <c:auto val="1"/>
        <c:lblAlgn val="ctr"/>
        <c:lblOffset val="100"/>
        <c:noMultiLvlLbl val="0"/>
      </c:catAx>
      <c:valAx>
        <c:axId val="158038616"/>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Diameter (microns)</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2201136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1499501588243"/>
          <c:y val="4.9290419226876735E-2"/>
          <c:w val="0.81395087891861828"/>
          <c:h val="0.62143046257422729"/>
        </c:manualLayout>
      </c:layout>
      <c:scatterChart>
        <c:scatterStyle val="lineMarker"/>
        <c:varyColors val="0"/>
        <c:ser>
          <c:idx val="0"/>
          <c:order val="0"/>
          <c:tx>
            <c:strRef>
              <c:f>Sheet1!$N$1</c:f>
              <c:strCache>
                <c:ptCount val="1"/>
                <c:pt idx="0">
                  <c:v>Particle Injection</c:v>
                </c:pt>
              </c:strCache>
            </c:strRef>
          </c:tx>
          <c:spPr>
            <a:ln w="19050" cap="rnd">
              <a:solidFill>
                <a:srgbClr val="0D0DFF"/>
              </a:solidFill>
              <a:round/>
            </a:ln>
            <a:effectLst/>
          </c:spPr>
          <c:marker>
            <c:symbol val="circle"/>
            <c:size val="5"/>
            <c:spPr>
              <a:solidFill>
                <a:schemeClr val="accent1"/>
              </a:solidFill>
              <a:ln w="9525">
                <a:solidFill>
                  <a:srgbClr val="0D0DFF"/>
                </a:solidFill>
              </a:ln>
              <a:effectLst/>
            </c:spPr>
          </c:marker>
          <c:xVal>
            <c:numRef>
              <c:f>Sheet1!$N$5:$N$44</c:f>
              <c:numCache>
                <c:formatCode>0.00E+00</c:formatCode>
                <c:ptCount val="40"/>
                <c:pt idx="0">
                  <c:v>0.5</c:v>
                </c:pt>
                <c:pt idx="1">
                  <c:v>0.55127999999999999</c:v>
                </c:pt>
                <c:pt idx="2">
                  <c:v>0.60255999999999998</c:v>
                </c:pt>
                <c:pt idx="3">
                  <c:v>0.65385000000000004</c:v>
                </c:pt>
                <c:pt idx="4">
                  <c:v>0.70513000000000003</c:v>
                </c:pt>
                <c:pt idx="5">
                  <c:v>0.75641000000000003</c:v>
                </c:pt>
                <c:pt idx="6">
                  <c:v>0.80769000000000002</c:v>
                </c:pt>
                <c:pt idx="7">
                  <c:v>0.85897000000000001</c:v>
                </c:pt>
                <c:pt idx="8">
                  <c:v>0.91025999999999996</c:v>
                </c:pt>
                <c:pt idx="9">
                  <c:v>0.96153999999999995</c:v>
                </c:pt>
                <c:pt idx="10">
                  <c:v>1.0127999999999999</c:v>
                </c:pt>
                <c:pt idx="11">
                  <c:v>1.0641</c:v>
                </c:pt>
                <c:pt idx="12">
                  <c:v>1.1153999999999999</c:v>
                </c:pt>
                <c:pt idx="13">
                  <c:v>1.1667000000000001</c:v>
                </c:pt>
                <c:pt idx="14">
                  <c:v>1.2179</c:v>
                </c:pt>
                <c:pt idx="15">
                  <c:v>1.2692000000000001</c:v>
                </c:pt>
                <c:pt idx="16">
                  <c:v>1.3205</c:v>
                </c:pt>
                <c:pt idx="17">
                  <c:v>1.3717999999999999</c:v>
                </c:pt>
                <c:pt idx="18">
                  <c:v>1.4231</c:v>
                </c:pt>
                <c:pt idx="19">
                  <c:v>1.4743999999999999</c:v>
                </c:pt>
                <c:pt idx="20">
                  <c:v>1.5256000000000001</c:v>
                </c:pt>
                <c:pt idx="21">
                  <c:v>1.5769</c:v>
                </c:pt>
                <c:pt idx="22">
                  <c:v>1.6282000000000001</c:v>
                </c:pt>
                <c:pt idx="23">
                  <c:v>1.6795</c:v>
                </c:pt>
                <c:pt idx="24">
                  <c:v>1.7307999999999999</c:v>
                </c:pt>
                <c:pt idx="25">
                  <c:v>1.7821</c:v>
                </c:pt>
                <c:pt idx="26">
                  <c:v>1.8332999999999999</c:v>
                </c:pt>
                <c:pt idx="27">
                  <c:v>1.8846000000000001</c:v>
                </c:pt>
                <c:pt idx="28">
                  <c:v>1.9359</c:v>
                </c:pt>
                <c:pt idx="29">
                  <c:v>1.9872000000000001</c:v>
                </c:pt>
                <c:pt idx="30">
                  <c:v>2.0385</c:v>
                </c:pt>
                <c:pt idx="31">
                  <c:v>2.0897000000000001</c:v>
                </c:pt>
                <c:pt idx="32">
                  <c:v>2.141</c:v>
                </c:pt>
                <c:pt idx="33">
                  <c:v>2.1922999999999999</c:v>
                </c:pt>
                <c:pt idx="34">
                  <c:v>2.2435999999999998</c:v>
                </c:pt>
                <c:pt idx="35">
                  <c:v>2.2949000000000002</c:v>
                </c:pt>
                <c:pt idx="36">
                  <c:v>2.3462000000000001</c:v>
                </c:pt>
                <c:pt idx="37">
                  <c:v>2.3974000000000002</c:v>
                </c:pt>
                <c:pt idx="38">
                  <c:v>2.4487000000000001</c:v>
                </c:pt>
                <c:pt idx="39">
                  <c:v>2.5</c:v>
                </c:pt>
              </c:numCache>
            </c:numRef>
          </c:xVal>
          <c:yVal>
            <c:numRef>
              <c:f>Sheet1!$P$5:$P$44</c:f>
              <c:numCache>
                <c:formatCode>0.00E+00</c:formatCode>
                <c:ptCount val="40"/>
                <c:pt idx="0">
                  <c:v>0.89681438398630098</c:v>
                </c:pt>
                <c:pt idx="1">
                  <c:v>1</c:v>
                </c:pt>
                <c:pt idx="2">
                  <c:v>0.78181925541023289</c:v>
                </c:pt>
                <c:pt idx="3">
                  <c:v>0.48368811077322782</c:v>
                </c:pt>
                <c:pt idx="4">
                  <c:v>0.36373298692096484</c:v>
                </c:pt>
                <c:pt idx="5">
                  <c:v>0.28063239939771484</c:v>
                </c:pt>
                <c:pt idx="6">
                  <c:v>0.1836674441262437</c:v>
                </c:pt>
                <c:pt idx="7">
                  <c:v>7.9519352838711588E-2</c:v>
                </c:pt>
                <c:pt idx="8">
                  <c:v>5.2888902010569512E-2</c:v>
                </c:pt>
                <c:pt idx="9">
                  <c:v>1.2216645507956658E-2</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numRef>
          </c:yVal>
          <c:smooth val="0"/>
        </c:ser>
        <c:ser>
          <c:idx val="1"/>
          <c:order val="1"/>
          <c:tx>
            <c:strRef>
              <c:f>Sheet1!$R$1</c:f>
              <c:strCache>
                <c:ptCount val="1"/>
                <c:pt idx="0">
                  <c:v>Aerosol-as-Gas</c:v>
                </c:pt>
              </c:strCache>
            </c:strRef>
          </c:tx>
          <c:spPr>
            <a:ln w="19050" cap="rnd">
              <a:solidFill>
                <a:srgbClr val="C00000"/>
              </a:solidFill>
              <a:round/>
            </a:ln>
            <a:effectLst/>
          </c:spPr>
          <c:marker>
            <c:symbol val="circle"/>
            <c:size val="5"/>
            <c:spPr>
              <a:solidFill>
                <a:schemeClr val="accent2"/>
              </a:solidFill>
              <a:ln w="9525">
                <a:solidFill>
                  <a:srgbClr val="C00000"/>
                </a:solidFill>
              </a:ln>
              <a:effectLst/>
            </c:spPr>
          </c:marker>
          <c:xVal>
            <c:numRef>
              <c:f>Sheet1!$R$6:$R$84</c:f>
              <c:numCache>
                <c:formatCode>0.00E+00</c:formatCode>
                <c:ptCount val="79"/>
                <c:pt idx="0">
                  <c:v>0.47594999999999998</c:v>
                </c:pt>
                <c:pt idx="1">
                  <c:v>0.50190000000000001</c:v>
                </c:pt>
                <c:pt idx="2">
                  <c:v>0.52785000000000004</c:v>
                </c:pt>
                <c:pt idx="3">
                  <c:v>0.55379999999999996</c:v>
                </c:pt>
                <c:pt idx="4">
                  <c:v>0.57974999999999999</c:v>
                </c:pt>
                <c:pt idx="5">
                  <c:v>0.60570000000000002</c:v>
                </c:pt>
                <c:pt idx="6">
                  <c:v>0.63165000000000004</c:v>
                </c:pt>
                <c:pt idx="7">
                  <c:v>0.65759000000000001</c:v>
                </c:pt>
                <c:pt idx="8">
                  <c:v>0.68354000000000004</c:v>
                </c:pt>
                <c:pt idx="9">
                  <c:v>0.70948999999999995</c:v>
                </c:pt>
                <c:pt idx="10">
                  <c:v>0.73543999999999998</c:v>
                </c:pt>
                <c:pt idx="11">
                  <c:v>0.76139000000000001</c:v>
                </c:pt>
                <c:pt idx="12">
                  <c:v>0.78734000000000004</c:v>
                </c:pt>
                <c:pt idx="13">
                  <c:v>0.81328999999999996</c:v>
                </c:pt>
                <c:pt idx="14">
                  <c:v>0.83923999999999999</c:v>
                </c:pt>
                <c:pt idx="15">
                  <c:v>0.86519000000000001</c:v>
                </c:pt>
                <c:pt idx="16">
                  <c:v>0.89114000000000004</c:v>
                </c:pt>
                <c:pt idx="17">
                  <c:v>0.91708999999999996</c:v>
                </c:pt>
                <c:pt idx="18">
                  <c:v>0.94303999999999999</c:v>
                </c:pt>
                <c:pt idx="19">
                  <c:v>0.96899000000000002</c:v>
                </c:pt>
                <c:pt idx="20">
                  <c:v>0.99494000000000005</c:v>
                </c:pt>
                <c:pt idx="21">
                  <c:v>1.0208999999999999</c:v>
                </c:pt>
                <c:pt idx="22">
                  <c:v>1.0468</c:v>
                </c:pt>
                <c:pt idx="23">
                  <c:v>1.0728</c:v>
                </c:pt>
                <c:pt idx="24">
                  <c:v>1.0987</c:v>
                </c:pt>
                <c:pt idx="25">
                  <c:v>1.1247</c:v>
                </c:pt>
                <c:pt idx="26">
                  <c:v>1.1506000000000001</c:v>
                </c:pt>
                <c:pt idx="27">
                  <c:v>1.1766000000000001</c:v>
                </c:pt>
                <c:pt idx="28">
                  <c:v>1.2024999999999999</c:v>
                </c:pt>
                <c:pt idx="29">
                  <c:v>1.2284999999999999</c:v>
                </c:pt>
                <c:pt idx="30">
                  <c:v>1.2544</c:v>
                </c:pt>
                <c:pt idx="31">
                  <c:v>1.2804</c:v>
                </c:pt>
                <c:pt idx="32">
                  <c:v>1.3063</c:v>
                </c:pt>
                <c:pt idx="33">
                  <c:v>1.3323</c:v>
                </c:pt>
                <c:pt idx="34">
                  <c:v>1.3582000000000001</c:v>
                </c:pt>
                <c:pt idx="35">
                  <c:v>1.3842000000000001</c:v>
                </c:pt>
                <c:pt idx="36">
                  <c:v>1.4100999999999999</c:v>
                </c:pt>
                <c:pt idx="37">
                  <c:v>1.4360999999999999</c:v>
                </c:pt>
                <c:pt idx="38">
                  <c:v>1.462</c:v>
                </c:pt>
                <c:pt idx="39">
                  <c:v>1.488</c:v>
                </c:pt>
                <c:pt idx="40">
                  <c:v>1.5139</c:v>
                </c:pt>
                <c:pt idx="41">
                  <c:v>1.5399</c:v>
                </c:pt>
                <c:pt idx="42">
                  <c:v>1.5658000000000001</c:v>
                </c:pt>
                <c:pt idx="43">
                  <c:v>1.5918000000000001</c:v>
                </c:pt>
                <c:pt idx="44">
                  <c:v>1.6176999999999999</c:v>
                </c:pt>
                <c:pt idx="45">
                  <c:v>1.6436999999999999</c:v>
                </c:pt>
                <c:pt idx="46">
                  <c:v>1.6696</c:v>
                </c:pt>
                <c:pt idx="47">
                  <c:v>1.6956</c:v>
                </c:pt>
                <c:pt idx="48">
                  <c:v>1.7215</c:v>
                </c:pt>
                <c:pt idx="49">
                  <c:v>1.7475000000000001</c:v>
                </c:pt>
                <c:pt idx="50">
                  <c:v>1.7734000000000001</c:v>
                </c:pt>
                <c:pt idx="51">
                  <c:v>1.7994000000000001</c:v>
                </c:pt>
                <c:pt idx="52">
                  <c:v>1.8252999999999999</c:v>
                </c:pt>
                <c:pt idx="53">
                  <c:v>1.8512999999999999</c:v>
                </c:pt>
                <c:pt idx="54">
                  <c:v>1.8772</c:v>
                </c:pt>
                <c:pt idx="55">
                  <c:v>1.9032</c:v>
                </c:pt>
                <c:pt idx="56">
                  <c:v>1.9291</c:v>
                </c:pt>
                <c:pt idx="57">
                  <c:v>1.9551000000000001</c:v>
                </c:pt>
                <c:pt idx="58">
                  <c:v>1.9810000000000001</c:v>
                </c:pt>
                <c:pt idx="59">
                  <c:v>2.0070000000000001</c:v>
                </c:pt>
                <c:pt idx="60">
                  <c:v>2.0329000000000002</c:v>
                </c:pt>
                <c:pt idx="61">
                  <c:v>2.0589</c:v>
                </c:pt>
                <c:pt idx="62">
                  <c:v>2.0848</c:v>
                </c:pt>
                <c:pt idx="63">
                  <c:v>2.1107999999999998</c:v>
                </c:pt>
                <c:pt idx="64">
                  <c:v>2.1366999999999998</c:v>
                </c:pt>
                <c:pt idx="65">
                  <c:v>2.1627000000000001</c:v>
                </c:pt>
                <c:pt idx="66">
                  <c:v>2.1886000000000001</c:v>
                </c:pt>
                <c:pt idx="67">
                  <c:v>2.2145999999999999</c:v>
                </c:pt>
                <c:pt idx="68">
                  <c:v>2.2404999999999999</c:v>
                </c:pt>
                <c:pt idx="69">
                  <c:v>2.2665000000000002</c:v>
                </c:pt>
                <c:pt idx="70">
                  <c:v>2.2924000000000002</c:v>
                </c:pt>
                <c:pt idx="71">
                  <c:v>2.3184</c:v>
                </c:pt>
                <c:pt idx="72">
                  <c:v>2.3443000000000001</c:v>
                </c:pt>
                <c:pt idx="73">
                  <c:v>2.3702999999999999</c:v>
                </c:pt>
                <c:pt idx="74">
                  <c:v>2.3961999999999999</c:v>
                </c:pt>
                <c:pt idx="75">
                  <c:v>2.4222000000000001</c:v>
                </c:pt>
                <c:pt idx="76">
                  <c:v>2.4481000000000002</c:v>
                </c:pt>
                <c:pt idx="77">
                  <c:v>2.4741</c:v>
                </c:pt>
                <c:pt idx="78">
                  <c:v>2.5</c:v>
                </c:pt>
              </c:numCache>
            </c:numRef>
          </c:xVal>
          <c:yVal>
            <c:numRef>
              <c:f>Sheet1!$T$6:$T$84</c:f>
              <c:numCache>
                <c:formatCode>0.00E+00</c:formatCode>
                <c:ptCount val="79"/>
                <c:pt idx="0">
                  <c:v>1</c:v>
                </c:pt>
                <c:pt idx="1">
                  <c:v>0.9840823443388268</c:v>
                </c:pt>
                <c:pt idx="2">
                  <c:v>0.95286574048034212</c:v>
                </c:pt>
                <c:pt idx="3">
                  <c:v>0.88795770290792508</c:v>
                </c:pt>
                <c:pt idx="4">
                  <c:v>0.79447662973170596</c:v>
                </c:pt>
                <c:pt idx="5">
                  <c:v>0.64249957815400194</c:v>
                </c:pt>
                <c:pt idx="6">
                  <c:v>0.58332864615557678</c:v>
                </c:pt>
                <c:pt idx="7">
                  <c:v>0.52712188537038085</c:v>
                </c:pt>
                <c:pt idx="8">
                  <c:v>0.42094605995837786</c:v>
                </c:pt>
                <c:pt idx="9">
                  <c:v>0.37625288261432027</c:v>
                </c:pt>
                <c:pt idx="10">
                  <c:v>0.34594184149839696</c:v>
                </c:pt>
                <c:pt idx="11">
                  <c:v>0.29218178750210921</c:v>
                </c:pt>
                <c:pt idx="12">
                  <c:v>0.25131334720737952</c:v>
                </c:pt>
                <c:pt idx="13">
                  <c:v>0.20924686427808087</c:v>
                </c:pt>
                <c:pt idx="14">
                  <c:v>0.1721862871927555</c:v>
                </c:pt>
                <c:pt idx="15">
                  <c:v>9.3424827043140785E-2</c:v>
                </c:pt>
                <c:pt idx="16">
                  <c:v>6.0121491647449239E-2</c:v>
                </c:pt>
                <c:pt idx="17">
                  <c:v>3.267169132122167E-2</c:v>
                </c:pt>
                <c:pt idx="18">
                  <c:v>3.8332302154226901E-3</c:v>
                </c:pt>
                <c:pt idx="19">
                  <c:v>1.2078857078575847E-3</c:v>
                </c:pt>
                <c:pt idx="20">
                  <c:v>1.8746836155014344E-4</c:v>
                </c:pt>
                <c:pt idx="21">
                  <c:v>2.6286630294167274E-7</c:v>
                </c:pt>
                <c:pt idx="22">
                  <c:v>5.5625738230496654E-9</c:v>
                </c:pt>
                <c:pt idx="23">
                  <c:v>3.7123010293042355E-10</c:v>
                </c:pt>
                <c:pt idx="24">
                  <c:v>3.6233196467742841E-12</c:v>
                </c:pt>
                <c:pt idx="25">
                  <c:v>7.0853253838798585E-16</c:v>
                </c:pt>
                <c:pt idx="26">
                  <c:v>7.5825412002924795E-17</c:v>
                </c:pt>
                <c:pt idx="27">
                  <c:v>2.9123685246639292E-17</c:v>
                </c:pt>
                <c:pt idx="28">
                  <c:v>2.2598008886889028E-17</c:v>
                </c:pt>
                <c:pt idx="29">
                  <c:v>1.1590078182124979E-17</c:v>
                </c:pt>
                <c:pt idx="30">
                  <c:v>1.3303897857022329E-17</c:v>
                </c:pt>
                <c:pt idx="31">
                  <c:v>1.0493278587097137E-17</c:v>
                </c:pt>
                <c:pt idx="32">
                  <c:v>7.8429607964452451E-18</c:v>
                </c:pt>
                <c:pt idx="33">
                  <c:v>7.758591596827718E-18</c:v>
                </c:pt>
                <c:pt idx="34">
                  <c:v>8.2136228134315766E-18</c:v>
                </c:pt>
                <c:pt idx="35">
                  <c:v>6.8344676303504136E-18</c:v>
                </c:pt>
                <c:pt idx="36">
                  <c:v>6.1752629506721418E-18</c:v>
                </c:pt>
                <c:pt idx="37">
                  <c:v>4.3209966814781482E-18</c:v>
                </c:pt>
                <c:pt idx="38">
                  <c:v>2.152427020642331E-18</c:v>
                </c:pt>
                <c:pt idx="39">
                  <c:v>2.1241914618369988E-18</c:v>
                </c:pt>
                <c:pt idx="40">
                  <c:v>1.0479779515158333E-18</c:v>
                </c:pt>
                <c:pt idx="41">
                  <c:v>4.8447044265706732E-19</c:v>
                </c:pt>
                <c:pt idx="42">
                  <c:v>2.2405647111761068E-19</c:v>
                </c:pt>
                <c:pt idx="43">
                  <c:v>1.0489903819112436E-19</c:v>
                </c:pt>
                <c:pt idx="44">
                  <c:v>6.4446819281174418E-20</c:v>
                </c:pt>
                <c:pt idx="45">
                  <c:v>3.14427133134597E-20</c:v>
                </c:pt>
                <c:pt idx="46">
                  <c:v>2.220091118735587E-20</c:v>
                </c:pt>
                <c:pt idx="47">
                  <c:v>2.7761966364812417E-20</c:v>
                </c:pt>
                <c:pt idx="48">
                  <c:v>2.1732943360143991E-20</c:v>
                </c:pt>
                <c:pt idx="49">
                  <c:v>6.2354463130659772E-21</c:v>
                </c:pt>
                <c:pt idx="50">
                  <c:v>3.0330164801169917E-21</c:v>
                </c:pt>
                <c:pt idx="51">
                  <c:v>1.6347376117891895E-21</c:v>
                </c:pt>
                <c:pt idx="52">
                  <c:v>2.4899600652455146E-22</c:v>
                </c:pt>
                <c:pt idx="53">
                  <c:v>2.4620619832386526E-22</c:v>
                </c:pt>
                <c:pt idx="54">
                  <c:v>1.1125485122897801E-21</c:v>
                </c:pt>
                <c:pt idx="55">
                  <c:v>1.4712301029304236E-20</c:v>
                </c:pt>
                <c:pt idx="56">
                  <c:v>5.3745992463018167E-20</c:v>
                </c:pt>
                <c:pt idx="57">
                  <c:v>7.1353844423195907E-20</c:v>
                </c:pt>
                <c:pt idx="58">
                  <c:v>5.643736993081726E-19</c:v>
                </c:pt>
                <c:pt idx="59">
                  <c:v>3.4094718488103946E-19</c:v>
                </c:pt>
                <c:pt idx="60">
                  <c:v>3.4094718488103946E-19</c:v>
                </c:pt>
                <c:pt idx="61">
                  <c:v>6.7455987400866191E-20</c:v>
                </c:pt>
                <c:pt idx="62">
                  <c:v>6.4964283705495245E-20</c:v>
                </c:pt>
                <c:pt idx="63">
                  <c:v>6.4964283705495245E-20</c:v>
                </c:pt>
                <c:pt idx="64">
                  <c:v>1.8030260419596154E-20</c:v>
                </c:pt>
                <c:pt idx="65">
                  <c:v>1.6656167388492041E-20</c:v>
                </c:pt>
                <c:pt idx="66">
                  <c:v>1.6656167388492041E-20</c:v>
                </c:pt>
                <c:pt idx="67">
                  <c:v>2.6043646999268802E-20</c:v>
                </c:pt>
                <c:pt idx="68">
                  <c:v>3.7369368355925532E-20</c:v>
                </c:pt>
                <c:pt idx="69">
                  <c:v>3.7369368355925532E-20</c:v>
                </c:pt>
                <c:pt idx="70">
                  <c:v>3.4693177344057597E-21</c:v>
                </c:pt>
                <c:pt idx="71">
                  <c:v>3.4693177344057597E-21</c:v>
                </c:pt>
                <c:pt idx="72">
                  <c:v>1.027110636143765E-21</c:v>
                </c:pt>
                <c:pt idx="73">
                  <c:v>4.82231846560549E-22</c:v>
                </c:pt>
                <c:pt idx="74">
                  <c:v>4.82231846560549E-22</c:v>
                </c:pt>
                <c:pt idx="75">
                  <c:v>1.1376905337758029E-22</c:v>
                </c:pt>
                <c:pt idx="76">
                  <c:v>3.0956184262331964E-23</c:v>
                </c:pt>
                <c:pt idx="77">
                  <c:v>3.0956184262331964E-23</c:v>
                </c:pt>
                <c:pt idx="78">
                  <c:v>7.9155183081163181E-24</c:v>
                </c:pt>
              </c:numCache>
            </c:numRef>
          </c:yVal>
          <c:smooth val="0"/>
        </c:ser>
        <c:dLbls>
          <c:showLegendKey val="0"/>
          <c:showVal val="0"/>
          <c:showCatName val="0"/>
          <c:showSerName val="0"/>
          <c:showPercent val="0"/>
          <c:showBubbleSize val="0"/>
        </c:dLbls>
        <c:axId val="223187344"/>
        <c:axId val="223192048"/>
      </c:scatterChart>
      <c:valAx>
        <c:axId val="223187344"/>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Height (m)</a:t>
                </a:r>
              </a:p>
            </c:rich>
          </c:tx>
          <c:layout>
            <c:manualLayout>
              <c:xMode val="edge"/>
              <c:yMode val="edge"/>
              <c:x val="0.46106443277676912"/>
              <c:y val="0.7830392872489940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3192048"/>
        <c:crosses val="autoZero"/>
        <c:crossBetween val="midCat"/>
      </c:valAx>
      <c:valAx>
        <c:axId val="22319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Normalized Concentration</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2318734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0" tIns="46645" rIns="93290" bIns="46645" rtlCol="0"/>
          <a:lstStyle>
            <a:lvl1pPr algn="l">
              <a:defRPr sz="1200"/>
            </a:lvl1pPr>
          </a:lstStyle>
          <a:p>
            <a:endParaRPr lang="en-US" dirty="0"/>
          </a:p>
        </p:txBody>
      </p:sp>
      <p:sp>
        <p:nvSpPr>
          <p:cNvPr id="3" name="Date Placeholder 2"/>
          <p:cNvSpPr>
            <a:spLocks noGrp="1"/>
          </p:cNvSpPr>
          <p:nvPr>
            <p:ph type="dt" sz="quarter" idx="1"/>
          </p:nvPr>
        </p:nvSpPr>
        <p:spPr>
          <a:xfrm>
            <a:off x="3978134" y="1"/>
            <a:ext cx="3043343" cy="465455"/>
          </a:xfrm>
          <a:prstGeom prst="rect">
            <a:avLst/>
          </a:prstGeom>
        </p:spPr>
        <p:txBody>
          <a:bodyPr vert="horz" lIns="93290" tIns="46645" rIns="93290" bIns="46645" rtlCol="0"/>
          <a:lstStyle>
            <a:lvl1pPr algn="r">
              <a:defRPr sz="1200"/>
            </a:lvl1pPr>
          </a:lstStyle>
          <a:p>
            <a:fld id="{A69EF808-F88A-4519-8B4A-304F69ADB1D5}" type="datetimeFigureOut">
              <a:rPr lang="en-US" smtClean="0"/>
              <a:pPr/>
              <a:t>5/7/2018</a:t>
            </a:fld>
            <a:endParaRPr lang="en-US" dirty="0"/>
          </a:p>
        </p:txBody>
      </p:sp>
      <p:sp>
        <p:nvSpPr>
          <p:cNvPr id="4" name="Footer Placeholder 3"/>
          <p:cNvSpPr>
            <a:spLocks noGrp="1"/>
          </p:cNvSpPr>
          <p:nvPr>
            <p:ph type="ftr" sz="quarter" idx="2"/>
          </p:nvPr>
        </p:nvSpPr>
        <p:spPr>
          <a:xfrm>
            <a:off x="0" y="8842031"/>
            <a:ext cx="3043343" cy="465455"/>
          </a:xfrm>
          <a:prstGeom prst="rect">
            <a:avLst/>
          </a:prstGeom>
        </p:spPr>
        <p:txBody>
          <a:bodyPr vert="horz" lIns="93290" tIns="46645" rIns="93290" bIns="4664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4" y="8842031"/>
            <a:ext cx="3043343" cy="465455"/>
          </a:xfrm>
          <a:prstGeom prst="rect">
            <a:avLst/>
          </a:prstGeom>
        </p:spPr>
        <p:txBody>
          <a:bodyPr vert="horz" lIns="93290" tIns="46645" rIns="93290" bIns="46645" rtlCol="0" anchor="b"/>
          <a:lstStyle>
            <a:lvl1pPr algn="r">
              <a:defRPr sz="1200"/>
            </a:lvl1pPr>
          </a:lstStyle>
          <a:p>
            <a:fld id="{AE7760A3-C235-4471-9350-3013AA8EBC51}" type="slidenum">
              <a:rPr lang="en-US" smtClean="0"/>
              <a:pPr/>
              <a:t>‹#›</a:t>
            </a:fld>
            <a:endParaRPr lang="en-US" dirty="0"/>
          </a:p>
        </p:txBody>
      </p:sp>
    </p:spTree>
    <p:extLst>
      <p:ext uri="{BB962C8B-B14F-4D97-AF65-F5344CB8AC3E}">
        <p14:creationId xmlns:p14="http://schemas.microsoft.com/office/powerpoint/2010/main" val="32219873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0" tIns="46645" rIns="93290" bIns="46645" rtlCol="0"/>
          <a:lstStyle>
            <a:lvl1pPr algn="l">
              <a:defRPr sz="1200"/>
            </a:lvl1pPr>
          </a:lstStyle>
          <a:p>
            <a:endParaRPr lang="en-US" dirty="0"/>
          </a:p>
        </p:txBody>
      </p:sp>
      <p:sp>
        <p:nvSpPr>
          <p:cNvPr id="3" name="Date Placeholder 2"/>
          <p:cNvSpPr>
            <a:spLocks noGrp="1"/>
          </p:cNvSpPr>
          <p:nvPr>
            <p:ph type="dt" idx="1"/>
          </p:nvPr>
        </p:nvSpPr>
        <p:spPr>
          <a:xfrm>
            <a:off x="3978134" y="1"/>
            <a:ext cx="3043343" cy="465455"/>
          </a:xfrm>
          <a:prstGeom prst="rect">
            <a:avLst/>
          </a:prstGeom>
        </p:spPr>
        <p:txBody>
          <a:bodyPr vert="horz" lIns="93290" tIns="46645" rIns="93290" bIns="46645" rtlCol="0"/>
          <a:lstStyle>
            <a:lvl1pPr algn="r">
              <a:defRPr sz="1200"/>
            </a:lvl1pPr>
          </a:lstStyle>
          <a:p>
            <a:fld id="{339ABB9F-C801-40D8-A8FD-7A154702A1CA}" type="datetimeFigureOut">
              <a:rPr lang="en-US" smtClean="0"/>
              <a:pPr/>
              <a:t>5/7/2018</a:t>
            </a:fld>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3290" tIns="46645" rIns="93290" bIns="46645"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290" tIns="46645" rIns="93290" bIns="4664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1"/>
            <a:ext cx="3043343" cy="465455"/>
          </a:xfrm>
          <a:prstGeom prst="rect">
            <a:avLst/>
          </a:prstGeom>
        </p:spPr>
        <p:txBody>
          <a:bodyPr vert="horz" lIns="93290" tIns="46645" rIns="93290" bIns="466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4" y="8842031"/>
            <a:ext cx="3043343" cy="465455"/>
          </a:xfrm>
          <a:prstGeom prst="rect">
            <a:avLst/>
          </a:prstGeom>
        </p:spPr>
        <p:txBody>
          <a:bodyPr vert="horz" lIns="93290" tIns="46645" rIns="93290" bIns="46645" rtlCol="0" anchor="b"/>
          <a:lstStyle>
            <a:lvl1pPr algn="r">
              <a:defRPr sz="1200"/>
            </a:lvl1pPr>
          </a:lstStyle>
          <a:p>
            <a:fld id="{5BFBAF79-F6A6-4AA7-9DE0-E61C270CE2A0}" type="slidenum">
              <a:rPr lang="en-US" smtClean="0"/>
              <a:pPr/>
              <a:t>‹#›</a:t>
            </a:fld>
            <a:endParaRPr lang="en-US" dirty="0"/>
          </a:p>
        </p:txBody>
      </p:sp>
    </p:spTree>
    <p:extLst>
      <p:ext uri="{BB962C8B-B14F-4D97-AF65-F5344CB8AC3E}">
        <p14:creationId xmlns:p14="http://schemas.microsoft.com/office/powerpoint/2010/main" val="275174781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a:t>
            </a:fld>
            <a:endParaRPr lang="en-US" dirty="0"/>
          </a:p>
        </p:txBody>
      </p:sp>
    </p:spTree>
    <p:extLst>
      <p:ext uri="{BB962C8B-B14F-4D97-AF65-F5344CB8AC3E}">
        <p14:creationId xmlns:p14="http://schemas.microsoft.com/office/powerpoint/2010/main" val="342759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10</a:t>
            </a:fld>
            <a:endParaRPr lang="en-US" dirty="0"/>
          </a:p>
        </p:txBody>
      </p:sp>
    </p:spTree>
    <p:extLst>
      <p:ext uri="{BB962C8B-B14F-4D97-AF65-F5344CB8AC3E}">
        <p14:creationId xmlns:p14="http://schemas.microsoft.com/office/powerpoint/2010/main" val="274689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11</a:t>
            </a:fld>
            <a:endParaRPr lang="en-US" dirty="0"/>
          </a:p>
        </p:txBody>
      </p:sp>
    </p:spTree>
    <p:extLst>
      <p:ext uri="{BB962C8B-B14F-4D97-AF65-F5344CB8AC3E}">
        <p14:creationId xmlns:p14="http://schemas.microsoft.com/office/powerpoint/2010/main" val="266128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12</a:t>
            </a:fld>
            <a:endParaRPr lang="en-US" dirty="0"/>
          </a:p>
        </p:txBody>
      </p:sp>
    </p:spTree>
    <p:extLst>
      <p:ext uri="{BB962C8B-B14F-4D97-AF65-F5344CB8AC3E}">
        <p14:creationId xmlns:p14="http://schemas.microsoft.com/office/powerpoint/2010/main" val="293585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13</a:t>
            </a:fld>
            <a:endParaRPr lang="en-US" dirty="0"/>
          </a:p>
        </p:txBody>
      </p:sp>
    </p:spTree>
    <p:extLst>
      <p:ext uri="{BB962C8B-B14F-4D97-AF65-F5344CB8AC3E}">
        <p14:creationId xmlns:p14="http://schemas.microsoft.com/office/powerpoint/2010/main" val="3187707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14</a:t>
            </a:fld>
            <a:endParaRPr lang="en-US" dirty="0"/>
          </a:p>
        </p:txBody>
      </p:sp>
    </p:spTree>
    <p:extLst>
      <p:ext uri="{BB962C8B-B14F-4D97-AF65-F5344CB8AC3E}">
        <p14:creationId xmlns:p14="http://schemas.microsoft.com/office/powerpoint/2010/main" val="144113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15</a:t>
            </a:fld>
            <a:endParaRPr lang="en-US" dirty="0"/>
          </a:p>
        </p:txBody>
      </p:sp>
    </p:spTree>
    <p:extLst>
      <p:ext uri="{BB962C8B-B14F-4D97-AF65-F5344CB8AC3E}">
        <p14:creationId xmlns:p14="http://schemas.microsoft.com/office/powerpoint/2010/main" val="80191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BAF79-F6A6-4AA7-9DE0-E61C270CE2A0}" type="slidenum">
              <a:rPr lang="en-US" smtClean="0"/>
              <a:pPr/>
              <a:t>16</a:t>
            </a:fld>
            <a:endParaRPr lang="en-US" dirty="0"/>
          </a:p>
        </p:txBody>
      </p:sp>
    </p:spTree>
    <p:extLst>
      <p:ext uri="{BB962C8B-B14F-4D97-AF65-F5344CB8AC3E}">
        <p14:creationId xmlns:p14="http://schemas.microsoft.com/office/powerpoint/2010/main" val="376252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878754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3493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BAF79-F6A6-4AA7-9DE0-E61C270CE2A0}" type="slidenum">
              <a:rPr lang="en-US" smtClean="0"/>
              <a:pPr/>
              <a:t>2</a:t>
            </a:fld>
            <a:endParaRPr lang="en-US" dirty="0"/>
          </a:p>
        </p:txBody>
      </p:sp>
    </p:spTree>
    <p:extLst>
      <p:ext uri="{BB962C8B-B14F-4D97-AF65-F5344CB8AC3E}">
        <p14:creationId xmlns:p14="http://schemas.microsoft.com/office/powerpoint/2010/main" val="287226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426841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671322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5</a:t>
            </a:fld>
            <a:endParaRPr lang="en-US" dirty="0"/>
          </a:p>
        </p:txBody>
      </p:sp>
    </p:spTree>
    <p:extLst>
      <p:ext uri="{BB962C8B-B14F-4D97-AF65-F5344CB8AC3E}">
        <p14:creationId xmlns:p14="http://schemas.microsoft.com/office/powerpoint/2010/main" val="1254999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BAF79-F6A6-4AA7-9DE0-E61C270CE2A0}" type="slidenum">
              <a:rPr lang="en-US" smtClean="0"/>
              <a:pPr/>
              <a:t>6</a:t>
            </a:fld>
            <a:endParaRPr lang="en-US" dirty="0"/>
          </a:p>
        </p:txBody>
      </p:sp>
    </p:spTree>
    <p:extLst>
      <p:ext uri="{BB962C8B-B14F-4D97-AF65-F5344CB8AC3E}">
        <p14:creationId xmlns:p14="http://schemas.microsoft.com/office/powerpoint/2010/main" val="135067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BAF79-F6A6-4AA7-9DE0-E61C270CE2A0}" type="slidenum">
              <a:rPr lang="en-US" smtClean="0"/>
              <a:pPr/>
              <a:t>7</a:t>
            </a:fld>
            <a:endParaRPr lang="en-US" dirty="0"/>
          </a:p>
        </p:txBody>
      </p:sp>
    </p:spTree>
    <p:extLst>
      <p:ext uri="{BB962C8B-B14F-4D97-AF65-F5344CB8AC3E}">
        <p14:creationId xmlns:p14="http://schemas.microsoft.com/office/powerpoint/2010/main" val="2036186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BAF79-F6A6-4AA7-9DE0-E61C270CE2A0}" type="slidenum">
              <a:rPr lang="en-US" smtClean="0"/>
              <a:pPr/>
              <a:t>8</a:t>
            </a:fld>
            <a:endParaRPr lang="en-US" dirty="0"/>
          </a:p>
        </p:txBody>
      </p:sp>
    </p:spTree>
    <p:extLst>
      <p:ext uri="{BB962C8B-B14F-4D97-AF65-F5344CB8AC3E}">
        <p14:creationId xmlns:p14="http://schemas.microsoft.com/office/powerpoint/2010/main" val="29361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FBAF79-F6A6-4AA7-9DE0-E61C270CE2A0}" type="slidenum">
              <a:rPr lang="en-US" smtClean="0"/>
              <a:pPr/>
              <a:t>9</a:t>
            </a:fld>
            <a:endParaRPr lang="en-US" dirty="0"/>
          </a:p>
        </p:txBody>
      </p:sp>
    </p:spTree>
    <p:extLst>
      <p:ext uri="{BB962C8B-B14F-4D97-AF65-F5344CB8AC3E}">
        <p14:creationId xmlns:p14="http://schemas.microsoft.com/office/powerpoint/2010/main" val="358777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p:cNvSpPr>
            <a:spLocks noGrp="1"/>
          </p:cNvSpPr>
          <p:nvPr>
            <p:ph type="ctrTitle"/>
          </p:nvPr>
        </p:nvSpPr>
        <p:spPr>
          <a:xfrm>
            <a:off x="685800" y="3428875"/>
            <a:ext cx="7772400" cy="993775"/>
          </a:xfrm>
        </p:spPr>
        <p:txBody>
          <a:bodyPr anchor="b" anchorCtr="0"/>
          <a:lstStyle>
            <a:lvl1pPr algn="ctr">
              <a:defRPr sz="3200" cap="none"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5669280"/>
            <a:ext cx="6400800" cy="457200"/>
          </a:xfrm>
        </p:spPr>
        <p:txBody>
          <a:bodyPr>
            <a:normAutofit/>
          </a:bodyPr>
          <a:lstStyle>
            <a:lvl1pPr marL="0" indent="0" algn="ctr">
              <a:buNone/>
              <a:defRPr sz="2400">
                <a:solidFill>
                  <a:schemeClr val="accent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85800" y="4572000"/>
            <a:ext cx="7772400" cy="533400"/>
          </a:xfrm>
        </p:spPr>
        <p:txBody>
          <a:bodyPr vert="horz" lIns="0" tIns="45720" rIns="0" bIns="45720" rtlCol="0" anchor="t" anchorCtr="0">
            <a:noAutofit/>
          </a:bodyPr>
          <a:lstStyle>
            <a:lvl1pPr algn="ctr" defTabSz="914400" rtl="0" eaLnBrk="1" latinLnBrk="0" hangingPunct="1">
              <a:spcBef>
                <a:spcPct val="0"/>
              </a:spcBef>
              <a:buNone/>
              <a:defRPr lang="en-US" sz="3200" kern="1200" cap="none" baseline="0" smtClean="0">
                <a:solidFill>
                  <a:schemeClr val="tx1"/>
                </a:solidFill>
                <a:latin typeface="Times New Roman" pitchFamily="18" charset="0"/>
                <a:ea typeface="+mj-ea"/>
                <a:cs typeface="Times New Roman" pitchFamily="18" charset="0"/>
              </a:defRPr>
            </a:lvl1pPr>
          </a:lstStyle>
          <a:p>
            <a:fld id="{FE8F74C1-88FC-4820-9703-E4D1C10EE23C}" type="datetime1">
              <a:rPr lang="en-US" smtClean="0"/>
              <a:pPr/>
              <a:t>5/7/2018</a:t>
            </a:fld>
            <a:endParaRPr lang="en-US" dirty="0"/>
          </a:p>
        </p:txBody>
      </p:sp>
      <p:sp>
        <p:nvSpPr>
          <p:cNvPr id="5" name="Footer Placeholder 4"/>
          <p:cNvSpPr>
            <a:spLocks noGrp="1"/>
          </p:cNvSpPr>
          <p:nvPr>
            <p:ph type="ftr" sz="quarter" idx="11"/>
          </p:nvPr>
        </p:nvSpPr>
        <p:spPr>
          <a:xfrm>
            <a:off x="292606" y="6553200"/>
            <a:ext cx="8559294" cy="192024"/>
          </a:xfrm>
        </p:spPr>
        <p:txBody>
          <a:bodyPr/>
          <a:lstStyle/>
          <a:p>
            <a:endParaRPr lang="en-US" dirty="0"/>
          </a:p>
        </p:txBody>
      </p:sp>
      <p:grpSp>
        <p:nvGrpSpPr>
          <p:cNvPr id="68" name="LOGO"/>
          <p:cNvGrpSpPr>
            <a:grpSpLocks noChangeAspect="1"/>
          </p:cNvGrpSpPr>
          <p:nvPr userDrawn="1"/>
        </p:nvGrpSpPr>
        <p:grpSpPr>
          <a:xfrm>
            <a:off x="1885732" y="838200"/>
            <a:ext cx="5372536" cy="1280160"/>
            <a:chOff x="407988" y="3924300"/>
            <a:chExt cx="4130675" cy="984251"/>
          </a:xfrm>
        </p:grpSpPr>
        <p:sp>
          <p:nvSpPr>
            <p:cNvPr id="69" name="Freeform 61"/>
            <p:cNvSpPr>
              <a:spLocks/>
            </p:cNvSpPr>
            <p:nvPr/>
          </p:nvSpPr>
          <p:spPr bwMode="auto">
            <a:xfrm>
              <a:off x="1633538" y="3968750"/>
              <a:ext cx="247650" cy="390525"/>
            </a:xfrm>
            <a:custGeom>
              <a:avLst/>
              <a:gdLst/>
              <a:ahLst/>
              <a:cxnLst>
                <a:cxn ang="0">
                  <a:pos x="429" y="0"/>
                </a:cxn>
                <a:cxn ang="0">
                  <a:pos x="429" y="1268"/>
                </a:cxn>
                <a:cxn ang="0">
                  <a:pos x="431" y="1297"/>
                </a:cxn>
                <a:cxn ang="0">
                  <a:pos x="436" y="1323"/>
                </a:cxn>
                <a:cxn ang="0">
                  <a:pos x="446" y="1345"/>
                </a:cxn>
                <a:cxn ang="0">
                  <a:pos x="459" y="1364"/>
                </a:cxn>
                <a:cxn ang="0">
                  <a:pos x="477" y="1379"/>
                </a:cxn>
                <a:cxn ang="0">
                  <a:pos x="501" y="1389"/>
                </a:cxn>
                <a:cxn ang="0">
                  <a:pos x="529" y="1395"/>
                </a:cxn>
                <a:cxn ang="0">
                  <a:pos x="562" y="1395"/>
                </a:cxn>
                <a:cxn ang="0">
                  <a:pos x="587" y="1390"/>
                </a:cxn>
                <a:cxn ang="0">
                  <a:pos x="610" y="1381"/>
                </a:cxn>
                <a:cxn ang="0">
                  <a:pos x="628" y="1368"/>
                </a:cxn>
                <a:cxn ang="0">
                  <a:pos x="642" y="1350"/>
                </a:cxn>
                <a:cxn ang="0">
                  <a:pos x="653" y="1328"/>
                </a:cxn>
                <a:cxn ang="0">
                  <a:pos x="659" y="1301"/>
                </a:cxn>
                <a:cxn ang="0">
                  <a:pos x="663" y="1271"/>
                </a:cxn>
                <a:cxn ang="0">
                  <a:pos x="664" y="0"/>
                </a:cxn>
                <a:cxn ang="0">
                  <a:pos x="1093" y="1214"/>
                </a:cxn>
                <a:cxn ang="0">
                  <a:pos x="1085" y="1316"/>
                </a:cxn>
                <a:cxn ang="0">
                  <a:pos x="1064" y="1411"/>
                </a:cxn>
                <a:cxn ang="0">
                  <a:pos x="1026" y="1498"/>
                </a:cxn>
                <a:cxn ang="0">
                  <a:pos x="971" y="1571"/>
                </a:cxn>
                <a:cxn ang="0">
                  <a:pos x="896" y="1632"/>
                </a:cxn>
                <a:cxn ang="0">
                  <a:pos x="801" y="1677"/>
                </a:cxn>
                <a:cxn ang="0">
                  <a:pos x="684" y="1707"/>
                </a:cxn>
                <a:cxn ang="0">
                  <a:pos x="545" y="1717"/>
                </a:cxn>
                <a:cxn ang="0">
                  <a:pos x="425" y="1709"/>
                </a:cxn>
                <a:cxn ang="0">
                  <a:pos x="318" y="1686"/>
                </a:cxn>
                <a:cxn ang="0">
                  <a:pos x="224" y="1647"/>
                </a:cxn>
                <a:cxn ang="0">
                  <a:pos x="146" y="1594"/>
                </a:cxn>
                <a:cxn ang="0">
                  <a:pos x="83" y="1523"/>
                </a:cxn>
                <a:cxn ang="0">
                  <a:pos x="37" y="1437"/>
                </a:cxn>
                <a:cxn ang="0">
                  <a:pos x="9" y="1333"/>
                </a:cxn>
                <a:cxn ang="0">
                  <a:pos x="0" y="1214"/>
                </a:cxn>
              </a:cxnLst>
              <a:rect l="0" t="0" r="r" b="b"/>
              <a:pathLst>
                <a:path w="1093" h="1717">
                  <a:moveTo>
                    <a:pt x="0" y="0"/>
                  </a:moveTo>
                  <a:lnTo>
                    <a:pt x="429" y="0"/>
                  </a:lnTo>
                  <a:lnTo>
                    <a:pt x="429" y="1254"/>
                  </a:lnTo>
                  <a:lnTo>
                    <a:pt x="429" y="1268"/>
                  </a:lnTo>
                  <a:lnTo>
                    <a:pt x="429" y="1283"/>
                  </a:lnTo>
                  <a:lnTo>
                    <a:pt x="431" y="1297"/>
                  </a:lnTo>
                  <a:lnTo>
                    <a:pt x="433" y="1311"/>
                  </a:lnTo>
                  <a:lnTo>
                    <a:pt x="436" y="1323"/>
                  </a:lnTo>
                  <a:lnTo>
                    <a:pt x="440" y="1334"/>
                  </a:lnTo>
                  <a:lnTo>
                    <a:pt x="446" y="1345"/>
                  </a:lnTo>
                  <a:lnTo>
                    <a:pt x="451" y="1356"/>
                  </a:lnTo>
                  <a:lnTo>
                    <a:pt x="459" y="1364"/>
                  </a:lnTo>
                  <a:lnTo>
                    <a:pt x="467" y="1372"/>
                  </a:lnTo>
                  <a:lnTo>
                    <a:pt x="477" y="1379"/>
                  </a:lnTo>
                  <a:lnTo>
                    <a:pt x="489" y="1385"/>
                  </a:lnTo>
                  <a:lnTo>
                    <a:pt x="501" y="1389"/>
                  </a:lnTo>
                  <a:lnTo>
                    <a:pt x="514" y="1392"/>
                  </a:lnTo>
                  <a:lnTo>
                    <a:pt x="529" y="1395"/>
                  </a:lnTo>
                  <a:lnTo>
                    <a:pt x="547" y="1396"/>
                  </a:lnTo>
                  <a:lnTo>
                    <a:pt x="562" y="1395"/>
                  </a:lnTo>
                  <a:lnTo>
                    <a:pt x="575" y="1392"/>
                  </a:lnTo>
                  <a:lnTo>
                    <a:pt x="587" y="1390"/>
                  </a:lnTo>
                  <a:lnTo>
                    <a:pt x="600" y="1386"/>
                  </a:lnTo>
                  <a:lnTo>
                    <a:pt x="610" y="1381"/>
                  </a:lnTo>
                  <a:lnTo>
                    <a:pt x="619" y="1375"/>
                  </a:lnTo>
                  <a:lnTo>
                    <a:pt x="628" y="1368"/>
                  </a:lnTo>
                  <a:lnTo>
                    <a:pt x="636" y="1359"/>
                  </a:lnTo>
                  <a:lnTo>
                    <a:pt x="642" y="1350"/>
                  </a:lnTo>
                  <a:lnTo>
                    <a:pt x="648" y="1339"/>
                  </a:lnTo>
                  <a:lnTo>
                    <a:pt x="653" y="1328"/>
                  </a:lnTo>
                  <a:lnTo>
                    <a:pt x="657" y="1314"/>
                  </a:lnTo>
                  <a:lnTo>
                    <a:pt x="659" y="1301"/>
                  </a:lnTo>
                  <a:lnTo>
                    <a:pt x="662" y="1286"/>
                  </a:lnTo>
                  <a:lnTo>
                    <a:pt x="663" y="1271"/>
                  </a:lnTo>
                  <a:lnTo>
                    <a:pt x="664" y="1254"/>
                  </a:lnTo>
                  <a:lnTo>
                    <a:pt x="664" y="0"/>
                  </a:lnTo>
                  <a:lnTo>
                    <a:pt x="1093" y="0"/>
                  </a:lnTo>
                  <a:lnTo>
                    <a:pt x="1093" y="1214"/>
                  </a:lnTo>
                  <a:lnTo>
                    <a:pt x="1091" y="1265"/>
                  </a:lnTo>
                  <a:lnTo>
                    <a:pt x="1085" y="1316"/>
                  </a:lnTo>
                  <a:lnTo>
                    <a:pt x="1076" y="1364"/>
                  </a:lnTo>
                  <a:lnTo>
                    <a:pt x="1064" y="1411"/>
                  </a:lnTo>
                  <a:lnTo>
                    <a:pt x="1047" y="1455"/>
                  </a:lnTo>
                  <a:lnTo>
                    <a:pt x="1026" y="1498"/>
                  </a:lnTo>
                  <a:lnTo>
                    <a:pt x="1001" y="1536"/>
                  </a:lnTo>
                  <a:lnTo>
                    <a:pt x="971" y="1571"/>
                  </a:lnTo>
                  <a:lnTo>
                    <a:pt x="936" y="1604"/>
                  </a:lnTo>
                  <a:lnTo>
                    <a:pt x="896" y="1632"/>
                  </a:lnTo>
                  <a:lnTo>
                    <a:pt x="851" y="1656"/>
                  </a:lnTo>
                  <a:lnTo>
                    <a:pt x="801" y="1677"/>
                  </a:lnTo>
                  <a:lnTo>
                    <a:pt x="746" y="1694"/>
                  </a:lnTo>
                  <a:lnTo>
                    <a:pt x="684" y="1707"/>
                  </a:lnTo>
                  <a:lnTo>
                    <a:pt x="617" y="1713"/>
                  </a:lnTo>
                  <a:lnTo>
                    <a:pt x="545" y="1717"/>
                  </a:lnTo>
                  <a:lnTo>
                    <a:pt x="483" y="1714"/>
                  </a:lnTo>
                  <a:lnTo>
                    <a:pt x="425" y="1709"/>
                  </a:lnTo>
                  <a:lnTo>
                    <a:pt x="369" y="1699"/>
                  </a:lnTo>
                  <a:lnTo>
                    <a:pt x="318" y="1686"/>
                  </a:lnTo>
                  <a:lnTo>
                    <a:pt x="269" y="1669"/>
                  </a:lnTo>
                  <a:lnTo>
                    <a:pt x="224" y="1647"/>
                  </a:lnTo>
                  <a:lnTo>
                    <a:pt x="183" y="1623"/>
                  </a:lnTo>
                  <a:lnTo>
                    <a:pt x="146" y="1594"/>
                  </a:lnTo>
                  <a:lnTo>
                    <a:pt x="113" y="1560"/>
                  </a:lnTo>
                  <a:lnTo>
                    <a:pt x="83" y="1523"/>
                  </a:lnTo>
                  <a:lnTo>
                    <a:pt x="58" y="1482"/>
                  </a:lnTo>
                  <a:lnTo>
                    <a:pt x="37" y="1437"/>
                  </a:lnTo>
                  <a:lnTo>
                    <a:pt x="21" y="1387"/>
                  </a:lnTo>
                  <a:lnTo>
                    <a:pt x="9" y="1333"/>
                  </a:lnTo>
                  <a:lnTo>
                    <a:pt x="2" y="1275"/>
                  </a:lnTo>
                  <a:lnTo>
                    <a:pt x="0" y="1214"/>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2"/>
            <p:cNvSpPr>
              <a:spLocks noEditPoints="1"/>
            </p:cNvSpPr>
            <p:nvPr/>
          </p:nvSpPr>
          <p:spPr bwMode="auto">
            <a:xfrm>
              <a:off x="2217738" y="3970338"/>
              <a:ext cx="93663" cy="379413"/>
            </a:xfrm>
            <a:custGeom>
              <a:avLst/>
              <a:gdLst/>
              <a:ahLst/>
              <a:cxnLst>
                <a:cxn ang="0">
                  <a:pos x="0" y="1678"/>
                </a:cxn>
                <a:cxn ang="0">
                  <a:pos x="0" y="425"/>
                </a:cxn>
                <a:cxn ang="0">
                  <a:pos x="414" y="425"/>
                </a:cxn>
                <a:cxn ang="0">
                  <a:pos x="414" y="1678"/>
                </a:cxn>
                <a:cxn ang="0">
                  <a:pos x="0" y="1678"/>
                </a:cxn>
                <a:cxn ang="0">
                  <a:pos x="0" y="302"/>
                </a:cxn>
                <a:cxn ang="0">
                  <a:pos x="0" y="0"/>
                </a:cxn>
                <a:cxn ang="0">
                  <a:pos x="414" y="0"/>
                </a:cxn>
                <a:cxn ang="0">
                  <a:pos x="414" y="302"/>
                </a:cxn>
                <a:cxn ang="0">
                  <a:pos x="0" y="302"/>
                </a:cxn>
              </a:cxnLst>
              <a:rect l="0" t="0" r="r" b="b"/>
              <a:pathLst>
                <a:path w="414" h="1678">
                  <a:moveTo>
                    <a:pt x="0" y="1678"/>
                  </a:moveTo>
                  <a:lnTo>
                    <a:pt x="0" y="425"/>
                  </a:lnTo>
                  <a:lnTo>
                    <a:pt x="414" y="425"/>
                  </a:lnTo>
                  <a:lnTo>
                    <a:pt x="414" y="1678"/>
                  </a:lnTo>
                  <a:lnTo>
                    <a:pt x="0" y="1678"/>
                  </a:lnTo>
                  <a:close/>
                  <a:moveTo>
                    <a:pt x="0" y="302"/>
                  </a:moveTo>
                  <a:lnTo>
                    <a:pt x="0" y="0"/>
                  </a:lnTo>
                  <a:lnTo>
                    <a:pt x="414" y="0"/>
                  </a:lnTo>
                  <a:lnTo>
                    <a:pt x="414" y="302"/>
                  </a:lnTo>
                  <a:lnTo>
                    <a:pt x="0" y="3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3"/>
            <p:cNvSpPr>
              <a:spLocks/>
            </p:cNvSpPr>
            <p:nvPr/>
          </p:nvSpPr>
          <p:spPr bwMode="auto">
            <a:xfrm>
              <a:off x="2347913" y="3984625"/>
              <a:ext cx="157163" cy="365125"/>
            </a:xfrm>
            <a:custGeom>
              <a:avLst/>
              <a:gdLst/>
              <a:ahLst/>
              <a:cxnLst>
                <a:cxn ang="0">
                  <a:pos x="0" y="359"/>
                </a:cxn>
                <a:cxn ang="0">
                  <a:pos x="116" y="0"/>
                </a:cxn>
                <a:cxn ang="0">
                  <a:pos x="522" y="359"/>
                </a:cxn>
                <a:cxn ang="0">
                  <a:pos x="693" y="615"/>
                </a:cxn>
                <a:cxn ang="0">
                  <a:pos x="522" y="1244"/>
                </a:cxn>
                <a:cxn ang="0">
                  <a:pos x="523" y="1269"/>
                </a:cxn>
                <a:cxn ang="0">
                  <a:pos x="530" y="1291"/>
                </a:cxn>
                <a:cxn ang="0">
                  <a:pos x="539" y="1309"/>
                </a:cxn>
                <a:cxn ang="0">
                  <a:pos x="552" y="1325"/>
                </a:cxn>
                <a:cxn ang="0">
                  <a:pos x="568" y="1337"/>
                </a:cxn>
                <a:cxn ang="0">
                  <a:pos x="587" y="1345"/>
                </a:cxn>
                <a:cxn ang="0">
                  <a:pos x="608" y="1350"/>
                </a:cxn>
                <a:cxn ang="0">
                  <a:pos x="633" y="1352"/>
                </a:cxn>
                <a:cxn ang="0">
                  <a:pos x="642" y="1352"/>
                </a:cxn>
                <a:cxn ang="0">
                  <a:pos x="652" y="1352"/>
                </a:cxn>
                <a:cxn ang="0">
                  <a:pos x="662" y="1352"/>
                </a:cxn>
                <a:cxn ang="0">
                  <a:pos x="671" y="1352"/>
                </a:cxn>
                <a:cxn ang="0">
                  <a:pos x="680" y="1352"/>
                </a:cxn>
                <a:cxn ang="0">
                  <a:pos x="686" y="1352"/>
                </a:cxn>
                <a:cxn ang="0">
                  <a:pos x="690" y="1352"/>
                </a:cxn>
                <a:cxn ang="0">
                  <a:pos x="693" y="1352"/>
                </a:cxn>
                <a:cxn ang="0">
                  <a:pos x="690" y="1611"/>
                </a:cxn>
                <a:cxn ang="0">
                  <a:pos x="675" y="1611"/>
                </a:cxn>
                <a:cxn ang="0">
                  <a:pos x="647" y="1611"/>
                </a:cxn>
                <a:cxn ang="0">
                  <a:pos x="612" y="1611"/>
                </a:cxn>
                <a:cxn ang="0">
                  <a:pos x="572" y="1611"/>
                </a:cxn>
                <a:cxn ang="0">
                  <a:pos x="534" y="1611"/>
                </a:cxn>
                <a:cxn ang="0">
                  <a:pos x="499" y="1611"/>
                </a:cxn>
                <a:cxn ang="0">
                  <a:pos x="472" y="1611"/>
                </a:cxn>
                <a:cxn ang="0">
                  <a:pos x="423" y="1608"/>
                </a:cxn>
                <a:cxn ang="0">
                  <a:pos x="349" y="1597"/>
                </a:cxn>
                <a:cxn ang="0">
                  <a:pos x="285" y="1576"/>
                </a:cxn>
                <a:cxn ang="0">
                  <a:pos x="230" y="1545"/>
                </a:cxn>
                <a:cxn ang="0">
                  <a:pos x="186" y="1503"/>
                </a:cxn>
                <a:cxn ang="0">
                  <a:pos x="152" y="1453"/>
                </a:cxn>
                <a:cxn ang="0">
                  <a:pos x="129" y="1395"/>
                </a:cxn>
                <a:cxn ang="0">
                  <a:pos x="117" y="1328"/>
                </a:cxn>
                <a:cxn ang="0">
                  <a:pos x="116" y="615"/>
                </a:cxn>
              </a:cxnLst>
              <a:rect l="0" t="0" r="r" b="b"/>
              <a:pathLst>
                <a:path w="693" h="1611">
                  <a:moveTo>
                    <a:pt x="0" y="615"/>
                  </a:moveTo>
                  <a:lnTo>
                    <a:pt x="0" y="359"/>
                  </a:lnTo>
                  <a:lnTo>
                    <a:pt x="116" y="359"/>
                  </a:lnTo>
                  <a:lnTo>
                    <a:pt x="116" y="0"/>
                  </a:lnTo>
                  <a:lnTo>
                    <a:pt x="522" y="0"/>
                  </a:lnTo>
                  <a:lnTo>
                    <a:pt x="522" y="359"/>
                  </a:lnTo>
                  <a:lnTo>
                    <a:pt x="693" y="359"/>
                  </a:lnTo>
                  <a:lnTo>
                    <a:pt x="693" y="615"/>
                  </a:lnTo>
                  <a:lnTo>
                    <a:pt x="522" y="615"/>
                  </a:lnTo>
                  <a:lnTo>
                    <a:pt x="522" y="1244"/>
                  </a:lnTo>
                  <a:lnTo>
                    <a:pt x="522" y="1256"/>
                  </a:lnTo>
                  <a:lnTo>
                    <a:pt x="523" y="1269"/>
                  </a:lnTo>
                  <a:lnTo>
                    <a:pt x="526" y="1280"/>
                  </a:lnTo>
                  <a:lnTo>
                    <a:pt x="530" y="1291"/>
                  </a:lnTo>
                  <a:lnTo>
                    <a:pt x="534" y="1300"/>
                  </a:lnTo>
                  <a:lnTo>
                    <a:pt x="539" y="1309"/>
                  </a:lnTo>
                  <a:lnTo>
                    <a:pt x="545" y="1318"/>
                  </a:lnTo>
                  <a:lnTo>
                    <a:pt x="552" y="1325"/>
                  </a:lnTo>
                  <a:lnTo>
                    <a:pt x="560" y="1331"/>
                  </a:lnTo>
                  <a:lnTo>
                    <a:pt x="568" y="1337"/>
                  </a:lnTo>
                  <a:lnTo>
                    <a:pt x="577" y="1341"/>
                  </a:lnTo>
                  <a:lnTo>
                    <a:pt x="587" y="1345"/>
                  </a:lnTo>
                  <a:lnTo>
                    <a:pt x="597" y="1348"/>
                  </a:lnTo>
                  <a:lnTo>
                    <a:pt x="608" y="1350"/>
                  </a:lnTo>
                  <a:lnTo>
                    <a:pt x="621" y="1351"/>
                  </a:lnTo>
                  <a:lnTo>
                    <a:pt x="633" y="1352"/>
                  </a:lnTo>
                  <a:lnTo>
                    <a:pt x="638" y="1352"/>
                  </a:lnTo>
                  <a:lnTo>
                    <a:pt x="642" y="1352"/>
                  </a:lnTo>
                  <a:lnTo>
                    <a:pt x="648" y="1352"/>
                  </a:lnTo>
                  <a:lnTo>
                    <a:pt x="652" y="1352"/>
                  </a:lnTo>
                  <a:lnTo>
                    <a:pt x="658" y="1352"/>
                  </a:lnTo>
                  <a:lnTo>
                    <a:pt x="662" y="1352"/>
                  </a:lnTo>
                  <a:lnTo>
                    <a:pt x="667" y="1352"/>
                  </a:lnTo>
                  <a:lnTo>
                    <a:pt x="671" y="1352"/>
                  </a:lnTo>
                  <a:lnTo>
                    <a:pt x="676" y="1352"/>
                  </a:lnTo>
                  <a:lnTo>
                    <a:pt x="680" y="1352"/>
                  </a:lnTo>
                  <a:lnTo>
                    <a:pt x="684" y="1352"/>
                  </a:lnTo>
                  <a:lnTo>
                    <a:pt x="686" y="1352"/>
                  </a:lnTo>
                  <a:lnTo>
                    <a:pt x="688" y="1352"/>
                  </a:lnTo>
                  <a:lnTo>
                    <a:pt x="690" y="1352"/>
                  </a:lnTo>
                  <a:lnTo>
                    <a:pt x="691" y="1352"/>
                  </a:lnTo>
                  <a:lnTo>
                    <a:pt x="693" y="1352"/>
                  </a:lnTo>
                  <a:lnTo>
                    <a:pt x="693" y="1611"/>
                  </a:lnTo>
                  <a:lnTo>
                    <a:pt x="690" y="1611"/>
                  </a:lnTo>
                  <a:lnTo>
                    <a:pt x="684" y="1611"/>
                  </a:lnTo>
                  <a:lnTo>
                    <a:pt x="675" y="1611"/>
                  </a:lnTo>
                  <a:lnTo>
                    <a:pt x="662" y="1611"/>
                  </a:lnTo>
                  <a:lnTo>
                    <a:pt x="647" y="1611"/>
                  </a:lnTo>
                  <a:lnTo>
                    <a:pt x="630" y="1611"/>
                  </a:lnTo>
                  <a:lnTo>
                    <a:pt x="612" y="1611"/>
                  </a:lnTo>
                  <a:lnTo>
                    <a:pt x="593" y="1611"/>
                  </a:lnTo>
                  <a:lnTo>
                    <a:pt x="572" y="1611"/>
                  </a:lnTo>
                  <a:lnTo>
                    <a:pt x="553" y="1611"/>
                  </a:lnTo>
                  <a:lnTo>
                    <a:pt x="534" y="1611"/>
                  </a:lnTo>
                  <a:lnTo>
                    <a:pt x="516" y="1611"/>
                  </a:lnTo>
                  <a:lnTo>
                    <a:pt x="499" y="1611"/>
                  </a:lnTo>
                  <a:lnTo>
                    <a:pt x="485" y="1611"/>
                  </a:lnTo>
                  <a:lnTo>
                    <a:pt x="472" y="1611"/>
                  </a:lnTo>
                  <a:lnTo>
                    <a:pt x="463" y="1611"/>
                  </a:lnTo>
                  <a:lnTo>
                    <a:pt x="423" y="1608"/>
                  </a:lnTo>
                  <a:lnTo>
                    <a:pt x="385" y="1605"/>
                  </a:lnTo>
                  <a:lnTo>
                    <a:pt x="349" y="1597"/>
                  </a:lnTo>
                  <a:lnTo>
                    <a:pt x="316" y="1588"/>
                  </a:lnTo>
                  <a:lnTo>
                    <a:pt x="285" y="1576"/>
                  </a:lnTo>
                  <a:lnTo>
                    <a:pt x="257" y="1562"/>
                  </a:lnTo>
                  <a:lnTo>
                    <a:pt x="230" y="1545"/>
                  </a:lnTo>
                  <a:lnTo>
                    <a:pt x="207" y="1526"/>
                  </a:lnTo>
                  <a:lnTo>
                    <a:pt x="186" y="1503"/>
                  </a:lnTo>
                  <a:lnTo>
                    <a:pt x="168" y="1480"/>
                  </a:lnTo>
                  <a:lnTo>
                    <a:pt x="152" y="1453"/>
                  </a:lnTo>
                  <a:lnTo>
                    <a:pt x="139" y="1425"/>
                  </a:lnTo>
                  <a:lnTo>
                    <a:pt x="129" y="1395"/>
                  </a:lnTo>
                  <a:lnTo>
                    <a:pt x="122" y="1363"/>
                  </a:lnTo>
                  <a:lnTo>
                    <a:pt x="117" y="1328"/>
                  </a:lnTo>
                  <a:lnTo>
                    <a:pt x="116" y="1292"/>
                  </a:lnTo>
                  <a:lnTo>
                    <a:pt x="116" y="615"/>
                  </a:lnTo>
                  <a:lnTo>
                    <a:pt x="0" y="615"/>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4"/>
            <p:cNvSpPr>
              <a:spLocks noEditPoints="1"/>
            </p:cNvSpPr>
            <p:nvPr/>
          </p:nvSpPr>
          <p:spPr bwMode="auto">
            <a:xfrm>
              <a:off x="2535238" y="4057650"/>
              <a:ext cx="211138" cy="301625"/>
            </a:xfrm>
            <a:custGeom>
              <a:avLst/>
              <a:gdLst/>
              <a:ahLst/>
              <a:cxnLst>
                <a:cxn ang="0">
                  <a:pos x="555" y="476"/>
                </a:cxn>
                <a:cxn ang="0">
                  <a:pos x="555" y="442"/>
                </a:cxn>
                <a:cxn ang="0">
                  <a:pos x="555" y="411"/>
                </a:cxn>
                <a:cxn ang="0">
                  <a:pos x="555" y="384"/>
                </a:cxn>
                <a:cxn ang="0">
                  <a:pos x="555" y="363"/>
                </a:cxn>
                <a:cxn ang="0">
                  <a:pos x="554" y="344"/>
                </a:cxn>
                <a:cxn ang="0">
                  <a:pos x="548" y="318"/>
                </a:cxn>
                <a:cxn ang="0">
                  <a:pos x="534" y="297"/>
                </a:cxn>
                <a:cxn ang="0">
                  <a:pos x="515" y="281"/>
                </a:cxn>
                <a:cxn ang="0">
                  <a:pos x="492" y="271"/>
                </a:cxn>
                <a:cxn ang="0">
                  <a:pos x="468" y="268"/>
                </a:cxn>
                <a:cxn ang="0">
                  <a:pos x="440" y="271"/>
                </a:cxn>
                <a:cxn ang="0">
                  <a:pos x="417" y="282"/>
                </a:cxn>
                <a:cxn ang="0">
                  <a:pos x="398" y="299"/>
                </a:cxn>
                <a:cxn ang="0">
                  <a:pos x="386" y="320"/>
                </a:cxn>
                <a:cxn ang="0">
                  <a:pos x="380" y="345"/>
                </a:cxn>
                <a:cxn ang="0">
                  <a:pos x="380" y="362"/>
                </a:cxn>
                <a:cxn ang="0">
                  <a:pos x="380" y="381"/>
                </a:cxn>
                <a:cxn ang="0">
                  <a:pos x="380" y="408"/>
                </a:cxn>
                <a:cxn ang="0">
                  <a:pos x="380" y="440"/>
                </a:cxn>
                <a:cxn ang="0">
                  <a:pos x="380" y="475"/>
                </a:cxn>
                <a:cxn ang="0">
                  <a:pos x="555" y="499"/>
                </a:cxn>
                <a:cxn ang="0">
                  <a:pos x="928" y="950"/>
                </a:cxn>
                <a:cxn ang="0">
                  <a:pos x="902" y="1076"/>
                </a:cxn>
                <a:cxn ang="0">
                  <a:pos x="842" y="1181"/>
                </a:cxn>
                <a:cxn ang="0">
                  <a:pos x="751" y="1259"/>
                </a:cxn>
                <a:cxn ang="0">
                  <a:pos x="626" y="1310"/>
                </a:cxn>
                <a:cxn ang="0">
                  <a:pos x="468" y="1328"/>
                </a:cxn>
                <a:cxn ang="0">
                  <a:pos x="317" y="1312"/>
                </a:cxn>
                <a:cxn ang="0">
                  <a:pos x="192" y="1266"/>
                </a:cxn>
                <a:cxn ang="0">
                  <a:pos x="96" y="1190"/>
                </a:cxn>
                <a:cxn ang="0">
                  <a:pos x="32" y="1085"/>
                </a:cxn>
                <a:cxn ang="0">
                  <a:pos x="1" y="950"/>
                </a:cxn>
                <a:cxn ang="0">
                  <a:pos x="1" y="376"/>
                </a:cxn>
                <a:cxn ang="0">
                  <a:pos x="32" y="242"/>
                </a:cxn>
                <a:cxn ang="0">
                  <a:pos x="96" y="136"/>
                </a:cxn>
                <a:cxn ang="0">
                  <a:pos x="192" y="60"/>
                </a:cxn>
                <a:cxn ang="0">
                  <a:pos x="317" y="14"/>
                </a:cxn>
                <a:cxn ang="0">
                  <a:pos x="468" y="0"/>
                </a:cxn>
                <a:cxn ang="0">
                  <a:pos x="628" y="16"/>
                </a:cxn>
                <a:cxn ang="0">
                  <a:pos x="754" y="67"/>
                </a:cxn>
                <a:cxn ang="0">
                  <a:pos x="846" y="147"/>
                </a:cxn>
                <a:cxn ang="0">
                  <a:pos x="904" y="252"/>
                </a:cxn>
                <a:cxn ang="0">
                  <a:pos x="930" y="381"/>
                </a:cxn>
                <a:cxn ang="0">
                  <a:pos x="380" y="749"/>
                </a:cxn>
                <a:cxn ang="0">
                  <a:pos x="381" y="989"/>
                </a:cxn>
                <a:cxn ang="0">
                  <a:pos x="389" y="1012"/>
                </a:cxn>
                <a:cxn ang="0">
                  <a:pos x="404" y="1034"/>
                </a:cxn>
                <a:cxn ang="0">
                  <a:pos x="424" y="1049"/>
                </a:cxn>
                <a:cxn ang="0">
                  <a:pos x="449" y="1058"/>
                </a:cxn>
                <a:cxn ang="0">
                  <a:pos x="476" y="1059"/>
                </a:cxn>
                <a:cxn ang="0">
                  <a:pos x="500" y="1054"/>
                </a:cxn>
                <a:cxn ang="0">
                  <a:pos x="522" y="1040"/>
                </a:cxn>
                <a:cxn ang="0">
                  <a:pos x="539" y="1022"/>
                </a:cxn>
                <a:cxn ang="0">
                  <a:pos x="551" y="999"/>
                </a:cxn>
                <a:cxn ang="0">
                  <a:pos x="555" y="972"/>
                </a:cxn>
              </a:cxnLst>
              <a:rect l="0" t="0" r="r" b="b"/>
              <a:pathLst>
                <a:path w="932" h="1328">
                  <a:moveTo>
                    <a:pt x="555" y="499"/>
                  </a:moveTo>
                  <a:lnTo>
                    <a:pt x="555" y="487"/>
                  </a:lnTo>
                  <a:lnTo>
                    <a:pt x="555" y="476"/>
                  </a:lnTo>
                  <a:lnTo>
                    <a:pt x="555" y="465"/>
                  </a:lnTo>
                  <a:lnTo>
                    <a:pt x="555" y="453"/>
                  </a:lnTo>
                  <a:lnTo>
                    <a:pt x="555" y="442"/>
                  </a:lnTo>
                  <a:lnTo>
                    <a:pt x="555" y="431"/>
                  </a:lnTo>
                  <a:lnTo>
                    <a:pt x="555" y="421"/>
                  </a:lnTo>
                  <a:lnTo>
                    <a:pt x="555" y="411"/>
                  </a:lnTo>
                  <a:lnTo>
                    <a:pt x="555" y="401"/>
                  </a:lnTo>
                  <a:lnTo>
                    <a:pt x="555" y="392"/>
                  </a:lnTo>
                  <a:lnTo>
                    <a:pt x="555" y="384"/>
                  </a:lnTo>
                  <a:lnTo>
                    <a:pt x="555" y="376"/>
                  </a:lnTo>
                  <a:lnTo>
                    <a:pt x="555" y="370"/>
                  </a:lnTo>
                  <a:lnTo>
                    <a:pt x="555" y="363"/>
                  </a:lnTo>
                  <a:lnTo>
                    <a:pt x="555" y="357"/>
                  </a:lnTo>
                  <a:lnTo>
                    <a:pt x="555" y="354"/>
                  </a:lnTo>
                  <a:lnTo>
                    <a:pt x="554" y="344"/>
                  </a:lnTo>
                  <a:lnTo>
                    <a:pt x="553" y="335"/>
                  </a:lnTo>
                  <a:lnTo>
                    <a:pt x="551" y="326"/>
                  </a:lnTo>
                  <a:lnTo>
                    <a:pt x="548" y="318"/>
                  </a:lnTo>
                  <a:lnTo>
                    <a:pt x="544" y="310"/>
                  </a:lnTo>
                  <a:lnTo>
                    <a:pt x="540" y="304"/>
                  </a:lnTo>
                  <a:lnTo>
                    <a:pt x="534" y="297"/>
                  </a:lnTo>
                  <a:lnTo>
                    <a:pt x="528" y="291"/>
                  </a:lnTo>
                  <a:lnTo>
                    <a:pt x="522" y="286"/>
                  </a:lnTo>
                  <a:lnTo>
                    <a:pt x="515" y="281"/>
                  </a:lnTo>
                  <a:lnTo>
                    <a:pt x="508" y="277"/>
                  </a:lnTo>
                  <a:lnTo>
                    <a:pt x="500" y="274"/>
                  </a:lnTo>
                  <a:lnTo>
                    <a:pt x="492" y="271"/>
                  </a:lnTo>
                  <a:lnTo>
                    <a:pt x="485" y="269"/>
                  </a:lnTo>
                  <a:lnTo>
                    <a:pt x="476" y="268"/>
                  </a:lnTo>
                  <a:lnTo>
                    <a:pt x="468" y="268"/>
                  </a:lnTo>
                  <a:lnTo>
                    <a:pt x="458" y="268"/>
                  </a:lnTo>
                  <a:lnTo>
                    <a:pt x="449" y="269"/>
                  </a:lnTo>
                  <a:lnTo>
                    <a:pt x="440" y="271"/>
                  </a:lnTo>
                  <a:lnTo>
                    <a:pt x="432" y="275"/>
                  </a:lnTo>
                  <a:lnTo>
                    <a:pt x="424" y="278"/>
                  </a:lnTo>
                  <a:lnTo>
                    <a:pt x="417" y="282"/>
                  </a:lnTo>
                  <a:lnTo>
                    <a:pt x="410" y="287"/>
                  </a:lnTo>
                  <a:lnTo>
                    <a:pt x="404" y="293"/>
                  </a:lnTo>
                  <a:lnTo>
                    <a:pt x="398" y="299"/>
                  </a:lnTo>
                  <a:lnTo>
                    <a:pt x="394" y="306"/>
                  </a:lnTo>
                  <a:lnTo>
                    <a:pt x="389" y="313"/>
                  </a:lnTo>
                  <a:lnTo>
                    <a:pt x="386" y="320"/>
                  </a:lnTo>
                  <a:lnTo>
                    <a:pt x="383" y="328"/>
                  </a:lnTo>
                  <a:lnTo>
                    <a:pt x="381" y="336"/>
                  </a:lnTo>
                  <a:lnTo>
                    <a:pt x="380" y="345"/>
                  </a:lnTo>
                  <a:lnTo>
                    <a:pt x="380" y="354"/>
                  </a:lnTo>
                  <a:lnTo>
                    <a:pt x="380" y="357"/>
                  </a:lnTo>
                  <a:lnTo>
                    <a:pt x="380" y="362"/>
                  </a:lnTo>
                  <a:lnTo>
                    <a:pt x="380" y="367"/>
                  </a:lnTo>
                  <a:lnTo>
                    <a:pt x="380" y="374"/>
                  </a:lnTo>
                  <a:lnTo>
                    <a:pt x="380" y="381"/>
                  </a:lnTo>
                  <a:lnTo>
                    <a:pt x="380" y="390"/>
                  </a:lnTo>
                  <a:lnTo>
                    <a:pt x="380" y="399"/>
                  </a:lnTo>
                  <a:lnTo>
                    <a:pt x="380" y="408"/>
                  </a:lnTo>
                  <a:lnTo>
                    <a:pt x="380" y="418"/>
                  </a:lnTo>
                  <a:lnTo>
                    <a:pt x="380" y="429"/>
                  </a:lnTo>
                  <a:lnTo>
                    <a:pt x="380" y="440"/>
                  </a:lnTo>
                  <a:lnTo>
                    <a:pt x="380" y="451"/>
                  </a:lnTo>
                  <a:lnTo>
                    <a:pt x="380" y="464"/>
                  </a:lnTo>
                  <a:lnTo>
                    <a:pt x="380" y="475"/>
                  </a:lnTo>
                  <a:lnTo>
                    <a:pt x="380" y="487"/>
                  </a:lnTo>
                  <a:lnTo>
                    <a:pt x="380" y="499"/>
                  </a:lnTo>
                  <a:lnTo>
                    <a:pt x="555" y="499"/>
                  </a:lnTo>
                  <a:close/>
                  <a:moveTo>
                    <a:pt x="932" y="858"/>
                  </a:moveTo>
                  <a:lnTo>
                    <a:pt x="932" y="904"/>
                  </a:lnTo>
                  <a:lnTo>
                    <a:pt x="928" y="950"/>
                  </a:lnTo>
                  <a:lnTo>
                    <a:pt x="923" y="994"/>
                  </a:lnTo>
                  <a:lnTo>
                    <a:pt x="914" y="1036"/>
                  </a:lnTo>
                  <a:lnTo>
                    <a:pt x="902" y="1076"/>
                  </a:lnTo>
                  <a:lnTo>
                    <a:pt x="885" y="1114"/>
                  </a:lnTo>
                  <a:lnTo>
                    <a:pt x="866" y="1149"/>
                  </a:lnTo>
                  <a:lnTo>
                    <a:pt x="842" y="1181"/>
                  </a:lnTo>
                  <a:lnTo>
                    <a:pt x="816" y="1210"/>
                  </a:lnTo>
                  <a:lnTo>
                    <a:pt x="785" y="1236"/>
                  </a:lnTo>
                  <a:lnTo>
                    <a:pt x="751" y="1259"/>
                  </a:lnTo>
                  <a:lnTo>
                    <a:pt x="714" y="1280"/>
                  </a:lnTo>
                  <a:lnTo>
                    <a:pt x="672" y="1296"/>
                  </a:lnTo>
                  <a:lnTo>
                    <a:pt x="626" y="1310"/>
                  </a:lnTo>
                  <a:lnTo>
                    <a:pt x="577" y="1319"/>
                  </a:lnTo>
                  <a:lnTo>
                    <a:pt x="524" y="1325"/>
                  </a:lnTo>
                  <a:lnTo>
                    <a:pt x="468" y="1328"/>
                  </a:lnTo>
                  <a:lnTo>
                    <a:pt x="414" y="1325"/>
                  </a:lnTo>
                  <a:lnTo>
                    <a:pt x="364" y="1320"/>
                  </a:lnTo>
                  <a:lnTo>
                    <a:pt x="317" y="1312"/>
                  </a:lnTo>
                  <a:lnTo>
                    <a:pt x="272" y="1300"/>
                  </a:lnTo>
                  <a:lnTo>
                    <a:pt x="231" y="1285"/>
                  </a:lnTo>
                  <a:lnTo>
                    <a:pt x="192" y="1266"/>
                  </a:lnTo>
                  <a:lnTo>
                    <a:pt x="157" y="1244"/>
                  </a:lnTo>
                  <a:lnTo>
                    <a:pt x="125" y="1219"/>
                  </a:lnTo>
                  <a:lnTo>
                    <a:pt x="96" y="1190"/>
                  </a:lnTo>
                  <a:lnTo>
                    <a:pt x="71" y="1159"/>
                  </a:lnTo>
                  <a:lnTo>
                    <a:pt x="50" y="1123"/>
                  </a:lnTo>
                  <a:lnTo>
                    <a:pt x="32" y="1085"/>
                  </a:lnTo>
                  <a:lnTo>
                    <a:pt x="17" y="1043"/>
                  </a:lnTo>
                  <a:lnTo>
                    <a:pt x="8" y="998"/>
                  </a:lnTo>
                  <a:lnTo>
                    <a:pt x="1" y="950"/>
                  </a:lnTo>
                  <a:lnTo>
                    <a:pt x="0" y="898"/>
                  </a:lnTo>
                  <a:lnTo>
                    <a:pt x="0" y="429"/>
                  </a:lnTo>
                  <a:lnTo>
                    <a:pt x="1" y="376"/>
                  </a:lnTo>
                  <a:lnTo>
                    <a:pt x="8" y="328"/>
                  </a:lnTo>
                  <a:lnTo>
                    <a:pt x="17" y="284"/>
                  </a:lnTo>
                  <a:lnTo>
                    <a:pt x="32" y="242"/>
                  </a:lnTo>
                  <a:lnTo>
                    <a:pt x="50" y="203"/>
                  </a:lnTo>
                  <a:lnTo>
                    <a:pt x="71" y="168"/>
                  </a:lnTo>
                  <a:lnTo>
                    <a:pt x="96" y="136"/>
                  </a:lnTo>
                  <a:lnTo>
                    <a:pt x="125" y="108"/>
                  </a:lnTo>
                  <a:lnTo>
                    <a:pt x="157" y="82"/>
                  </a:lnTo>
                  <a:lnTo>
                    <a:pt x="192" y="60"/>
                  </a:lnTo>
                  <a:lnTo>
                    <a:pt x="231" y="42"/>
                  </a:lnTo>
                  <a:lnTo>
                    <a:pt x="272" y="26"/>
                  </a:lnTo>
                  <a:lnTo>
                    <a:pt x="317" y="14"/>
                  </a:lnTo>
                  <a:lnTo>
                    <a:pt x="364" y="6"/>
                  </a:lnTo>
                  <a:lnTo>
                    <a:pt x="414" y="1"/>
                  </a:lnTo>
                  <a:lnTo>
                    <a:pt x="468" y="0"/>
                  </a:lnTo>
                  <a:lnTo>
                    <a:pt x="525" y="1"/>
                  </a:lnTo>
                  <a:lnTo>
                    <a:pt x="579" y="7"/>
                  </a:lnTo>
                  <a:lnTo>
                    <a:pt x="628" y="16"/>
                  </a:lnTo>
                  <a:lnTo>
                    <a:pt x="675" y="30"/>
                  </a:lnTo>
                  <a:lnTo>
                    <a:pt x="717" y="47"/>
                  </a:lnTo>
                  <a:lnTo>
                    <a:pt x="754" y="67"/>
                  </a:lnTo>
                  <a:lnTo>
                    <a:pt x="789" y="90"/>
                  </a:lnTo>
                  <a:lnTo>
                    <a:pt x="819" y="117"/>
                  </a:lnTo>
                  <a:lnTo>
                    <a:pt x="846" y="147"/>
                  </a:lnTo>
                  <a:lnTo>
                    <a:pt x="869" y="180"/>
                  </a:lnTo>
                  <a:lnTo>
                    <a:pt x="888" y="215"/>
                  </a:lnTo>
                  <a:lnTo>
                    <a:pt x="904" y="252"/>
                  </a:lnTo>
                  <a:lnTo>
                    <a:pt x="916" y="294"/>
                  </a:lnTo>
                  <a:lnTo>
                    <a:pt x="924" y="336"/>
                  </a:lnTo>
                  <a:lnTo>
                    <a:pt x="930" y="381"/>
                  </a:lnTo>
                  <a:lnTo>
                    <a:pt x="932" y="429"/>
                  </a:lnTo>
                  <a:lnTo>
                    <a:pt x="932" y="749"/>
                  </a:lnTo>
                  <a:lnTo>
                    <a:pt x="380" y="749"/>
                  </a:lnTo>
                  <a:lnTo>
                    <a:pt x="380" y="972"/>
                  </a:lnTo>
                  <a:lnTo>
                    <a:pt x="380" y="980"/>
                  </a:lnTo>
                  <a:lnTo>
                    <a:pt x="381" y="989"/>
                  </a:lnTo>
                  <a:lnTo>
                    <a:pt x="383" y="997"/>
                  </a:lnTo>
                  <a:lnTo>
                    <a:pt x="386" y="1006"/>
                  </a:lnTo>
                  <a:lnTo>
                    <a:pt x="389" y="1012"/>
                  </a:lnTo>
                  <a:lnTo>
                    <a:pt x="394" y="1020"/>
                  </a:lnTo>
                  <a:lnTo>
                    <a:pt x="398" y="1027"/>
                  </a:lnTo>
                  <a:lnTo>
                    <a:pt x="404" y="1034"/>
                  </a:lnTo>
                  <a:lnTo>
                    <a:pt x="410" y="1039"/>
                  </a:lnTo>
                  <a:lnTo>
                    <a:pt x="417" y="1045"/>
                  </a:lnTo>
                  <a:lnTo>
                    <a:pt x="424" y="1049"/>
                  </a:lnTo>
                  <a:lnTo>
                    <a:pt x="432" y="1053"/>
                  </a:lnTo>
                  <a:lnTo>
                    <a:pt x="440" y="1056"/>
                  </a:lnTo>
                  <a:lnTo>
                    <a:pt x="449" y="1058"/>
                  </a:lnTo>
                  <a:lnTo>
                    <a:pt x="458" y="1059"/>
                  </a:lnTo>
                  <a:lnTo>
                    <a:pt x="468" y="1060"/>
                  </a:lnTo>
                  <a:lnTo>
                    <a:pt x="476" y="1059"/>
                  </a:lnTo>
                  <a:lnTo>
                    <a:pt x="484" y="1058"/>
                  </a:lnTo>
                  <a:lnTo>
                    <a:pt x="492" y="1056"/>
                  </a:lnTo>
                  <a:lnTo>
                    <a:pt x="500" y="1054"/>
                  </a:lnTo>
                  <a:lnTo>
                    <a:pt x="507" y="1049"/>
                  </a:lnTo>
                  <a:lnTo>
                    <a:pt x="515" y="1046"/>
                  </a:lnTo>
                  <a:lnTo>
                    <a:pt x="522" y="1040"/>
                  </a:lnTo>
                  <a:lnTo>
                    <a:pt x="528" y="1035"/>
                  </a:lnTo>
                  <a:lnTo>
                    <a:pt x="534" y="1029"/>
                  </a:lnTo>
                  <a:lnTo>
                    <a:pt x="539" y="1022"/>
                  </a:lnTo>
                  <a:lnTo>
                    <a:pt x="543" y="1015"/>
                  </a:lnTo>
                  <a:lnTo>
                    <a:pt x="548" y="1007"/>
                  </a:lnTo>
                  <a:lnTo>
                    <a:pt x="551" y="999"/>
                  </a:lnTo>
                  <a:lnTo>
                    <a:pt x="553" y="990"/>
                  </a:lnTo>
                  <a:lnTo>
                    <a:pt x="554" y="981"/>
                  </a:lnTo>
                  <a:lnTo>
                    <a:pt x="555" y="972"/>
                  </a:lnTo>
                  <a:lnTo>
                    <a:pt x="555" y="858"/>
                  </a:lnTo>
                  <a:lnTo>
                    <a:pt x="932" y="85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5"/>
            <p:cNvSpPr>
              <a:spLocks noEditPoints="1"/>
            </p:cNvSpPr>
            <p:nvPr/>
          </p:nvSpPr>
          <p:spPr bwMode="auto">
            <a:xfrm>
              <a:off x="2798763" y="3968750"/>
              <a:ext cx="219075" cy="390525"/>
            </a:xfrm>
            <a:custGeom>
              <a:avLst/>
              <a:gdLst/>
              <a:ahLst/>
              <a:cxnLst>
                <a:cxn ang="0">
                  <a:pos x="396" y="1369"/>
                </a:cxn>
                <a:cxn ang="0">
                  <a:pos x="405" y="1398"/>
                </a:cxn>
                <a:cxn ang="0">
                  <a:pos x="420" y="1419"/>
                </a:cxn>
                <a:cxn ang="0">
                  <a:pos x="440" y="1433"/>
                </a:cxn>
                <a:cxn ang="0">
                  <a:pos x="463" y="1441"/>
                </a:cxn>
                <a:cxn ang="0">
                  <a:pos x="488" y="1442"/>
                </a:cxn>
                <a:cxn ang="0">
                  <a:pos x="511" y="1437"/>
                </a:cxn>
                <a:cxn ang="0">
                  <a:pos x="534" y="1425"/>
                </a:cxn>
                <a:cxn ang="0">
                  <a:pos x="553" y="1407"/>
                </a:cxn>
                <a:cxn ang="0">
                  <a:pos x="565" y="1381"/>
                </a:cxn>
                <a:cxn ang="0">
                  <a:pos x="571" y="1350"/>
                </a:cxn>
                <a:cxn ang="0">
                  <a:pos x="571" y="1298"/>
                </a:cxn>
                <a:cxn ang="0">
                  <a:pos x="571" y="1171"/>
                </a:cxn>
                <a:cxn ang="0">
                  <a:pos x="571" y="1010"/>
                </a:cxn>
                <a:cxn ang="0">
                  <a:pos x="571" y="859"/>
                </a:cxn>
                <a:cxn ang="0">
                  <a:pos x="571" y="760"/>
                </a:cxn>
                <a:cxn ang="0">
                  <a:pos x="569" y="723"/>
                </a:cxn>
                <a:cxn ang="0">
                  <a:pos x="558" y="696"/>
                </a:cxn>
                <a:cxn ang="0">
                  <a:pos x="542" y="676"/>
                </a:cxn>
                <a:cxn ang="0">
                  <a:pos x="520" y="662"/>
                </a:cxn>
                <a:cxn ang="0">
                  <a:pos x="497" y="655"/>
                </a:cxn>
                <a:cxn ang="0">
                  <a:pos x="473" y="654"/>
                </a:cxn>
                <a:cxn ang="0">
                  <a:pos x="449" y="659"/>
                </a:cxn>
                <a:cxn ang="0">
                  <a:pos x="427" y="670"/>
                </a:cxn>
                <a:cxn ang="0">
                  <a:pos x="409" y="689"/>
                </a:cxn>
                <a:cxn ang="0">
                  <a:pos x="398" y="716"/>
                </a:cxn>
                <a:cxn ang="0">
                  <a:pos x="395" y="750"/>
                </a:cxn>
                <a:cxn ang="0">
                  <a:pos x="395" y="829"/>
                </a:cxn>
                <a:cxn ang="0">
                  <a:pos x="395" y="968"/>
                </a:cxn>
                <a:cxn ang="0">
                  <a:pos x="395" y="1125"/>
                </a:cxn>
                <a:cxn ang="0">
                  <a:pos x="395" y="1263"/>
                </a:cxn>
                <a:cxn ang="0">
                  <a:pos x="395" y="1340"/>
                </a:cxn>
                <a:cxn ang="0">
                  <a:pos x="965" y="1678"/>
                </a:cxn>
                <a:cxn ang="0">
                  <a:pos x="601" y="1580"/>
                </a:cxn>
                <a:cxn ang="0">
                  <a:pos x="582" y="1605"/>
                </a:cxn>
                <a:cxn ang="0">
                  <a:pos x="549" y="1637"/>
                </a:cxn>
                <a:cxn ang="0">
                  <a:pos x="501" y="1671"/>
                </a:cxn>
                <a:cxn ang="0">
                  <a:pos x="435" y="1699"/>
                </a:cxn>
                <a:cxn ang="0">
                  <a:pos x="351" y="1713"/>
                </a:cxn>
                <a:cxn ang="0">
                  <a:pos x="246" y="1709"/>
                </a:cxn>
                <a:cxn ang="0">
                  <a:pos x="154" y="1675"/>
                </a:cxn>
                <a:cxn ang="0">
                  <a:pos x="82" y="1617"/>
                </a:cxn>
                <a:cxn ang="0">
                  <a:pos x="33" y="1538"/>
                </a:cxn>
                <a:cxn ang="0">
                  <a:pos x="5" y="1437"/>
                </a:cxn>
                <a:cxn ang="0">
                  <a:pos x="0" y="1357"/>
                </a:cxn>
                <a:cxn ang="0">
                  <a:pos x="0" y="1283"/>
                </a:cxn>
                <a:cxn ang="0">
                  <a:pos x="0" y="1150"/>
                </a:cxn>
                <a:cxn ang="0">
                  <a:pos x="0" y="992"/>
                </a:cxn>
                <a:cxn ang="0">
                  <a:pos x="0" y="843"/>
                </a:cxn>
                <a:cxn ang="0">
                  <a:pos x="0" y="735"/>
                </a:cxn>
                <a:cxn ang="0">
                  <a:pos x="13" y="624"/>
                </a:cxn>
                <a:cxn ang="0">
                  <a:pos x="50" y="532"/>
                </a:cxn>
                <a:cxn ang="0">
                  <a:pos x="108" y="460"/>
                </a:cxn>
                <a:cxn ang="0">
                  <a:pos x="186" y="411"/>
                </a:cxn>
                <a:cxn ang="0">
                  <a:pos x="279" y="389"/>
                </a:cxn>
                <a:cxn ang="0">
                  <a:pos x="365" y="390"/>
                </a:cxn>
                <a:cxn ang="0">
                  <a:pos x="432" y="403"/>
                </a:cxn>
                <a:cxn ang="0">
                  <a:pos x="485" y="422"/>
                </a:cxn>
                <a:cxn ang="0">
                  <a:pos x="524" y="445"/>
                </a:cxn>
                <a:cxn ang="0">
                  <a:pos x="552" y="465"/>
                </a:cxn>
                <a:cxn ang="0">
                  <a:pos x="568" y="475"/>
                </a:cxn>
              </a:cxnLst>
              <a:rect l="0" t="0" r="r" b="b"/>
              <a:pathLst>
                <a:path w="965" h="1716">
                  <a:moveTo>
                    <a:pt x="395" y="1347"/>
                  </a:moveTo>
                  <a:lnTo>
                    <a:pt x="395" y="1358"/>
                  </a:lnTo>
                  <a:lnTo>
                    <a:pt x="396" y="1369"/>
                  </a:lnTo>
                  <a:lnTo>
                    <a:pt x="398" y="1379"/>
                  </a:lnTo>
                  <a:lnTo>
                    <a:pt x="401" y="1389"/>
                  </a:lnTo>
                  <a:lnTo>
                    <a:pt x="405" y="1398"/>
                  </a:lnTo>
                  <a:lnTo>
                    <a:pt x="409" y="1406"/>
                  </a:lnTo>
                  <a:lnTo>
                    <a:pt x="415" y="1413"/>
                  </a:lnTo>
                  <a:lnTo>
                    <a:pt x="420" y="1419"/>
                  </a:lnTo>
                  <a:lnTo>
                    <a:pt x="426" y="1425"/>
                  </a:lnTo>
                  <a:lnTo>
                    <a:pt x="433" y="1429"/>
                  </a:lnTo>
                  <a:lnTo>
                    <a:pt x="440" y="1433"/>
                  </a:lnTo>
                  <a:lnTo>
                    <a:pt x="447" y="1436"/>
                  </a:lnTo>
                  <a:lnTo>
                    <a:pt x="455" y="1439"/>
                  </a:lnTo>
                  <a:lnTo>
                    <a:pt x="463" y="1441"/>
                  </a:lnTo>
                  <a:lnTo>
                    <a:pt x="472" y="1442"/>
                  </a:lnTo>
                  <a:lnTo>
                    <a:pt x="481" y="1443"/>
                  </a:lnTo>
                  <a:lnTo>
                    <a:pt x="488" y="1442"/>
                  </a:lnTo>
                  <a:lnTo>
                    <a:pt x="496" y="1441"/>
                  </a:lnTo>
                  <a:lnTo>
                    <a:pt x="504" y="1439"/>
                  </a:lnTo>
                  <a:lnTo>
                    <a:pt x="511" y="1437"/>
                  </a:lnTo>
                  <a:lnTo>
                    <a:pt x="519" y="1434"/>
                  </a:lnTo>
                  <a:lnTo>
                    <a:pt x="527" y="1429"/>
                  </a:lnTo>
                  <a:lnTo>
                    <a:pt x="534" y="1425"/>
                  </a:lnTo>
                  <a:lnTo>
                    <a:pt x="541" y="1419"/>
                  </a:lnTo>
                  <a:lnTo>
                    <a:pt x="547" y="1414"/>
                  </a:lnTo>
                  <a:lnTo>
                    <a:pt x="553" y="1407"/>
                  </a:lnTo>
                  <a:lnTo>
                    <a:pt x="558" y="1399"/>
                  </a:lnTo>
                  <a:lnTo>
                    <a:pt x="562" y="1391"/>
                  </a:lnTo>
                  <a:lnTo>
                    <a:pt x="565" y="1381"/>
                  </a:lnTo>
                  <a:lnTo>
                    <a:pt x="569" y="1371"/>
                  </a:lnTo>
                  <a:lnTo>
                    <a:pt x="570" y="1361"/>
                  </a:lnTo>
                  <a:lnTo>
                    <a:pt x="571" y="1350"/>
                  </a:lnTo>
                  <a:lnTo>
                    <a:pt x="571" y="1343"/>
                  </a:lnTo>
                  <a:lnTo>
                    <a:pt x="571" y="1325"/>
                  </a:lnTo>
                  <a:lnTo>
                    <a:pt x="571" y="1298"/>
                  </a:lnTo>
                  <a:lnTo>
                    <a:pt x="571" y="1262"/>
                  </a:lnTo>
                  <a:lnTo>
                    <a:pt x="571" y="1219"/>
                  </a:lnTo>
                  <a:lnTo>
                    <a:pt x="571" y="1171"/>
                  </a:lnTo>
                  <a:lnTo>
                    <a:pt x="571" y="1119"/>
                  </a:lnTo>
                  <a:lnTo>
                    <a:pt x="571" y="1065"/>
                  </a:lnTo>
                  <a:lnTo>
                    <a:pt x="571" y="1010"/>
                  </a:lnTo>
                  <a:lnTo>
                    <a:pt x="571" y="958"/>
                  </a:lnTo>
                  <a:lnTo>
                    <a:pt x="571" y="906"/>
                  </a:lnTo>
                  <a:lnTo>
                    <a:pt x="571" y="859"/>
                  </a:lnTo>
                  <a:lnTo>
                    <a:pt x="571" y="818"/>
                  </a:lnTo>
                  <a:lnTo>
                    <a:pt x="571" y="784"/>
                  </a:lnTo>
                  <a:lnTo>
                    <a:pt x="571" y="760"/>
                  </a:lnTo>
                  <a:lnTo>
                    <a:pt x="571" y="745"/>
                  </a:lnTo>
                  <a:lnTo>
                    <a:pt x="570" y="733"/>
                  </a:lnTo>
                  <a:lnTo>
                    <a:pt x="569" y="723"/>
                  </a:lnTo>
                  <a:lnTo>
                    <a:pt x="565" y="713"/>
                  </a:lnTo>
                  <a:lnTo>
                    <a:pt x="562" y="704"/>
                  </a:lnTo>
                  <a:lnTo>
                    <a:pt x="558" y="696"/>
                  </a:lnTo>
                  <a:lnTo>
                    <a:pt x="553" y="688"/>
                  </a:lnTo>
                  <a:lnTo>
                    <a:pt x="547" y="682"/>
                  </a:lnTo>
                  <a:lnTo>
                    <a:pt x="542" y="676"/>
                  </a:lnTo>
                  <a:lnTo>
                    <a:pt x="535" y="670"/>
                  </a:lnTo>
                  <a:lnTo>
                    <a:pt x="527" y="666"/>
                  </a:lnTo>
                  <a:lnTo>
                    <a:pt x="520" y="662"/>
                  </a:lnTo>
                  <a:lnTo>
                    <a:pt x="513" y="658"/>
                  </a:lnTo>
                  <a:lnTo>
                    <a:pt x="505" y="656"/>
                  </a:lnTo>
                  <a:lnTo>
                    <a:pt x="497" y="655"/>
                  </a:lnTo>
                  <a:lnTo>
                    <a:pt x="489" y="654"/>
                  </a:lnTo>
                  <a:lnTo>
                    <a:pt x="482" y="654"/>
                  </a:lnTo>
                  <a:lnTo>
                    <a:pt x="473" y="654"/>
                  </a:lnTo>
                  <a:lnTo>
                    <a:pt x="464" y="655"/>
                  </a:lnTo>
                  <a:lnTo>
                    <a:pt x="456" y="656"/>
                  </a:lnTo>
                  <a:lnTo>
                    <a:pt x="449" y="659"/>
                  </a:lnTo>
                  <a:lnTo>
                    <a:pt x="441" y="663"/>
                  </a:lnTo>
                  <a:lnTo>
                    <a:pt x="434" y="666"/>
                  </a:lnTo>
                  <a:lnTo>
                    <a:pt x="427" y="670"/>
                  </a:lnTo>
                  <a:lnTo>
                    <a:pt x="420" y="676"/>
                  </a:lnTo>
                  <a:lnTo>
                    <a:pt x="415" y="683"/>
                  </a:lnTo>
                  <a:lnTo>
                    <a:pt x="409" y="689"/>
                  </a:lnTo>
                  <a:lnTo>
                    <a:pt x="405" y="697"/>
                  </a:lnTo>
                  <a:lnTo>
                    <a:pt x="401" y="706"/>
                  </a:lnTo>
                  <a:lnTo>
                    <a:pt x="398" y="716"/>
                  </a:lnTo>
                  <a:lnTo>
                    <a:pt x="396" y="726"/>
                  </a:lnTo>
                  <a:lnTo>
                    <a:pt x="395" y="738"/>
                  </a:lnTo>
                  <a:lnTo>
                    <a:pt x="395" y="750"/>
                  </a:lnTo>
                  <a:lnTo>
                    <a:pt x="395" y="767"/>
                  </a:lnTo>
                  <a:lnTo>
                    <a:pt x="395" y="795"/>
                  </a:lnTo>
                  <a:lnTo>
                    <a:pt x="395" y="829"/>
                  </a:lnTo>
                  <a:lnTo>
                    <a:pt x="395" y="871"/>
                  </a:lnTo>
                  <a:lnTo>
                    <a:pt x="395" y="917"/>
                  </a:lnTo>
                  <a:lnTo>
                    <a:pt x="395" y="968"/>
                  </a:lnTo>
                  <a:lnTo>
                    <a:pt x="395" y="1020"/>
                  </a:lnTo>
                  <a:lnTo>
                    <a:pt x="395" y="1073"/>
                  </a:lnTo>
                  <a:lnTo>
                    <a:pt x="395" y="1125"/>
                  </a:lnTo>
                  <a:lnTo>
                    <a:pt x="395" y="1175"/>
                  </a:lnTo>
                  <a:lnTo>
                    <a:pt x="395" y="1222"/>
                  </a:lnTo>
                  <a:lnTo>
                    <a:pt x="395" y="1263"/>
                  </a:lnTo>
                  <a:lnTo>
                    <a:pt x="395" y="1296"/>
                  </a:lnTo>
                  <a:lnTo>
                    <a:pt x="395" y="1323"/>
                  </a:lnTo>
                  <a:lnTo>
                    <a:pt x="395" y="1340"/>
                  </a:lnTo>
                  <a:lnTo>
                    <a:pt x="395" y="1347"/>
                  </a:lnTo>
                  <a:close/>
                  <a:moveTo>
                    <a:pt x="965" y="0"/>
                  </a:moveTo>
                  <a:lnTo>
                    <a:pt x="965" y="1678"/>
                  </a:lnTo>
                  <a:lnTo>
                    <a:pt x="617" y="1678"/>
                  </a:lnTo>
                  <a:lnTo>
                    <a:pt x="610" y="1580"/>
                  </a:lnTo>
                  <a:lnTo>
                    <a:pt x="601" y="1580"/>
                  </a:lnTo>
                  <a:lnTo>
                    <a:pt x="596" y="1587"/>
                  </a:lnTo>
                  <a:lnTo>
                    <a:pt x="590" y="1595"/>
                  </a:lnTo>
                  <a:lnTo>
                    <a:pt x="582" y="1605"/>
                  </a:lnTo>
                  <a:lnTo>
                    <a:pt x="572" y="1615"/>
                  </a:lnTo>
                  <a:lnTo>
                    <a:pt x="562" y="1626"/>
                  </a:lnTo>
                  <a:lnTo>
                    <a:pt x="549" y="1637"/>
                  </a:lnTo>
                  <a:lnTo>
                    <a:pt x="535" y="1649"/>
                  </a:lnTo>
                  <a:lnTo>
                    <a:pt x="519" y="1660"/>
                  </a:lnTo>
                  <a:lnTo>
                    <a:pt x="501" y="1671"/>
                  </a:lnTo>
                  <a:lnTo>
                    <a:pt x="481" y="1681"/>
                  </a:lnTo>
                  <a:lnTo>
                    <a:pt x="460" y="1690"/>
                  </a:lnTo>
                  <a:lnTo>
                    <a:pt x="435" y="1699"/>
                  </a:lnTo>
                  <a:lnTo>
                    <a:pt x="409" y="1706"/>
                  </a:lnTo>
                  <a:lnTo>
                    <a:pt x="381" y="1711"/>
                  </a:lnTo>
                  <a:lnTo>
                    <a:pt x="351" y="1713"/>
                  </a:lnTo>
                  <a:lnTo>
                    <a:pt x="319" y="1716"/>
                  </a:lnTo>
                  <a:lnTo>
                    <a:pt x="281" y="1713"/>
                  </a:lnTo>
                  <a:lnTo>
                    <a:pt x="246" y="1709"/>
                  </a:lnTo>
                  <a:lnTo>
                    <a:pt x="213" y="1701"/>
                  </a:lnTo>
                  <a:lnTo>
                    <a:pt x="182" y="1690"/>
                  </a:lnTo>
                  <a:lnTo>
                    <a:pt x="154" y="1675"/>
                  </a:lnTo>
                  <a:lnTo>
                    <a:pt x="127" y="1659"/>
                  </a:lnTo>
                  <a:lnTo>
                    <a:pt x="104" y="1640"/>
                  </a:lnTo>
                  <a:lnTo>
                    <a:pt x="82" y="1617"/>
                  </a:lnTo>
                  <a:lnTo>
                    <a:pt x="63" y="1594"/>
                  </a:lnTo>
                  <a:lnTo>
                    <a:pt x="46" y="1567"/>
                  </a:lnTo>
                  <a:lnTo>
                    <a:pt x="33" y="1538"/>
                  </a:lnTo>
                  <a:lnTo>
                    <a:pt x="20" y="1507"/>
                  </a:lnTo>
                  <a:lnTo>
                    <a:pt x="11" y="1473"/>
                  </a:lnTo>
                  <a:lnTo>
                    <a:pt x="5" y="1437"/>
                  </a:lnTo>
                  <a:lnTo>
                    <a:pt x="1" y="1400"/>
                  </a:lnTo>
                  <a:lnTo>
                    <a:pt x="0" y="1362"/>
                  </a:lnTo>
                  <a:lnTo>
                    <a:pt x="0" y="1357"/>
                  </a:lnTo>
                  <a:lnTo>
                    <a:pt x="0" y="1340"/>
                  </a:lnTo>
                  <a:lnTo>
                    <a:pt x="0" y="1315"/>
                  </a:lnTo>
                  <a:lnTo>
                    <a:pt x="0" y="1283"/>
                  </a:lnTo>
                  <a:lnTo>
                    <a:pt x="0" y="1244"/>
                  </a:lnTo>
                  <a:lnTo>
                    <a:pt x="0" y="1199"/>
                  </a:lnTo>
                  <a:lnTo>
                    <a:pt x="0" y="1150"/>
                  </a:lnTo>
                  <a:lnTo>
                    <a:pt x="0" y="1099"/>
                  </a:lnTo>
                  <a:lnTo>
                    <a:pt x="0" y="1046"/>
                  </a:lnTo>
                  <a:lnTo>
                    <a:pt x="0" y="992"/>
                  </a:lnTo>
                  <a:lnTo>
                    <a:pt x="0" y="940"/>
                  </a:lnTo>
                  <a:lnTo>
                    <a:pt x="0" y="890"/>
                  </a:lnTo>
                  <a:lnTo>
                    <a:pt x="0" y="843"/>
                  </a:lnTo>
                  <a:lnTo>
                    <a:pt x="0" y="800"/>
                  </a:lnTo>
                  <a:lnTo>
                    <a:pt x="0" y="764"/>
                  </a:lnTo>
                  <a:lnTo>
                    <a:pt x="0" y="735"/>
                  </a:lnTo>
                  <a:lnTo>
                    <a:pt x="1" y="696"/>
                  </a:lnTo>
                  <a:lnTo>
                    <a:pt x="6" y="659"/>
                  </a:lnTo>
                  <a:lnTo>
                    <a:pt x="13" y="624"/>
                  </a:lnTo>
                  <a:lnTo>
                    <a:pt x="23" y="591"/>
                  </a:lnTo>
                  <a:lnTo>
                    <a:pt x="35" y="560"/>
                  </a:lnTo>
                  <a:lnTo>
                    <a:pt x="50" y="532"/>
                  </a:lnTo>
                  <a:lnTo>
                    <a:pt x="68" y="505"/>
                  </a:lnTo>
                  <a:lnTo>
                    <a:pt x="87" y="482"/>
                  </a:lnTo>
                  <a:lnTo>
                    <a:pt x="108" y="460"/>
                  </a:lnTo>
                  <a:lnTo>
                    <a:pt x="133" y="441"/>
                  </a:lnTo>
                  <a:lnTo>
                    <a:pt x="159" y="425"/>
                  </a:lnTo>
                  <a:lnTo>
                    <a:pt x="186" y="411"/>
                  </a:lnTo>
                  <a:lnTo>
                    <a:pt x="215" y="401"/>
                  </a:lnTo>
                  <a:lnTo>
                    <a:pt x="246" y="393"/>
                  </a:lnTo>
                  <a:lnTo>
                    <a:pt x="279" y="389"/>
                  </a:lnTo>
                  <a:lnTo>
                    <a:pt x="314" y="388"/>
                  </a:lnTo>
                  <a:lnTo>
                    <a:pt x="341" y="388"/>
                  </a:lnTo>
                  <a:lnTo>
                    <a:pt x="365" y="390"/>
                  </a:lnTo>
                  <a:lnTo>
                    <a:pt x="389" y="393"/>
                  </a:lnTo>
                  <a:lnTo>
                    <a:pt x="411" y="398"/>
                  </a:lnTo>
                  <a:lnTo>
                    <a:pt x="432" y="403"/>
                  </a:lnTo>
                  <a:lnTo>
                    <a:pt x="451" y="409"/>
                  </a:lnTo>
                  <a:lnTo>
                    <a:pt x="469" y="416"/>
                  </a:lnTo>
                  <a:lnTo>
                    <a:pt x="485" y="422"/>
                  </a:lnTo>
                  <a:lnTo>
                    <a:pt x="499" y="430"/>
                  </a:lnTo>
                  <a:lnTo>
                    <a:pt x="513" y="437"/>
                  </a:lnTo>
                  <a:lnTo>
                    <a:pt x="524" y="445"/>
                  </a:lnTo>
                  <a:lnTo>
                    <a:pt x="535" y="451"/>
                  </a:lnTo>
                  <a:lnTo>
                    <a:pt x="544" y="458"/>
                  </a:lnTo>
                  <a:lnTo>
                    <a:pt x="552" y="465"/>
                  </a:lnTo>
                  <a:lnTo>
                    <a:pt x="559" y="469"/>
                  </a:lnTo>
                  <a:lnTo>
                    <a:pt x="564" y="475"/>
                  </a:lnTo>
                  <a:lnTo>
                    <a:pt x="568" y="475"/>
                  </a:lnTo>
                  <a:lnTo>
                    <a:pt x="568" y="0"/>
                  </a:lnTo>
                  <a:lnTo>
                    <a:pt x="965"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6"/>
            <p:cNvSpPr>
              <a:spLocks/>
            </p:cNvSpPr>
            <p:nvPr/>
          </p:nvSpPr>
          <p:spPr bwMode="auto">
            <a:xfrm>
              <a:off x="1936750" y="4057650"/>
              <a:ext cx="223838" cy="292100"/>
            </a:xfrm>
            <a:custGeom>
              <a:avLst/>
              <a:gdLst/>
              <a:ahLst/>
              <a:cxnLst>
                <a:cxn ang="0">
                  <a:pos x="366" y="150"/>
                </a:cxn>
                <a:cxn ang="0">
                  <a:pos x="382" y="139"/>
                </a:cxn>
                <a:cxn ang="0">
                  <a:pos x="401" y="117"/>
                </a:cxn>
                <a:cxn ang="0">
                  <a:pos x="426" y="92"/>
                </a:cxn>
                <a:cxn ang="0">
                  <a:pos x="456" y="67"/>
                </a:cxn>
                <a:cxn ang="0">
                  <a:pos x="493" y="44"/>
                </a:cxn>
                <a:cxn ang="0">
                  <a:pos x="536" y="24"/>
                </a:cxn>
                <a:cxn ang="0">
                  <a:pos x="585" y="8"/>
                </a:cxn>
                <a:cxn ang="0">
                  <a:pos x="642" y="1"/>
                </a:cxn>
                <a:cxn ang="0">
                  <a:pos x="709" y="1"/>
                </a:cxn>
                <a:cxn ang="0">
                  <a:pos x="779" y="14"/>
                </a:cxn>
                <a:cxn ang="0">
                  <a:pos x="837" y="39"/>
                </a:cxn>
                <a:cxn ang="0">
                  <a:pos x="887" y="74"/>
                </a:cxn>
                <a:cxn ang="0">
                  <a:pos x="926" y="119"/>
                </a:cxn>
                <a:cxn ang="0">
                  <a:pos x="956" y="172"/>
                </a:cxn>
                <a:cxn ang="0">
                  <a:pos x="977" y="231"/>
                </a:cxn>
                <a:cxn ang="0">
                  <a:pos x="986" y="296"/>
                </a:cxn>
                <a:cxn ang="0">
                  <a:pos x="988" y="363"/>
                </a:cxn>
                <a:cxn ang="0">
                  <a:pos x="988" y="469"/>
                </a:cxn>
                <a:cxn ang="0">
                  <a:pos x="988" y="612"/>
                </a:cxn>
                <a:cxn ang="0">
                  <a:pos x="988" y="776"/>
                </a:cxn>
                <a:cxn ang="0">
                  <a:pos x="988" y="943"/>
                </a:cxn>
                <a:cxn ang="0">
                  <a:pos x="988" y="1095"/>
                </a:cxn>
                <a:cxn ang="0">
                  <a:pos x="988" y="1213"/>
                </a:cxn>
                <a:cxn ang="0">
                  <a:pos x="988" y="1281"/>
                </a:cxn>
                <a:cxn ang="0">
                  <a:pos x="582" y="1291"/>
                </a:cxn>
                <a:cxn ang="0">
                  <a:pos x="582" y="1255"/>
                </a:cxn>
                <a:cxn ang="0">
                  <a:pos x="582" y="1162"/>
                </a:cxn>
                <a:cxn ang="0">
                  <a:pos x="582" y="1030"/>
                </a:cxn>
                <a:cxn ang="0">
                  <a:pos x="582" y="877"/>
                </a:cxn>
                <a:cxn ang="0">
                  <a:pos x="582" y="721"/>
                </a:cxn>
                <a:cxn ang="0">
                  <a:pos x="582" y="579"/>
                </a:cxn>
                <a:cxn ang="0">
                  <a:pos x="582" y="470"/>
                </a:cxn>
                <a:cxn ang="0">
                  <a:pos x="582" y="414"/>
                </a:cxn>
                <a:cxn ang="0">
                  <a:pos x="580" y="391"/>
                </a:cxn>
                <a:cxn ang="0">
                  <a:pos x="574" y="371"/>
                </a:cxn>
                <a:cxn ang="0">
                  <a:pos x="566" y="353"/>
                </a:cxn>
                <a:cxn ang="0">
                  <a:pos x="555" y="339"/>
                </a:cxn>
                <a:cxn ang="0">
                  <a:pos x="543" y="328"/>
                </a:cxn>
                <a:cxn ang="0">
                  <a:pos x="528" y="320"/>
                </a:cxn>
                <a:cxn ang="0">
                  <a:pos x="512" y="316"/>
                </a:cxn>
                <a:cxn ang="0">
                  <a:pos x="496" y="315"/>
                </a:cxn>
                <a:cxn ang="0">
                  <a:pos x="480" y="316"/>
                </a:cxn>
                <a:cxn ang="0">
                  <a:pos x="464" y="320"/>
                </a:cxn>
                <a:cxn ang="0">
                  <a:pos x="448" y="328"/>
                </a:cxn>
                <a:cxn ang="0">
                  <a:pos x="435" y="338"/>
                </a:cxn>
                <a:cxn ang="0">
                  <a:pos x="423" y="352"/>
                </a:cxn>
                <a:cxn ang="0">
                  <a:pos x="414" y="368"/>
                </a:cxn>
                <a:cxn ang="0">
                  <a:pos x="407" y="387"/>
                </a:cxn>
                <a:cxn ang="0">
                  <a:pos x="406" y="410"/>
                </a:cxn>
                <a:cxn ang="0">
                  <a:pos x="406" y="461"/>
                </a:cxn>
                <a:cxn ang="0">
                  <a:pos x="406" y="567"/>
                </a:cxn>
                <a:cxn ang="0">
                  <a:pos x="406" y="709"/>
                </a:cxn>
                <a:cxn ang="0">
                  <a:pos x="406" y="868"/>
                </a:cxn>
                <a:cxn ang="0">
                  <a:pos x="406" y="1025"/>
                </a:cxn>
                <a:cxn ang="0">
                  <a:pos x="406" y="1160"/>
                </a:cxn>
                <a:cxn ang="0">
                  <a:pos x="406" y="1254"/>
                </a:cxn>
                <a:cxn ang="0">
                  <a:pos x="406" y="1291"/>
                </a:cxn>
                <a:cxn ang="0">
                  <a:pos x="0" y="39"/>
                </a:cxn>
              </a:cxnLst>
              <a:rect l="0" t="0" r="r" b="b"/>
              <a:pathLst>
                <a:path w="988" h="1291">
                  <a:moveTo>
                    <a:pt x="360" y="39"/>
                  </a:moveTo>
                  <a:lnTo>
                    <a:pt x="366" y="150"/>
                  </a:lnTo>
                  <a:lnTo>
                    <a:pt x="375" y="150"/>
                  </a:lnTo>
                  <a:lnTo>
                    <a:pt x="382" y="139"/>
                  </a:lnTo>
                  <a:lnTo>
                    <a:pt x="391" y="128"/>
                  </a:lnTo>
                  <a:lnTo>
                    <a:pt x="401" y="117"/>
                  </a:lnTo>
                  <a:lnTo>
                    <a:pt x="412" y="105"/>
                  </a:lnTo>
                  <a:lnTo>
                    <a:pt x="426" y="92"/>
                  </a:lnTo>
                  <a:lnTo>
                    <a:pt x="441" y="80"/>
                  </a:lnTo>
                  <a:lnTo>
                    <a:pt x="456" y="67"/>
                  </a:lnTo>
                  <a:lnTo>
                    <a:pt x="474" y="55"/>
                  </a:lnTo>
                  <a:lnTo>
                    <a:pt x="493" y="44"/>
                  </a:lnTo>
                  <a:lnTo>
                    <a:pt x="515" y="33"/>
                  </a:lnTo>
                  <a:lnTo>
                    <a:pt x="536" y="24"/>
                  </a:lnTo>
                  <a:lnTo>
                    <a:pt x="561" y="15"/>
                  </a:lnTo>
                  <a:lnTo>
                    <a:pt x="585" y="8"/>
                  </a:lnTo>
                  <a:lnTo>
                    <a:pt x="612" y="3"/>
                  </a:lnTo>
                  <a:lnTo>
                    <a:pt x="642" y="1"/>
                  </a:lnTo>
                  <a:lnTo>
                    <a:pt x="672" y="0"/>
                  </a:lnTo>
                  <a:lnTo>
                    <a:pt x="709" y="1"/>
                  </a:lnTo>
                  <a:lnTo>
                    <a:pt x="745" y="5"/>
                  </a:lnTo>
                  <a:lnTo>
                    <a:pt x="779" y="14"/>
                  </a:lnTo>
                  <a:lnTo>
                    <a:pt x="809" y="25"/>
                  </a:lnTo>
                  <a:lnTo>
                    <a:pt x="837" y="39"/>
                  </a:lnTo>
                  <a:lnTo>
                    <a:pt x="863" y="55"/>
                  </a:lnTo>
                  <a:lnTo>
                    <a:pt x="887" y="74"/>
                  </a:lnTo>
                  <a:lnTo>
                    <a:pt x="908" y="96"/>
                  </a:lnTo>
                  <a:lnTo>
                    <a:pt x="926" y="119"/>
                  </a:lnTo>
                  <a:lnTo>
                    <a:pt x="943" y="145"/>
                  </a:lnTo>
                  <a:lnTo>
                    <a:pt x="956" y="172"/>
                  </a:lnTo>
                  <a:lnTo>
                    <a:pt x="968" y="201"/>
                  </a:lnTo>
                  <a:lnTo>
                    <a:pt x="977" y="231"/>
                  </a:lnTo>
                  <a:lnTo>
                    <a:pt x="982" y="263"/>
                  </a:lnTo>
                  <a:lnTo>
                    <a:pt x="986" y="296"/>
                  </a:lnTo>
                  <a:lnTo>
                    <a:pt x="988" y="330"/>
                  </a:lnTo>
                  <a:lnTo>
                    <a:pt x="988" y="363"/>
                  </a:lnTo>
                  <a:lnTo>
                    <a:pt x="988" y="410"/>
                  </a:lnTo>
                  <a:lnTo>
                    <a:pt x="988" y="469"/>
                  </a:lnTo>
                  <a:lnTo>
                    <a:pt x="988" y="537"/>
                  </a:lnTo>
                  <a:lnTo>
                    <a:pt x="988" y="612"/>
                  </a:lnTo>
                  <a:lnTo>
                    <a:pt x="988" y="693"/>
                  </a:lnTo>
                  <a:lnTo>
                    <a:pt x="988" y="776"/>
                  </a:lnTo>
                  <a:lnTo>
                    <a:pt x="988" y="860"/>
                  </a:lnTo>
                  <a:lnTo>
                    <a:pt x="988" y="943"/>
                  </a:lnTo>
                  <a:lnTo>
                    <a:pt x="988" y="1022"/>
                  </a:lnTo>
                  <a:lnTo>
                    <a:pt x="988" y="1095"/>
                  </a:lnTo>
                  <a:lnTo>
                    <a:pt x="988" y="1159"/>
                  </a:lnTo>
                  <a:lnTo>
                    <a:pt x="988" y="1213"/>
                  </a:lnTo>
                  <a:lnTo>
                    <a:pt x="988" y="1255"/>
                  </a:lnTo>
                  <a:lnTo>
                    <a:pt x="988" y="1281"/>
                  </a:lnTo>
                  <a:lnTo>
                    <a:pt x="988" y="1291"/>
                  </a:lnTo>
                  <a:lnTo>
                    <a:pt x="582" y="1291"/>
                  </a:lnTo>
                  <a:lnTo>
                    <a:pt x="582" y="1281"/>
                  </a:lnTo>
                  <a:lnTo>
                    <a:pt x="582" y="1255"/>
                  </a:lnTo>
                  <a:lnTo>
                    <a:pt x="582" y="1215"/>
                  </a:lnTo>
                  <a:lnTo>
                    <a:pt x="582" y="1162"/>
                  </a:lnTo>
                  <a:lnTo>
                    <a:pt x="582" y="1101"/>
                  </a:lnTo>
                  <a:lnTo>
                    <a:pt x="582" y="1030"/>
                  </a:lnTo>
                  <a:lnTo>
                    <a:pt x="582" y="955"/>
                  </a:lnTo>
                  <a:lnTo>
                    <a:pt x="582" y="877"/>
                  </a:lnTo>
                  <a:lnTo>
                    <a:pt x="582" y="798"/>
                  </a:lnTo>
                  <a:lnTo>
                    <a:pt x="582" y="721"/>
                  </a:lnTo>
                  <a:lnTo>
                    <a:pt x="582" y="647"/>
                  </a:lnTo>
                  <a:lnTo>
                    <a:pt x="582" y="579"/>
                  </a:lnTo>
                  <a:lnTo>
                    <a:pt x="582" y="519"/>
                  </a:lnTo>
                  <a:lnTo>
                    <a:pt x="582" y="470"/>
                  </a:lnTo>
                  <a:lnTo>
                    <a:pt x="582" y="434"/>
                  </a:lnTo>
                  <a:lnTo>
                    <a:pt x="582" y="414"/>
                  </a:lnTo>
                  <a:lnTo>
                    <a:pt x="581" y="402"/>
                  </a:lnTo>
                  <a:lnTo>
                    <a:pt x="580" y="391"/>
                  </a:lnTo>
                  <a:lnTo>
                    <a:pt x="578" y="380"/>
                  </a:lnTo>
                  <a:lnTo>
                    <a:pt x="574" y="371"/>
                  </a:lnTo>
                  <a:lnTo>
                    <a:pt x="571" y="362"/>
                  </a:lnTo>
                  <a:lnTo>
                    <a:pt x="566" y="353"/>
                  </a:lnTo>
                  <a:lnTo>
                    <a:pt x="561" y="346"/>
                  </a:lnTo>
                  <a:lnTo>
                    <a:pt x="555" y="339"/>
                  </a:lnTo>
                  <a:lnTo>
                    <a:pt x="550" y="334"/>
                  </a:lnTo>
                  <a:lnTo>
                    <a:pt x="543" y="328"/>
                  </a:lnTo>
                  <a:lnTo>
                    <a:pt x="536" y="324"/>
                  </a:lnTo>
                  <a:lnTo>
                    <a:pt x="528" y="320"/>
                  </a:lnTo>
                  <a:lnTo>
                    <a:pt x="520" y="318"/>
                  </a:lnTo>
                  <a:lnTo>
                    <a:pt x="512" y="316"/>
                  </a:lnTo>
                  <a:lnTo>
                    <a:pt x="503" y="315"/>
                  </a:lnTo>
                  <a:lnTo>
                    <a:pt x="496" y="315"/>
                  </a:lnTo>
                  <a:lnTo>
                    <a:pt x="488" y="315"/>
                  </a:lnTo>
                  <a:lnTo>
                    <a:pt x="480" y="316"/>
                  </a:lnTo>
                  <a:lnTo>
                    <a:pt x="472" y="318"/>
                  </a:lnTo>
                  <a:lnTo>
                    <a:pt x="464" y="320"/>
                  </a:lnTo>
                  <a:lnTo>
                    <a:pt x="456" y="324"/>
                  </a:lnTo>
                  <a:lnTo>
                    <a:pt x="448" y="328"/>
                  </a:lnTo>
                  <a:lnTo>
                    <a:pt x="442" y="333"/>
                  </a:lnTo>
                  <a:lnTo>
                    <a:pt x="435" y="338"/>
                  </a:lnTo>
                  <a:lnTo>
                    <a:pt x="428" y="345"/>
                  </a:lnTo>
                  <a:lnTo>
                    <a:pt x="423" y="352"/>
                  </a:lnTo>
                  <a:lnTo>
                    <a:pt x="418" y="359"/>
                  </a:lnTo>
                  <a:lnTo>
                    <a:pt x="414" y="368"/>
                  </a:lnTo>
                  <a:lnTo>
                    <a:pt x="410" y="377"/>
                  </a:lnTo>
                  <a:lnTo>
                    <a:pt x="407" y="387"/>
                  </a:lnTo>
                  <a:lnTo>
                    <a:pt x="406" y="397"/>
                  </a:lnTo>
                  <a:lnTo>
                    <a:pt x="406" y="410"/>
                  </a:lnTo>
                  <a:lnTo>
                    <a:pt x="406" y="428"/>
                  </a:lnTo>
                  <a:lnTo>
                    <a:pt x="406" y="461"/>
                  </a:lnTo>
                  <a:lnTo>
                    <a:pt x="406" y="509"/>
                  </a:lnTo>
                  <a:lnTo>
                    <a:pt x="406" y="567"/>
                  </a:lnTo>
                  <a:lnTo>
                    <a:pt x="406" y="636"/>
                  </a:lnTo>
                  <a:lnTo>
                    <a:pt x="406" y="709"/>
                  </a:lnTo>
                  <a:lnTo>
                    <a:pt x="406" y="788"/>
                  </a:lnTo>
                  <a:lnTo>
                    <a:pt x="406" y="868"/>
                  </a:lnTo>
                  <a:lnTo>
                    <a:pt x="406" y="947"/>
                  </a:lnTo>
                  <a:lnTo>
                    <a:pt x="406" y="1025"/>
                  </a:lnTo>
                  <a:lnTo>
                    <a:pt x="406" y="1096"/>
                  </a:lnTo>
                  <a:lnTo>
                    <a:pt x="406" y="1160"/>
                  </a:lnTo>
                  <a:lnTo>
                    <a:pt x="406" y="1213"/>
                  </a:lnTo>
                  <a:lnTo>
                    <a:pt x="406" y="1254"/>
                  </a:lnTo>
                  <a:lnTo>
                    <a:pt x="406" y="1281"/>
                  </a:lnTo>
                  <a:lnTo>
                    <a:pt x="406" y="1291"/>
                  </a:lnTo>
                  <a:lnTo>
                    <a:pt x="0" y="1291"/>
                  </a:lnTo>
                  <a:lnTo>
                    <a:pt x="0" y="39"/>
                  </a:lnTo>
                  <a:lnTo>
                    <a:pt x="360" y="39"/>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7"/>
            <p:cNvSpPr>
              <a:spLocks/>
            </p:cNvSpPr>
            <p:nvPr/>
          </p:nvSpPr>
          <p:spPr bwMode="auto">
            <a:xfrm>
              <a:off x="1633538" y="4432300"/>
              <a:ext cx="231775" cy="381000"/>
            </a:xfrm>
            <a:custGeom>
              <a:avLst/>
              <a:gdLst/>
              <a:ahLst/>
              <a:cxnLst>
                <a:cxn ang="0">
                  <a:pos x="0" y="0"/>
                </a:cxn>
                <a:cxn ang="0">
                  <a:pos x="1025" y="0"/>
                </a:cxn>
                <a:cxn ang="0">
                  <a:pos x="1025" y="335"/>
                </a:cxn>
                <a:cxn ang="0">
                  <a:pos x="731" y="335"/>
                </a:cxn>
                <a:cxn ang="0">
                  <a:pos x="731" y="1678"/>
                </a:cxn>
                <a:cxn ang="0">
                  <a:pos x="283" y="1678"/>
                </a:cxn>
                <a:cxn ang="0">
                  <a:pos x="283" y="335"/>
                </a:cxn>
                <a:cxn ang="0">
                  <a:pos x="0" y="335"/>
                </a:cxn>
                <a:cxn ang="0">
                  <a:pos x="0" y="0"/>
                </a:cxn>
              </a:cxnLst>
              <a:rect l="0" t="0" r="r" b="b"/>
              <a:pathLst>
                <a:path w="1025" h="1678">
                  <a:moveTo>
                    <a:pt x="0" y="0"/>
                  </a:moveTo>
                  <a:lnTo>
                    <a:pt x="1025" y="0"/>
                  </a:lnTo>
                  <a:lnTo>
                    <a:pt x="1025" y="335"/>
                  </a:lnTo>
                  <a:lnTo>
                    <a:pt x="731" y="335"/>
                  </a:lnTo>
                  <a:lnTo>
                    <a:pt x="731" y="1678"/>
                  </a:lnTo>
                  <a:lnTo>
                    <a:pt x="283" y="1678"/>
                  </a:lnTo>
                  <a:lnTo>
                    <a:pt x="283" y="335"/>
                  </a:lnTo>
                  <a:lnTo>
                    <a:pt x="0" y="335"/>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68"/>
            <p:cNvSpPr>
              <a:spLocks noChangeArrowheads="1"/>
            </p:cNvSpPr>
            <p:nvPr/>
          </p:nvSpPr>
          <p:spPr bwMode="auto">
            <a:xfrm>
              <a:off x="3216275" y="4432300"/>
              <a:ext cx="93663" cy="381000"/>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9"/>
            <p:cNvSpPr>
              <a:spLocks noEditPoints="1"/>
            </p:cNvSpPr>
            <p:nvPr/>
          </p:nvSpPr>
          <p:spPr bwMode="auto">
            <a:xfrm>
              <a:off x="3913188" y="4432300"/>
              <a:ext cx="93663" cy="381000"/>
            </a:xfrm>
            <a:custGeom>
              <a:avLst/>
              <a:gdLst/>
              <a:ahLst/>
              <a:cxnLst>
                <a:cxn ang="0">
                  <a:pos x="0" y="1678"/>
                </a:cxn>
                <a:cxn ang="0">
                  <a:pos x="0" y="425"/>
                </a:cxn>
                <a:cxn ang="0">
                  <a:pos x="414" y="425"/>
                </a:cxn>
                <a:cxn ang="0">
                  <a:pos x="414" y="1678"/>
                </a:cxn>
                <a:cxn ang="0">
                  <a:pos x="0" y="1678"/>
                </a:cxn>
                <a:cxn ang="0">
                  <a:pos x="0" y="302"/>
                </a:cxn>
                <a:cxn ang="0">
                  <a:pos x="0" y="0"/>
                </a:cxn>
                <a:cxn ang="0">
                  <a:pos x="414" y="0"/>
                </a:cxn>
                <a:cxn ang="0">
                  <a:pos x="414" y="302"/>
                </a:cxn>
                <a:cxn ang="0">
                  <a:pos x="0" y="302"/>
                </a:cxn>
              </a:cxnLst>
              <a:rect l="0" t="0" r="r" b="b"/>
              <a:pathLst>
                <a:path w="414" h="1678">
                  <a:moveTo>
                    <a:pt x="0" y="1678"/>
                  </a:moveTo>
                  <a:lnTo>
                    <a:pt x="0" y="425"/>
                  </a:lnTo>
                  <a:lnTo>
                    <a:pt x="414" y="425"/>
                  </a:lnTo>
                  <a:lnTo>
                    <a:pt x="414" y="1678"/>
                  </a:lnTo>
                  <a:lnTo>
                    <a:pt x="0" y="1678"/>
                  </a:lnTo>
                  <a:close/>
                  <a:moveTo>
                    <a:pt x="0" y="302"/>
                  </a:moveTo>
                  <a:lnTo>
                    <a:pt x="0" y="0"/>
                  </a:lnTo>
                  <a:lnTo>
                    <a:pt x="414" y="0"/>
                  </a:lnTo>
                  <a:lnTo>
                    <a:pt x="414" y="302"/>
                  </a:lnTo>
                  <a:lnTo>
                    <a:pt x="0" y="3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0"/>
            <p:cNvSpPr>
              <a:spLocks/>
            </p:cNvSpPr>
            <p:nvPr/>
          </p:nvSpPr>
          <p:spPr bwMode="auto">
            <a:xfrm>
              <a:off x="2116138" y="4519613"/>
              <a:ext cx="222250" cy="301625"/>
            </a:xfrm>
            <a:custGeom>
              <a:avLst/>
              <a:gdLst/>
              <a:ahLst/>
              <a:cxnLst>
                <a:cxn ang="0">
                  <a:pos x="574" y="837"/>
                </a:cxn>
                <a:cxn ang="0">
                  <a:pos x="574" y="880"/>
                </a:cxn>
                <a:cxn ang="0">
                  <a:pos x="574" y="918"/>
                </a:cxn>
                <a:cxn ang="0">
                  <a:pos x="574" y="947"/>
                </a:cxn>
                <a:cxn ang="0">
                  <a:pos x="574" y="965"/>
                </a:cxn>
                <a:cxn ang="0">
                  <a:pos x="573" y="979"/>
                </a:cxn>
                <a:cxn ang="0">
                  <a:pos x="567" y="1003"/>
                </a:cxn>
                <a:cxn ang="0">
                  <a:pos x="554" y="1025"/>
                </a:cxn>
                <a:cxn ang="0">
                  <a:pos x="536" y="1039"/>
                </a:cxn>
                <a:cxn ang="0">
                  <a:pos x="515" y="1049"/>
                </a:cxn>
                <a:cxn ang="0">
                  <a:pos x="490" y="1053"/>
                </a:cxn>
                <a:cxn ang="0">
                  <a:pos x="462" y="1048"/>
                </a:cxn>
                <a:cxn ang="0">
                  <a:pos x="440" y="1038"/>
                </a:cxn>
                <a:cxn ang="0">
                  <a:pos x="422" y="1022"/>
                </a:cxn>
                <a:cxn ang="0">
                  <a:pos x="411" y="1002"/>
                </a:cxn>
                <a:cxn ang="0">
                  <a:pos x="406" y="978"/>
                </a:cxn>
                <a:cxn ang="0">
                  <a:pos x="406" y="945"/>
                </a:cxn>
                <a:cxn ang="0">
                  <a:pos x="406" y="840"/>
                </a:cxn>
                <a:cxn ang="0">
                  <a:pos x="406" y="687"/>
                </a:cxn>
                <a:cxn ang="0">
                  <a:pos x="406" y="527"/>
                </a:cxn>
                <a:cxn ang="0">
                  <a:pos x="406" y="402"/>
                </a:cxn>
                <a:cxn ang="0">
                  <a:pos x="406" y="349"/>
                </a:cxn>
                <a:cxn ang="0">
                  <a:pos x="411" y="325"/>
                </a:cxn>
                <a:cxn ang="0">
                  <a:pos x="424" y="305"/>
                </a:cxn>
                <a:cxn ang="0">
                  <a:pos x="440" y="289"/>
                </a:cxn>
                <a:cxn ang="0">
                  <a:pos x="463" y="279"/>
                </a:cxn>
                <a:cxn ang="0">
                  <a:pos x="491" y="276"/>
                </a:cxn>
                <a:cxn ang="0">
                  <a:pos x="515" y="278"/>
                </a:cxn>
                <a:cxn ang="0">
                  <a:pos x="536" y="288"/>
                </a:cxn>
                <a:cxn ang="0">
                  <a:pos x="554" y="303"/>
                </a:cxn>
                <a:cxn ang="0">
                  <a:pos x="567" y="324"/>
                </a:cxn>
                <a:cxn ang="0">
                  <a:pos x="573" y="348"/>
                </a:cxn>
                <a:cxn ang="0">
                  <a:pos x="574" y="368"/>
                </a:cxn>
                <a:cxn ang="0">
                  <a:pos x="574" y="393"/>
                </a:cxn>
                <a:cxn ang="0">
                  <a:pos x="574" y="423"/>
                </a:cxn>
                <a:cxn ang="0">
                  <a:pos x="574" y="456"/>
                </a:cxn>
                <a:cxn ang="0">
                  <a:pos x="574" y="488"/>
                </a:cxn>
                <a:cxn ang="0">
                  <a:pos x="981" y="507"/>
                </a:cxn>
                <a:cxn ang="0">
                  <a:pos x="972" y="337"/>
                </a:cxn>
                <a:cxn ang="0">
                  <a:pos x="932" y="215"/>
                </a:cxn>
                <a:cxn ang="0">
                  <a:pos x="855" y="118"/>
                </a:cxn>
                <a:cxn ang="0">
                  <a:pos x="745" y="47"/>
                </a:cxn>
                <a:cxn ang="0">
                  <a:pos x="603" y="7"/>
                </a:cxn>
                <a:cxn ang="0">
                  <a:pos x="437" y="1"/>
                </a:cxn>
                <a:cxn ang="0">
                  <a:pos x="292" y="26"/>
                </a:cxn>
                <a:cxn ang="0">
                  <a:pos x="171" y="82"/>
                </a:cxn>
                <a:cxn ang="0">
                  <a:pos x="79" y="170"/>
                </a:cxn>
                <a:cxn ang="0">
                  <a:pos x="20" y="285"/>
                </a:cxn>
                <a:cxn ang="0">
                  <a:pos x="0" y="430"/>
                </a:cxn>
                <a:cxn ang="0">
                  <a:pos x="9" y="999"/>
                </a:cxn>
                <a:cxn ang="0">
                  <a:pos x="55" y="1124"/>
                </a:cxn>
                <a:cxn ang="0">
                  <a:pos x="137" y="1219"/>
                </a:cxn>
                <a:cxn ang="0">
                  <a:pos x="248" y="1285"/>
                </a:cxn>
                <a:cxn ang="0">
                  <a:pos x="385" y="1321"/>
                </a:cxn>
                <a:cxn ang="0">
                  <a:pos x="547" y="1326"/>
                </a:cxn>
                <a:cxn ang="0">
                  <a:pos x="701" y="1297"/>
                </a:cxn>
                <a:cxn ang="0">
                  <a:pos x="823" y="1237"/>
                </a:cxn>
                <a:cxn ang="0">
                  <a:pos x="909" y="1148"/>
                </a:cxn>
                <a:cxn ang="0">
                  <a:pos x="963" y="1034"/>
                </a:cxn>
                <a:cxn ang="0">
                  <a:pos x="981" y="899"/>
                </a:cxn>
              </a:cxnLst>
              <a:rect l="0" t="0" r="r" b="b"/>
              <a:pathLst>
                <a:path w="981" h="1329">
                  <a:moveTo>
                    <a:pt x="574" y="808"/>
                  </a:moveTo>
                  <a:lnTo>
                    <a:pt x="574" y="822"/>
                  </a:lnTo>
                  <a:lnTo>
                    <a:pt x="574" y="837"/>
                  </a:lnTo>
                  <a:lnTo>
                    <a:pt x="574" y="851"/>
                  </a:lnTo>
                  <a:lnTo>
                    <a:pt x="574" y="866"/>
                  </a:lnTo>
                  <a:lnTo>
                    <a:pt x="574" y="880"/>
                  </a:lnTo>
                  <a:lnTo>
                    <a:pt x="574" y="894"/>
                  </a:lnTo>
                  <a:lnTo>
                    <a:pt x="574" y="906"/>
                  </a:lnTo>
                  <a:lnTo>
                    <a:pt x="574" y="918"/>
                  </a:lnTo>
                  <a:lnTo>
                    <a:pt x="574" y="928"/>
                  </a:lnTo>
                  <a:lnTo>
                    <a:pt x="574" y="939"/>
                  </a:lnTo>
                  <a:lnTo>
                    <a:pt x="574" y="947"/>
                  </a:lnTo>
                  <a:lnTo>
                    <a:pt x="574" y="955"/>
                  </a:lnTo>
                  <a:lnTo>
                    <a:pt x="574" y="961"/>
                  </a:lnTo>
                  <a:lnTo>
                    <a:pt x="574" y="965"/>
                  </a:lnTo>
                  <a:lnTo>
                    <a:pt x="574" y="969"/>
                  </a:lnTo>
                  <a:lnTo>
                    <a:pt x="574" y="970"/>
                  </a:lnTo>
                  <a:lnTo>
                    <a:pt x="573" y="979"/>
                  </a:lnTo>
                  <a:lnTo>
                    <a:pt x="572" y="988"/>
                  </a:lnTo>
                  <a:lnTo>
                    <a:pt x="570" y="996"/>
                  </a:lnTo>
                  <a:lnTo>
                    <a:pt x="567" y="1003"/>
                  </a:lnTo>
                  <a:lnTo>
                    <a:pt x="563" y="1011"/>
                  </a:lnTo>
                  <a:lnTo>
                    <a:pt x="560" y="1018"/>
                  </a:lnTo>
                  <a:lnTo>
                    <a:pt x="554" y="1025"/>
                  </a:lnTo>
                  <a:lnTo>
                    <a:pt x="548" y="1030"/>
                  </a:lnTo>
                  <a:lnTo>
                    <a:pt x="543" y="1035"/>
                  </a:lnTo>
                  <a:lnTo>
                    <a:pt x="536" y="1039"/>
                  </a:lnTo>
                  <a:lnTo>
                    <a:pt x="529" y="1044"/>
                  </a:lnTo>
                  <a:lnTo>
                    <a:pt x="523" y="1046"/>
                  </a:lnTo>
                  <a:lnTo>
                    <a:pt x="515" y="1049"/>
                  </a:lnTo>
                  <a:lnTo>
                    <a:pt x="506" y="1050"/>
                  </a:lnTo>
                  <a:lnTo>
                    <a:pt x="498" y="1051"/>
                  </a:lnTo>
                  <a:lnTo>
                    <a:pt x="490" y="1053"/>
                  </a:lnTo>
                  <a:lnTo>
                    <a:pt x="480" y="1051"/>
                  </a:lnTo>
                  <a:lnTo>
                    <a:pt x="471" y="1050"/>
                  </a:lnTo>
                  <a:lnTo>
                    <a:pt x="462" y="1048"/>
                  </a:lnTo>
                  <a:lnTo>
                    <a:pt x="454" y="1046"/>
                  </a:lnTo>
                  <a:lnTo>
                    <a:pt x="447" y="1042"/>
                  </a:lnTo>
                  <a:lnTo>
                    <a:pt x="440" y="1038"/>
                  </a:lnTo>
                  <a:lnTo>
                    <a:pt x="434" y="1034"/>
                  </a:lnTo>
                  <a:lnTo>
                    <a:pt x="428" y="1028"/>
                  </a:lnTo>
                  <a:lnTo>
                    <a:pt x="422" y="1022"/>
                  </a:lnTo>
                  <a:lnTo>
                    <a:pt x="418" y="1016"/>
                  </a:lnTo>
                  <a:lnTo>
                    <a:pt x="415" y="1009"/>
                  </a:lnTo>
                  <a:lnTo>
                    <a:pt x="411" y="1002"/>
                  </a:lnTo>
                  <a:lnTo>
                    <a:pt x="408" y="994"/>
                  </a:lnTo>
                  <a:lnTo>
                    <a:pt x="407" y="987"/>
                  </a:lnTo>
                  <a:lnTo>
                    <a:pt x="406" y="978"/>
                  </a:lnTo>
                  <a:lnTo>
                    <a:pt x="406" y="970"/>
                  </a:lnTo>
                  <a:lnTo>
                    <a:pt x="406" y="963"/>
                  </a:lnTo>
                  <a:lnTo>
                    <a:pt x="406" y="945"/>
                  </a:lnTo>
                  <a:lnTo>
                    <a:pt x="406" y="918"/>
                  </a:lnTo>
                  <a:lnTo>
                    <a:pt x="406" y="883"/>
                  </a:lnTo>
                  <a:lnTo>
                    <a:pt x="406" y="840"/>
                  </a:lnTo>
                  <a:lnTo>
                    <a:pt x="406" y="792"/>
                  </a:lnTo>
                  <a:lnTo>
                    <a:pt x="406" y="741"/>
                  </a:lnTo>
                  <a:lnTo>
                    <a:pt x="406" y="687"/>
                  </a:lnTo>
                  <a:lnTo>
                    <a:pt x="406" y="632"/>
                  </a:lnTo>
                  <a:lnTo>
                    <a:pt x="406" y="579"/>
                  </a:lnTo>
                  <a:lnTo>
                    <a:pt x="406" y="527"/>
                  </a:lnTo>
                  <a:lnTo>
                    <a:pt x="406" y="480"/>
                  </a:lnTo>
                  <a:lnTo>
                    <a:pt x="406" y="438"/>
                  </a:lnTo>
                  <a:lnTo>
                    <a:pt x="406" y="402"/>
                  </a:lnTo>
                  <a:lnTo>
                    <a:pt x="406" y="375"/>
                  </a:lnTo>
                  <a:lnTo>
                    <a:pt x="406" y="358"/>
                  </a:lnTo>
                  <a:lnTo>
                    <a:pt x="406" y="349"/>
                  </a:lnTo>
                  <a:lnTo>
                    <a:pt x="407" y="341"/>
                  </a:lnTo>
                  <a:lnTo>
                    <a:pt x="409" y="333"/>
                  </a:lnTo>
                  <a:lnTo>
                    <a:pt x="411" y="325"/>
                  </a:lnTo>
                  <a:lnTo>
                    <a:pt x="415" y="318"/>
                  </a:lnTo>
                  <a:lnTo>
                    <a:pt x="418" y="311"/>
                  </a:lnTo>
                  <a:lnTo>
                    <a:pt x="424" y="305"/>
                  </a:lnTo>
                  <a:lnTo>
                    <a:pt x="428" y="299"/>
                  </a:lnTo>
                  <a:lnTo>
                    <a:pt x="434" y="294"/>
                  </a:lnTo>
                  <a:lnTo>
                    <a:pt x="440" y="289"/>
                  </a:lnTo>
                  <a:lnTo>
                    <a:pt x="447" y="285"/>
                  </a:lnTo>
                  <a:lnTo>
                    <a:pt x="455" y="281"/>
                  </a:lnTo>
                  <a:lnTo>
                    <a:pt x="463" y="279"/>
                  </a:lnTo>
                  <a:lnTo>
                    <a:pt x="472" y="277"/>
                  </a:lnTo>
                  <a:lnTo>
                    <a:pt x="481" y="276"/>
                  </a:lnTo>
                  <a:lnTo>
                    <a:pt x="491" y="276"/>
                  </a:lnTo>
                  <a:lnTo>
                    <a:pt x="499" y="276"/>
                  </a:lnTo>
                  <a:lnTo>
                    <a:pt x="507" y="277"/>
                  </a:lnTo>
                  <a:lnTo>
                    <a:pt x="515" y="278"/>
                  </a:lnTo>
                  <a:lnTo>
                    <a:pt x="523" y="281"/>
                  </a:lnTo>
                  <a:lnTo>
                    <a:pt x="529" y="284"/>
                  </a:lnTo>
                  <a:lnTo>
                    <a:pt x="536" y="288"/>
                  </a:lnTo>
                  <a:lnTo>
                    <a:pt x="543" y="292"/>
                  </a:lnTo>
                  <a:lnTo>
                    <a:pt x="549" y="297"/>
                  </a:lnTo>
                  <a:lnTo>
                    <a:pt x="554" y="303"/>
                  </a:lnTo>
                  <a:lnTo>
                    <a:pt x="560" y="309"/>
                  </a:lnTo>
                  <a:lnTo>
                    <a:pt x="563" y="316"/>
                  </a:lnTo>
                  <a:lnTo>
                    <a:pt x="567" y="324"/>
                  </a:lnTo>
                  <a:lnTo>
                    <a:pt x="570" y="332"/>
                  </a:lnTo>
                  <a:lnTo>
                    <a:pt x="572" y="339"/>
                  </a:lnTo>
                  <a:lnTo>
                    <a:pt x="573" y="348"/>
                  </a:lnTo>
                  <a:lnTo>
                    <a:pt x="574" y="358"/>
                  </a:lnTo>
                  <a:lnTo>
                    <a:pt x="574" y="363"/>
                  </a:lnTo>
                  <a:lnTo>
                    <a:pt x="574" y="368"/>
                  </a:lnTo>
                  <a:lnTo>
                    <a:pt x="574" y="376"/>
                  </a:lnTo>
                  <a:lnTo>
                    <a:pt x="574" y="384"/>
                  </a:lnTo>
                  <a:lnTo>
                    <a:pt x="574" y="393"/>
                  </a:lnTo>
                  <a:lnTo>
                    <a:pt x="574" y="402"/>
                  </a:lnTo>
                  <a:lnTo>
                    <a:pt x="574" y="412"/>
                  </a:lnTo>
                  <a:lnTo>
                    <a:pt x="574" y="423"/>
                  </a:lnTo>
                  <a:lnTo>
                    <a:pt x="574" y="433"/>
                  </a:lnTo>
                  <a:lnTo>
                    <a:pt x="574" y="444"/>
                  </a:lnTo>
                  <a:lnTo>
                    <a:pt x="574" y="456"/>
                  </a:lnTo>
                  <a:lnTo>
                    <a:pt x="574" y="467"/>
                  </a:lnTo>
                  <a:lnTo>
                    <a:pt x="574" y="477"/>
                  </a:lnTo>
                  <a:lnTo>
                    <a:pt x="574" y="488"/>
                  </a:lnTo>
                  <a:lnTo>
                    <a:pt x="574" y="497"/>
                  </a:lnTo>
                  <a:lnTo>
                    <a:pt x="574" y="507"/>
                  </a:lnTo>
                  <a:lnTo>
                    <a:pt x="981" y="507"/>
                  </a:lnTo>
                  <a:lnTo>
                    <a:pt x="981" y="430"/>
                  </a:lnTo>
                  <a:lnTo>
                    <a:pt x="979" y="382"/>
                  </a:lnTo>
                  <a:lnTo>
                    <a:pt x="972" y="337"/>
                  </a:lnTo>
                  <a:lnTo>
                    <a:pt x="963" y="295"/>
                  </a:lnTo>
                  <a:lnTo>
                    <a:pt x="948" y="253"/>
                  </a:lnTo>
                  <a:lnTo>
                    <a:pt x="932" y="215"/>
                  </a:lnTo>
                  <a:lnTo>
                    <a:pt x="909" y="181"/>
                  </a:lnTo>
                  <a:lnTo>
                    <a:pt x="884" y="147"/>
                  </a:lnTo>
                  <a:lnTo>
                    <a:pt x="855" y="118"/>
                  </a:lnTo>
                  <a:lnTo>
                    <a:pt x="823" y="91"/>
                  </a:lnTo>
                  <a:lnTo>
                    <a:pt x="785" y="68"/>
                  </a:lnTo>
                  <a:lnTo>
                    <a:pt x="745" y="47"/>
                  </a:lnTo>
                  <a:lnTo>
                    <a:pt x="701" y="30"/>
                  </a:lnTo>
                  <a:lnTo>
                    <a:pt x="654" y="16"/>
                  </a:lnTo>
                  <a:lnTo>
                    <a:pt x="603" y="7"/>
                  </a:lnTo>
                  <a:lnTo>
                    <a:pt x="548" y="1"/>
                  </a:lnTo>
                  <a:lnTo>
                    <a:pt x="491" y="0"/>
                  </a:lnTo>
                  <a:lnTo>
                    <a:pt x="437" y="1"/>
                  </a:lnTo>
                  <a:lnTo>
                    <a:pt x="387" y="6"/>
                  </a:lnTo>
                  <a:lnTo>
                    <a:pt x="338" y="14"/>
                  </a:lnTo>
                  <a:lnTo>
                    <a:pt x="292" y="26"/>
                  </a:lnTo>
                  <a:lnTo>
                    <a:pt x="248" y="42"/>
                  </a:lnTo>
                  <a:lnTo>
                    <a:pt x="208" y="61"/>
                  </a:lnTo>
                  <a:lnTo>
                    <a:pt x="171" y="82"/>
                  </a:lnTo>
                  <a:lnTo>
                    <a:pt x="137" y="108"/>
                  </a:lnTo>
                  <a:lnTo>
                    <a:pt x="106" y="137"/>
                  </a:lnTo>
                  <a:lnTo>
                    <a:pt x="79" y="170"/>
                  </a:lnTo>
                  <a:lnTo>
                    <a:pt x="55" y="204"/>
                  </a:lnTo>
                  <a:lnTo>
                    <a:pt x="36" y="243"/>
                  </a:lnTo>
                  <a:lnTo>
                    <a:pt x="20" y="285"/>
                  </a:lnTo>
                  <a:lnTo>
                    <a:pt x="9" y="329"/>
                  </a:lnTo>
                  <a:lnTo>
                    <a:pt x="2" y="377"/>
                  </a:lnTo>
                  <a:lnTo>
                    <a:pt x="0" y="430"/>
                  </a:lnTo>
                  <a:lnTo>
                    <a:pt x="0" y="899"/>
                  </a:lnTo>
                  <a:lnTo>
                    <a:pt x="2" y="951"/>
                  </a:lnTo>
                  <a:lnTo>
                    <a:pt x="9" y="999"/>
                  </a:lnTo>
                  <a:lnTo>
                    <a:pt x="20" y="1044"/>
                  </a:lnTo>
                  <a:lnTo>
                    <a:pt x="36" y="1085"/>
                  </a:lnTo>
                  <a:lnTo>
                    <a:pt x="55" y="1124"/>
                  </a:lnTo>
                  <a:lnTo>
                    <a:pt x="79" y="1159"/>
                  </a:lnTo>
                  <a:lnTo>
                    <a:pt x="106" y="1191"/>
                  </a:lnTo>
                  <a:lnTo>
                    <a:pt x="137" y="1219"/>
                  </a:lnTo>
                  <a:lnTo>
                    <a:pt x="171" y="1245"/>
                  </a:lnTo>
                  <a:lnTo>
                    <a:pt x="208" y="1267"/>
                  </a:lnTo>
                  <a:lnTo>
                    <a:pt x="248" y="1285"/>
                  </a:lnTo>
                  <a:lnTo>
                    <a:pt x="291" y="1301"/>
                  </a:lnTo>
                  <a:lnTo>
                    <a:pt x="337" y="1313"/>
                  </a:lnTo>
                  <a:lnTo>
                    <a:pt x="385" y="1321"/>
                  </a:lnTo>
                  <a:lnTo>
                    <a:pt x="436" y="1326"/>
                  </a:lnTo>
                  <a:lnTo>
                    <a:pt x="490" y="1329"/>
                  </a:lnTo>
                  <a:lnTo>
                    <a:pt x="547" y="1326"/>
                  </a:lnTo>
                  <a:lnTo>
                    <a:pt x="602" y="1320"/>
                  </a:lnTo>
                  <a:lnTo>
                    <a:pt x="654" y="1311"/>
                  </a:lnTo>
                  <a:lnTo>
                    <a:pt x="701" y="1297"/>
                  </a:lnTo>
                  <a:lnTo>
                    <a:pt x="745" y="1281"/>
                  </a:lnTo>
                  <a:lnTo>
                    <a:pt x="785" y="1260"/>
                  </a:lnTo>
                  <a:lnTo>
                    <a:pt x="823" y="1237"/>
                  </a:lnTo>
                  <a:lnTo>
                    <a:pt x="855" y="1210"/>
                  </a:lnTo>
                  <a:lnTo>
                    <a:pt x="884" y="1180"/>
                  </a:lnTo>
                  <a:lnTo>
                    <a:pt x="909" y="1148"/>
                  </a:lnTo>
                  <a:lnTo>
                    <a:pt x="932" y="1112"/>
                  </a:lnTo>
                  <a:lnTo>
                    <a:pt x="948" y="1075"/>
                  </a:lnTo>
                  <a:lnTo>
                    <a:pt x="963" y="1034"/>
                  </a:lnTo>
                  <a:lnTo>
                    <a:pt x="972" y="991"/>
                  </a:lnTo>
                  <a:lnTo>
                    <a:pt x="979" y="946"/>
                  </a:lnTo>
                  <a:lnTo>
                    <a:pt x="981" y="899"/>
                  </a:lnTo>
                  <a:lnTo>
                    <a:pt x="981" y="808"/>
                  </a:lnTo>
                  <a:lnTo>
                    <a:pt x="574" y="8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1"/>
            <p:cNvSpPr>
              <a:spLocks noEditPoints="1"/>
            </p:cNvSpPr>
            <p:nvPr/>
          </p:nvSpPr>
          <p:spPr bwMode="auto">
            <a:xfrm>
              <a:off x="1854200" y="4519613"/>
              <a:ext cx="211138" cy="301625"/>
            </a:xfrm>
            <a:custGeom>
              <a:avLst/>
              <a:gdLst/>
              <a:ahLst/>
              <a:cxnLst>
                <a:cxn ang="0">
                  <a:pos x="555" y="476"/>
                </a:cxn>
                <a:cxn ang="0">
                  <a:pos x="555" y="442"/>
                </a:cxn>
                <a:cxn ang="0">
                  <a:pos x="555" y="412"/>
                </a:cxn>
                <a:cxn ang="0">
                  <a:pos x="555" y="385"/>
                </a:cxn>
                <a:cxn ang="0">
                  <a:pos x="555" y="364"/>
                </a:cxn>
                <a:cxn ang="0">
                  <a:pos x="554" y="345"/>
                </a:cxn>
                <a:cxn ang="0">
                  <a:pos x="547" y="319"/>
                </a:cxn>
                <a:cxn ang="0">
                  <a:pos x="534" y="298"/>
                </a:cxn>
                <a:cxn ang="0">
                  <a:pos x="515" y="281"/>
                </a:cxn>
                <a:cxn ang="0">
                  <a:pos x="492" y="271"/>
                </a:cxn>
                <a:cxn ang="0">
                  <a:pos x="468" y="268"/>
                </a:cxn>
                <a:cxn ang="0">
                  <a:pos x="439" y="271"/>
                </a:cxn>
                <a:cxn ang="0">
                  <a:pos x="416" y="282"/>
                </a:cxn>
                <a:cxn ang="0">
                  <a:pos x="398" y="299"/>
                </a:cxn>
                <a:cxn ang="0">
                  <a:pos x="384" y="322"/>
                </a:cxn>
                <a:cxn ang="0">
                  <a:pos x="379" y="346"/>
                </a:cxn>
                <a:cxn ang="0">
                  <a:pos x="379" y="363"/>
                </a:cxn>
                <a:cxn ang="0">
                  <a:pos x="379" y="382"/>
                </a:cxn>
                <a:cxn ang="0">
                  <a:pos x="379" y="409"/>
                </a:cxn>
                <a:cxn ang="0">
                  <a:pos x="379" y="440"/>
                </a:cxn>
                <a:cxn ang="0">
                  <a:pos x="379" y="475"/>
                </a:cxn>
                <a:cxn ang="0">
                  <a:pos x="555" y="498"/>
                </a:cxn>
                <a:cxn ang="0">
                  <a:pos x="927" y="951"/>
                </a:cxn>
                <a:cxn ang="0">
                  <a:pos x="900" y="1076"/>
                </a:cxn>
                <a:cxn ang="0">
                  <a:pos x="842" y="1181"/>
                </a:cxn>
                <a:cxn ang="0">
                  <a:pos x="751" y="1260"/>
                </a:cxn>
                <a:cxn ang="0">
                  <a:pos x="626" y="1311"/>
                </a:cxn>
                <a:cxn ang="0">
                  <a:pos x="466" y="1329"/>
                </a:cxn>
                <a:cxn ang="0">
                  <a:pos x="316" y="1313"/>
                </a:cxn>
                <a:cxn ang="0">
                  <a:pos x="192" y="1266"/>
                </a:cxn>
                <a:cxn ang="0">
                  <a:pos x="97" y="1190"/>
                </a:cxn>
                <a:cxn ang="0">
                  <a:pos x="32" y="1085"/>
                </a:cxn>
                <a:cxn ang="0">
                  <a:pos x="1" y="950"/>
                </a:cxn>
                <a:cxn ang="0">
                  <a:pos x="1" y="377"/>
                </a:cxn>
                <a:cxn ang="0">
                  <a:pos x="32" y="242"/>
                </a:cxn>
                <a:cxn ang="0">
                  <a:pos x="97" y="137"/>
                </a:cxn>
                <a:cxn ang="0">
                  <a:pos x="192" y="61"/>
                </a:cxn>
                <a:cxn ang="0">
                  <a:pos x="317" y="14"/>
                </a:cxn>
                <a:cxn ang="0">
                  <a:pos x="468" y="0"/>
                </a:cxn>
                <a:cxn ang="0">
                  <a:pos x="628" y="16"/>
                </a:cxn>
                <a:cxn ang="0">
                  <a:pos x="754" y="67"/>
                </a:cxn>
                <a:cxn ang="0">
                  <a:pos x="845" y="147"/>
                </a:cxn>
                <a:cxn ang="0">
                  <a:pos x="904" y="252"/>
                </a:cxn>
                <a:cxn ang="0">
                  <a:pos x="929" y="381"/>
                </a:cxn>
                <a:cxn ang="0">
                  <a:pos x="379" y="750"/>
                </a:cxn>
                <a:cxn ang="0">
                  <a:pos x="380" y="990"/>
                </a:cxn>
                <a:cxn ang="0">
                  <a:pos x="388" y="1013"/>
                </a:cxn>
                <a:cxn ang="0">
                  <a:pos x="402" y="1034"/>
                </a:cxn>
                <a:cxn ang="0">
                  <a:pos x="423" y="1049"/>
                </a:cxn>
                <a:cxn ang="0">
                  <a:pos x="447" y="1058"/>
                </a:cxn>
                <a:cxn ang="0">
                  <a:pos x="474" y="1059"/>
                </a:cxn>
                <a:cxn ang="0">
                  <a:pos x="499" y="1054"/>
                </a:cxn>
                <a:cxn ang="0">
                  <a:pos x="521" y="1041"/>
                </a:cxn>
                <a:cxn ang="0">
                  <a:pos x="538" y="1022"/>
                </a:cxn>
                <a:cxn ang="0">
                  <a:pos x="551" y="1000"/>
                </a:cxn>
                <a:cxn ang="0">
                  <a:pos x="555" y="973"/>
                </a:cxn>
              </a:cxnLst>
              <a:rect l="0" t="0" r="r" b="b"/>
              <a:pathLst>
                <a:path w="932" h="1329">
                  <a:moveTo>
                    <a:pt x="555" y="498"/>
                  </a:moveTo>
                  <a:lnTo>
                    <a:pt x="555" y="487"/>
                  </a:lnTo>
                  <a:lnTo>
                    <a:pt x="555" y="476"/>
                  </a:lnTo>
                  <a:lnTo>
                    <a:pt x="555" y="465"/>
                  </a:lnTo>
                  <a:lnTo>
                    <a:pt x="555" y="453"/>
                  </a:lnTo>
                  <a:lnTo>
                    <a:pt x="555" y="442"/>
                  </a:lnTo>
                  <a:lnTo>
                    <a:pt x="555" y="432"/>
                  </a:lnTo>
                  <a:lnTo>
                    <a:pt x="555" y="422"/>
                  </a:lnTo>
                  <a:lnTo>
                    <a:pt x="555" y="412"/>
                  </a:lnTo>
                  <a:lnTo>
                    <a:pt x="555" y="402"/>
                  </a:lnTo>
                  <a:lnTo>
                    <a:pt x="555" y="393"/>
                  </a:lnTo>
                  <a:lnTo>
                    <a:pt x="555" y="385"/>
                  </a:lnTo>
                  <a:lnTo>
                    <a:pt x="555" y="377"/>
                  </a:lnTo>
                  <a:lnTo>
                    <a:pt x="555" y="371"/>
                  </a:lnTo>
                  <a:lnTo>
                    <a:pt x="555" y="364"/>
                  </a:lnTo>
                  <a:lnTo>
                    <a:pt x="555" y="358"/>
                  </a:lnTo>
                  <a:lnTo>
                    <a:pt x="555" y="355"/>
                  </a:lnTo>
                  <a:lnTo>
                    <a:pt x="554" y="345"/>
                  </a:lnTo>
                  <a:lnTo>
                    <a:pt x="553" y="336"/>
                  </a:lnTo>
                  <a:lnTo>
                    <a:pt x="551" y="327"/>
                  </a:lnTo>
                  <a:lnTo>
                    <a:pt x="547" y="319"/>
                  </a:lnTo>
                  <a:lnTo>
                    <a:pt x="543" y="311"/>
                  </a:lnTo>
                  <a:lnTo>
                    <a:pt x="538" y="305"/>
                  </a:lnTo>
                  <a:lnTo>
                    <a:pt x="534" y="298"/>
                  </a:lnTo>
                  <a:lnTo>
                    <a:pt x="528" y="291"/>
                  </a:lnTo>
                  <a:lnTo>
                    <a:pt x="521" y="286"/>
                  </a:lnTo>
                  <a:lnTo>
                    <a:pt x="515" y="281"/>
                  </a:lnTo>
                  <a:lnTo>
                    <a:pt x="507" y="277"/>
                  </a:lnTo>
                  <a:lnTo>
                    <a:pt x="500" y="273"/>
                  </a:lnTo>
                  <a:lnTo>
                    <a:pt x="492" y="271"/>
                  </a:lnTo>
                  <a:lnTo>
                    <a:pt x="483" y="269"/>
                  </a:lnTo>
                  <a:lnTo>
                    <a:pt x="475" y="268"/>
                  </a:lnTo>
                  <a:lnTo>
                    <a:pt x="468" y="268"/>
                  </a:lnTo>
                  <a:lnTo>
                    <a:pt x="457" y="268"/>
                  </a:lnTo>
                  <a:lnTo>
                    <a:pt x="448" y="269"/>
                  </a:lnTo>
                  <a:lnTo>
                    <a:pt x="439" y="271"/>
                  </a:lnTo>
                  <a:lnTo>
                    <a:pt x="432" y="275"/>
                  </a:lnTo>
                  <a:lnTo>
                    <a:pt x="424" y="278"/>
                  </a:lnTo>
                  <a:lnTo>
                    <a:pt x="416" y="282"/>
                  </a:lnTo>
                  <a:lnTo>
                    <a:pt x="409" y="288"/>
                  </a:lnTo>
                  <a:lnTo>
                    <a:pt x="404" y="294"/>
                  </a:lnTo>
                  <a:lnTo>
                    <a:pt x="398" y="299"/>
                  </a:lnTo>
                  <a:lnTo>
                    <a:pt x="392" y="306"/>
                  </a:lnTo>
                  <a:lnTo>
                    <a:pt x="389" y="314"/>
                  </a:lnTo>
                  <a:lnTo>
                    <a:pt x="384" y="322"/>
                  </a:lnTo>
                  <a:lnTo>
                    <a:pt x="382" y="329"/>
                  </a:lnTo>
                  <a:lnTo>
                    <a:pt x="380" y="337"/>
                  </a:lnTo>
                  <a:lnTo>
                    <a:pt x="379" y="346"/>
                  </a:lnTo>
                  <a:lnTo>
                    <a:pt x="379" y="355"/>
                  </a:lnTo>
                  <a:lnTo>
                    <a:pt x="379" y="358"/>
                  </a:lnTo>
                  <a:lnTo>
                    <a:pt x="379" y="363"/>
                  </a:lnTo>
                  <a:lnTo>
                    <a:pt x="379" y="368"/>
                  </a:lnTo>
                  <a:lnTo>
                    <a:pt x="379" y="375"/>
                  </a:lnTo>
                  <a:lnTo>
                    <a:pt x="379" y="382"/>
                  </a:lnTo>
                  <a:lnTo>
                    <a:pt x="379" y="391"/>
                  </a:lnTo>
                  <a:lnTo>
                    <a:pt x="379" y="400"/>
                  </a:lnTo>
                  <a:lnTo>
                    <a:pt x="379" y="409"/>
                  </a:lnTo>
                  <a:lnTo>
                    <a:pt x="379" y="419"/>
                  </a:lnTo>
                  <a:lnTo>
                    <a:pt x="379" y="430"/>
                  </a:lnTo>
                  <a:lnTo>
                    <a:pt x="379" y="440"/>
                  </a:lnTo>
                  <a:lnTo>
                    <a:pt x="379" y="451"/>
                  </a:lnTo>
                  <a:lnTo>
                    <a:pt x="379" y="462"/>
                  </a:lnTo>
                  <a:lnTo>
                    <a:pt x="379" y="475"/>
                  </a:lnTo>
                  <a:lnTo>
                    <a:pt x="379" y="486"/>
                  </a:lnTo>
                  <a:lnTo>
                    <a:pt x="379" y="498"/>
                  </a:lnTo>
                  <a:lnTo>
                    <a:pt x="555" y="498"/>
                  </a:lnTo>
                  <a:close/>
                  <a:moveTo>
                    <a:pt x="931" y="859"/>
                  </a:moveTo>
                  <a:lnTo>
                    <a:pt x="931" y="905"/>
                  </a:lnTo>
                  <a:lnTo>
                    <a:pt x="927" y="951"/>
                  </a:lnTo>
                  <a:lnTo>
                    <a:pt x="922" y="994"/>
                  </a:lnTo>
                  <a:lnTo>
                    <a:pt x="913" y="1037"/>
                  </a:lnTo>
                  <a:lnTo>
                    <a:pt x="900" y="1076"/>
                  </a:lnTo>
                  <a:lnTo>
                    <a:pt x="884" y="1114"/>
                  </a:lnTo>
                  <a:lnTo>
                    <a:pt x="864" y="1149"/>
                  </a:lnTo>
                  <a:lnTo>
                    <a:pt x="842" y="1181"/>
                  </a:lnTo>
                  <a:lnTo>
                    <a:pt x="815" y="1210"/>
                  </a:lnTo>
                  <a:lnTo>
                    <a:pt x="784" y="1237"/>
                  </a:lnTo>
                  <a:lnTo>
                    <a:pt x="751" y="1260"/>
                  </a:lnTo>
                  <a:lnTo>
                    <a:pt x="713" y="1281"/>
                  </a:lnTo>
                  <a:lnTo>
                    <a:pt x="671" y="1297"/>
                  </a:lnTo>
                  <a:lnTo>
                    <a:pt x="626" y="1311"/>
                  </a:lnTo>
                  <a:lnTo>
                    <a:pt x="577" y="1320"/>
                  </a:lnTo>
                  <a:lnTo>
                    <a:pt x="523" y="1326"/>
                  </a:lnTo>
                  <a:lnTo>
                    <a:pt x="466" y="1329"/>
                  </a:lnTo>
                  <a:lnTo>
                    <a:pt x="414" y="1326"/>
                  </a:lnTo>
                  <a:lnTo>
                    <a:pt x="363" y="1321"/>
                  </a:lnTo>
                  <a:lnTo>
                    <a:pt x="316" y="1313"/>
                  </a:lnTo>
                  <a:lnTo>
                    <a:pt x="272" y="1301"/>
                  </a:lnTo>
                  <a:lnTo>
                    <a:pt x="230" y="1285"/>
                  </a:lnTo>
                  <a:lnTo>
                    <a:pt x="192" y="1266"/>
                  </a:lnTo>
                  <a:lnTo>
                    <a:pt x="156" y="1245"/>
                  </a:lnTo>
                  <a:lnTo>
                    <a:pt x="125" y="1219"/>
                  </a:lnTo>
                  <a:lnTo>
                    <a:pt x="97" y="1190"/>
                  </a:lnTo>
                  <a:lnTo>
                    <a:pt x="71" y="1159"/>
                  </a:lnTo>
                  <a:lnTo>
                    <a:pt x="50" y="1123"/>
                  </a:lnTo>
                  <a:lnTo>
                    <a:pt x="32" y="1085"/>
                  </a:lnTo>
                  <a:lnTo>
                    <a:pt x="18" y="1044"/>
                  </a:lnTo>
                  <a:lnTo>
                    <a:pt x="8" y="998"/>
                  </a:lnTo>
                  <a:lnTo>
                    <a:pt x="1" y="950"/>
                  </a:lnTo>
                  <a:lnTo>
                    <a:pt x="0" y="899"/>
                  </a:lnTo>
                  <a:lnTo>
                    <a:pt x="0" y="429"/>
                  </a:lnTo>
                  <a:lnTo>
                    <a:pt x="1" y="377"/>
                  </a:lnTo>
                  <a:lnTo>
                    <a:pt x="8" y="329"/>
                  </a:lnTo>
                  <a:lnTo>
                    <a:pt x="18" y="284"/>
                  </a:lnTo>
                  <a:lnTo>
                    <a:pt x="32" y="242"/>
                  </a:lnTo>
                  <a:lnTo>
                    <a:pt x="50" y="204"/>
                  </a:lnTo>
                  <a:lnTo>
                    <a:pt x="71" y="168"/>
                  </a:lnTo>
                  <a:lnTo>
                    <a:pt x="97" y="137"/>
                  </a:lnTo>
                  <a:lnTo>
                    <a:pt x="125" y="108"/>
                  </a:lnTo>
                  <a:lnTo>
                    <a:pt x="157" y="82"/>
                  </a:lnTo>
                  <a:lnTo>
                    <a:pt x="192" y="61"/>
                  </a:lnTo>
                  <a:lnTo>
                    <a:pt x="230" y="42"/>
                  </a:lnTo>
                  <a:lnTo>
                    <a:pt x="272" y="26"/>
                  </a:lnTo>
                  <a:lnTo>
                    <a:pt x="317" y="14"/>
                  </a:lnTo>
                  <a:lnTo>
                    <a:pt x="364" y="6"/>
                  </a:lnTo>
                  <a:lnTo>
                    <a:pt x="414" y="1"/>
                  </a:lnTo>
                  <a:lnTo>
                    <a:pt x="468" y="0"/>
                  </a:lnTo>
                  <a:lnTo>
                    <a:pt x="525" y="1"/>
                  </a:lnTo>
                  <a:lnTo>
                    <a:pt x="579" y="7"/>
                  </a:lnTo>
                  <a:lnTo>
                    <a:pt x="628" y="16"/>
                  </a:lnTo>
                  <a:lnTo>
                    <a:pt x="674" y="30"/>
                  </a:lnTo>
                  <a:lnTo>
                    <a:pt x="716" y="47"/>
                  </a:lnTo>
                  <a:lnTo>
                    <a:pt x="754" y="67"/>
                  </a:lnTo>
                  <a:lnTo>
                    <a:pt x="788" y="90"/>
                  </a:lnTo>
                  <a:lnTo>
                    <a:pt x="819" y="117"/>
                  </a:lnTo>
                  <a:lnTo>
                    <a:pt x="845" y="147"/>
                  </a:lnTo>
                  <a:lnTo>
                    <a:pt x="869" y="180"/>
                  </a:lnTo>
                  <a:lnTo>
                    <a:pt x="888" y="215"/>
                  </a:lnTo>
                  <a:lnTo>
                    <a:pt x="904" y="252"/>
                  </a:lnTo>
                  <a:lnTo>
                    <a:pt x="916" y="294"/>
                  </a:lnTo>
                  <a:lnTo>
                    <a:pt x="924" y="336"/>
                  </a:lnTo>
                  <a:lnTo>
                    <a:pt x="929" y="381"/>
                  </a:lnTo>
                  <a:lnTo>
                    <a:pt x="932" y="429"/>
                  </a:lnTo>
                  <a:lnTo>
                    <a:pt x="932" y="750"/>
                  </a:lnTo>
                  <a:lnTo>
                    <a:pt x="379" y="750"/>
                  </a:lnTo>
                  <a:lnTo>
                    <a:pt x="379" y="973"/>
                  </a:lnTo>
                  <a:lnTo>
                    <a:pt x="379" y="981"/>
                  </a:lnTo>
                  <a:lnTo>
                    <a:pt x="380" y="990"/>
                  </a:lnTo>
                  <a:lnTo>
                    <a:pt x="382" y="998"/>
                  </a:lnTo>
                  <a:lnTo>
                    <a:pt x="384" y="1006"/>
                  </a:lnTo>
                  <a:lnTo>
                    <a:pt x="388" y="1013"/>
                  </a:lnTo>
                  <a:lnTo>
                    <a:pt x="392" y="1021"/>
                  </a:lnTo>
                  <a:lnTo>
                    <a:pt x="397" y="1028"/>
                  </a:lnTo>
                  <a:lnTo>
                    <a:pt x="402" y="1034"/>
                  </a:lnTo>
                  <a:lnTo>
                    <a:pt x="409" y="1039"/>
                  </a:lnTo>
                  <a:lnTo>
                    <a:pt x="416" y="1045"/>
                  </a:lnTo>
                  <a:lnTo>
                    <a:pt x="423" y="1049"/>
                  </a:lnTo>
                  <a:lnTo>
                    <a:pt x="430" y="1053"/>
                  </a:lnTo>
                  <a:lnTo>
                    <a:pt x="438" y="1056"/>
                  </a:lnTo>
                  <a:lnTo>
                    <a:pt x="447" y="1058"/>
                  </a:lnTo>
                  <a:lnTo>
                    <a:pt x="456" y="1059"/>
                  </a:lnTo>
                  <a:lnTo>
                    <a:pt x="466" y="1060"/>
                  </a:lnTo>
                  <a:lnTo>
                    <a:pt x="474" y="1059"/>
                  </a:lnTo>
                  <a:lnTo>
                    <a:pt x="483" y="1058"/>
                  </a:lnTo>
                  <a:lnTo>
                    <a:pt x="491" y="1056"/>
                  </a:lnTo>
                  <a:lnTo>
                    <a:pt x="499" y="1054"/>
                  </a:lnTo>
                  <a:lnTo>
                    <a:pt x="507" y="1050"/>
                  </a:lnTo>
                  <a:lnTo>
                    <a:pt x="515" y="1046"/>
                  </a:lnTo>
                  <a:lnTo>
                    <a:pt x="521" y="1041"/>
                  </a:lnTo>
                  <a:lnTo>
                    <a:pt x="527" y="1036"/>
                  </a:lnTo>
                  <a:lnTo>
                    <a:pt x="534" y="1029"/>
                  </a:lnTo>
                  <a:lnTo>
                    <a:pt x="538" y="1022"/>
                  </a:lnTo>
                  <a:lnTo>
                    <a:pt x="543" y="1016"/>
                  </a:lnTo>
                  <a:lnTo>
                    <a:pt x="547" y="1008"/>
                  </a:lnTo>
                  <a:lnTo>
                    <a:pt x="551" y="1000"/>
                  </a:lnTo>
                  <a:lnTo>
                    <a:pt x="553" y="991"/>
                  </a:lnTo>
                  <a:lnTo>
                    <a:pt x="554" y="982"/>
                  </a:lnTo>
                  <a:lnTo>
                    <a:pt x="555" y="973"/>
                  </a:lnTo>
                  <a:lnTo>
                    <a:pt x="555" y="859"/>
                  </a:lnTo>
                  <a:lnTo>
                    <a:pt x="931" y="859"/>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2"/>
            <p:cNvSpPr>
              <a:spLocks noEditPoints="1"/>
            </p:cNvSpPr>
            <p:nvPr/>
          </p:nvSpPr>
          <p:spPr bwMode="auto">
            <a:xfrm>
              <a:off x="4060825" y="4519613"/>
              <a:ext cx="211138" cy="301625"/>
            </a:xfrm>
            <a:custGeom>
              <a:avLst/>
              <a:gdLst/>
              <a:ahLst/>
              <a:cxnLst>
                <a:cxn ang="0">
                  <a:pos x="555" y="476"/>
                </a:cxn>
                <a:cxn ang="0">
                  <a:pos x="555" y="443"/>
                </a:cxn>
                <a:cxn ang="0">
                  <a:pos x="555" y="412"/>
                </a:cxn>
                <a:cxn ang="0">
                  <a:pos x="555" y="385"/>
                </a:cxn>
                <a:cxn ang="0">
                  <a:pos x="555" y="364"/>
                </a:cxn>
                <a:cxn ang="0">
                  <a:pos x="554" y="345"/>
                </a:cxn>
                <a:cxn ang="0">
                  <a:pos x="547" y="319"/>
                </a:cxn>
                <a:cxn ang="0">
                  <a:pos x="534" y="298"/>
                </a:cxn>
                <a:cxn ang="0">
                  <a:pos x="514" y="281"/>
                </a:cxn>
                <a:cxn ang="0">
                  <a:pos x="492" y="271"/>
                </a:cxn>
                <a:cxn ang="0">
                  <a:pos x="467" y="268"/>
                </a:cxn>
                <a:cxn ang="0">
                  <a:pos x="439" y="271"/>
                </a:cxn>
                <a:cxn ang="0">
                  <a:pos x="417" y="282"/>
                </a:cxn>
                <a:cxn ang="0">
                  <a:pos x="398" y="299"/>
                </a:cxn>
                <a:cxn ang="0">
                  <a:pos x="385" y="322"/>
                </a:cxn>
                <a:cxn ang="0">
                  <a:pos x="380" y="346"/>
                </a:cxn>
                <a:cxn ang="0">
                  <a:pos x="380" y="363"/>
                </a:cxn>
                <a:cxn ang="0">
                  <a:pos x="380" y="382"/>
                </a:cxn>
                <a:cxn ang="0">
                  <a:pos x="380" y="409"/>
                </a:cxn>
                <a:cxn ang="0">
                  <a:pos x="380" y="441"/>
                </a:cxn>
                <a:cxn ang="0">
                  <a:pos x="380" y="475"/>
                </a:cxn>
                <a:cxn ang="0">
                  <a:pos x="555" y="499"/>
                </a:cxn>
                <a:cxn ang="0">
                  <a:pos x="928" y="951"/>
                </a:cxn>
                <a:cxn ang="0">
                  <a:pos x="901" y="1076"/>
                </a:cxn>
                <a:cxn ang="0">
                  <a:pos x="841" y="1181"/>
                </a:cxn>
                <a:cxn ang="0">
                  <a:pos x="750" y="1260"/>
                </a:cxn>
                <a:cxn ang="0">
                  <a:pos x="626" y="1311"/>
                </a:cxn>
                <a:cxn ang="0">
                  <a:pos x="467" y="1329"/>
                </a:cxn>
                <a:cxn ang="0">
                  <a:pos x="317" y="1313"/>
                </a:cxn>
                <a:cxn ang="0">
                  <a:pos x="192" y="1266"/>
                </a:cxn>
                <a:cxn ang="0">
                  <a:pos x="95" y="1190"/>
                </a:cxn>
                <a:cxn ang="0">
                  <a:pos x="31" y="1085"/>
                </a:cxn>
                <a:cxn ang="0">
                  <a:pos x="1" y="950"/>
                </a:cxn>
                <a:cxn ang="0">
                  <a:pos x="1" y="377"/>
                </a:cxn>
                <a:cxn ang="0">
                  <a:pos x="31" y="242"/>
                </a:cxn>
                <a:cxn ang="0">
                  <a:pos x="95" y="137"/>
                </a:cxn>
                <a:cxn ang="0">
                  <a:pos x="192" y="61"/>
                </a:cxn>
                <a:cxn ang="0">
                  <a:pos x="317" y="14"/>
                </a:cxn>
                <a:cxn ang="0">
                  <a:pos x="467" y="0"/>
                </a:cxn>
                <a:cxn ang="0">
                  <a:pos x="628" y="16"/>
                </a:cxn>
                <a:cxn ang="0">
                  <a:pos x="754" y="67"/>
                </a:cxn>
                <a:cxn ang="0">
                  <a:pos x="846" y="147"/>
                </a:cxn>
                <a:cxn ang="0">
                  <a:pos x="903" y="252"/>
                </a:cxn>
                <a:cxn ang="0">
                  <a:pos x="929" y="381"/>
                </a:cxn>
                <a:cxn ang="0">
                  <a:pos x="380" y="750"/>
                </a:cxn>
                <a:cxn ang="0">
                  <a:pos x="381" y="990"/>
                </a:cxn>
                <a:cxn ang="0">
                  <a:pos x="389" y="1013"/>
                </a:cxn>
                <a:cxn ang="0">
                  <a:pos x="403" y="1034"/>
                </a:cxn>
                <a:cxn ang="0">
                  <a:pos x="423" y="1049"/>
                </a:cxn>
                <a:cxn ang="0">
                  <a:pos x="448" y="1058"/>
                </a:cxn>
                <a:cxn ang="0">
                  <a:pos x="475" y="1059"/>
                </a:cxn>
                <a:cxn ang="0">
                  <a:pos x="500" y="1054"/>
                </a:cxn>
                <a:cxn ang="0">
                  <a:pos x="521" y="1041"/>
                </a:cxn>
                <a:cxn ang="0">
                  <a:pos x="538" y="1022"/>
                </a:cxn>
                <a:cxn ang="0">
                  <a:pos x="550" y="1000"/>
                </a:cxn>
                <a:cxn ang="0">
                  <a:pos x="555" y="973"/>
                </a:cxn>
              </a:cxnLst>
              <a:rect l="0" t="0" r="r" b="b"/>
              <a:pathLst>
                <a:path w="931" h="1329">
                  <a:moveTo>
                    <a:pt x="555" y="499"/>
                  </a:moveTo>
                  <a:lnTo>
                    <a:pt x="555" y="488"/>
                  </a:lnTo>
                  <a:lnTo>
                    <a:pt x="555" y="476"/>
                  </a:lnTo>
                  <a:lnTo>
                    <a:pt x="555" y="465"/>
                  </a:lnTo>
                  <a:lnTo>
                    <a:pt x="555" y="455"/>
                  </a:lnTo>
                  <a:lnTo>
                    <a:pt x="555" y="443"/>
                  </a:lnTo>
                  <a:lnTo>
                    <a:pt x="555" y="432"/>
                  </a:lnTo>
                  <a:lnTo>
                    <a:pt x="555" y="422"/>
                  </a:lnTo>
                  <a:lnTo>
                    <a:pt x="555" y="412"/>
                  </a:lnTo>
                  <a:lnTo>
                    <a:pt x="555" y="402"/>
                  </a:lnTo>
                  <a:lnTo>
                    <a:pt x="555" y="393"/>
                  </a:lnTo>
                  <a:lnTo>
                    <a:pt x="555" y="385"/>
                  </a:lnTo>
                  <a:lnTo>
                    <a:pt x="555" y="377"/>
                  </a:lnTo>
                  <a:lnTo>
                    <a:pt x="555" y="371"/>
                  </a:lnTo>
                  <a:lnTo>
                    <a:pt x="555" y="364"/>
                  </a:lnTo>
                  <a:lnTo>
                    <a:pt x="555" y="358"/>
                  </a:lnTo>
                  <a:lnTo>
                    <a:pt x="555" y="355"/>
                  </a:lnTo>
                  <a:lnTo>
                    <a:pt x="554" y="345"/>
                  </a:lnTo>
                  <a:lnTo>
                    <a:pt x="553" y="336"/>
                  </a:lnTo>
                  <a:lnTo>
                    <a:pt x="550" y="327"/>
                  </a:lnTo>
                  <a:lnTo>
                    <a:pt x="547" y="319"/>
                  </a:lnTo>
                  <a:lnTo>
                    <a:pt x="544" y="311"/>
                  </a:lnTo>
                  <a:lnTo>
                    <a:pt x="539" y="305"/>
                  </a:lnTo>
                  <a:lnTo>
                    <a:pt x="534" y="298"/>
                  </a:lnTo>
                  <a:lnTo>
                    <a:pt x="528" y="292"/>
                  </a:lnTo>
                  <a:lnTo>
                    <a:pt x="521" y="287"/>
                  </a:lnTo>
                  <a:lnTo>
                    <a:pt x="514" y="281"/>
                  </a:lnTo>
                  <a:lnTo>
                    <a:pt x="508" y="278"/>
                  </a:lnTo>
                  <a:lnTo>
                    <a:pt x="500" y="275"/>
                  </a:lnTo>
                  <a:lnTo>
                    <a:pt x="492" y="271"/>
                  </a:lnTo>
                  <a:lnTo>
                    <a:pt x="484" y="269"/>
                  </a:lnTo>
                  <a:lnTo>
                    <a:pt x="475" y="268"/>
                  </a:lnTo>
                  <a:lnTo>
                    <a:pt x="467" y="268"/>
                  </a:lnTo>
                  <a:lnTo>
                    <a:pt x="457" y="268"/>
                  </a:lnTo>
                  <a:lnTo>
                    <a:pt x="448" y="269"/>
                  </a:lnTo>
                  <a:lnTo>
                    <a:pt x="439" y="271"/>
                  </a:lnTo>
                  <a:lnTo>
                    <a:pt x="431" y="275"/>
                  </a:lnTo>
                  <a:lnTo>
                    <a:pt x="423" y="278"/>
                  </a:lnTo>
                  <a:lnTo>
                    <a:pt x="417" y="282"/>
                  </a:lnTo>
                  <a:lnTo>
                    <a:pt x="410" y="288"/>
                  </a:lnTo>
                  <a:lnTo>
                    <a:pt x="403" y="294"/>
                  </a:lnTo>
                  <a:lnTo>
                    <a:pt x="398" y="299"/>
                  </a:lnTo>
                  <a:lnTo>
                    <a:pt x="393" y="306"/>
                  </a:lnTo>
                  <a:lnTo>
                    <a:pt x="389" y="314"/>
                  </a:lnTo>
                  <a:lnTo>
                    <a:pt x="385" y="322"/>
                  </a:lnTo>
                  <a:lnTo>
                    <a:pt x="383" y="329"/>
                  </a:lnTo>
                  <a:lnTo>
                    <a:pt x="381" y="337"/>
                  </a:lnTo>
                  <a:lnTo>
                    <a:pt x="380" y="346"/>
                  </a:lnTo>
                  <a:lnTo>
                    <a:pt x="380" y="355"/>
                  </a:lnTo>
                  <a:lnTo>
                    <a:pt x="380" y="358"/>
                  </a:lnTo>
                  <a:lnTo>
                    <a:pt x="380" y="363"/>
                  </a:lnTo>
                  <a:lnTo>
                    <a:pt x="380" y="368"/>
                  </a:lnTo>
                  <a:lnTo>
                    <a:pt x="380" y="375"/>
                  </a:lnTo>
                  <a:lnTo>
                    <a:pt x="380" y="382"/>
                  </a:lnTo>
                  <a:lnTo>
                    <a:pt x="380" y="391"/>
                  </a:lnTo>
                  <a:lnTo>
                    <a:pt x="380" y="400"/>
                  </a:lnTo>
                  <a:lnTo>
                    <a:pt x="380" y="409"/>
                  </a:lnTo>
                  <a:lnTo>
                    <a:pt x="380" y="419"/>
                  </a:lnTo>
                  <a:lnTo>
                    <a:pt x="380" y="430"/>
                  </a:lnTo>
                  <a:lnTo>
                    <a:pt x="380" y="441"/>
                  </a:lnTo>
                  <a:lnTo>
                    <a:pt x="380" y="452"/>
                  </a:lnTo>
                  <a:lnTo>
                    <a:pt x="380" y="463"/>
                  </a:lnTo>
                  <a:lnTo>
                    <a:pt x="380" y="475"/>
                  </a:lnTo>
                  <a:lnTo>
                    <a:pt x="380" y="487"/>
                  </a:lnTo>
                  <a:lnTo>
                    <a:pt x="380" y="499"/>
                  </a:lnTo>
                  <a:lnTo>
                    <a:pt x="555" y="499"/>
                  </a:lnTo>
                  <a:close/>
                  <a:moveTo>
                    <a:pt x="931" y="859"/>
                  </a:moveTo>
                  <a:lnTo>
                    <a:pt x="931" y="905"/>
                  </a:lnTo>
                  <a:lnTo>
                    <a:pt x="928" y="951"/>
                  </a:lnTo>
                  <a:lnTo>
                    <a:pt x="922" y="994"/>
                  </a:lnTo>
                  <a:lnTo>
                    <a:pt x="913" y="1037"/>
                  </a:lnTo>
                  <a:lnTo>
                    <a:pt x="901" y="1076"/>
                  </a:lnTo>
                  <a:lnTo>
                    <a:pt x="884" y="1114"/>
                  </a:lnTo>
                  <a:lnTo>
                    <a:pt x="865" y="1149"/>
                  </a:lnTo>
                  <a:lnTo>
                    <a:pt x="841" y="1181"/>
                  </a:lnTo>
                  <a:lnTo>
                    <a:pt x="816" y="1210"/>
                  </a:lnTo>
                  <a:lnTo>
                    <a:pt x="784" y="1237"/>
                  </a:lnTo>
                  <a:lnTo>
                    <a:pt x="750" y="1260"/>
                  </a:lnTo>
                  <a:lnTo>
                    <a:pt x="713" y="1281"/>
                  </a:lnTo>
                  <a:lnTo>
                    <a:pt x="672" y="1297"/>
                  </a:lnTo>
                  <a:lnTo>
                    <a:pt x="626" y="1311"/>
                  </a:lnTo>
                  <a:lnTo>
                    <a:pt x="576" y="1320"/>
                  </a:lnTo>
                  <a:lnTo>
                    <a:pt x="523" y="1326"/>
                  </a:lnTo>
                  <a:lnTo>
                    <a:pt x="467" y="1329"/>
                  </a:lnTo>
                  <a:lnTo>
                    <a:pt x="413" y="1326"/>
                  </a:lnTo>
                  <a:lnTo>
                    <a:pt x="364" y="1321"/>
                  </a:lnTo>
                  <a:lnTo>
                    <a:pt x="317" y="1313"/>
                  </a:lnTo>
                  <a:lnTo>
                    <a:pt x="272" y="1301"/>
                  </a:lnTo>
                  <a:lnTo>
                    <a:pt x="230" y="1285"/>
                  </a:lnTo>
                  <a:lnTo>
                    <a:pt x="192" y="1266"/>
                  </a:lnTo>
                  <a:lnTo>
                    <a:pt x="156" y="1245"/>
                  </a:lnTo>
                  <a:lnTo>
                    <a:pt x="125" y="1219"/>
                  </a:lnTo>
                  <a:lnTo>
                    <a:pt x="95" y="1190"/>
                  </a:lnTo>
                  <a:lnTo>
                    <a:pt x="71" y="1159"/>
                  </a:lnTo>
                  <a:lnTo>
                    <a:pt x="49" y="1123"/>
                  </a:lnTo>
                  <a:lnTo>
                    <a:pt x="31" y="1085"/>
                  </a:lnTo>
                  <a:lnTo>
                    <a:pt x="17" y="1044"/>
                  </a:lnTo>
                  <a:lnTo>
                    <a:pt x="8" y="998"/>
                  </a:lnTo>
                  <a:lnTo>
                    <a:pt x="1" y="950"/>
                  </a:lnTo>
                  <a:lnTo>
                    <a:pt x="0" y="899"/>
                  </a:lnTo>
                  <a:lnTo>
                    <a:pt x="0" y="429"/>
                  </a:lnTo>
                  <a:lnTo>
                    <a:pt x="1" y="377"/>
                  </a:lnTo>
                  <a:lnTo>
                    <a:pt x="8" y="329"/>
                  </a:lnTo>
                  <a:lnTo>
                    <a:pt x="17" y="284"/>
                  </a:lnTo>
                  <a:lnTo>
                    <a:pt x="31" y="242"/>
                  </a:lnTo>
                  <a:lnTo>
                    <a:pt x="49" y="204"/>
                  </a:lnTo>
                  <a:lnTo>
                    <a:pt x="71" y="168"/>
                  </a:lnTo>
                  <a:lnTo>
                    <a:pt x="95" y="137"/>
                  </a:lnTo>
                  <a:lnTo>
                    <a:pt x="125" y="108"/>
                  </a:lnTo>
                  <a:lnTo>
                    <a:pt x="156" y="82"/>
                  </a:lnTo>
                  <a:lnTo>
                    <a:pt x="192" y="61"/>
                  </a:lnTo>
                  <a:lnTo>
                    <a:pt x="230" y="42"/>
                  </a:lnTo>
                  <a:lnTo>
                    <a:pt x="272" y="26"/>
                  </a:lnTo>
                  <a:lnTo>
                    <a:pt x="317" y="14"/>
                  </a:lnTo>
                  <a:lnTo>
                    <a:pt x="364" y="6"/>
                  </a:lnTo>
                  <a:lnTo>
                    <a:pt x="413" y="1"/>
                  </a:lnTo>
                  <a:lnTo>
                    <a:pt x="467" y="0"/>
                  </a:lnTo>
                  <a:lnTo>
                    <a:pt x="525" y="1"/>
                  </a:lnTo>
                  <a:lnTo>
                    <a:pt x="578" y="7"/>
                  </a:lnTo>
                  <a:lnTo>
                    <a:pt x="628" y="16"/>
                  </a:lnTo>
                  <a:lnTo>
                    <a:pt x="674" y="30"/>
                  </a:lnTo>
                  <a:lnTo>
                    <a:pt x="717" y="47"/>
                  </a:lnTo>
                  <a:lnTo>
                    <a:pt x="754" y="67"/>
                  </a:lnTo>
                  <a:lnTo>
                    <a:pt x="789" y="90"/>
                  </a:lnTo>
                  <a:lnTo>
                    <a:pt x="819" y="117"/>
                  </a:lnTo>
                  <a:lnTo>
                    <a:pt x="846" y="147"/>
                  </a:lnTo>
                  <a:lnTo>
                    <a:pt x="868" y="180"/>
                  </a:lnTo>
                  <a:lnTo>
                    <a:pt x="887" y="215"/>
                  </a:lnTo>
                  <a:lnTo>
                    <a:pt x="903" y="252"/>
                  </a:lnTo>
                  <a:lnTo>
                    <a:pt x="916" y="294"/>
                  </a:lnTo>
                  <a:lnTo>
                    <a:pt x="923" y="336"/>
                  </a:lnTo>
                  <a:lnTo>
                    <a:pt x="929" y="381"/>
                  </a:lnTo>
                  <a:lnTo>
                    <a:pt x="931" y="429"/>
                  </a:lnTo>
                  <a:lnTo>
                    <a:pt x="931" y="750"/>
                  </a:lnTo>
                  <a:lnTo>
                    <a:pt x="380" y="750"/>
                  </a:lnTo>
                  <a:lnTo>
                    <a:pt x="380" y="973"/>
                  </a:lnTo>
                  <a:lnTo>
                    <a:pt x="380" y="981"/>
                  </a:lnTo>
                  <a:lnTo>
                    <a:pt x="381" y="990"/>
                  </a:lnTo>
                  <a:lnTo>
                    <a:pt x="383" y="998"/>
                  </a:lnTo>
                  <a:lnTo>
                    <a:pt x="385" y="1006"/>
                  </a:lnTo>
                  <a:lnTo>
                    <a:pt x="389" y="1013"/>
                  </a:lnTo>
                  <a:lnTo>
                    <a:pt x="393" y="1021"/>
                  </a:lnTo>
                  <a:lnTo>
                    <a:pt x="398" y="1028"/>
                  </a:lnTo>
                  <a:lnTo>
                    <a:pt x="403" y="1034"/>
                  </a:lnTo>
                  <a:lnTo>
                    <a:pt x="410" y="1039"/>
                  </a:lnTo>
                  <a:lnTo>
                    <a:pt x="417" y="1045"/>
                  </a:lnTo>
                  <a:lnTo>
                    <a:pt x="423" y="1049"/>
                  </a:lnTo>
                  <a:lnTo>
                    <a:pt x="431" y="1053"/>
                  </a:lnTo>
                  <a:lnTo>
                    <a:pt x="439" y="1056"/>
                  </a:lnTo>
                  <a:lnTo>
                    <a:pt x="448" y="1058"/>
                  </a:lnTo>
                  <a:lnTo>
                    <a:pt x="457" y="1059"/>
                  </a:lnTo>
                  <a:lnTo>
                    <a:pt x="467" y="1060"/>
                  </a:lnTo>
                  <a:lnTo>
                    <a:pt x="475" y="1059"/>
                  </a:lnTo>
                  <a:lnTo>
                    <a:pt x="483" y="1058"/>
                  </a:lnTo>
                  <a:lnTo>
                    <a:pt x="492" y="1056"/>
                  </a:lnTo>
                  <a:lnTo>
                    <a:pt x="500" y="1054"/>
                  </a:lnTo>
                  <a:lnTo>
                    <a:pt x="507" y="1050"/>
                  </a:lnTo>
                  <a:lnTo>
                    <a:pt x="514" y="1046"/>
                  </a:lnTo>
                  <a:lnTo>
                    <a:pt x="521" y="1041"/>
                  </a:lnTo>
                  <a:lnTo>
                    <a:pt x="528" y="1036"/>
                  </a:lnTo>
                  <a:lnTo>
                    <a:pt x="534" y="1029"/>
                  </a:lnTo>
                  <a:lnTo>
                    <a:pt x="538" y="1022"/>
                  </a:lnTo>
                  <a:lnTo>
                    <a:pt x="543" y="1016"/>
                  </a:lnTo>
                  <a:lnTo>
                    <a:pt x="547" y="1008"/>
                  </a:lnTo>
                  <a:lnTo>
                    <a:pt x="550" y="1000"/>
                  </a:lnTo>
                  <a:lnTo>
                    <a:pt x="553" y="991"/>
                  </a:lnTo>
                  <a:lnTo>
                    <a:pt x="554" y="982"/>
                  </a:lnTo>
                  <a:lnTo>
                    <a:pt x="555" y="973"/>
                  </a:lnTo>
                  <a:lnTo>
                    <a:pt x="555" y="859"/>
                  </a:lnTo>
                  <a:lnTo>
                    <a:pt x="931" y="859"/>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3"/>
            <p:cNvSpPr>
              <a:spLocks/>
            </p:cNvSpPr>
            <p:nvPr/>
          </p:nvSpPr>
          <p:spPr bwMode="auto">
            <a:xfrm>
              <a:off x="4311650" y="4519613"/>
              <a:ext cx="227013" cy="301625"/>
            </a:xfrm>
            <a:custGeom>
              <a:avLst/>
              <a:gdLst/>
              <a:ahLst/>
              <a:cxnLst>
                <a:cxn ang="0">
                  <a:pos x="593" y="439"/>
                </a:cxn>
                <a:cxn ang="0">
                  <a:pos x="593" y="422"/>
                </a:cxn>
                <a:cxn ang="0">
                  <a:pos x="593" y="396"/>
                </a:cxn>
                <a:cxn ang="0">
                  <a:pos x="593" y="373"/>
                </a:cxn>
                <a:cxn ang="0">
                  <a:pos x="591" y="346"/>
                </a:cxn>
                <a:cxn ang="0">
                  <a:pos x="579" y="308"/>
                </a:cxn>
                <a:cxn ang="0">
                  <a:pos x="553" y="278"/>
                </a:cxn>
                <a:cxn ang="0">
                  <a:pos x="513" y="261"/>
                </a:cxn>
                <a:cxn ang="0">
                  <a:pos x="463" y="260"/>
                </a:cxn>
                <a:cxn ang="0">
                  <a:pos x="424" y="273"/>
                </a:cxn>
                <a:cxn ang="0">
                  <a:pos x="399" y="297"/>
                </a:cxn>
                <a:cxn ang="0">
                  <a:pos x="388" y="326"/>
                </a:cxn>
                <a:cxn ang="0">
                  <a:pos x="392" y="374"/>
                </a:cxn>
                <a:cxn ang="0">
                  <a:pos x="438" y="430"/>
                </a:cxn>
                <a:cxn ang="0">
                  <a:pos x="517" y="480"/>
                </a:cxn>
                <a:cxn ang="0">
                  <a:pos x="616" y="527"/>
                </a:cxn>
                <a:cxn ang="0">
                  <a:pos x="734" y="584"/>
                </a:cxn>
                <a:cxn ang="0">
                  <a:pos x="852" y="654"/>
                </a:cxn>
                <a:cxn ang="0">
                  <a:pos x="942" y="742"/>
                </a:cxn>
                <a:cxn ang="0">
                  <a:pos x="992" y="858"/>
                </a:cxn>
                <a:cxn ang="0">
                  <a:pos x="990" y="1024"/>
                </a:cxn>
                <a:cxn ang="0">
                  <a:pos x="915" y="1174"/>
                </a:cxn>
                <a:cxn ang="0">
                  <a:pos x="779" y="1274"/>
                </a:cxn>
                <a:cxn ang="0">
                  <a:pos x="594" y="1324"/>
                </a:cxn>
                <a:cxn ang="0">
                  <a:pos x="378" y="1323"/>
                </a:cxn>
                <a:cxn ang="0">
                  <a:pos x="197" y="1266"/>
                </a:cxn>
                <a:cxn ang="0">
                  <a:pos x="72" y="1156"/>
                </a:cxn>
                <a:cxn ang="0">
                  <a:pos x="8" y="1000"/>
                </a:cxn>
                <a:cxn ang="0">
                  <a:pos x="373" y="860"/>
                </a:cxn>
                <a:cxn ang="0">
                  <a:pos x="373" y="879"/>
                </a:cxn>
                <a:cxn ang="0">
                  <a:pos x="373" y="911"/>
                </a:cxn>
                <a:cxn ang="0">
                  <a:pos x="373" y="944"/>
                </a:cxn>
                <a:cxn ang="0">
                  <a:pos x="373" y="971"/>
                </a:cxn>
                <a:cxn ang="0">
                  <a:pos x="383" y="1012"/>
                </a:cxn>
                <a:cxn ang="0">
                  <a:pos x="408" y="1046"/>
                </a:cxn>
                <a:cxn ang="0">
                  <a:pos x="449" y="1067"/>
                </a:cxn>
                <a:cxn ang="0">
                  <a:pos x="502" y="1071"/>
                </a:cxn>
                <a:cxn ang="0">
                  <a:pos x="544" y="1060"/>
                </a:cxn>
                <a:cxn ang="0">
                  <a:pos x="575" y="1036"/>
                </a:cxn>
                <a:cxn ang="0">
                  <a:pos x="593" y="1001"/>
                </a:cxn>
                <a:cxn ang="0">
                  <a:pos x="597" y="956"/>
                </a:cxn>
                <a:cxn ang="0">
                  <a:pos x="574" y="903"/>
                </a:cxn>
                <a:cxn ang="0">
                  <a:pos x="522" y="854"/>
                </a:cxn>
                <a:cxn ang="0">
                  <a:pos x="439" y="809"/>
                </a:cxn>
                <a:cxn ang="0">
                  <a:pos x="317" y="756"/>
                </a:cxn>
                <a:cxn ang="0">
                  <a:pos x="181" y="685"/>
                </a:cxn>
                <a:cxn ang="0">
                  <a:pos x="86" y="596"/>
                </a:cxn>
                <a:cxn ang="0">
                  <a:pos x="34" y="483"/>
                </a:cxn>
                <a:cxn ang="0">
                  <a:pos x="25" y="329"/>
                </a:cxn>
                <a:cxn ang="0">
                  <a:pos x="82" y="173"/>
                </a:cxn>
                <a:cxn ang="0">
                  <a:pos x="199" y="69"/>
                </a:cxn>
                <a:cxn ang="0">
                  <a:pos x="357" y="12"/>
                </a:cxn>
                <a:cxn ang="0">
                  <a:pos x="539" y="2"/>
                </a:cxn>
                <a:cxn ang="0">
                  <a:pos x="716" y="35"/>
                </a:cxn>
                <a:cxn ang="0">
                  <a:pos x="855" y="119"/>
                </a:cxn>
                <a:cxn ang="0">
                  <a:pos x="942" y="261"/>
                </a:cxn>
                <a:cxn ang="0">
                  <a:pos x="963" y="442"/>
                </a:cxn>
              </a:cxnLst>
              <a:rect l="0" t="0" r="r" b="b"/>
              <a:pathLst>
                <a:path w="1000" h="1331">
                  <a:moveTo>
                    <a:pt x="963" y="442"/>
                  </a:moveTo>
                  <a:lnTo>
                    <a:pt x="593" y="442"/>
                  </a:lnTo>
                  <a:lnTo>
                    <a:pt x="593" y="441"/>
                  </a:lnTo>
                  <a:lnTo>
                    <a:pt x="593" y="439"/>
                  </a:lnTo>
                  <a:lnTo>
                    <a:pt x="593" y="435"/>
                  </a:lnTo>
                  <a:lnTo>
                    <a:pt x="593" y="432"/>
                  </a:lnTo>
                  <a:lnTo>
                    <a:pt x="593" y="427"/>
                  </a:lnTo>
                  <a:lnTo>
                    <a:pt x="593" y="422"/>
                  </a:lnTo>
                  <a:lnTo>
                    <a:pt x="593" y="415"/>
                  </a:lnTo>
                  <a:lnTo>
                    <a:pt x="593" y="410"/>
                  </a:lnTo>
                  <a:lnTo>
                    <a:pt x="593" y="403"/>
                  </a:lnTo>
                  <a:lnTo>
                    <a:pt x="593" y="396"/>
                  </a:lnTo>
                  <a:lnTo>
                    <a:pt x="593" y="389"/>
                  </a:lnTo>
                  <a:lnTo>
                    <a:pt x="593" y="384"/>
                  </a:lnTo>
                  <a:lnTo>
                    <a:pt x="593" y="378"/>
                  </a:lnTo>
                  <a:lnTo>
                    <a:pt x="593" y="373"/>
                  </a:lnTo>
                  <a:lnTo>
                    <a:pt x="593" y="369"/>
                  </a:lnTo>
                  <a:lnTo>
                    <a:pt x="593" y="366"/>
                  </a:lnTo>
                  <a:lnTo>
                    <a:pt x="592" y="356"/>
                  </a:lnTo>
                  <a:lnTo>
                    <a:pt x="591" y="346"/>
                  </a:lnTo>
                  <a:lnTo>
                    <a:pt x="589" y="336"/>
                  </a:lnTo>
                  <a:lnTo>
                    <a:pt x="587" y="326"/>
                  </a:lnTo>
                  <a:lnTo>
                    <a:pt x="583" y="317"/>
                  </a:lnTo>
                  <a:lnTo>
                    <a:pt x="579" y="308"/>
                  </a:lnTo>
                  <a:lnTo>
                    <a:pt x="574" y="300"/>
                  </a:lnTo>
                  <a:lnTo>
                    <a:pt x="567" y="292"/>
                  </a:lnTo>
                  <a:lnTo>
                    <a:pt x="561" y="284"/>
                  </a:lnTo>
                  <a:lnTo>
                    <a:pt x="553" y="278"/>
                  </a:lnTo>
                  <a:lnTo>
                    <a:pt x="545" y="272"/>
                  </a:lnTo>
                  <a:lnTo>
                    <a:pt x="535" y="268"/>
                  </a:lnTo>
                  <a:lnTo>
                    <a:pt x="525" y="263"/>
                  </a:lnTo>
                  <a:lnTo>
                    <a:pt x="513" y="261"/>
                  </a:lnTo>
                  <a:lnTo>
                    <a:pt x="501" y="259"/>
                  </a:lnTo>
                  <a:lnTo>
                    <a:pt x="489" y="259"/>
                  </a:lnTo>
                  <a:lnTo>
                    <a:pt x="475" y="259"/>
                  </a:lnTo>
                  <a:lnTo>
                    <a:pt x="463" y="260"/>
                  </a:lnTo>
                  <a:lnTo>
                    <a:pt x="452" y="262"/>
                  </a:lnTo>
                  <a:lnTo>
                    <a:pt x="440" y="265"/>
                  </a:lnTo>
                  <a:lnTo>
                    <a:pt x="431" y="269"/>
                  </a:lnTo>
                  <a:lnTo>
                    <a:pt x="424" y="273"/>
                  </a:lnTo>
                  <a:lnTo>
                    <a:pt x="416" y="279"/>
                  </a:lnTo>
                  <a:lnTo>
                    <a:pt x="409" y="284"/>
                  </a:lnTo>
                  <a:lnTo>
                    <a:pt x="403" y="290"/>
                  </a:lnTo>
                  <a:lnTo>
                    <a:pt x="399" y="297"/>
                  </a:lnTo>
                  <a:lnTo>
                    <a:pt x="394" y="303"/>
                  </a:lnTo>
                  <a:lnTo>
                    <a:pt x="391" y="310"/>
                  </a:lnTo>
                  <a:lnTo>
                    <a:pt x="389" y="318"/>
                  </a:lnTo>
                  <a:lnTo>
                    <a:pt x="388" y="326"/>
                  </a:lnTo>
                  <a:lnTo>
                    <a:pt x="387" y="334"/>
                  </a:lnTo>
                  <a:lnTo>
                    <a:pt x="387" y="341"/>
                  </a:lnTo>
                  <a:lnTo>
                    <a:pt x="388" y="357"/>
                  </a:lnTo>
                  <a:lnTo>
                    <a:pt x="392" y="374"/>
                  </a:lnTo>
                  <a:lnTo>
                    <a:pt x="400" y="388"/>
                  </a:lnTo>
                  <a:lnTo>
                    <a:pt x="410" y="403"/>
                  </a:lnTo>
                  <a:lnTo>
                    <a:pt x="424" y="416"/>
                  </a:lnTo>
                  <a:lnTo>
                    <a:pt x="438" y="430"/>
                  </a:lnTo>
                  <a:lnTo>
                    <a:pt x="455" y="443"/>
                  </a:lnTo>
                  <a:lnTo>
                    <a:pt x="474" y="455"/>
                  </a:lnTo>
                  <a:lnTo>
                    <a:pt x="494" y="468"/>
                  </a:lnTo>
                  <a:lnTo>
                    <a:pt x="517" y="480"/>
                  </a:lnTo>
                  <a:lnTo>
                    <a:pt x="540" y="491"/>
                  </a:lnTo>
                  <a:lnTo>
                    <a:pt x="565" y="503"/>
                  </a:lnTo>
                  <a:lnTo>
                    <a:pt x="590" y="515"/>
                  </a:lnTo>
                  <a:lnTo>
                    <a:pt x="616" y="527"/>
                  </a:lnTo>
                  <a:lnTo>
                    <a:pt x="642" y="539"/>
                  </a:lnTo>
                  <a:lnTo>
                    <a:pt x="669" y="553"/>
                  </a:lnTo>
                  <a:lnTo>
                    <a:pt x="701" y="568"/>
                  </a:lnTo>
                  <a:lnTo>
                    <a:pt x="734" y="584"/>
                  </a:lnTo>
                  <a:lnTo>
                    <a:pt x="765" y="601"/>
                  </a:lnTo>
                  <a:lnTo>
                    <a:pt x="796" y="619"/>
                  </a:lnTo>
                  <a:lnTo>
                    <a:pt x="825" y="635"/>
                  </a:lnTo>
                  <a:lnTo>
                    <a:pt x="852" y="654"/>
                  </a:lnTo>
                  <a:lnTo>
                    <a:pt x="878" y="675"/>
                  </a:lnTo>
                  <a:lnTo>
                    <a:pt x="901" y="695"/>
                  </a:lnTo>
                  <a:lnTo>
                    <a:pt x="923" y="717"/>
                  </a:lnTo>
                  <a:lnTo>
                    <a:pt x="942" y="742"/>
                  </a:lnTo>
                  <a:lnTo>
                    <a:pt x="958" y="767"/>
                  </a:lnTo>
                  <a:lnTo>
                    <a:pt x="973" y="795"/>
                  </a:lnTo>
                  <a:lnTo>
                    <a:pt x="984" y="825"/>
                  </a:lnTo>
                  <a:lnTo>
                    <a:pt x="992" y="858"/>
                  </a:lnTo>
                  <a:lnTo>
                    <a:pt x="998" y="894"/>
                  </a:lnTo>
                  <a:lnTo>
                    <a:pt x="1000" y="932"/>
                  </a:lnTo>
                  <a:lnTo>
                    <a:pt x="997" y="980"/>
                  </a:lnTo>
                  <a:lnTo>
                    <a:pt x="990" y="1024"/>
                  </a:lnTo>
                  <a:lnTo>
                    <a:pt x="978" y="1066"/>
                  </a:lnTo>
                  <a:lnTo>
                    <a:pt x="961" y="1105"/>
                  </a:lnTo>
                  <a:lnTo>
                    <a:pt x="939" y="1141"/>
                  </a:lnTo>
                  <a:lnTo>
                    <a:pt x="915" y="1174"/>
                  </a:lnTo>
                  <a:lnTo>
                    <a:pt x="885" y="1203"/>
                  </a:lnTo>
                  <a:lnTo>
                    <a:pt x="854" y="1230"/>
                  </a:lnTo>
                  <a:lnTo>
                    <a:pt x="818" y="1254"/>
                  </a:lnTo>
                  <a:lnTo>
                    <a:pt x="779" y="1274"/>
                  </a:lnTo>
                  <a:lnTo>
                    <a:pt x="737" y="1290"/>
                  </a:lnTo>
                  <a:lnTo>
                    <a:pt x="692" y="1305"/>
                  </a:lnTo>
                  <a:lnTo>
                    <a:pt x="645" y="1316"/>
                  </a:lnTo>
                  <a:lnTo>
                    <a:pt x="594" y="1324"/>
                  </a:lnTo>
                  <a:lnTo>
                    <a:pt x="543" y="1328"/>
                  </a:lnTo>
                  <a:lnTo>
                    <a:pt x="490" y="1331"/>
                  </a:lnTo>
                  <a:lnTo>
                    <a:pt x="431" y="1328"/>
                  </a:lnTo>
                  <a:lnTo>
                    <a:pt x="378" y="1323"/>
                  </a:lnTo>
                  <a:lnTo>
                    <a:pt x="327" y="1314"/>
                  </a:lnTo>
                  <a:lnTo>
                    <a:pt x="280" y="1300"/>
                  </a:lnTo>
                  <a:lnTo>
                    <a:pt x="237" y="1285"/>
                  </a:lnTo>
                  <a:lnTo>
                    <a:pt x="197" y="1266"/>
                  </a:lnTo>
                  <a:lnTo>
                    <a:pt x="160" y="1242"/>
                  </a:lnTo>
                  <a:lnTo>
                    <a:pt x="127" y="1217"/>
                  </a:lnTo>
                  <a:lnTo>
                    <a:pt x="98" y="1188"/>
                  </a:lnTo>
                  <a:lnTo>
                    <a:pt x="72" y="1156"/>
                  </a:lnTo>
                  <a:lnTo>
                    <a:pt x="51" y="1122"/>
                  </a:lnTo>
                  <a:lnTo>
                    <a:pt x="33" y="1084"/>
                  </a:lnTo>
                  <a:lnTo>
                    <a:pt x="18" y="1043"/>
                  </a:lnTo>
                  <a:lnTo>
                    <a:pt x="8" y="1000"/>
                  </a:lnTo>
                  <a:lnTo>
                    <a:pt x="1" y="954"/>
                  </a:lnTo>
                  <a:lnTo>
                    <a:pt x="0" y="906"/>
                  </a:lnTo>
                  <a:lnTo>
                    <a:pt x="0" y="860"/>
                  </a:lnTo>
                  <a:lnTo>
                    <a:pt x="373" y="860"/>
                  </a:lnTo>
                  <a:lnTo>
                    <a:pt x="373" y="863"/>
                  </a:lnTo>
                  <a:lnTo>
                    <a:pt x="373" y="867"/>
                  </a:lnTo>
                  <a:lnTo>
                    <a:pt x="373" y="872"/>
                  </a:lnTo>
                  <a:lnTo>
                    <a:pt x="373" y="879"/>
                  </a:lnTo>
                  <a:lnTo>
                    <a:pt x="373" y="887"/>
                  </a:lnTo>
                  <a:lnTo>
                    <a:pt x="373" y="895"/>
                  </a:lnTo>
                  <a:lnTo>
                    <a:pt x="373" y="903"/>
                  </a:lnTo>
                  <a:lnTo>
                    <a:pt x="373" y="911"/>
                  </a:lnTo>
                  <a:lnTo>
                    <a:pt x="373" y="920"/>
                  </a:lnTo>
                  <a:lnTo>
                    <a:pt x="373" y="928"/>
                  </a:lnTo>
                  <a:lnTo>
                    <a:pt x="373" y="936"/>
                  </a:lnTo>
                  <a:lnTo>
                    <a:pt x="373" y="944"/>
                  </a:lnTo>
                  <a:lnTo>
                    <a:pt x="373" y="949"/>
                  </a:lnTo>
                  <a:lnTo>
                    <a:pt x="373" y="955"/>
                  </a:lnTo>
                  <a:lnTo>
                    <a:pt x="373" y="960"/>
                  </a:lnTo>
                  <a:lnTo>
                    <a:pt x="373" y="971"/>
                  </a:lnTo>
                  <a:lnTo>
                    <a:pt x="374" y="982"/>
                  </a:lnTo>
                  <a:lnTo>
                    <a:pt x="376" y="992"/>
                  </a:lnTo>
                  <a:lnTo>
                    <a:pt x="379" y="1002"/>
                  </a:lnTo>
                  <a:lnTo>
                    <a:pt x="383" y="1012"/>
                  </a:lnTo>
                  <a:lnTo>
                    <a:pt x="388" y="1022"/>
                  </a:lnTo>
                  <a:lnTo>
                    <a:pt x="393" y="1030"/>
                  </a:lnTo>
                  <a:lnTo>
                    <a:pt x="400" y="1039"/>
                  </a:lnTo>
                  <a:lnTo>
                    <a:pt x="408" y="1046"/>
                  </a:lnTo>
                  <a:lnTo>
                    <a:pt x="417" y="1052"/>
                  </a:lnTo>
                  <a:lnTo>
                    <a:pt x="427" y="1058"/>
                  </a:lnTo>
                  <a:lnTo>
                    <a:pt x="437" y="1062"/>
                  </a:lnTo>
                  <a:lnTo>
                    <a:pt x="449" y="1067"/>
                  </a:lnTo>
                  <a:lnTo>
                    <a:pt x="462" y="1069"/>
                  </a:lnTo>
                  <a:lnTo>
                    <a:pt x="475" y="1071"/>
                  </a:lnTo>
                  <a:lnTo>
                    <a:pt x="491" y="1072"/>
                  </a:lnTo>
                  <a:lnTo>
                    <a:pt x="502" y="1071"/>
                  </a:lnTo>
                  <a:lnTo>
                    <a:pt x="513" y="1070"/>
                  </a:lnTo>
                  <a:lnTo>
                    <a:pt x="525" y="1067"/>
                  </a:lnTo>
                  <a:lnTo>
                    <a:pt x="535" y="1064"/>
                  </a:lnTo>
                  <a:lnTo>
                    <a:pt x="544" y="1060"/>
                  </a:lnTo>
                  <a:lnTo>
                    <a:pt x="553" y="1055"/>
                  </a:lnTo>
                  <a:lnTo>
                    <a:pt x="561" y="1049"/>
                  </a:lnTo>
                  <a:lnTo>
                    <a:pt x="569" y="1042"/>
                  </a:lnTo>
                  <a:lnTo>
                    <a:pt x="575" y="1036"/>
                  </a:lnTo>
                  <a:lnTo>
                    <a:pt x="581" y="1028"/>
                  </a:lnTo>
                  <a:lnTo>
                    <a:pt x="585" y="1020"/>
                  </a:lnTo>
                  <a:lnTo>
                    <a:pt x="590" y="1011"/>
                  </a:lnTo>
                  <a:lnTo>
                    <a:pt x="593" y="1001"/>
                  </a:lnTo>
                  <a:lnTo>
                    <a:pt x="596" y="992"/>
                  </a:lnTo>
                  <a:lnTo>
                    <a:pt x="597" y="982"/>
                  </a:lnTo>
                  <a:lnTo>
                    <a:pt x="598" y="972"/>
                  </a:lnTo>
                  <a:lnTo>
                    <a:pt x="597" y="956"/>
                  </a:lnTo>
                  <a:lnTo>
                    <a:pt x="593" y="943"/>
                  </a:lnTo>
                  <a:lnTo>
                    <a:pt x="589" y="928"/>
                  </a:lnTo>
                  <a:lnTo>
                    <a:pt x="583" y="916"/>
                  </a:lnTo>
                  <a:lnTo>
                    <a:pt x="574" y="903"/>
                  </a:lnTo>
                  <a:lnTo>
                    <a:pt x="564" y="890"/>
                  </a:lnTo>
                  <a:lnTo>
                    <a:pt x="553" y="878"/>
                  </a:lnTo>
                  <a:lnTo>
                    <a:pt x="538" y="867"/>
                  </a:lnTo>
                  <a:lnTo>
                    <a:pt x="522" y="854"/>
                  </a:lnTo>
                  <a:lnTo>
                    <a:pt x="505" y="843"/>
                  </a:lnTo>
                  <a:lnTo>
                    <a:pt x="485" y="831"/>
                  </a:lnTo>
                  <a:lnTo>
                    <a:pt x="464" y="820"/>
                  </a:lnTo>
                  <a:lnTo>
                    <a:pt x="439" y="809"/>
                  </a:lnTo>
                  <a:lnTo>
                    <a:pt x="415" y="796"/>
                  </a:lnTo>
                  <a:lnTo>
                    <a:pt x="387" y="784"/>
                  </a:lnTo>
                  <a:lnTo>
                    <a:pt x="357" y="773"/>
                  </a:lnTo>
                  <a:lnTo>
                    <a:pt x="317" y="756"/>
                  </a:lnTo>
                  <a:lnTo>
                    <a:pt x="279" y="739"/>
                  </a:lnTo>
                  <a:lnTo>
                    <a:pt x="244" y="721"/>
                  </a:lnTo>
                  <a:lnTo>
                    <a:pt x="211" y="704"/>
                  </a:lnTo>
                  <a:lnTo>
                    <a:pt x="181" y="685"/>
                  </a:lnTo>
                  <a:lnTo>
                    <a:pt x="153" y="664"/>
                  </a:lnTo>
                  <a:lnTo>
                    <a:pt x="128" y="643"/>
                  </a:lnTo>
                  <a:lnTo>
                    <a:pt x="107" y="621"/>
                  </a:lnTo>
                  <a:lnTo>
                    <a:pt x="86" y="596"/>
                  </a:lnTo>
                  <a:lnTo>
                    <a:pt x="70" y="572"/>
                  </a:lnTo>
                  <a:lnTo>
                    <a:pt x="55" y="544"/>
                  </a:lnTo>
                  <a:lnTo>
                    <a:pt x="44" y="515"/>
                  </a:lnTo>
                  <a:lnTo>
                    <a:pt x="34" y="483"/>
                  </a:lnTo>
                  <a:lnTo>
                    <a:pt x="27" y="450"/>
                  </a:lnTo>
                  <a:lnTo>
                    <a:pt x="24" y="415"/>
                  </a:lnTo>
                  <a:lnTo>
                    <a:pt x="22" y="377"/>
                  </a:lnTo>
                  <a:lnTo>
                    <a:pt x="25" y="329"/>
                  </a:lnTo>
                  <a:lnTo>
                    <a:pt x="33" y="286"/>
                  </a:lnTo>
                  <a:lnTo>
                    <a:pt x="44" y="244"/>
                  </a:lnTo>
                  <a:lnTo>
                    <a:pt x="61" y="207"/>
                  </a:lnTo>
                  <a:lnTo>
                    <a:pt x="82" y="173"/>
                  </a:lnTo>
                  <a:lnTo>
                    <a:pt x="106" y="142"/>
                  </a:lnTo>
                  <a:lnTo>
                    <a:pt x="134" y="115"/>
                  </a:lnTo>
                  <a:lnTo>
                    <a:pt x="165" y="90"/>
                  </a:lnTo>
                  <a:lnTo>
                    <a:pt x="199" y="69"/>
                  </a:lnTo>
                  <a:lnTo>
                    <a:pt x="235" y="50"/>
                  </a:lnTo>
                  <a:lnTo>
                    <a:pt x="274" y="34"/>
                  </a:lnTo>
                  <a:lnTo>
                    <a:pt x="315" y="22"/>
                  </a:lnTo>
                  <a:lnTo>
                    <a:pt x="357" y="12"/>
                  </a:lnTo>
                  <a:lnTo>
                    <a:pt x="401" y="5"/>
                  </a:lnTo>
                  <a:lnTo>
                    <a:pt x="446" y="2"/>
                  </a:lnTo>
                  <a:lnTo>
                    <a:pt x="492" y="0"/>
                  </a:lnTo>
                  <a:lnTo>
                    <a:pt x="539" y="2"/>
                  </a:lnTo>
                  <a:lnTo>
                    <a:pt x="587" y="5"/>
                  </a:lnTo>
                  <a:lnTo>
                    <a:pt x="631" y="13"/>
                  </a:lnTo>
                  <a:lnTo>
                    <a:pt x="674" y="22"/>
                  </a:lnTo>
                  <a:lnTo>
                    <a:pt x="716" y="35"/>
                  </a:lnTo>
                  <a:lnTo>
                    <a:pt x="754" y="51"/>
                  </a:lnTo>
                  <a:lnTo>
                    <a:pt x="791" y="71"/>
                  </a:lnTo>
                  <a:lnTo>
                    <a:pt x="825" y="93"/>
                  </a:lnTo>
                  <a:lnTo>
                    <a:pt x="855" y="119"/>
                  </a:lnTo>
                  <a:lnTo>
                    <a:pt x="882" y="149"/>
                  </a:lnTo>
                  <a:lnTo>
                    <a:pt x="906" y="183"/>
                  </a:lnTo>
                  <a:lnTo>
                    <a:pt x="926" y="220"/>
                  </a:lnTo>
                  <a:lnTo>
                    <a:pt x="942" y="261"/>
                  </a:lnTo>
                  <a:lnTo>
                    <a:pt x="953" y="306"/>
                  </a:lnTo>
                  <a:lnTo>
                    <a:pt x="960" y="355"/>
                  </a:lnTo>
                  <a:lnTo>
                    <a:pt x="963" y="408"/>
                  </a:lnTo>
                  <a:lnTo>
                    <a:pt x="963" y="44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4"/>
            <p:cNvSpPr>
              <a:spLocks noEditPoints="1"/>
            </p:cNvSpPr>
            <p:nvPr/>
          </p:nvSpPr>
          <p:spPr bwMode="auto">
            <a:xfrm>
              <a:off x="3635375" y="4519613"/>
              <a:ext cx="219075" cy="388938"/>
            </a:xfrm>
            <a:custGeom>
              <a:avLst/>
              <a:gdLst/>
              <a:ahLst/>
              <a:cxnLst>
                <a:cxn ang="0">
                  <a:pos x="398" y="944"/>
                </a:cxn>
                <a:cxn ang="0">
                  <a:pos x="415" y="977"/>
                </a:cxn>
                <a:cxn ang="0">
                  <a:pos x="441" y="998"/>
                </a:cxn>
                <a:cxn ang="0">
                  <a:pos x="473" y="1006"/>
                </a:cxn>
                <a:cxn ang="0">
                  <a:pos x="505" y="1004"/>
                </a:cxn>
                <a:cxn ang="0">
                  <a:pos x="535" y="991"/>
                </a:cxn>
                <a:cxn ang="0">
                  <a:pos x="558" y="965"/>
                </a:cxn>
                <a:cxn ang="0">
                  <a:pos x="570" y="927"/>
                </a:cxn>
                <a:cxn ang="0">
                  <a:pos x="571" y="847"/>
                </a:cxn>
                <a:cxn ang="0">
                  <a:pos x="571" y="672"/>
                </a:cxn>
                <a:cxn ang="0">
                  <a:pos x="571" y="484"/>
                </a:cxn>
                <a:cxn ang="0">
                  <a:pos x="571" y="374"/>
                </a:cxn>
                <a:cxn ang="0">
                  <a:pos x="565" y="336"/>
                </a:cxn>
                <a:cxn ang="0">
                  <a:pos x="547" y="303"/>
                </a:cxn>
                <a:cxn ang="0">
                  <a:pos x="519" y="284"/>
                </a:cxn>
                <a:cxn ang="0">
                  <a:pos x="488" y="277"/>
                </a:cxn>
                <a:cxn ang="0">
                  <a:pos x="455" y="279"/>
                </a:cxn>
                <a:cxn ang="0">
                  <a:pos x="426" y="293"/>
                </a:cxn>
                <a:cxn ang="0">
                  <a:pos x="405" y="320"/>
                </a:cxn>
                <a:cxn ang="0">
                  <a:pos x="395" y="359"/>
                </a:cxn>
                <a:cxn ang="0">
                  <a:pos x="395" y="415"/>
                </a:cxn>
                <a:cxn ang="0">
                  <a:pos x="395" y="569"/>
                </a:cxn>
                <a:cxn ang="0">
                  <a:pos x="395" y="756"/>
                </a:cxn>
                <a:cxn ang="0">
                  <a:pos x="395" y="894"/>
                </a:cxn>
                <a:cxn ang="0">
                  <a:pos x="398" y="1375"/>
                </a:cxn>
                <a:cxn ang="0">
                  <a:pos x="407" y="1407"/>
                </a:cxn>
                <a:cxn ang="0">
                  <a:pos x="426" y="1431"/>
                </a:cxn>
                <a:cxn ang="0">
                  <a:pos x="454" y="1446"/>
                </a:cxn>
                <a:cxn ang="0">
                  <a:pos x="490" y="1449"/>
                </a:cxn>
                <a:cxn ang="0">
                  <a:pos x="522" y="1441"/>
                </a:cxn>
                <a:cxn ang="0">
                  <a:pos x="547" y="1422"/>
                </a:cxn>
                <a:cxn ang="0">
                  <a:pos x="563" y="1393"/>
                </a:cxn>
                <a:cxn ang="0">
                  <a:pos x="568" y="1161"/>
                </a:cxn>
                <a:cxn ang="0">
                  <a:pos x="535" y="1182"/>
                </a:cxn>
                <a:cxn ang="0">
                  <a:pos x="485" y="1211"/>
                </a:cxn>
                <a:cxn ang="0">
                  <a:pos x="418" y="1233"/>
                </a:cxn>
                <a:cxn ang="0">
                  <a:pos x="335" y="1245"/>
                </a:cxn>
                <a:cxn ang="0">
                  <a:pos x="209" y="1231"/>
                </a:cxn>
                <a:cxn ang="0">
                  <a:pos x="102" y="1174"/>
                </a:cxn>
                <a:cxn ang="0">
                  <a:pos x="32" y="1076"/>
                </a:cxn>
                <a:cxn ang="0">
                  <a:pos x="1" y="942"/>
                </a:cxn>
                <a:cxn ang="0">
                  <a:pos x="0" y="802"/>
                </a:cxn>
                <a:cxn ang="0">
                  <a:pos x="0" y="622"/>
                </a:cxn>
                <a:cxn ang="0">
                  <a:pos x="0" y="450"/>
                </a:cxn>
                <a:cxn ang="0">
                  <a:pos x="0" y="354"/>
                </a:cxn>
                <a:cxn ang="0">
                  <a:pos x="11" y="242"/>
                </a:cxn>
                <a:cxn ang="0">
                  <a:pos x="62" y="123"/>
                </a:cxn>
                <a:cxn ang="0">
                  <a:pos x="153" y="41"/>
                </a:cxn>
                <a:cxn ang="0">
                  <a:pos x="281" y="2"/>
                </a:cxn>
                <a:cxn ang="0">
                  <a:pos x="412" y="11"/>
                </a:cxn>
                <a:cxn ang="0">
                  <a:pos x="504" y="46"/>
                </a:cxn>
                <a:cxn ang="0">
                  <a:pos x="563" y="92"/>
                </a:cxn>
                <a:cxn ang="0">
                  <a:pos x="596" y="130"/>
                </a:cxn>
                <a:cxn ang="0">
                  <a:pos x="965" y="38"/>
                </a:cxn>
                <a:cxn ang="0">
                  <a:pos x="951" y="1420"/>
                </a:cxn>
                <a:cxn ang="0">
                  <a:pos x="883" y="1567"/>
                </a:cxn>
                <a:cxn ang="0">
                  <a:pos x="752" y="1666"/>
                </a:cxn>
                <a:cxn ang="0">
                  <a:pos x="546" y="1712"/>
                </a:cxn>
                <a:cxn ang="0">
                  <a:pos x="323" y="1700"/>
                </a:cxn>
                <a:cxn ang="0">
                  <a:pos x="159" y="1639"/>
                </a:cxn>
                <a:cxn ang="0">
                  <a:pos x="51" y="1533"/>
                </a:cxn>
                <a:cxn ang="0">
                  <a:pos x="2" y="1384"/>
                </a:cxn>
              </a:cxnLst>
              <a:rect l="0" t="0" r="r" b="b"/>
              <a:pathLst>
                <a:path w="965" h="1714">
                  <a:moveTo>
                    <a:pt x="395" y="911"/>
                  </a:moveTo>
                  <a:lnTo>
                    <a:pt x="395" y="923"/>
                  </a:lnTo>
                  <a:lnTo>
                    <a:pt x="396" y="934"/>
                  </a:lnTo>
                  <a:lnTo>
                    <a:pt x="398" y="944"/>
                  </a:lnTo>
                  <a:lnTo>
                    <a:pt x="401" y="954"/>
                  </a:lnTo>
                  <a:lnTo>
                    <a:pt x="405" y="963"/>
                  </a:lnTo>
                  <a:lnTo>
                    <a:pt x="409" y="971"/>
                  </a:lnTo>
                  <a:lnTo>
                    <a:pt x="415" y="977"/>
                  </a:lnTo>
                  <a:lnTo>
                    <a:pt x="420" y="984"/>
                  </a:lnTo>
                  <a:lnTo>
                    <a:pt x="427" y="990"/>
                  </a:lnTo>
                  <a:lnTo>
                    <a:pt x="434" y="994"/>
                  </a:lnTo>
                  <a:lnTo>
                    <a:pt x="441" y="998"/>
                  </a:lnTo>
                  <a:lnTo>
                    <a:pt x="449" y="1001"/>
                  </a:lnTo>
                  <a:lnTo>
                    <a:pt x="456" y="1004"/>
                  </a:lnTo>
                  <a:lnTo>
                    <a:pt x="464" y="1005"/>
                  </a:lnTo>
                  <a:lnTo>
                    <a:pt x="473" y="1006"/>
                  </a:lnTo>
                  <a:lnTo>
                    <a:pt x="482" y="1008"/>
                  </a:lnTo>
                  <a:lnTo>
                    <a:pt x="489" y="1006"/>
                  </a:lnTo>
                  <a:lnTo>
                    <a:pt x="497" y="1005"/>
                  </a:lnTo>
                  <a:lnTo>
                    <a:pt x="505" y="1004"/>
                  </a:lnTo>
                  <a:lnTo>
                    <a:pt x="513" y="1002"/>
                  </a:lnTo>
                  <a:lnTo>
                    <a:pt x="521" y="999"/>
                  </a:lnTo>
                  <a:lnTo>
                    <a:pt x="527" y="995"/>
                  </a:lnTo>
                  <a:lnTo>
                    <a:pt x="535" y="991"/>
                  </a:lnTo>
                  <a:lnTo>
                    <a:pt x="542" y="985"/>
                  </a:lnTo>
                  <a:lnTo>
                    <a:pt x="547" y="980"/>
                  </a:lnTo>
                  <a:lnTo>
                    <a:pt x="553" y="972"/>
                  </a:lnTo>
                  <a:lnTo>
                    <a:pt x="558" y="965"/>
                  </a:lnTo>
                  <a:lnTo>
                    <a:pt x="562" y="956"/>
                  </a:lnTo>
                  <a:lnTo>
                    <a:pt x="565" y="947"/>
                  </a:lnTo>
                  <a:lnTo>
                    <a:pt x="569" y="937"/>
                  </a:lnTo>
                  <a:lnTo>
                    <a:pt x="570" y="927"/>
                  </a:lnTo>
                  <a:lnTo>
                    <a:pt x="571" y="916"/>
                  </a:lnTo>
                  <a:lnTo>
                    <a:pt x="571" y="901"/>
                  </a:lnTo>
                  <a:lnTo>
                    <a:pt x="571" y="878"/>
                  </a:lnTo>
                  <a:lnTo>
                    <a:pt x="571" y="847"/>
                  </a:lnTo>
                  <a:lnTo>
                    <a:pt x="571" y="810"/>
                  </a:lnTo>
                  <a:lnTo>
                    <a:pt x="571" y="767"/>
                  </a:lnTo>
                  <a:lnTo>
                    <a:pt x="571" y="721"/>
                  </a:lnTo>
                  <a:lnTo>
                    <a:pt x="571" y="672"/>
                  </a:lnTo>
                  <a:lnTo>
                    <a:pt x="571" y="623"/>
                  </a:lnTo>
                  <a:lnTo>
                    <a:pt x="571" y="575"/>
                  </a:lnTo>
                  <a:lnTo>
                    <a:pt x="571" y="528"/>
                  </a:lnTo>
                  <a:lnTo>
                    <a:pt x="571" y="484"/>
                  </a:lnTo>
                  <a:lnTo>
                    <a:pt x="571" y="446"/>
                  </a:lnTo>
                  <a:lnTo>
                    <a:pt x="571" y="414"/>
                  </a:lnTo>
                  <a:lnTo>
                    <a:pt x="571" y="389"/>
                  </a:lnTo>
                  <a:lnTo>
                    <a:pt x="571" y="374"/>
                  </a:lnTo>
                  <a:lnTo>
                    <a:pt x="571" y="368"/>
                  </a:lnTo>
                  <a:lnTo>
                    <a:pt x="570" y="356"/>
                  </a:lnTo>
                  <a:lnTo>
                    <a:pt x="569" y="346"/>
                  </a:lnTo>
                  <a:lnTo>
                    <a:pt x="565" y="336"/>
                  </a:lnTo>
                  <a:lnTo>
                    <a:pt x="562" y="327"/>
                  </a:lnTo>
                  <a:lnTo>
                    <a:pt x="558" y="318"/>
                  </a:lnTo>
                  <a:lnTo>
                    <a:pt x="553" y="311"/>
                  </a:lnTo>
                  <a:lnTo>
                    <a:pt x="547" y="303"/>
                  </a:lnTo>
                  <a:lnTo>
                    <a:pt x="541" y="298"/>
                  </a:lnTo>
                  <a:lnTo>
                    <a:pt x="534" y="292"/>
                  </a:lnTo>
                  <a:lnTo>
                    <a:pt x="527" y="288"/>
                  </a:lnTo>
                  <a:lnTo>
                    <a:pt x="519" y="284"/>
                  </a:lnTo>
                  <a:lnTo>
                    <a:pt x="512" y="281"/>
                  </a:lnTo>
                  <a:lnTo>
                    <a:pt x="504" y="279"/>
                  </a:lnTo>
                  <a:lnTo>
                    <a:pt x="496" y="278"/>
                  </a:lnTo>
                  <a:lnTo>
                    <a:pt x="488" y="277"/>
                  </a:lnTo>
                  <a:lnTo>
                    <a:pt x="481" y="277"/>
                  </a:lnTo>
                  <a:lnTo>
                    <a:pt x="472" y="277"/>
                  </a:lnTo>
                  <a:lnTo>
                    <a:pt x="463" y="278"/>
                  </a:lnTo>
                  <a:lnTo>
                    <a:pt x="455" y="279"/>
                  </a:lnTo>
                  <a:lnTo>
                    <a:pt x="447" y="282"/>
                  </a:lnTo>
                  <a:lnTo>
                    <a:pt x="440" y="286"/>
                  </a:lnTo>
                  <a:lnTo>
                    <a:pt x="433" y="289"/>
                  </a:lnTo>
                  <a:lnTo>
                    <a:pt x="426" y="293"/>
                  </a:lnTo>
                  <a:lnTo>
                    <a:pt x="420" y="299"/>
                  </a:lnTo>
                  <a:lnTo>
                    <a:pt x="415" y="306"/>
                  </a:lnTo>
                  <a:lnTo>
                    <a:pt x="409" y="312"/>
                  </a:lnTo>
                  <a:lnTo>
                    <a:pt x="405" y="320"/>
                  </a:lnTo>
                  <a:lnTo>
                    <a:pt x="401" y="329"/>
                  </a:lnTo>
                  <a:lnTo>
                    <a:pt x="398" y="338"/>
                  </a:lnTo>
                  <a:lnTo>
                    <a:pt x="396" y="348"/>
                  </a:lnTo>
                  <a:lnTo>
                    <a:pt x="395" y="359"/>
                  </a:lnTo>
                  <a:lnTo>
                    <a:pt x="395" y="372"/>
                  </a:lnTo>
                  <a:lnTo>
                    <a:pt x="395" y="376"/>
                  </a:lnTo>
                  <a:lnTo>
                    <a:pt x="395" y="392"/>
                  </a:lnTo>
                  <a:lnTo>
                    <a:pt x="395" y="415"/>
                  </a:lnTo>
                  <a:lnTo>
                    <a:pt x="395" y="446"/>
                  </a:lnTo>
                  <a:lnTo>
                    <a:pt x="395" y="483"/>
                  </a:lnTo>
                  <a:lnTo>
                    <a:pt x="395" y="525"/>
                  </a:lnTo>
                  <a:lnTo>
                    <a:pt x="395" y="569"/>
                  </a:lnTo>
                  <a:lnTo>
                    <a:pt x="395" y="616"/>
                  </a:lnTo>
                  <a:lnTo>
                    <a:pt x="395" y="664"/>
                  </a:lnTo>
                  <a:lnTo>
                    <a:pt x="395" y="711"/>
                  </a:lnTo>
                  <a:lnTo>
                    <a:pt x="395" y="756"/>
                  </a:lnTo>
                  <a:lnTo>
                    <a:pt x="395" y="799"/>
                  </a:lnTo>
                  <a:lnTo>
                    <a:pt x="395" y="837"/>
                  </a:lnTo>
                  <a:lnTo>
                    <a:pt x="395" y="869"/>
                  </a:lnTo>
                  <a:lnTo>
                    <a:pt x="395" y="894"/>
                  </a:lnTo>
                  <a:lnTo>
                    <a:pt x="395" y="911"/>
                  </a:lnTo>
                  <a:close/>
                  <a:moveTo>
                    <a:pt x="398" y="1342"/>
                  </a:moveTo>
                  <a:lnTo>
                    <a:pt x="398" y="1368"/>
                  </a:lnTo>
                  <a:lnTo>
                    <a:pt x="398" y="1375"/>
                  </a:lnTo>
                  <a:lnTo>
                    <a:pt x="399" y="1384"/>
                  </a:lnTo>
                  <a:lnTo>
                    <a:pt x="400" y="1392"/>
                  </a:lnTo>
                  <a:lnTo>
                    <a:pt x="404" y="1400"/>
                  </a:lnTo>
                  <a:lnTo>
                    <a:pt x="407" y="1407"/>
                  </a:lnTo>
                  <a:lnTo>
                    <a:pt x="410" y="1413"/>
                  </a:lnTo>
                  <a:lnTo>
                    <a:pt x="415" y="1420"/>
                  </a:lnTo>
                  <a:lnTo>
                    <a:pt x="420" y="1426"/>
                  </a:lnTo>
                  <a:lnTo>
                    <a:pt x="426" y="1431"/>
                  </a:lnTo>
                  <a:lnTo>
                    <a:pt x="433" y="1436"/>
                  </a:lnTo>
                  <a:lnTo>
                    <a:pt x="440" y="1440"/>
                  </a:lnTo>
                  <a:lnTo>
                    <a:pt x="446" y="1444"/>
                  </a:lnTo>
                  <a:lnTo>
                    <a:pt x="454" y="1446"/>
                  </a:lnTo>
                  <a:lnTo>
                    <a:pt x="463" y="1448"/>
                  </a:lnTo>
                  <a:lnTo>
                    <a:pt x="472" y="1449"/>
                  </a:lnTo>
                  <a:lnTo>
                    <a:pt x="482" y="1450"/>
                  </a:lnTo>
                  <a:lnTo>
                    <a:pt x="490" y="1449"/>
                  </a:lnTo>
                  <a:lnTo>
                    <a:pt x="498" y="1448"/>
                  </a:lnTo>
                  <a:lnTo>
                    <a:pt x="506" y="1447"/>
                  </a:lnTo>
                  <a:lnTo>
                    <a:pt x="514" y="1444"/>
                  </a:lnTo>
                  <a:lnTo>
                    <a:pt x="522" y="1441"/>
                  </a:lnTo>
                  <a:lnTo>
                    <a:pt x="528" y="1437"/>
                  </a:lnTo>
                  <a:lnTo>
                    <a:pt x="535" y="1432"/>
                  </a:lnTo>
                  <a:lnTo>
                    <a:pt x="542" y="1428"/>
                  </a:lnTo>
                  <a:lnTo>
                    <a:pt x="547" y="1422"/>
                  </a:lnTo>
                  <a:lnTo>
                    <a:pt x="552" y="1416"/>
                  </a:lnTo>
                  <a:lnTo>
                    <a:pt x="556" y="1409"/>
                  </a:lnTo>
                  <a:lnTo>
                    <a:pt x="560" y="1401"/>
                  </a:lnTo>
                  <a:lnTo>
                    <a:pt x="563" y="1393"/>
                  </a:lnTo>
                  <a:lnTo>
                    <a:pt x="565" y="1385"/>
                  </a:lnTo>
                  <a:lnTo>
                    <a:pt x="567" y="1376"/>
                  </a:lnTo>
                  <a:lnTo>
                    <a:pt x="568" y="1368"/>
                  </a:lnTo>
                  <a:lnTo>
                    <a:pt x="568" y="1161"/>
                  </a:lnTo>
                  <a:lnTo>
                    <a:pt x="564" y="1161"/>
                  </a:lnTo>
                  <a:lnTo>
                    <a:pt x="555" y="1167"/>
                  </a:lnTo>
                  <a:lnTo>
                    <a:pt x="545" y="1175"/>
                  </a:lnTo>
                  <a:lnTo>
                    <a:pt x="535" y="1182"/>
                  </a:lnTo>
                  <a:lnTo>
                    <a:pt x="524" y="1190"/>
                  </a:lnTo>
                  <a:lnTo>
                    <a:pt x="512" y="1197"/>
                  </a:lnTo>
                  <a:lnTo>
                    <a:pt x="498" y="1203"/>
                  </a:lnTo>
                  <a:lnTo>
                    <a:pt x="485" y="1211"/>
                  </a:lnTo>
                  <a:lnTo>
                    <a:pt x="469" y="1217"/>
                  </a:lnTo>
                  <a:lnTo>
                    <a:pt x="453" y="1223"/>
                  </a:lnTo>
                  <a:lnTo>
                    <a:pt x="436" y="1228"/>
                  </a:lnTo>
                  <a:lnTo>
                    <a:pt x="418" y="1233"/>
                  </a:lnTo>
                  <a:lnTo>
                    <a:pt x="399" y="1237"/>
                  </a:lnTo>
                  <a:lnTo>
                    <a:pt x="379" y="1240"/>
                  </a:lnTo>
                  <a:lnTo>
                    <a:pt x="358" y="1243"/>
                  </a:lnTo>
                  <a:lnTo>
                    <a:pt x="335" y="1245"/>
                  </a:lnTo>
                  <a:lnTo>
                    <a:pt x="313" y="1246"/>
                  </a:lnTo>
                  <a:lnTo>
                    <a:pt x="276" y="1243"/>
                  </a:lnTo>
                  <a:lnTo>
                    <a:pt x="242" y="1239"/>
                  </a:lnTo>
                  <a:lnTo>
                    <a:pt x="209" y="1231"/>
                  </a:lnTo>
                  <a:lnTo>
                    <a:pt x="179" y="1221"/>
                  </a:lnTo>
                  <a:lnTo>
                    <a:pt x="151" y="1208"/>
                  </a:lnTo>
                  <a:lnTo>
                    <a:pt x="125" y="1192"/>
                  </a:lnTo>
                  <a:lnTo>
                    <a:pt x="102" y="1174"/>
                  </a:lnTo>
                  <a:lnTo>
                    <a:pt x="81" y="1153"/>
                  </a:lnTo>
                  <a:lnTo>
                    <a:pt x="62" y="1129"/>
                  </a:lnTo>
                  <a:lnTo>
                    <a:pt x="45" y="1104"/>
                  </a:lnTo>
                  <a:lnTo>
                    <a:pt x="32" y="1076"/>
                  </a:lnTo>
                  <a:lnTo>
                    <a:pt x="20" y="1046"/>
                  </a:lnTo>
                  <a:lnTo>
                    <a:pt x="11" y="1013"/>
                  </a:lnTo>
                  <a:lnTo>
                    <a:pt x="5" y="979"/>
                  </a:lnTo>
                  <a:lnTo>
                    <a:pt x="1" y="942"/>
                  </a:lnTo>
                  <a:lnTo>
                    <a:pt x="0" y="904"/>
                  </a:lnTo>
                  <a:lnTo>
                    <a:pt x="0" y="875"/>
                  </a:lnTo>
                  <a:lnTo>
                    <a:pt x="0" y="840"/>
                  </a:lnTo>
                  <a:lnTo>
                    <a:pt x="0" y="802"/>
                  </a:lnTo>
                  <a:lnTo>
                    <a:pt x="0" y="759"/>
                  </a:lnTo>
                  <a:lnTo>
                    <a:pt x="0" y="715"/>
                  </a:lnTo>
                  <a:lnTo>
                    <a:pt x="0" y="668"/>
                  </a:lnTo>
                  <a:lnTo>
                    <a:pt x="0" y="622"/>
                  </a:lnTo>
                  <a:lnTo>
                    <a:pt x="0" y="575"/>
                  </a:lnTo>
                  <a:lnTo>
                    <a:pt x="0" y="530"/>
                  </a:lnTo>
                  <a:lnTo>
                    <a:pt x="0" y="489"/>
                  </a:lnTo>
                  <a:lnTo>
                    <a:pt x="0" y="450"/>
                  </a:lnTo>
                  <a:lnTo>
                    <a:pt x="0" y="416"/>
                  </a:lnTo>
                  <a:lnTo>
                    <a:pt x="0" y="388"/>
                  </a:lnTo>
                  <a:lnTo>
                    <a:pt x="0" y="367"/>
                  </a:lnTo>
                  <a:lnTo>
                    <a:pt x="0" y="354"/>
                  </a:lnTo>
                  <a:lnTo>
                    <a:pt x="0" y="349"/>
                  </a:lnTo>
                  <a:lnTo>
                    <a:pt x="1" y="311"/>
                  </a:lnTo>
                  <a:lnTo>
                    <a:pt x="5" y="277"/>
                  </a:lnTo>
                  <a:lnTo>
                    <a:pt x="11" y="242"/>
                  </a:lnTo>
                  <a:lnTo>
                    <a:pt x="20" y="210"/>
                  </a:lnTo>
                  <a:lnTo>
                    <a:pt x="32" y="179"/>
                  </a:lnTo>
                  <a:lnTo>
                    <a:pt x="46" y="150"/>
                  </a:lnTo>
                  <a:lnTo>
                    <a:pt x="62" y="123"/>
                  </a:lnTo>
                  <a:lnTo>
                    <a:pt x="81" y="99"/>
                  </a:lnTo>
                  <a:lnTo>
                    <a:pt x="102" y="78"/>
                  </a:lnTo>
                  <a:lnTo>
                    <a:pt x="126" y="58"/>
                  </a:lnTo>
                  <a:lnTo>
                    <a:pt x="153" y="41"/>
                  </a:lnTo>
                  <a:lnTo>
                    <a:pt x="181" y="26"/>
                  </a:lnTo>
                  <a:lnTo>
                    <a:pt x="213" y="15"/>
                  </a:lnTo>
                  <a:lnTo>
                    <a:pt x="245" y="7"/>
                  </a:lnTo>
                  <a:lnTo>
                    <a:pt x="281" y="2"/>
                  </a:lnTo>
                  <a:lnTo>
                    <a:pt x="319" y="0"/>
                  </a:lnTo>
                  <a:lnTo>
                    <a:pt x="352" y="2"/>
                  </a:lnTo>
                  <a:lnTo>
                    <a:pt x="383" y="5"/>
                  </a:lnTo>
                  <a:lnTo>
                    <a:pt x="412" y="11"/>
                  </a:lnTo>
                  <a:lnTo>
                    <a:pt x="437" y="17"/>
                  </a:lnTo>
                  <a:lnTo>
                    <a:pt x="462" y="26"/>
                  </a:lnTo>
                  <a:lnTo>
                    <a:pt x="483" y="35"/>
                  </a:lnTo>
                  <a:lnTo>
                    <a:pt x="504" y="46"/>
                  </a:lnTo>
                  <a:lnTo>
                    <a:pt x="521" y="58"/>
                  </a:lnTo>
                  <a:lnTo>
                    <a:pt x="536" y="69"/>
                  </a:lnTo>
                  <a:lnTo>
                    <a:pt x="551" y="80"/>
                  </a:lnTo>
                  <a:lnTo>
                    <a:pt x="563" y="92"/>
                  </a:lnTo>
                  <a:lnTo>
                    <a:pt x="573" y="102"/>
                  </a:lnTo>
                  <a:lnTo>
                    <a:pt x="582" y="113"/>
                  </a:lnTo>
                  <a:lnTo>
                    <a:pt x="590" y="122"/>
                  </a:lnTo>
                  <a:lnTo>
                    <a:pt x="596" y="130"/>
                  </a:lnTo>
                  <a:lnTo>
                    <a:pt x="601" y="137"/>
                  </a:lnTo>
                  <a:lnTo>
                    <a:pt x="610" y="137"/>
                  </a:lnTo>
                  <a:lnTo>
                    <a:pt x="617" y="38"/>
                  </a:lnTo>
                  <a:lnTo>
                    <a:pt x="965" y="38"/>
                  </a:lnTo>
                  <a:lnTo>
                    <a:pt x="965" y="1286"/>
                  </a:lnTo>
                  <a:lnTo>
                    <a:pt x="963" y="1333"/>
                  </a:lnTo>
                  <a:lnTo>
                    <a:pt x="959" y="1378"/>
                  </a:lnTo>
                  <a:lnTo>
                    <a:pt x="951" y="1420"/>
                  </a:lnTo>
                  <a:lnTo>
                    <a:pt x="940" y="1460"/>
                  </a:lnTo>
                  <a:lnTo>
                    <a:pt x="925" y="1498"/>
                  </a:lnTo>
                  <a:lnTo>
                    <a:pt x="906" y="1534"/>
                  </a:lnTo>
                  <a:lnTo>
                    <a:pt x="883" y="1567"/>
                  </a:lnTo>
                  <a:lnTo>
                    <a:pt x="858" y="1596"/>
                  </a:lnTo>
                  <a:lnTo>
                    <a:pt x="826" y="1622"/>
                  </a:lnTo>
                  <a:lnTo>
                    <a:pt x="791" y="1646"/>
                  </a:lnTo>
                  <a:lnTo>
                    <a:pt x="752" y="1666"/>
                  </a:lnTo>
                  <a:lnTo>
                    <a:pt x="708" y="1683"/>
                  </a:lnTo>
                  <a:lnTo>
                    <a:pt x="659" y="1696"/>
                  </a:lnTo>
                  <a:lnTo>
                    <a:pt x="605" y="1705"/>
                  </a:lnTo>
                  <a:lnTo>
                    <a:pt x="546" y="1712"/>
                  </a:lnTo>
                  <a:lnTo>
                    <a:pt x="482" y="1714"/>
                  </a:lnTo>
                  <a:lnTo>
                    <a:pt x="425" y="1712"/>
                  </a:lnTo>
                  <a:lnTo>
                    <a:pt x="372" y="1707"/>
                  </a:lnTo>
                  <a:lnTo>
                    <a:pt x="323" y="1700"/>
                  </a:lnTo>
                  <a:lnTo>
                    <a:pt x="277" y="1688"/>
                  </a:lnTo>
                  <a:lnTo>
                    <a:pt x="234" y="1675"/>
                  </a:lnTo>
                  <a:lnTo>
                    <a:pt x="195" y="1658"/>
                  </a:lnTo>
                  <a:lnTo>
                    <a:pt x="159" y="1639"/>
                  </a:lnTo>
                  <a:lnTo>
                    <a:pt x="126" y="1617"/>
                  </a:lnTo>
                  <a:lnTo>
                    <a:pt x="98" y="1591"/>
                  </a:lnTo>
                  <a:lnTo>
                    <a:pt x="72" y="1563"/>
                  </a:lnTo>
                  <a:lnTo>
                    <a:pt x="51" y="1533"/>
                  </a:lnTo>
                  <a:lnTo>
                    <a:pt x="34" y="1499"/>
                  </a:lnTo>
                  <a:lnTo>
                    <a:pt x="19" y="1464"/>
                  </a:lnTo>
                  <a:lnTo>
                    <a:pt x="9" y="1426"/>
                  </a:lnTo>
                  <a:lnTo>
                    <a:pt x="2" y="1384"/>
                  </a:lnTo>
                  <a:lnTo>
                    <a:pt x="0" y="1342"/>
                  </a:lnTo>
                  <a:lnTo>
                    <a:pt x="398" y="134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5"/>
            <p:cNvSpPr>
              <a:spLocks noEditPoints="1"/>
            </p:cNvSpPr>
            <p:nvPr/>
          </p:nvSpPr>
          <p:spPr bwMode="auto">
            <a:xfrm>
              <a:off x="2943225" y="4521200"/>
              <a:ext cx="220663" cy="301625"/>
            </a:xfrm>
            <a:custGeom>
              <a:avLst/>
              <a:gdLst/>
              <a:ahLst/>
              <a:cxnLst>
                <a:cxn ang="0">
                  <a:pos x="9" y="999"/>
                </a:cxn>
                <a:cxn ang="0">
                  <a:pos x="54" y="1125"/>
                </a:cxn>
                <a:cxn ang="0">
                  <a:pos x="135" y="1221"/>
                </a:cxn>
                <a:cxn ang="0">
                  <a:pos x="245" y="1287"/>
                </a:cxn>
                <a:cxn ang="0">
                  <a:pos x="382" y="1322"/>
                </a:cxn>
                <a:cxn ang="0">
                  <a:pos x="544" y="1328"/>
                </a:cxn>
                <a:cxn ang="0">
                  <a:pos x="696" y="1299"/>
                </a:cxn>
                <a:cxn ang="0">
                  <a:pos x="817" y="1237"/>
                </a:cxn>
                <a:cxn ang="0">
                  <a:pos x="903" y="1148"/>
                </a:cxn>
                <a:cxn ang="0">
                  <a:pos x="955" y="1034"/>
                </a:cxn>
                <a:cxn ang="0">
                  <a:pos x="973" y="900"/>
                </a:cxn>
                <a:cxn ang="0">
                  <a:pos x="965" y="338"/>
                </a:cxn>
                <a:cxn ang="0">
                  <a:pos x="923" y="216"/>
                </a:cxn>
                <a:cxn ang="0">
                  <a:pos x="849" y="119"/>
                </a:cxn>
                <a:cxn ang="0">
                  <a:pos x="740" y="47"/>
                </a:cxn>
                <a:cxn ang="0">
                  <a:pos x="599" y="8"/>
                </a:cxn>
                <a:cxn ang="0">
                  <a:pos x="432" y="1"/>
                </a:cxn>
                <a:cxn ang="0">
                  <a:pos x="287" y="27"/>
                </a:cxn>
                <a:cxn ang="0">
                  <a:pos x="168" y="83"/>
                </a:cxn>
                <a:cxn ang="0">
                  <a:pos x="77" y="170"/>
                </a:cxn>
                <a:cxn ang="0">
                  <a:pos x="19" y="285"/>
                </a:cxn>
                <a:cxn ang="0">
                  <a:pos x="0" y="430"/>
                </a:cxn>
                <a:cxn ang="0">
                  <a:pos x="395" y="351"/>
                </a:cxn>
                <a:cxn ang="0">
                  <a:pos x="402" y="325"/>
                </a:cxn>
                <a:cxn ang="0">
                  <a:pos x="415" y="304"/>
                </a:cxn>
                <a:cxn ang="0">
                  <a:pos x="435" y="287"/>
                </a:cxn>
                <a:cxn ang="0">
                  <a:pos x="458" y="276"/>
                </a:cxn>
                <a:cxn ang="0">
                  <a:pos x="486" y="273"/>
                </a:cxn>
                <a:cxn ang="0">
                  <a:pos x="511" y="276"/>
                </a:cxn>
                <a:cxn ang="0">
                  <a:pos x="535" y="286"/>
                </a:cxn>
                <a:cxn ang="0">
                  <a:pos x="555" y="302"/>
                </a:cxn>
                <a:cxn ang="0">
                  <a:pos x="569" y="323"/>
                </a:cxn>
                <a:cxn ang="0">
                  <a:pos x="577" y="349"/>
                </a:cxn>
                <a:cxn ang="0">
                  <a:pos x="578" y="409"/>
                </a:cxn>
                <a:cxn ang="0">
                  <a:pos x="578" y="538"/>
                </a:cxn>
                <a:cxn ang="0">
                  <a:pos x="578" y="696"/>
                </a:cxn>
                <a:cxn ang="0">
                  <a:pos x="578" y="846"/>
                </a:cxn>
                <a:cxn ang="0">
                  <a:pos x="578" y="948"/>
                </a:cxn>
                <a:cxn ang="0">
                  <a:pos x="577" y="980"/>
                </a:cxn>
                <a:cxn ang="0">
                  <a:pos x="569" y="1006"/>
                </a:cxn>
                <a:cxn ang="0">
                  <a:pos x="555" y="1027"/>
                </a:cxn>
                <a:cxn ang="0">
                  <a:pos x="535" y="1043"/>
                </a:cxn>
                <a:cxn ang="0">
                  <a:pos x="511" y="1053"/>
                </a:cxn>
                <a:cxn ang="0">
                  <a:pos x="486" y="1058"/>
                </a:cxn>
                <a:cxn ang="0">
                  <a:pos x="458" y="1053"/>
                </a:cxn>
                <a:cxn ang="0">
                  <a:pos x="435" y="1042"/>
                </a:cxn>
                <a:cxn ang="0">
                  <a:pos x="415" y="1025"/>
                </a:cxn>
                <a:cxn ang="0">
                  <a:pos x="402" y="1004"/>
                </a:cxn>
                <a:cxn ang="0">
                  <a:pos x="395" y="978"/>
                </a:cxn>
                <a:cxn ang="0">
                  <a:pos x="395" y="946"/>
                </a:cxn>
                <a:cxn ang="0">
                  <a:pos x="395" y="841"/>
                </a:cxn>
                <a:cxn ang="0">
                  <a:pos x="395" y="688"/>
                </a:cxn>
                <a:cxn ang="0">
                  <a:pos x="395" y="529"/>
                </a:cxn>
                <a:cxn ang="0">
                  <a:pos x="395" y="404"/>
                </a:cxn>
              </a:cxnLst>
              <a:rect l="0" t="0" r="r" b="b"/>
              <a:pathLst>
                <a:path w="973" h="1330">
                  <a:moveTo>
                    <a:pt x="0" y="900"/>
                  </a:moveTo>
                  <a:lnTo>
                    <a:pt x="2" y="951"/>
                  </a:lnTo>
                  <a:lnTo>
                    <a:pt x="9" y="999"/>
                  </a:lnTo>
                  <a:lnTo>
                    <a:pt x="19" y="1044"/>
                  </a:lnTo>
                  <a:lnTo>
                    <a:pt x="35" y="1085"/>
                  </a:lnTo>
                  <a:lnTo>
                    <a:pt x="54" y="1125"/>
                  </a:lnTo>
                  <a:lnTo>
                    <a:pt x="77" y="1159"/>
                  </a:lnTo>
                  <a:lnTo>
                    <a:pt x="104" y="1192"/>
                  </a:lnTo>
                  <a:lnTo>
                    <a:pt x="135" y="1221"/>
                  </a:lnTo>
                  <a:lnTo>
                    <a:pt x="168" y="1246"/>
                  </a:lnTo>
                  <a:lnTo>
                    <a:pt x="205" y="1268"/>
                  </a:lnTo>
                  <a:lnTo>
                    <a:pt x="245" y="1287"/>
                  </a:lnTo>
                  <a:lnTo>
                    <a:pt x="287" y="1302"/>
                  </a:lnTo>
                  <a:lnTo>
                    <a:pt x="333" y="1315"/>
                  </a:lnTo>
                  <a:lnTo>
                    <a:pt x="382" y="1322"/>
                  </a:lnTo>
                  <a:lnTo>
                    <a:pt x="432" y="1328"/>
                  </a:lnTo>
                  <a:lnTo>
                    <a:pt x="486" y="1330"/>
                  </a:lnTo>
                  <a:lnTo>
                    <a:pt x="544" y="1328"/>
                  </a:lnTo>
                  <a:lnTo>
                    <a:pt x="599" y="1321"/>
                  </a:lnTo>
                  <a:lnTo>
                    <a:pt x="649" y="1312"/>
                  </a:lnTo>
                  <a:lnTo>
                    <a:pt x="696" y="1299"/>
                  </a:lnTo>
                  <a:lnTo>
                    <a:pt x="740" y="1282"/>
                  </a:lnTo>
                  <a:lnTo>
                    <a:pt x="781" y="1261"/>
                  </a:lnTo>
                  <a:lnTo>
                    <a:pt x="817" y="1237"/>
                  </a:lnTo>
                  <a:lnTo>
                    <a:pt x="849" y="1211"/>
                  </a:lnTo>
                  <a:lnTo>
                    <a:pt x="877" y="1182"/>
                  </a:lnTo>
                  <a:lnTo>
                    <a:pt x="903" y="1148"/>
                  </a:lnTo>
                  <a:lnTo>
                    <a:pt x="923" y="1113"/>
                  </a:lnTo>
                  <a:lnTo>
                    <a:pt x="941" y="1075"/>
                  </a:lnTo>
                  <a:lnTo>
                    <a:pt x="955" y="1034"/>
                  </a:lnTo>
                  <a:lnTo>
                    <a:pt x="965" y="992"/>
                  </a:lnTo>
                  <a:lnTo>
                    <a:pt x="971" y="947"/>
                  </a:lnTo>
                  <a:lnTo>
                    <a:pt x="973" y="900"/>
                  </a:lnTo>
                  <a:lnTo>
                    <a:pt x="973" y="430"/>
                  </a:lnTo>
                  <a:lnTo>
                    <a:pt x="971" y="382"/>
                  </a:lnTo>
                  <a:lnTo>
                    <a:pt x="965" y="338"/>
                  </a:lnTo>
                  <a:lnTo>
                    <a:pt x="955" y="295"/>
                  </a:lnTo>
                  <a:lnTo>
                    <a:pt x="941" y="254"/>
                  </a:lnTo>
                  <a:lnTo>
                    <a:pt x="923" y="216"/>
                  </a:lnTo>
                  <a:lnTo>
                    <a:pt x="903" y="181"/>
                  </a:lnTo>
                  <a:lnTo>
                    <a:pt x="877" y="148"/>
                  </a:lnTo>
                  <a:lnTo>
                    <a:pt x="849" y="119"/>
                  </a:lnTo>
                  <a:lnTo>
                    <a:pt x="817" y="92"/>
                  </a:lnTo>
                  <a:lnTo>
                    <a:pt x="781" y="68"/>
                  </a:lnTo>
                  <a:lnTo>
                    <a:pt x="740" y="47"/>
                  </a:lnTo>
                  <a:lnTo>
                    <a:pt x="696" y="30"/>
                  </a:lnTo>
                  <a:lnTo>
                    <a:pt x="649" y="17"/>
                  </a:lnTo>
                  <a:lnTo>
                    <a:pt x="599" y="8"/>
                  </a:lnTo>
                  <a:lnTo>
                    <a:pt x="544" y="1"/>
                  </a:lnTo>
                  <a:lnTo>
                    <a:pt x="486" y="0"/>
                  </a:lnTo>
                  <a:lnTo>
                    <a:pt x="432" y="1"/>
                  </a:lnTo>
                  <a:lnTo>
                    <a:pt x="382" y="7"/>
                  </a:lnTo>
                  <a:lnTo>
                    <a:pt x="333" y="15"/>
                  </a:lnTo>
                  <a:lnTo>
                    <a:pt x="287" y="27"/>
                  </a:lnTo>
                  <a:lnTo>
                    <a:pt x="245" y="43"/>
                  </a:lnTo>
                  <a:lnTo>
                    <a:pt x="205" y="62"/>
                  </a:lnTo>
                  <a:lnTo>
                    <a:pt x="168" y="83"/>
                  </a:lnTo>
                  <a:lnTo>
                    <a:pt x="135" y="109"/>
                  </a:lnTo>
                  <a:lnTo>
                    <a:pt x="104" y="138"/>
                  </a:lnTo>
                  <a:lnTo>
                    <a:pt x="77" y="170"/>
                  </a:lnTo>
                  <a:lnTo>
                    <a:pt x="54" y="205"/>
                  </a:lnTo>
                  <a:lnTo>
                    <a:pt x="35" y="244"/>
                  </a:lnTo>
                  <a:lnTo>
                    <a:pt x="19" y="285"/>
                  </a:lnTo>
                  <a:lnTo>
                    <a:pt x="9" y="330"/>
                  </a:lnTo>
                  <a:lnTo>
                    <a:pt x="2" y="378"/>
                  </a:lnTo>
                  <a:lnTo>
                    <a:pt x="0" y="430"/>
                  </a:lnTo>
                  <a:lnTo>
                    <a:pt x="0" y="900"/>
                  </a:lnTo>
                  <a:close/>
                  <a:moveTo>
                    <a:pt x="395" y="360"/>
                  </a:moveTo>
                  <a:lnTo>
                    <a:pt x="395" y="351"/>
                  </a:lnTo>
                  <a:lnTo>
                    <a:pt x="396" y="342"/>
                  </a:lnTo>
                  <a:lnTo>
                    <a:pt x="399" y="333"/>
                  </a:lnTo>
                  <a:lnTo>
                    <a:pt x="402" y="325"/>
                  </a:lnTo>
                  <a:lnTo>
                    <a:pt x="405" y="318"/>
                  </a:lnTo>
                  <a:lnTo>
                    <a:pt x="410" y="311"/>
                  </a:lnTo>
                  <a:lnTo>
                    <a:pt x="415" y="304"/>
                  </a:lnTo>
                  <a:lnTo>
                    <a:pt x="421" y="297"/>
                  </a:lnTo>
                  <a:lnTo>
                    <a:pt x="427" y="292"/>
                  </a:lnTo>
                  <a:lnTo>
                    <a:pt x="435" y="287"/>
                  </a:lnTo>
                  <a:lnTo>
                    <a:pt x="441" y="283"/>
                  </a:lnTo>
                  <a:lnTo>
                    <a:pt x="449" y="280"/>
                  </a:lnTo>
                  <a:lnTo>
                    <a:pt x="458" y="276"/>
                  </a:lnTo>
                  <a:lnTo>
                    <a:pt x="467" y="274"/>
                  </a:lnTo>
                  <a:lnTo>
                    <a:pt x="476" y="273"/>
                  </a:lnTo>
                  <a:lnTo>
                    <a:pt x="486" y="273"/>
                  </a:lnTo>
                  <a:lnTo>
                    <a:pt x="494" y="273"/>
                  </a:lnTo>
                  <a:lnTo>
                    <a:pt x="503" y="274"/>
                  </a:lnTo>
                  <a:lnTo>
                    <a:pt x="511" y="276"/>
                  </a:lnTo>
                  <a:lnTo>
                    <a:pt x="520" y="278"/>
                  </a:lnTo>
                  <a:lnTo>
                    <a:pt x="528" y="282"/>
                  </a:lnTo>
                  <a:lnTo>
                    <a:pt x="535" y="286"/>
                  </a:lnTo>
                  <a:lnTo>
                    <a:pt x="542" y="291"/>
                  </a:lnTo>
                  <a:lnTo>
                    <a:pt x="549" y="296"/>
                  </a:lnTo>
                  <a:lnTo>
                    <a:pt x="555" y="302"/>
                  </a:lnTo>
                  <a:lnTo>
                    <a:pt x="560" y="309"/>
                  </a:lnTo>
                  <a:lnTo>
                    <a:pt x="566" y="315"/>
                  </a:lnTo>
                  <a:lnTo>
                    <a:pt x="569" y="323"/>
                  </a:lnTo>
                  <a:lnTo>
                    <a:pt x="573" y="331"/>
                  </a:lnTo>
                  <a:lnTo>
                    <a:pt x="576" y="340"/>
                  </a:lnTo>
                  <a:lnTo>
                    <a:pt x="577" y="349"/>
                  </a:lnTo>
                  <a:lnTo>
                    <a:pt x="578" y="359"/>
                  </a:lnTo>
                  <a:lnTo>
                    <a:pt x="578" y="379"/>
                  </a:lnTo>
                  <a:lnTo>
                    <a:pt x="578" y="409"/>
                  </a:lnTo>
                  <a:lnTo>
                    <a:pt x="578" y="446"/>
                  </a:lnTo>
                  <a:lnTo>
                    <a:pt x="578" y="490"/>
                  </a:lnTo>
                  <a:lnTo>
                    <a:pt x="578" y="538"/>
                  </a:lnTo>
                  <a:lnTo>
                    <a:pt x="578" y="589"/>
                  </a:lnTo>
                  <a:lnTo>
                    <a:pt x="578" y="643"/>
                  </a:lnTo>
                  <a:lnTo>
                    <a:pt x="578" y="696"/>
                  </a:lnTo>
                  <a:lnTo>
                    <a:pt x="578" y="749"/>
                  </a:lnTo>
                  <a:lnTo>
                    <a:pt x="578" y="799"/>
                  </a:lnTo>
                  <a:lnTo>
                    <a:pt x="578" y="846"/>
                  </a:lnTo>
                  <a:lnTo>
                    <a:pt x="578" y="886"/>
                  </a:lnTo>
                  <a:lnTo>
                    <a:pt x="578" y="921"/>
                  </a:lnTo>
                  <a:lnTo>
                    <a:pt x="578" y="948"/>
                  </a:lnTo>
                  <a:lnTo>
                    <a:pt x="578" y="965"/>
                  </a:lnTo>
                  <a:lnTo>
                    <a:pt x="578" y="971"/>
                  </a:lnTo>
                  <a:lnTo>
                    <a:pt x="577" y="980"/>
                  </a:lnTo>
                  <a:lnTo>
                    <a:pt x="576" y="989"/>
                  </a:lnTo>
                  <a:lnTo>
                    <a:pt x="573" y="998"/>
                  </a:lnTo>
                  <a:lnTo>
                    <a:pt x="569" y="1006"/>
                  </a:lnTo>
                  <a:lnTo>
                    <a:pt x="566" y="1014"/>
                  </a:lnTo>
                  <a:lnTo>
                    <a:pt x="560" y="1021"/>
                  </a:lnTo>
                  <a:lnTo>
                    <a:pt x="555" y="1027"/>
                  </a:lnTo>
                  <a:lnTo>
                    <a:pt x="549" y="1033"/>
                  </a:lnTo>
                  <a:lnTo>
                    <a:pt x="542" y="1038"/>
                  </a:lnTo>
                  <a:lnTo>
                    <a:pt x="535" y="1043"/>
                  </a:lnTo>
                  <a:lnTo>
                    <a:pt x="528" y="1047"/>
                  </a:lnTo>
                  <a:lnTo>
                    <a:pt x="520" y="1051"/>
                  </a:lnTo>
                  <a:lnTo>
                    <a:pt x="511" y="1053"/>
                  </a:lnTo>
                  <a:lnTo>
                    <a:pt x="503" y="1055"/>
                  </a:lnTo>
                  <a:lnTo>
                    <a:pt x="494" y="1056"/>
                  </a:lnTo>
                  <a:lnTo>
                    <a:pt x="486" y="1058"/>
                  </a:lnTo>
                  <a:lnTo>
                    <a:pt x="476" y="1056"/>
                  </a:lnTo>
                  <a:lnTo>
                    <a:pt x="467" y="1055"/>
                  </a:lnTo>
                  <a:lnTo>
                    <a:pt x="458" y="1053"/>
                  </a:lnTo>
                  <a:lnTo>
                    <a:pt x="449" y="1050"/>
                  </a:lnTo>
                  <a:lnTo>
                    <a:pt x="441" y="1046"/>
                  </a:lnTo>
                  <a:lnTo>
                    <a:pt x="435" y="1042"/>
                  </a:lnTo>
                  <a:lnTo>
                    <a:pt x="427" y="1037"/>
                  </a:lnTo>
                  <a:lnTo>
                    <a:pt x="421" y="1032"/>
                  </a:lnTo>
                  <a:lnTo>
                    <a:pt x="415" y="1025"/>
                  </a:lnTo>
                  <a:lnTo>
                    <a:pt x="410" y="1018"/>
                  </a:lnTo>
                  <a:lnTo>
                    <a:pt x="405" y="1012"/>
                  </a:lnTo>
                  <a:lnTo>
                    <a:pt x="402" y="1004"/>
                  </a:lnTo>
                  <a:lnTo>
                    <a:pt x="399" y="996"/>
                  </a:lnTo>
                  <a:lnTo>
                    <a:pt x="396" y="987"/>
                  </a:lnTo>
                  <a:lnTo>
                    <a:pt x="395" y="978"/>
                  </a:lnTo>
                  <a:lnTo>
                    <a:pt x="395" y="970"/>
                  </a:lnTo>
                  <a:lnTo>
                    <a:pt x="395" y="964"/>
                  </a:lnTo>
                  <a:lnTo>
                    <a:pt x="395" y="946"/>
                  </a:lnTo>
                  <a:lnTo>
                    <a:pt x="395" y="919"/>
                  </a:lnTo>
                  <a:lnTo>
                    <a:pt x="395" y="883"/>
                  </a:lnTo>
                  <a:lnTo>
                    <a:pt x="395" y="841"/>
                  </a:lnTo>
                  <a:lnTo>
                    <a:pt x="395" y="793"/>
                  </a:lnTo>
                  <a:lnTo>
                    <a:pt x="395" y="741"/>
                  </a:lnTo>
                  <a:lnTo>
                    <a:pt x="395" y="688"/>
                  </a:lnTo>
                  <a:lnTo>
                    <a:pt x="395" y="633"/>
                  </a:lnTo>
                  <a:lnTo>
                    <a:pt x="395" y="579"/>
                  </a:lnTo>
                  <a:lnTo>
                    <a:pt x="395" y="529"/>
                  </a:lnTo>
                  <a:lnTo>
                    <a:pt x="395" y="481"/>
                  </a:lnTo>
                  <a:lnTo>
                    <a:pt x="395" y="438"/>
                  </a:lnTo>
                  <a:lnTo>
                    <a:pt x="395" y="404"/>
                  </a:lnTo>
                  <a:lnTo>
                    <a:pt x="395" y="377"/>
                  </a:lnTo>
                  <a:lnTo>
                    <a:pt x="395" y="36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6"/>
            <p:cNvSpPr>
              <a:spLocks noEditPoints="1"/>
            </p:cNvSpPr>
            <p:nvPr/>
          </p:nvSpPr>
          <p:spPr bwMode="auto">
            <a:xfrm>
              <a:off x="3362325" y="4519613"/>
              <a:ext cx="220663" cy="301625"/>
            </a:xfrm>
            <a:custGeom>
              <a:avLst/>
              <a:gdLst/>
              <a:ahLst/>
              <a:cxnLst>
                <a:cxn ang="0">
                  <a:pos x="9" y="999"/>
                </a:cxn>
                <a:cxn ang="0">
                  <a:pos x="54" y="1124"/>
                </a:cxn>
                <a:cxn ang="0">
                  <a:pos x="135" y="1220"/>
                </a:cxn>
                <a:cxn ang="0">
                  <a:pos x="245" y="1286"/>
                </a:cxn>
                <a:cxn ang="0">
                  <a:pos x="382" y="1322"/>
                </a:cxn>
                <a:cxn ang="0">
                  <a:pos x="544" y="1328"/>
                </a:cxn>
                <a:cxn ang="0">
                  <a:pos x="696" y="1298"/>
                </a:cxn>
                <a:cxn ang="0">
                  <a:pos x="817" y="1237"/>
                </a:cxn>
                <a:cxn ang="0">
                  <a:pos x="903" y="1148"/>
                </a:cxn>
                <a:cxn ang="0">
                  <a:pos x="955" y="1034"/>
                </a:cxn>
                <a:cxn ang="0">
                  <a:pos x="973" y="899"/>
                </a:cxn>
                <a:cxn ang="0">
                  <a:pos x="965" y="337"/>
                </a:cxn>
                <a:cxn ang="0">
                  <a:pos x="923" y="215"/>
                </a:cxn>
                <a:cxn ang="0">
                  <a:pos x="849" y="118"/>
                </a:cxn>
                <a:cxn ang="0">
                  <a:pos x="740" y="47"/>
                </a:cxn>
                <a:cxn ang="0">
                  <a:pos x="599" y="7"/>
                </a:cxn>
                <a:cxn ang="0">
                  <a:pos x="432" y="1"/>
                </a:cxn>
                <a:cxn ang="0">
                  <a:pos x="287" y="26"/>
                </a:cxn>
                <a:cxn ang="0">
                  <a:pos x="168" y="82"/>
                </a:cxn>
                <a:cxn ang="0">
                  <a:pos x="77" y="170"/>
                </a:cxn>
                <a:cxn ang="0">
                  <a:pos x="19" y="285"/>
                </a:cxn>
                <a:cxn ang="0">
                  <a:pos x="0" y="430"/>
                </a:cxn>
                <a:cxn ang="0">
                  <a:pos x="395" y="351"/>
                </a:cxn>
                <a:cxn ang="0">
                  <a:pos x="401" y="325"/>
                </a:cxn>
                <a:cxn ang="0">
                  <a:pos x="414" y="304"/>
                </a:cxn>
                <a:cxn ang="0">
                  <a:pos x="434" y="287"/>
                </a:cxn>
                <a:cxn ang="0">
                  <a:pos x="458" y="276"/>
                </a:cxn>
                <a:cxn ang="0">
                  <a:pos x="486" y="272"/>
                </a:cxn>
                <a:cxn ang="0">
                  <a:pos x="511" y="276"/>
                </a:cxn>
                <a:cxn ang="0">
                  <a:pos x="535" y="286"/>
                </a:cxn>
                <a:cxn ang="0">
                  <a:pos x="555" y="301"/>
                </a:cxn>
                <a:cxn ang="0">
                  <a:pos x="569" y="323"/>
                </a:cxn>
                <a:cxn ang="0">
                  <a:pos x="577" y="348"/>
                </a:cxn>
                <a:cxn ang="0">
                  <a:pos x="578" y="409"/>
                </a:cxn>
                <a:cxn ang="0">
                  <a:pos x="578" y="537"/>
                </a:cxn>
                <a:cxn ang="0">
                  <a:pos x="578" y="696"/>
                </a:cxn>
                <a:cxn ang="0">
                  <a:pos x="578" y="846"/>
                </a:cxn>
                <a:cxn ang="0">
                  <a:pos x="578" y="947"/>
                </a:cxn>
                <a:cxn ang="0">
                  <a:pos x="577" y="980"/>
                </a:cxn>
                <a:cxn ang="0">
                  <a:pos x="569" y="1006"/>
                </a:cxn>
                <a:cxn ang="0">
                  <a:pos x="555" y="1027"/>
                </a:cxn>
                <a:cxn ang="0">
                  <a:pos x="535" y="1042"/>
                </a:cxn>
                <a:cxn ang="0">
                  <a:pos x="511" y="1053"/>
                </a:cxn>
                <a:cxn ang="0">
                  <a:pos x="486" y="1057"/>
                </a:cxn>
                <a:cxn ang="0">
                  <a:pos x="458" y="1053"/>
                </a:cxn>
                <a:cxn ang="0">
                  <a:pos x="434" y="1041"/>
                </a:cxn>
                <a:cxn ang="0">
                  <a:pos x="414" y="1025"/>
                </a:cxn>
                <a:cxn ang="0">
                  <a:pos x="401" y="1003"/>
                </a:cxn>
                <a:cxn ang="0">
                  <a:pos x="395" y="978"/>
                </a:cxn>
                <a:cxn ang="0">
                  <a:pos x="395" y="945"/>
                </a:cxn>
                <a:cxn ang="0">
                  <a:pos x="395" y="840"/>
                </a:cxn>
                <a:cxn ang="0">
                  <a:pos x="395" y="687"/>
                </a:cxn>
                <a:cxn ang="0">
                  <a:pos x="395" y="528"/>
                </a:cxn>
                <a:cxn ang="0">
                  <a:pos x="395" y="403"/>
                </a:cxn>
              </a:cxnLst>
              <a:rect l="0" t="0" r="r" b="b"/>
              <a:pathLst>
                <a:path w="973" h="1330">
                  <a:moveTo>
                    <a:pt x="0" y="899"/>
                  </a:moveTo>
                  <a:lnTo>
                    <a:pt x="2" y="951"/>
                  </a:lnTo>
                  <a:lnTo>
                    <a:pt x="9" y="999"/>
                  </a:lnTo>
                  <a:lnTo>
                    <a:pt x="19" y="1044"/>
                  </a:lnTo>
                  <a:lnTo>
                    <a:pt x="35" y="1085"/>
                  </a:lnTo>
                  <a:lnTo>
                    <a:pt x="54" y="1124"/>
                  </a:lnTo>
                  <a:lnTo>
                    <a:pt x="77" y="1159"/>
                  </a:lnTo>
                  <a:lnTo>
                    <a:pt x="104" y="1191"/>
                  </a:lnTo>
                  <a:lnTo>
                    <a:pt x="135" y="1220"/>
                  </a:lnTo>
                  <a:lnTo>
                    <a:pt x="168" y="1246"/>
                  </a:lnTo>
                  <a:lnTo>
                    <a:pt x="205" y="1267"/>
                  </a:lnTo>
                  <a:lnTo>
                    <a:pt x="245" y="1286"/>
                  </a:lnTo>
                  <a:lnTo>
                    <a:pt x="287" y="1302"/>
                  </a:lnTo>
                  <a:lnTo>
                    <a:pt x="334" y="1314"/>
                  </a:lnTo>
                  <a:lnTo>
                    <a:pt x="382" y="1322"/>
                  </a:lnTo>
                  <a:lnTo>
                    <a:pt x="432" y="1328"/>
                  </a:lnTo>
                  <a:lnTo>
                    <a:pt x="486" y="1330"/>
                  </a:lnTo>
                  <a:lnTo>
                    <a:pt x="544" y="1328"/>
                  </a:lnTo>
                  <a:lnTo>
                    <a:pt x="599" y="1321"/>
                  </a:lnTo>
                  <a:lnTo>
                    <a:pt x="649" y="1312"/>
                  </a:lnTo>
                  <a:lnTo>
                    <a:pt x="696" y="1298"/>
                  </a:lnTo>
                  <a:lnTo>
                    <a:pt x="740" y="1282"/>
                  </a:lnTo>
                  <a:lnTo>
                    <a:pt x="781" y="1260"/>
                  </a:lnTo>
                  <a:lnTo>
                    <a:pt x="817" y="1237"/>
                  </a:lnTo>
                  <a:lnTo>
                    <a:pt x="849" y="1210"/>
                  </a:lnTo>
                  <a:lnTo>
                    <a:pt x="877" y="1181"/>
                  </a:lnTo>
                  <a:lnTo>
                    <a:pt x="903" y="1148"/>
                  </a:lnTo>
                  <a:lnTo>
                    <a:pt x="923" y="1113"/>
                  </a:lnTo>
                  <a:lnTo>
                    <a:pt x="941" y="1075"/>
                  </a:lnTo>
                  <a:lnTo>
                    <a:pt x="955" y="1034"/>
                  </a:lnTo>
                  <a:lnTo>
                    <a:pt x="965" y="991"/>
                  </a:lnTo>
                  <a:lnTo>
                    <a:pt x="971" y="946"/>
                  </a:lnTo>
                  <a:lnTo>
                    <a:pt x="973" y="899"/>
                  </a:lnTo>
                  <a:lnTo>
                    <a:pt x="973" y="430"/>
                  </a:lnTo>
                  <a:lnTo>
                    <a:pt x="971" y="382"/>
                  </a:lnTo>
                  <a:lnTo>
                    <a:pt x="965" y="337"/>
                  </a:lnTo>
                  <a:lnTo>
                    <a:pt x="955" y="295"/>
                  </a:lnTo>
                  <a:lnTo>
                    <a:pt x="941" y="253"/>
                  </a:lnTo>
                  <a:lnTo>
                    <a:pt x="923" y="215"/>
                  </a:lnTo>
                  <a:lnTo>
                    <a:pt x="903" y="181"/>
                  </a:lnTo>
                  <a:lnTo>
                    <a:pt x="877" y="147"/>
                  </a:lnTo>
                  <a:lnTo>
                    <a:pt x="849" y="118"/>
                  </a:lnTo>
                  <a:lnTo>
                    <a:pt x="817" y="91"/>
                  </a:lnTo>
                  <a:lnTo>
                    <a:pt x="781" y="68"/>
                  </a:lnTo>
                  <a:lnTo>
                    <a:pt x="740" y="47"/>
                  </a:lnTo>
                  <a:lnTo>
                    <a:pt x="696" y="30"/>
                  </a:lnTo>
                  <a:lnTo>
                    <a:pt x="649" y="16"/>
                  </a:lnTo>
                  <a:lnTo>
                    <a:pt x="599" y="7"/>
                  </a:lnTo>
                  <a:lnTo>
                    <a:pt x="544" y="1"/>
                  </a:lnTo>
                  <a:lnTo>
                    <a:pt x="486" y="0"/>
                  </a:lnTo>
                  <a:lnTo>
                    <a:pt x="432" y="1"/>
                  </a:lnTo>
                  <a:lnTo>
                    <a:pt x="382" y="6"/>
                  </a:lnTo>
                  <a:lnTo>
                    <a:pt x="334" y="14"/>
                  </a:lnTo>
                  <a:lnTo>
                    <a:pt x="287" y="26"/>
                  </a:lnTo>
                  <a:lnTo>
                    <a:pt x="245" y="42"/>
                  </a:lnTo>
                  <a:lnTo>
                    <a:pt x="205" y="61"/>
                  </a:lnTo>
                  <a:lnTo>
                    <a:pt x="168" y="82"/>
                  </a:lnTo>
                  <a:lnTo>
                    <a:pt x="135" y="108"/>
                  </a:lnTo>
                  <a:lnTo>
                    <a:pt x="104" y="137"/>
                  </a:lnTo>
                  <a:lnTo>
                    <a:pt x="77" y="170"/>
                  </a:lnTo>
                  <a:lnTo>
                    <a:pt x="54" y="204"/>
                  </a:lnTo>
                  <a:lnTo>
                    <a:pt x="35" y="243"/>
                  </a:lnTo>
                  <a:lnTo>
                    <a:pt x="19" y="285"/>
                  </a:lnTo>
                  <a:lnTo>
                    <a:pt x="9" y="329"/>
                  </a:lnTo>
                  <a:lnTo>
                    <a:pt x="2" y="377"/>
                  </a:lnTo>
                  <a:lnTo>
                    <a:pt x="0" y="430"/>
                  </a:lnTo>
                  <a:lnTo>
                    <a:pt x="0" y="899"/>
                  </a:lnTo>
                  <a:close/>
                  <a:moveTo>
                    <a:pt x="395" y="360"/>
                  </a:moveTo>
                  <a:lnTo>
                    <a:pt x="395" y="351"/>
                  </a:lnTo>
                  <a:lnTo>
                    <a:pt x="396" y="342"/>
                  </a:lnTo>
                  <a:lnTo>
                    <a:pt x="399" y="333"/>
                  </a:lnTo>
                  <a:lnTo>
                    <a:pt x="401" y="325"/>
                  </a:lnTo>
                  <a:lnTo>
                    <a:pt x="405" y="317"/>
                  </a:lnTo>
                  <a:lnTo>
                    <a:pt x="410" y="310"/>
                  </a:lnTo>
                  <a:lnTo>
                    <a:pt x="414" y="304"/>
                  </a:lnTo>
                  <a:lnTo>
                    <a:pt x="420" y="297"/>
                  </a:lnTo>
                  <a:lnTo>
                    <a:pt x="427" y="291"/>
                  </a:lnTo>
                  <a:lnTo>
                    <a:pt x="434" y="287"/>
                  </a:lnTo>
                  <a:lnTo>
                    <a:pt x="441" y="282"/>
                  </a:lnTo>
                  <a:lnTo>
                    <a:pt x="449" y="279"/>
                  </a:lnTo>
                  <a:lnTo>
                    <a:pt x="458" y="276"/>
                  </a:lnTo>
                  <a:lnTo>
                    <a:pt x="467" y="273"/>
                  </a:lnTo>
                  <a:lnTo>
                    <a:pt x="476" y="272"/>
                  </a:lnTo>
                  <a:lnTo>
                    <a:pt x="486" y="272"/>
                  </a:lnTo>
                  <a:lnTo>
                    <a:pt x="494" y="272"/>
                  </a:lnTo>
                  <a:lnTo>
                    <a:pt x="503" y="273"/>
                  </a:lnTo>
                  <a:lnTo>
                    <a:pt x="511" y="276"/>
                  </a:lnTo>
                  <a:lnTo>
                    <a:pt x="520" y="278"/>
                  </a:lnTo>
                  <a:lnTo>
                    <a:pt x="528" y="281"/>
                  </a:lnTo>
                  <a:lnTo>
                    <a:pt x="535" y="286"/>
                  </a:lnTo>
                  <a:lnTo>
                    <a:pt x="543" y="290"/>
                  </a:lnTo>
                  <a:lnTo>
                    <a:pt x="549" y="296"/>
                  </a:lnTo>
                  <a:lnTo>
                    <a:pt x="555" y="301"/>
                  </a:lnTo>
                  <a:lnTo>
                    <a:pt x="560" y="308"/>
                  </a:lnTo>
                  <a:lnTo>
                    <a:pt x="566" y="315"/>
                  </a:lnTo>
                  <a:lnTo>
                    <a:pt x="569" y="323"/>
                  </a:lnTo>
                  <a:lnTo>
                    <a:pt x="573" y="330"/>
                  </a:lnTo>
                  <a:lnTo>
                    <a:pt x="576" y="339"/>
                  </a:lnTo>
                  <a:lnTo>
                    <a:pt x="577" y="348"/>
                  </a:lnTo>
                  <a:lnTo>
                    <a:pt x="578" y="358"/>
                  </a:lnTo>
                  <a:lnTo>
                    <a:pt x="578" y="379"/>
                  </a:lnTo>
                  <a:lnTo>
                    <a:pt x="578" y="409"/>
                  </a:lnTo>
                  <a:lnTo>
                    <a:pt x="578" y="446"/>
                  </a:lnTo>
                  <a:lnTo>
                    <a:pt x="578" y="489"/>
                  </a:lnTo>
                  <a:lnTo>
                    <a:pt x="578" y="537"/>
                  </a:lnTo>
                  <a:lnTo>
                    <a:pt x="578" y="589"/>
                  </a:lnTo>
                  <a:lnTo>
                    <a:pt x="578" y="642"/>
                  </a:lnTo>
                  <a:lnTo>
                    <a:pt x="578" y="696"/>
                  </a:lnTo>
                  <a:lnTo>
                    <a:pt x="578" y="749"/>
                  </a:lnTo>
                  <a:lnTo>
                    <a:pt x="578" y="799"/>
                  </a:lnTo>
                  <a:lnTo>
                    <a:pt x="578" y="846"/>
                  </a:lnTo>
                  <a:lnTo>
                    <a:pt x="578" y="886"/>
                  </a:lnTo>
                  <a:lnTo>
                    <a:pt x="578" y="921"/>
                  </a:lnTo>
                  <a:lnTo>
                    <a:pt x="578" y="947"/>
                  </a:lnTo>
                  <a:lnTo>
                    <a:pt x="578" y="964"/>
                  </a:lnTo>
                  <a:lnTo>
                    <a:pt x="578" y="971"/>
                  </a:lnTo>
                  <a:lnTo>
                    <a:pt x="577" y="980"/>
                  </a:lnTo>
                  <a:lnTo>
                    <a:pt x="576" y="989"/>
                  </a:lnTo>
                  <a:lnTo>
                    <a:pt x="573" y="998"/>
                  </a:lnTo>
                  <a:lnTo>
                    <a:pt x="569" y="1006"/>
                  </a:lnTo>
                  <a:lnTo>
                    <a:pt x="566" y="1013"/>
                  </a:lnTo>
                  <a:lnTo>
                    <a:pt x="560" y="1020"/>
                  </a:lnTo>
                  <a:lnTo>
                    <a:pt x="555" y="1027"/>
                  </a:lnTo>
                  <a:lnTo>
                    <a:pt x="549" y="1032"/>
                  </a:lnTo>
                  <a:lnTo>
                    <a:pt x="541" y="1038"/>
                  </a:lnTo>
                  <a:lnTo>
                    <a:pt x="535" y="1042"/>
                  </a:lnTo>
                  <a:lnTo>
                    <a:pt x="527" y="1047"/>
                  </a:lnTo>
                  <a:lnTo>
                    <a:pt x="519" y="1050"/>
                  </a:lnTo>
                  <a:lnTo>
                    <a:pt x="511" y="1053"/>
                  </a:lnTo>
                  <a:lnTo>
                    <a:pt x="503" y="1055"/>
                  </a:lnTo>
                  <a:lnTo>
                    <a:pt x="494" y="1056"/>
                  </a:lnTo>
                  <a:lnTo>
                    <a:pt x="486" y="1057"/>
                  </a:lnTo>
                  <a:lnTo>
                    <a:pt x="476" y="1056"/>
                  </a:lnTo>
                  <a:lnTo>
                    <a:pt x="467" y="1055"/>
                  </a:lnTo>
                  <a:lnTo>
                    <a:pt x="458" y="1053"/>
                  </a:lnTo>
                  <a:lnTo>
                    <a:pt x="449" y="1049"/>
                  </a:lnTo>
                  <a:lnTo>
                    <a:pt x="441" y="1046"/>
                  </a:lnTo>
                  <a:lnTo>
                    <a:pt x="434" y="1041"/>
                  </a:lnTo>
                  <a:lnTo>
                    <a:pt x="427" y="1037"/>
                  </a:lnTo>
                  <a:lnTo>
                    <a:pt x="420" y="1031"/>
                  </a:lnTo>
                  <a:lnTo>
                    <a:pt x="414" y="1025"/>
                  </a:lnTo>
                  <a:lnTo>
                    <a:pt x="410" y="1018"/>
                  </a:lnTo>
                  <a:lnTo>
                    <a:pt x="405" y="1011"/>
                  </a:lnTo>
                  <a:lnTo>
                    <a:pt x="401" y="1003"/>
                  </a:lnTo>
                  <a:lnTo>
                    <a:pt x="399" y="996"/>
                  </a:lnTo>
                  <a:lnTo>
                    <a:pt x="396" y="987"/>
                  </a:lnTo>
                  <a:lnTo>
                    <a:pt x="395" y="978"/>
                  </a:lnTo>
                  <a:lnTo>
                    <a:pt x="395" y="970"/>
                  </a:lnTo>
                  <a:lnTo>
                    <a:pt x="395" y="963"/>
                  </a:lnTo>
                  <a:lnTo>
                    <a:pt x="395" y="945"/>
                  </a:lnTo>
                  <a:lnTo>
                    <a:pt x="395" y="918"/>
                  </a:lnTo>
                  <a:lnTo>
                    <a:pt x="395" y="883"/>
                  </a:lnTo>
                  <a:lnTo>
                    <a:pt x="395" y="840"/>
                  </a:lnTo>
                  <a:lnTo>
                    <a:pt x="395" y="792"/>
                  </a:lnTo>
                  <a:lnTo>
                    <a:pt x="395" y="741"/>
                  </a:lnTo>
                  <a:lnTo>
                    <a:pt x="395" y="687"/>
                  </a:lnTo>
                  <a:lnTo>
                    <a:pt x="395" y="632"/>
                  </a:lnTo>
                  <a:lnTo>
                    <a:pt x="395" y="579"/>
                  </a:lnTo>
                  <a:lnTo>
                    <a:pt x="395" y="528"/>
                  </a:lnTo>
                  <a:lnTo>
                    <a:pt x="395" y="480"/>
                  </a:lnTo>
                  <a:lnTo>
                    <a:pt x="395" y="438"/>
                  </a:lnTo>
                  <a:lnTo>
                    <a:pt x="395" y="403"/>
                  </a:lnTo>
                  <a:lnTo>
                    <a:pt x="395" y="376"/>
                  </a:lnTo>
                  <a:lnTo>
                    <a:pt x="395" y="36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7"/>
            <p:cNvSpPr>
              <a:spLocks/>
            </p:cNvSpPr>
            <p:nvPr/>
          </p:nvSpPr>
          <p:spPr bwMode="auto">
            <a:xfrm>
              <a:off x="2386013" y="4432300"/>
              <a:ext cx="223838" cy="381000"/>
            </a:xfrm>
            <a:custGeom>
              <a:avLst/>
              <a:gdLst/>
              <a:ahLst/>
              <a:cxnLst>
                <a:cxn ang="0">
                  <a:pos x="406" y="500"/>
                </a:cxn>
                <a:cxn ang="0">
                  <a:pos x="417" y="489"/>
                </a:cxn>
                <a:cxn ang="0">
                  <a:pos x="437" y="470"/>
                </a:cxn>
                <a:cxn ang="0">
                  <a:pos x="463" y="451"/>
                </a:cxn>
                <a:cxn ang="0">
                  <a:pos x="492" y="434"/>
                </a:cxn>
                <a:cxn ang="0">
                  <a:pos x="525" y="416"/>
                </a:cxn>
                <a:cxn ang="0">
                  <a:pos x="562" y="402"/>
                </a:cxn>
                <a:cxn ang="0">
                  <a:pos x="603" y="391"/>
                </a:cxn>
                <a:cxn ang="0">
                  <a:pos x="648" y="385"/>
                </a:cxn>
                <a:cxn ang="0">
                  <a:pos x="711" y="387"/>
                </a:cxn>
                <a:cxn ang="0">
                  <a:pos x="783" y="400"/>
                </a:cxn>
                <a:cxn ang="0">
                  <a:pos x="843" y="426"/>
                </a:cxn>
                <a:cxn ang="0">
                  <a:pos x="892" y="463"/>
                </a:cxn>
                <a:cxn ang="0">
                  <a:pos x="930" y="507"/>
                </a:cxn>
                <a:cxn ang="0">
                  <a:pos x="958" y="561"/>
                </a:cxn>
                <a:cxn ang="0">
                  <a:pos x="978" y="621"/>
                </a:cxn>
                <a:cxn ang="0">
                  <a:pos x="987" y="686"/>
                </a:cxn>
                <a:cxn ang="0">
                  <a:pos x="988" y="753"/>
                </a:cxn>
                <a:cxn ang="0">
                  <a:pos x="988" y="858"/>
                </a:cxn>
                <a:cxn ang="0">
                  <a:pos x="988" y="1003"/>
                </a:cxn>
                <a:cxn ang="0">
                  <a:pos x="988" y="1166"/>
                </a:cxn>
                <a:cxn ang="0">
                  <a:pos x="988" y="1331"/>
                </a:cxn>
                <a:cxn ang="0">
                  <a:pos x="988" y="1482"/>
                </a:cxn>
                <a:cxn ang="0">
                  <a:pos x="988" y="1601"/>
                </a:cxn>
                <a:cxn ang="0">
                  <a:pos x="988" y="1668"/>
                </a:cxn>
                <a:cxn ang="0">
                  <a:pos x="582" y="1678"/>
                </a:cxn>
                <a:cxn ang="0">
                  <a:pos x="582" y="1642"/>
                </a:cxn>
                <a:cxn ang="0">
                  <a:pos x="582" y="1549"/>
                </a:cxn>
                <a:cxn ang="0">
                  <a:pos x="582" y="1417"/>
                </a:cxn>
                <a:cxn ang="0">
                  <a:pos x="582" y="1264"/>
                </a:cxn>
                <a:cxn ang="0">
                  <a:pos x="582" y="1106"/>
                </a:cxn>
                <a:cxn ang="0">
                  <a:pos x="582" y="965"/>
                </a:cxn>
                <a:cxn ang="0">
                  <a:pos x="582" y="856"/>
                </a:cxn>
                <a:cxn ang="0">
                  <a:pos x="582" y="800"/>
                </a:cxn>
                <a:cxn ang="0">
                  <a:pos x="580" y="777"/>
                </a:cxn>
                <a:cxn ang="0">
                  <a:pos x="574" y="757"/>
                </a:cxn>
                <a:cxn ang="0">
                  <a:pos x="566" y="740"/>
                </a:cxn>
                <a:cxn ang="0">
                  <a:pos x="555" y="726"/>
                </a:cxn>
                <a:cxn ang="0">
                  <a:pos x="543" y="715"/>
                </a:cxn>
                <a:cxn ang="0">
                  <a:pos x="527" y="707"/>
                </a:cxn>
                <a:cxn ang="0">
                  <a:pos x="511" y="703"/>
                </a:cxn>
                <a:cxn ang="0">
                  <a:pos x="494" y="702"/>
                </a:cxn>
                <a:cxn ang="0">
                  <a:pos x="479" y="703"/>
                </a:cxn>
                <a:cxn ang="0">
                  <a:pos x="463" y="707"/>
                </a:cxn>
                <a:cxn ang="0">
                  <a:pos x="448" y="714"/>
                </a:cxn>
                <a:cxn ang="0">
                  <a:pos x="435" y="725"/>
                </a:cxn>
                <a:cxn ang="0">
                  <a:pos x="422" y="739"/>
                </a:cxn>
                <a:cxn ang="0">
                  <a:pos x="413" y="754"/>
                </a:cxn>
                <a:cxn ang="0">
                  <a:pos x="407" y="773"/>
                </a:cxn>
                <a:cxn ang="0">
                  <a:pos x="406" y="797"/>
                </a:cxn>
                <a:cxn ang="0">
                  <a:pos x="406" y="848"/>
                </a:cxn>
                <a:cxn ang="0">
                  <a:pos x="406" y="954"/>
                </a:cxn>
                <a:cxn ang="0">
                  <a:pos x="406" y="1096"/>
                </a:cxn>
                <a:cxn ang="0">
                  <a:pos x="406" y="1255"/>
                </a:cxn>
                <a:cxn ang="0">
                  <a:pos x="406" y="1412"/>
                </a:cxn>
                <a:cxn ang="0">
                  <a:pos x="406" y="1546"/>
                </a:cxn>
                <a:cxn ang="0">
                  <a:pos x="406" y="1641"/>
                </a:cxn>
                <a:cxn ang="0">
                  <a:pos x="406" y="1678"/>
                </a:cxn>
                <a:cxn ang="0">
                  <a:pos x="0" y="0"/>
                </a:cxn>
              </a:cxnLst>
              <a:rect l="0" t="0" r="r" b="b"/>
              <a:pathLst>
                <a:path w="988" h="1678">
                  <a:moveTo>
                    <a:pt x="406" y="0"/>
                  </a:moveTo>
                  <a:lnTo>
                    <a:pt x="406" y="500"/>
                  </a:lnTo>
                  <a:lnTo>
                    <a:pt x="409" y="500"/>
                  </a:lnTo>
                  <a:lnTo>
                    <a:pt x="417" y="489"/>
                  </a:lnTo>
                  <a:lnTo>
                    <a:pt x="427" y="481"/>
                  </a:lnTo>
                  <a:lnTo>
                    <a:pt x="437" y="470"/>
                  </a:lnTo>
                  <a:lnTo>
                    <a:pt x="449" y="462"/>
                  </a:lnTo>
                  <a:lnTo>
                    <a:pt x="463" y="451"/>
                  </a:lnTo>
                  <a:lnTo>
                    <a:pt x="476" y="443"/>
                  </a:lnTo>
                  <a:lnTo>
                    <a:pt x="492" y="434"/>
                  </a:lnTo>
                  <a:lnTo>
                    <a:pt x="508" y="425"/>
                  </a:lnTo>
                  <a:lnTo>
                    <a:pt x="525" y="416"/>
                  </a:lnTo>
                  <a:lnTo>
                    <a:pt x="543" y="409"/>
                  </a:lnTo>
                  <a:lnTo>
                    <a:pt x="562" y="402"/>
                  </a:lnTo>
                  <a:lnTo>
                    <a:pt x="582" y="397"/>
                  </a:lnTo>
                  <a:lnTo>
                    <a:pt x="603" y="391"/>
                  </a:lnTo>
                  <a:lnTo>
                    <a:pt x="625" y="388"/>
                  </a:lnTo>
                  <a:lnTo>
                    <a:pt x="648" y="385"/>
                  </a:lnTo>
                  <a:lnTo>
                    <a:pt x="672" y="385"/>
                  </a:lnTo>
                  <a:lnTo>
                    <a:pt x="711" y="387"/>
                  </a:lnTo>
                  <a:lnTo>
                    <a:pt x="748" y="392"/>
                  </a:lnTo>
                  <a:lnTo>
                    <a:pt x="783" y="400"/>
                  </a:lnTo>
                  <a:lnTo>
                    <a:pt x="815" y="411"/>
                  </a:lnTo>
                  <a:lnTo>
                    <a:pt x="843" y="426"/>
                  </a:lnTo>
                  <a:lnTo>
                    <a:pt x="869" y="443"/>
                  </a:lnTo>
                  <a:lnTo>
                    <a:pt x="892" y="463"/>
                  </a:lnTo>
                  <a:lnTo>
                    <a:pt x="912" y="484"/>
                  </a:lnTo>
                  <a:lnTo>
                    <a:pt x="930" y="507"/>
                  </a:lnTo>
                  <a:lnTo>
                    <a:pt x="946" y="534"/>
                  </a:lnTo>
                  <a:lnTo>
                    <a:pt x="958" y="561"/>
                  </a:lnTo>
                  <a:lnTo>
                    <a:pt x="969" y="590"/>
                  </a:lnTo>
                  <a:lnTo>
                    <a:pt x="978" y="621"/>
                  </a:lnTo>
                  <a:lnTo>
                    <a:pt x="983" y="654"/>
                  </a:lnTo>
                  <a:lnTo>
                    <a:pt x="987" y="686"/>
                  </a:lnTo>
                  <a:lnTo>
                    <a:pt x="988" y="721"/>
                  </a:lnTo>
                  <a:lnTo>
                    <a:pt x="988" y="753"/>
                  </a:lnTo>
                  <a:lnTo>
                    <a:pt x="988" y="800"/>
                  </a:lnTo>
                  <a:lnTo>
                    <a:pt x="988" y="858"/>
                  </a:lnTo>
                  <a:lnTo>
                    <a:pt x="988" y="926"/>
                  </a:lnTo>
                  <a:lnTo>
                    <a:pt x="988" y="1003"/>
                  </a:lnTo>
                  <a:lnTo>
                    <a:pt x="988" y="1083"/>
                  </a:lnTo>
                  <a:lnTo>
                    <a:pt x="988" y="1166"/>
                  </a:lnTo>
                  <a:lnTo>
                    <a:pt x="988" y="1250"/>
                  </a:lnTo>
                  <a:lnTo>
                    <a:pt x="988" y="1331"/>
                  </a:lnTo>
                  <a:lnTo>
                    <a:pt x="988" y="1410"/>
                  </a:lnTo>
                  <a:lnTo>
                    <a:pt x="988" y="1482"/>
                  </a:lnTo>
                  <a:lnTo>
                    <a:pt x="988" y="1547"/>
                  </a:lnTo>
                  <a:lnTo>
                    <a:pt x="988" y="1601"/>
                  </a:lnTo>
                  <a:lnTo>
                    <a:pt x="988" y="1642"/>
                  </a:lnTo>
                  <a:lnTo>
                    <a:pt x="988" y="1668"/>
                  </a:lnTo>
                  <a:lnTo>
                    <a:pt x="988" y="1678"/>
                  </a:lnTo>
                  <a:lnTo>
                    <a:pt x="582" y="1678"/>
                  </a:lnTo>
                  <a:lnTo>
                    <a:pt x="582" y="1668"/>
                  </a:lnTo>
                  <a:lnTo>
                    <a:pt x="582" y="1642"/>
                  </a:lnTo>
                  <a:lnTo>
                    <a:pt x="582" y="1602"/>
                  </a:lnTo>
                  <a:lnTo>
                    <a:pt x="582" y="1549"/>
                  </a:lnTo>
                  <a:lnTo>
                    <a:pt x="582" y="1488"/>
                  </a:lnTo>
                  <a:lnTo>
                    <a:pt x="582" y="1417"/>
                  </a:lnTo>
                  <a:lnTo>
                    <a:pt x="582" y="1342"/>
                  </a:lnTo>
                  <a:lnTo>
                    <a:pt x="582" y="1264"/>
                  </a:lnTo>
                  <a:lnTo>
                    <a:pt x="582" y="1185"/>
                  </a:lnTo>
                  <a:lnTo>
                    <a:pt x="582" y="1106"/>
                  </a:lnTo>
                  <a:lnTo>
                    <a:pt x="582" y="1033"/>
                  </a:lnTo>
                  <a:lnTo>
                    <a:pt x="582" y="965"/>
                  </a:lnTo>
                  <a:lnTo>
                    <a:pt x="582" y="905"/>
                  </a:lnTo>
                  <a:lnTo>
                    <a:pt x="582" y="856"/>
                  </a:lnTo>
                  <a:lnTo>
                    <a:pt x="582" y="820"/>
                  </a:lnTo>
                  <a:lnTo>
                    <a:pt x="582" y="800"/>
                  </a:lnTo>
                  <a:lnTo>
                    <a:pt x="581" y="788"/>
                  </a:lnTo>
                  <a:lnTo>
                    <a:pt x="580" y="777"/>
                  </a:lnTo>
                  <a:lnTo>
                    <a:pt x="578" y="767"/>
                  </a:lnTo>
                  <a:lnTo>
                    <a:pt x="574" y="757"/>
                  </a:lnTo>
                  <a:lnTo>
                    <a:pt x="571" y="748"/>
                  </a:lnTo>
                  <a:lnTo>
                    <a:pt x="566" y="740"/>
                  </a:lnTo>
                  <a:lnTo>
                    <a:pt x="561" y="733"/>
                  </a:lnTo>
                  <a:lnTo>
                    <a:pt x="555" y="726"/>
                  </a:lnTo>
                  <a:lnTo>
                    <a:pt x="549" y="721"/>
                  </a:lnTo>
                  <a:lnTo>
                    <a:pt x="543" y="715"/>
                  </a:lnTo>
                  <a:lnTo>
                    <a:pt x="535" y="711"/>
                  </a:lnTo>
                  <a:lnTo>
                    <a:pt x="527" y="707"/>
                  </a:lnTo>
                  <a:lnTo>
                    <a:pt x="519" y="705"/>
                  </a:lnTo>
                  <a:lnTo>
                    <a:pt x="511" y="703"/>
                  </a:lnTo>
                  <a:lnTo>
                    <a:pt x="502" y="702"/>
                  </a:lnTo>
                  <a:lnTo>
                    <a:pt x="494" y="702"/>
                  </a:lnTo>
                  <a:lnTo>
                    <a:pt x="487" y="702"/>
                  </a:lnTo>
                  <a:lnTo>
                    <a:pt x="479" y="703"/>
                  </a:lnTo>
                  <a:lnTo>
                    <a:pt x="471" y="704"/>
                  </a:lnTo>
                  <a:lnTo>
                    <a:pt x="463" y="707"/>
                  </a:lnTo>
                  <a:lnTo>
                    <a:pt x="455" y="711"/>
                  </a:lnTo>
                  <a:lnTo>
                    <a:pt x="448" y="714"/>
                  </a:lnTo>
                  <a:lnTo>
                    <a:pt x="440" y="720"/>
                  </a:lnTo>
                  <a:lnTo>
                    <a:pt x="435" y="725"/>
                  </a:lnTo>
                  <a:lnTo>
                    <a:pt x="428" y="731"/>
                  </a:lnTo>
                  <a:lnTo>
                    <a:pt x="422" y="739"/>
                  </a:lnTo>
                  <a:lnTo>
                    <a:pt x="418" y="747"/>
                  </a:lnTo>
                  <a:lnTo>
                    <a:pt x="413" y="754"/>
                  </a:lnTo>
                  <a:lnTo>
                    <a:pt x="410" y="763"/>
                  </a:lnTo>
                  <a:lnTo>
                    <a:pt x="407" y="773"/>
                  </a:lnTo>
                  <a:lnTo>
                    <a:pt x="406" y="785"/>
                  </a:lnTo>
                  <a:lnTo>
                    <a:pt x="406" y="797"/>
                  </a:lnTo>
                  <a:lnTo>
                    <a:pt x="406" y="814"/>
                  </a:lnTo>
                  <a:lnTo>
                    <a:pt x="406" y="848"/>
                  </a:lnTo>
                  <a:lnTo>
                    <a:pt x="406" y="895"/>
                  </a:lnTo>
                  <a:lnTo>
                    <a:pt x="406" y="954"/>
                  </a:lnTo>
                  <a:lnTo>
                    <a:pt x="406" y="1022"/>
                  </a:lnTo>
                  <a:lnTo>
                    <a:pt x="406" y="1096"/>
                  </a:lnTo>
                  <a:lnTo>
                    <a:pt x="406" y="1175"/>
                  </a:lnTo>
                  <a:lnTo>
                    <a:pt x="406" y="1255"/>
                  </a:lnTo>
                  <a:lnTo>
                    <a:pt x="406" y="1334"/>
                  </a:lnTo>
                  <a:lnTo>
                    <a:pt x="406" y="1412"/>
                  </a:lnTo>
                  <a:lnTo>
                    <a:pt x="406" y="1482"/>
                  </a:lnTo>
                  <a:lnTo>
                    <a:pt x="406" y="1546"/>
                  </a:lnTo>
                  <a:lnTo>
                    <a:pt x="406" y="1599"/>
                  </a:lnTo>
                  <a:lnTo>
                    <a:pt x="406" y="1641"/>
                  </a:lnTo>
                  <a:lnTo>
                    <a:pt x="406" y="1668"/>
                  </a:lnTo>
                  <a:lnTo>
                    <a:pt x="406" y="1678"/>
                  </a:lnTo>
                  <a:lnTo>
                    <a:pt x="0" y="1678"/>
                  </a:lnTo>
                  <a:lnTo>
                    <a:pt x="0" y="0"/>
                  </a:lnTo>
                  <a:lnTo>
                    <a:pt x="406"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8"/>
            <p:cNvSpPr>
              <a:spLocks/>
            </p:cNvSpPr>
            <p:nvPr/>
          </p:nvSpPr>
          <p:spPr bwMode="auto">
            <a:xfrm>
              <a:off x="2668588" y="4519613"/>
              <a:ext cx="223838" cy="293688"/>
            </a:xfrm>
            <a:custGeom>
              <a:avLst/>
              <a:gdLst/>
              <a:ahLst/>
              <a:cxnLst>
                <a:cxn ang="0">
                  <a:pos x="367" y="154"/>
                </a:cxn>
                <a:cxn ang="0">
                  <a:pos x="382" y="142"/>
                </a:cxn>
                <a:cxn ang="0">
                  <a:pos x="401" y="119"/>
                </a:cxn>
                <a:cxn ang="0">
                  <a:pos x="426" y="94"/>
                </a:cxn>
                <a:cxn ang="0">
                  <a:pos x="456" y="69"/>
                </a:cxn>
                <a:cxn ang="0">
                  <a:pos x="494" y="45"/>
                </a:cxn>
                <a:cxn ang="0">
                  <a:pos x="537" y="25"/>
                </a:cxn>
                <a:cxn ang="0">
                  <a:pos x="587" y="9"/>
                </a:cxn>
                <a:cxn ang="0">
                  <a:pos x="642" y="1"/>
                </a:cxn>
                <a:cxn ang="0">
                  <a:pos x="710" y="1"/>
                </a:cxn>
                <a:cxn ang="0">
                  <a:pos x="779" y="15"/>
                </a:cxn>
                <a:cxn ang="0">
                  <a:pos x="837" y="41"/>
                </a:cxn>
                <a:cxn ang="0">
                  <a:pos x="887" y="76"/>
                </a:cxn>
                <a:cxn ang="0">
                  <a:pos x="927" y="121"/>
                </a:cxn>
                <a:cxn ang="0">
                  <a:pos x="957" y="174"/>
                </a:cxn>
                <a:cxn ang="0">
                  <a:pos x="977" y="234"/>
                </a:cxn>
                <a:cxn ang="0">
                  <a:pos x="987" y="298"/>
                </a:cxn>
                <a:cxn ang="0">
                  <a:pos x="989" y="365"/>
                </a:cxn>
                <a:cxn ang="0">
                  <a:pos x="989" y="471"/>
                </a:cxn>
                <a:cxn ang="0">
                  <a:pos x="989" y="615"/>
                </a:cxn>
                <a:cxn ang="0">
                  <a:pos x="989" y="779"/>
                </a:cxn>
                <a:cxn ang="0">
                  <a:pos x="989" y="946"/>
                </a:cxn>
                <a:cxn ang="0">
                  <a:pos x="989" y="1098"/>
                </a:cxn>
                <a:cxn ang="0">
                  <a:pos x="989" y="1217"/>
                </a:cxn>
                <a:cxn ang="0">
                  <a:pos x="989" y="1284"/>
                </a:cxn>
                <a:cxn ang="0">
                  <a:pos x="582" y="1294"/>
                </a:cxn>
                <a:cxn ang="0">
                  <a:pos x="582" y="1258"/>
                </a:cxn>
                <a:cxn ang="0">
                  <a:pos x="582" y="1165"/>
                </a:cxn>
                <a:cxn ang="0">
                  <a:pos x="582" y="1033"/>
                </a:cxn>
                <a:cxn ang="0">
                  <a:pos x="582" y="880"/>
                </a:cxn>
                <a:cxn ang="0">
                  <a:pos x="582" y="722"/>
                </a:cxn>
                <a:cxn ang="0">
                  <a:pos x="582" y="581"/>
                </a:cxn>
                <a:cxn ang="0">
                  <a:pos x="582" y="472"/>
                </a:cxn>
                <a:cxn ang="0">
                  <a:pos x="582" y="416"/>
                </a:cxn>
                <a:cxn ang="0">
                  <a:pos x="580" y="393"/>
                </a:cxn>
                <a:cxn ang="0">
                  <a:pos x="574" y="373"/>
                </a:cxn>
                <a:cxn ang="0">
                  <a:pos x="567" y="356"/>
                </a:cxn>
                <a:cxn ang="0">
                  <a:pos x="555" y="342"/>
                </a:cxn>
                <a:cxn ang="0">
                  <a:pos x="543" y="331"/>
                </a:cxn>
                <a:cxn ang="0">
                  <a:pos x="528" y="323"/>
                </a:cxn>
                <a:cxn ang="0">
                  <a:pos x="513" y="319"/>
                </a:cxn>
                <a:cxn ang="0">
                  <a:pos x="496" y="318"/>
                </a:cxn>
                <a:cxn ang="0">
                  <a:pos x="480" y="319"/>
                </a:cxn>
                <a:cxn ang="0">
                  <a:pos x="464" y="323"/>
                </a:cxn>
                <a:cxn ang="0">
                  <a:pos x="450" y="330"/>
                </a:cxn>
                <a:cxn ang="0">
                  <a:pos x="436" y="341"/>
                </a:cxn>
                <a:cxn ang="0">
                  <a:pos x="424" y="355"/>
                </a:cxn>
                <a:cxn ang="0">
                  <a:pos x="415" y="370"/>
                </a:cxn>
                <a:cxn ang="0">
                  <a:pos x="408" y="389"/>
                </a:cxn>
                <a:cxn ang="0">
                  <a:pos x="407" y="413"/>
                </a:cxn>
                <a:cxn ang="0">
                  <a:pos x="407" y="464"/>
                </a:cxn>
                <a:cxn ang="0">
                  <a:pos x="407" y="570"/>
                </a:cxn>
                <a:cxn ang="0">
                  <a:pos x="407" y="712"/>
                </a:cxn>
                <a:cxn ang="0">
                  <a:pos x="407" y="871"/>
                </a:cxn>
                <a:cxn ang="0">
                  <a:pos x="407" y="1028"/>
                </a:cxn>
                <a:cxn ang="0">
                  <a:pos x="407" y="1162"/>
                </a:cxn>
                <a:cxn ang="0">
                  <a:pos x="407" y="1257"/>
                </a:cxn>
                <a:cxn ang="0">
                  <a:pos x="407" y="1294"/>
                </a:cxn>
                <a:cxn ang="0">
                  <a:pos x="0" y="39"/>
                </a:cxn>
              </a:cxnLst>
              <a:rect l="0" t="0" r="r" b="b"/>
              <a:pathLst>
                <a:path w="989" h="1294">
                  <a:moveTo>
                    <a:pt x="360" y="39"/>
                  </a:moveTo>
                  <a:lnTo>
                    <a:pt x="367" y="154"/>
                  </a:lnTo>
                  <a:lnTo>
                    <a:pt x="376" y="154"/>
                  </a:lnTo>
                  <a:lnTo>
                    <a:pt x="382" y="142"/>
                  </a:lnTo>
                  <a:lnTo>
                    <a:pt x="391" y="131"/>
                  </a:lnTo>
                  <a:lnTo>
                    <a:pt x="401" y="119"/>
                  </a:lnTo>
                  <a:lnTo>
                    <a:pt x="413" y="107"/>
                  </a:lnTo>
                  <a:lnTo>
                    <a:pt x="426" y="94"/>
                  </a:lnTo>
                  <a:lnTo>
                    <a:pt x="441" y="81"/>
                  </a:lnTo>
                  <a:lnTo>
                    <a:pt x="456" y="69"/>
                  </a:lnTo>
                  <a:lnTo>
                    <a:pt x="474" y="56"/>
                  </a:lnTo>
                  <a:lnTo>
                    <a:pt x="494" y="45"/>
                  </a:lnTo>
                  <a:lnTo>
                    <a:pt x="515" y="34"/>
                  </a:lnTo>
                  <a:lnTo>
                    <a:pt x="537" y="25"/>
                  </a:lnTo>
                  <a:lnTo>
                    <a:pt x="561" y="16"/>
                  </a:lnTo>
                  <a:lnTo>
                    <a:pt x="587" y="9"/>
                  </a:lnTo>
                  <a:lnTo>
                    <a:pt x="614" y="4"/>
                  </a:lnTo>
                  <a:lnTo>
                    <a:pt x="642" y="1"/>
                  </a:lnTo>
                  <a:lnTo>
                    <a:pt x="673" y="0"/>
                  </a:lnTo>
                  <a:lnTo>
                    <a:pt x="710" y="1"/>
                  </a:lnTo>
                  <a:lnTo>
                    <a:pt x="746" y="7"/>
                  </a:lnTo>
                  <a:lnTo>
                    <a:pt x="779" y="15"/>
                  </a:lnTo>
                  <a:lnTo>
                    <a:pt x="809" y="26"/>
                  </a:lnTo>
                  <a:lnTo>
                    <a:pt x="837" y="41"/>
                  </a:lnTo>
                  <a:lnTo>
                    <a:pt x="863" y="56"/>
                  </a:lnTo>
                  <a:lnTo>
                    <a:pt x="887" y="76"/>
                  </a:lnTo>
                  <a:lnTo>
                    <a:pt x="908" y="98"/>
                  </a:lnTo>
                  <a:lnTo>
                    <a:pt x="927" y="121"/>
                  </a:lnTo>
                  <a:lnTo>
                    <a:pt x="943" y="147"/>
                  </a:lnTo>
                  <a:lnTo>
                    <a:pt x="957" y="174"/>
                  </a:lnTo>
                  <a:lnTo>
                    <a:pt x="968" y="203"/>
                  </a:lnTo>
                  <a:lnTo>
                    <a:pt x="977" y="234"/>
                  </a:lnTo>
                  <a:lnTo>
                    <a:pt x="983" y="265"/>
                  </a:lnTo>
                  <a:lnTo>
                    <a:pt x="987" y="298"/>
                  </a:lnTo>
                  <a:lnTo>
                    <a:pt x="989" y="332"/>
                  </a:lnTo>
                  <a:lnTo>
                    <a:pt x="989" y="365"/>
                  </a:lnTo>
                  <a:lnTo>
                    <a:pt x="989" y="412"/>
                  </a:lnTo>
                  <a:lnTo>
                    <a:pt x="989" y="471"/>
                  </a:lnTo>
                  <a:lnTo>
                    <a:pt x="989" y="539"/>
                  </a:lnTo>
                  <a:lnTo>
                    <a:pt x="989" y="615"/>
                  </a:lnTo>
                  <a:lnTo>
                    <a:pt x="989" y="696"/>
                  </a:lnTo>
                  <a:lnTo>
                    <a:pt x="989" y="779"/>
                  </a:lnTo>
                  <a:lnTo>
                    <a:pt x="989" y="863"/>
                  </a:lnTo>
                  <a:lnTo>
                    <a:pt x="989" y="946"/>
                  </a:lnTo>
                  <a:lnTo>
                    <a:pt x="989" y="1025"/>
                  </a:lnTo>
                  <a:lnTo>
                    <a:pt x="989" y="1098"/>
                  </a:lnTo>
                  <a:lnTo>
                    <a:pt x="989" y="1162"/>
                  </a:lnTo>
                  <a:lnTo>
                    <a:pt x="989" y="1217"/>
                  </a:lnTo>
                  <a:lnTo>
                    <a:pt x="989" y="1258"/>
                  </a:lnTo>
                  <a:lnTo>
                    <a:pt x="989" y="1284"/>
                  </a:lnTo>
                  <a:lnTo>
                    <a:pt x="989" y="1294"/>
                  </a:lnTo>
                  <a:lnTo>
                    <a:pt x="582" y="1294"/>
                  </a:lnTo>
                  <a:lnTo>
                    <a:pt x="582" y="1284"/>
                  </a:lnTo>
                  <a:lnTo>
                    <a:pt x="582" y="1258"/>
                  </a:lnTo>
                  <a:lnTo>
                    <a:pt x="582" y="1218"/>
                  </a:lnTo>
                  <a:lnTo>
                    <a:pt x="582" y="1165"/>
                  </a:lnTo>
                  <a:lnTo>
                    <a:pt x="582" y="1104"/>
                  </a:lnTo>
                  <a:lnTo>
                    <a:pt x="582" y="1033"/>
                  </a:lnTo>
                  <a:lnTo>
                    <a:pt x="582" y="958"/>
                  </a:lnTo>
                  <a:lnTo>
                    <a:pt x="582" y="880"/>
                  </a:lnTo>
                  <a:lnTo>
                    <a:pt x="582" y="801"/>
                  </a:lnTo>
                  <a:lnTo>
                    <a:pt x="582" y="722"/>
                  </a:lnTo>
                  <a:lnTo>
                    <a:pt x="582" y="649"/>
                  </a:lnTo>
                  <a:lnTo>
                    <a:pt x="582" y="581"/>
                  </a:lnTo>
                  <a:lnTo>
                    <a:pt x="582" y="521"/>
                  </a:lnTo>
                  <a:lnTo>
                    <a:pt x="582" y="472"/>
                  </a:lnTo>
                  <a:lnTo>
                    <a:pt x="582" y="436"/>
                  </a:lnTo>
                  <a:lnTo>
                    <a:pt x="582" y="416"/>
                  </a:lnTo>
                  <a:lnTo>
                    <a:pt x="581" y="404"/>
                  </a:lnTo>
                  <a:lnTo>
                    <a:pt x="580" y="393"/>
                  </a:lnTo>
                  <a:lnTo>
                    <a:pt x="578" y="383"/>
                  </a:lnTo>
                  <a:lnTo>
                    <a:pt x="574" y="373"/>
                  </a:lnTo>
                  <a:lnTo>
                    <a:pt x="571" y="364"/>
                  </a:lnTo>
                  <a:lnTo>
                    <a:pt x="567" y="356"/>
                  </a:lnTo>
                  <a:lnTo>
                    <a:pt x="561" y="349"/>
                  </a:lnTo>
                  <a:lnTo>
                    <a:pt x="555" y="342"/>
                  </a:lnTo>
                  <a:lnTo>
                    <a:pt x="550" y="337"/>
                  </a:lnTo>
                  <a:lnTo>
                    <a:pt x="543" y="331"/>
                  </a:lnTo>
                  <a:lnTo>
                    <a:pt x="536" y="327"/>
                  </a:lnTo>
                  <a:lnTo>
                    <a:pt x="528" y="323"/>
                  </a:lnTo>
                  <a:lnTo>
                    <a:pt x="521" y="321"/>
                  </a:lnTo>
                  <a:lnTo>
                    <a:pt x="513" y="319"/>
                  </a:lnTo>
                  <a:lnTo>
                    <a:pt x="504" y="318"/>
                  </a:lnTo>
                  <a:lnTo>
                    <a:pt x="496" y="318"/>
                  </a:lnTo>
                  <a:lnTo>
                    <a:pt x="488" y="318"/>
                  </a:lnTo>
                  <a:lnTo>
                    <a:pt x="480" y="319"/>
                  </a:lnTo>
                  <a:lnTo>
                    <a:pt x="472" y="320"/>
                  </a:lnTo>
                  <a:lnTo>
                    <a:pt x="464" y="323"/>
                  </a:lnTo>
                  <a:lnTo>
                    <a:pt x="456" y="327"/>
                  </a:lnTo>
                  <a:lnTo>
                    <a:pt x="450" y="330"/>
                  </a:lnTo>
                  <a:lnTo>
                    <a:pt x="442" y="336"/>
                  </a:lnTo>
                  <a:lnTo>
                    <a:pt x="436" y="341"/>
                  </a:lnTo>
                  <a:lnTo>
                    <a:pt x="429" y="347"/>
                  </a:lnTo>
                  <a:lnTo>
                    <a:pt x="424" y="355"/>
                  </a:lnTo>
                  <a:lnTo>
                    <a:pt x="419" y="363"/>
                  </a:lnTo>
                  <a:lnTo>
                    <a:pt x="415" y="370"/>
                  </a:lnTo>
                  <a:lnTo>
                    <a:pt x="412" y="379"/>
                  </a:lnTo>
                  <a:lnTo>
                    <a:pt x="408" y="389"/>
                  </a:lnTo>
                  <a:lnTo>
                    <a:pt x="407" y="401"/>
                  </a:lnTo>
                  <a:lnTo>
                    <a:pt x="407" y="413"/>
                  </a:lnTo>
                  <a:lnTo>
                    <a:pt x="407" y="430"/>
                  </a:lnTo>
                  <a:lnTo>
                    <a:pt x="407" y="464"/>
                  </a:lnTo>
                  <a:lnTo>
                    <a:pt x="407" y="511"/>
                  </a:lnTo>
                  <a:lnTo>
                    <a:pt x="407" y="570"/>
                  </a:lnTo>
                  <a:lnTo>
                    <a:pt x="407" y="638"/>
                  </a:lnTo>
                  <a:lnTo>
                    <a:pt x="407" y="712"/>
                  </a:lnTo>
                  <a:lnTo>
                    <a:pt x="407" y="791"/>
                  </a:lnTo>
                  <a:lnTo>
                    <a:pt x="407" y="871"/>
                  </a:lnTo>
                  <a:lnTo>
                    <a:pt x="407" y="950"/>
                  </a:lnTo>
                  <a:lnTo>
                    <a:pt x="407" y="1028"/>
                  </a:lnTo>
                  <a:lnTo>
                    <a:pt x="407" y="1098"/>
                  </a:lnTo>
                  <a:lnTo>
                    <a:pt x="407" y="1162"/>
                  </a:lnTo>
                  <a:lnTo>
                    <a:pt x="407" y="1215"/>
                  </a:lnTo>
                  <a:lnTo>
                    <a:pt x="407" y="1257"/>
                  </a:lnTo>
                  <a:lnTo>
                    <a:pt x="407" y="1284"/>
                  </a:lnTo>
                  <a:lnTo>
                    <a:pt x="407" y="1294"/>
                  </a:lnTo>
                  <a:lnTo>
                    <a:pt x="0" y="1294"/>
                  </a:lnTo>
                  <a:lnTo>
                    <a:pt x="0" y="39"/>
                  </a:lnTo>
                  <a:lnTo>
                    <a:pt x="360" y="39"/>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9"/>
            <p:cNvSpPr>
              <a:spLocks noEditPoints="1"/>
            </p:cNvSpPr>
            <p:nvPr/>
          </p:nvSpPr>
          <p:spPr bwMode="auto">
            <a:xfrm>
              <a:off x="407988" y="3924300"/>
              <a:ext cx="936625" cy="931863"/>
            </a:xfrm>
            <a:custGeom>
              <a:avLst/>
              <a:gdLst/>
              <a:ahLst/>
              <a:cxnLst>
                <a:cxn ang="0">
                  <a:pos x="2841" y="1856"/>
                </a:cxn>
                <a:cxn ang="0">
                  <a:pos x="4065" y="1534"/>
                </a:cxn>
                <a:cxn ang="0">
                  <a:pos x="4085" y="1629"/>
                </a:cxn>
                <a:cxn ang="0">
                  <a:pos x="2772" y="1682"/>
                </a:cxn>
                <a:cxn ang="0">
                  <a:pos x="3904" y="1119"/>
                </a:cxn>
                <a:cxn ang="0">
                  <a:pos x="3852" y="1024"/>
                </a:cxn>
                <a:cxn ang="0">
                  <a:pos x="3571" y="648"/>
                </a:cxn>
                <a:cxn ang="0">
                  <a:pos x="2585" y="1450"/>
                </a:cxn>
                <a:cxn ang="0">
                  <a:pos x="2663" y="1526"/>
                </a:cxn>
                <a:cxn ang="0">
                  <a:pos x="2436" y="1350"/>
                </a:cxn>
                <a:cxn ang="0">
                  <a:pos x="2539" y="1414"/>
                </a:cxn>
                <a:cxn ang="0">
                  <a:pos x="3110" y="281"/>
                </a:cxn>
                <a:cxn ang="0">
                  <a:pos x="2214" y="1275"/>
                </a:cxn>
                <a:cxn ang="0">
                  <a:pos x="2335" y="1307"/>
                </a:cxn>
                <a:cxn ang="0">
                  <a:pos x="2626" y="76"/>
                </a:cxn>
                <a:cxn ang="0">
                  <a:pos x="2179" y="6"/>
                </a:cxn>
                <a:cxn ang="0">
                  <a:pos x="2102" y="0"/>
                </a:cxn>
                <a:cxn ang="0">
                  <a:pos x="2029" y="0"/>
                </a:cxn>
                <a:cxn ang="0">
                  <a:pos x="1977" y="1269"/>
                </a:cxn>
                <a:cxn ang="0">
                  <a:pos x="2041" y="1263"/>
                </a:cxn>
                <a:cxn ang="0">
                  <a:pos x="2108" y="1263"/>
                </a:cxn>
                <a:cxn ang="0">
                  <a:pos x="2179" y="6"/>
                </a:cxn>
                <a:cxn ang="0">
                  <a:pos x="3147" y="3807"/>
                </a:cxn>
                <a:cxn ang="0">
                  <a:pos x="3113" y="3268"/>
                </a:cxn>
                <a:cxn ang="0">
                  <a:pos x="3658" y="3365"/>
                </a:cxn>
                <a:cxn ang="0">
                  <a:pos x="3868" y="3059"/>
                </a:cxn>
                <a:cxn ang="0">
                  <a:pos x="4009" y="2758"/>
                </a:cxn>
                <a:cxn ang="0">
                  <a:pos x="4104" y="2393"/>
                </a:cxn>
                <a:cxn ang="0">
                  <a:pos x="4130" y="2055"/>
                </a:cxn>
                <a:cxn ang="0">
                  <a:pos x="2515" y="2707"/>
                </a:cxn>
                <a:cxn ang="0">
                  <a:pos x="1694" y="2746"/>
                </a:cxn>
                <a:cxn ang="0">
                  <a:pos x="1278" y="2052"/>
                </a:cxn>
                <a:cxn ang="0">
                  <a:pos x="1633" y="1394"/>
                </a:cxn>
                <a:cxn ang="0">
                  <a:pos x="1574" y="59"/>
                </a:cxn>
                <a:cxn ang="0">
                  <a:pos x="1424" y="104"/>
                </a:cxn>
                <a:cxn ang="0">
                  <a:pos x="1024" y="280"/>
                </a:cxn>
                <a:cxn ang="0">
                  <a:pos x="690" y="527"/>
                </a:cxn>
                <a:cxn ang="0">
                  <a:pos x="563" y="644"/>
                </a:cxn>
                <a:cxn ang="0">
                  <a:pos x="321" y="957"/>
                </a:cxn>
                <a:cxn ang="0">
                  <a:pos x="227" y="1120"/>
                </a:cxn>
                <a:cxn ang="0">
                  <a:pos x="82" y="1482"/>
                </a:cxn>
                <a:cxn ang="0">
                  <a:pos x="976" y="1885"/>
                </a:cxn>
                <a:cxn ang="0">
                  <a:pos x="3" y="1987"/>
                </a:cxn>
                <a:cxn ang="0">
                  <a:pos x="0" y="2090"/>
                </a:cxn>
                <a:cxn ang="0">
                  <a:pos x="8" y="2192"/>
                </a:cxn>
                <a:cxn ang="0">
                  <a:pos x="64" y="2562"/>
                </a:cxn>
                <a:cxn ang="0">
                  <a:pos x="942" y="2523"/>
                </a:cxn>
                <a:cxn ang="0">
                  <a:pos x="296" y="3110"/>
                </a:cxn>
                <a:cxn ang="0">
                  <a:pos x="516" y="3410"/>
                </a:cxn>
                <a:cxn ang="0">
                  <a:pos x="679" y="3576"/>
                </a:cxn>
                <a:cxn ang="0">
                  <a:pos x="976" y="3798"/>
                </a:cxn>
                <a:cxn ang="0">
                  <a:pos x="1189" y="3913"/>
                </a:cxn>
                <a:cxn ang="0">
                  <a:pos x="1533" y="4040"/>
                </a:cxn>
                <a:cxn ang="0">
                  <a:pos x="1894" y="4100"/>
                </a:cxn>
                <a:cxn ang="0">
                  <a:pos x="2012" y="4108"/>
                </a:cxn>
                <a:cxn ang="0">
                  <a:pos x="2145" y="4108"/>
                </a:cxn>
                <a:cxn ang="0">
                  <a:pos x="2275" y="3551"/>
                </a:cxn>
                <a:cxn ang="0">
                  <a:pos x="2671" y="4021"/>
                </a:cxn>
              </a:cxnLst>
              <a:rect l="0" t="0" r="r" b="b"/>
              <a:pathLst>
                <a:path w="4130" h="4110">
                  <a:moveTo>
                    <a:pt x="2856" y="1927"/>
                  </a:moveTo>
                  <a:lnTo>
                    <a:pt x="2854" y="1919"/>
                  </a:lnTo>
                  <a:lnTo>
                    <a:pt x="2852" y="1913"/>
                  </a:lnTo>
                  <a:lnTo>
                    <a:pt x="2851" y="1905"/>
                  </a:lnTo>
                  <a:lnTo>
                    <a:pt x="2850" y="1898"/>
                  </a:lnTo>
                  <a:lnTo>
                    <a:pt x="2849" y="1891"/>
                  </a:lnTo>
                  <a:lnTo>
                    <a:pt x="2848" y="1884"/>
                  </a:lnTo>
                  <a:lnTo>
                    <a:pt x="2846" y="1877"/>
                  </a:lnTo>
                  <a:lnTo>
                    <a:pt x="2844" y="1870"/>
                  </a:lnTo>
                  <a:lnTo>
                    <a:pt x="2842" y="1862"/>
                  </a:lnTo>
                  <a:lnTo>
                    <a:pt x="2841" y="1856"/>
                  </a:lnTo>
                  <a:lnTo>
                    <a:pt x="2839" y="1849"/>
                  </a:lnTo>
                  <a:lnTo>
                    <a:pt x="2837" y="1841"/>
                  </a:lnTo>
                  <a:lnTo>
                    <a:pt x="2834" y="1834"/>
                  </a:lnTo>
                  <a:lnTo>
                    <a:pt x="2832" y="1828"/>
                  </a:lnTo>
                  <a:lnTo>
                    <a:pt x="2831" y="1821"/>
                  </a:lnTo>
                  <a:lnTo>
                    <a:pt x="2829" y="1814"/>
                  </a:lnTo>
                  <a:lnTo>
                    <a:pt x="4056" y="1503"/>
                  </a:lnTo>
                  <a:lnTo>
                    <a:pt x="4058" y="1510"/>
                  </a:lnTo>
                  <a:lnTo>
                    <a:pt x="4060" y="1518"/>
                  </a:lnTo>
                  <a:lnTo>
                    <a:pt x="4062" y="1526"/>
                  </a:lnTo>
                  <a:lnTo>
                    <a:pt x="4065" y="1534"/>
                  </a:lnTo>
                  <a:lnTo>
                    <a:pt x="4067" y="1543"/>
                  </a:lnTo>
                  <a:lnTo>
                    <a:pt x="4069" y="1550"/>
                  </a:lnTo>
                  <a:lnTo>
                    <a:pt x="4071" y="1559"/>
                  </a:lnTo>
                  <a:lnTo>
                    <a:pt x="4074" y="1568"/>
                  </a:lnTo>
                  <a:lnTo>
                    <a:pt x="4076" y="1577"/>
                  </a:lnTo>
                  <a:lnTo>
                    <a:pt x="4077" y="1586"/>
                  </a:lnTo>
                  <a:lnTo>
                    <a:pt x="4079" y="1595"/>
                  </a:lnTo>
                  <a:lnTo>
                    <a:pt x="4082" y="1604"/>
                  </a:lnTo>
                  <a:lnTo>
                    <a:pt x="4083" y="1612"/>
                  </a:lnTo>
                  <a:lnTo>
                    <a:pt x="4084" y="1621"/>
                  </a:lnTo>
                  <a:lnTo>
                    <a:pt x="4085" y="1629"/>
                  </a:lnTo>
                  <a:lnTo>
                    <a:pt x="4087" y="1636"/>
                  </a:lnTo>
                  <a:lnTo>
                    <a:pt x="2856" y="1927"/>
                  </a:lnTo>
                  <a:close/>
                  <a:moveTo>
                    <a:pt x="2743" y="1629"/>
                  </a:moveTo>
                  <a:lnTo>
                    <a:pt x="2747" y="1635"/>
                  </a:lnTo>
                  <a:lnTo>
                    <a:pt x="2751" y="1642"/>
                  </a:lnTo>
                  <a:lnTo>
                    <a:pt x="2754" y="1649"/>
                  </a:lnTo>
                  <a:lnTo>
                    <a:pt x="2758" y="1655"/>
                  </a:lnTo>
                  <a:lnTo>
                    <a:pt x="2762" y="1662"/>
                  </a:lnTo>
                  <a:lnTo>
                    <a:pt x="2766" y="1669"/>
                  </a:lnTo>
                  <a:lnTo>
                    <a:pt x="2769" y="1676"/>
                  </a:lnTo>
                  <a:lnTo>
                    <a:pt x="2772" y="1682"/>
                  </a:lnTo>
                  <a:lnTo>
                    <a:pt x="2776" y="1689"/>
                  </a:lnTo>
                  <a:lnTo>
                    <a:pt x="2780" y="1696"/>
                  </a:lnTo>
                  <a:lnTo>
                    <a:pt x="2784" y="1702"/>
                  </a:lnTo>
                  <a:lnTo>
                    <a:pt x="2786" y="1709"/>
                  </a:lnTo>
                  <a:lnTo>
                    <a:pt x="2789" y="1716"/>
                  </a:lnTo>
                  <a:lnTo>
                    <a:pt x="2793" y="1723"/>
                  </a:lnTo>
                  <a:lnTo>
                    <a:pt x="2796" y="1729"/>
                  </a:lnTo>
                  <a:lnTo>
                    <a:pt x="2799" y="1737"/>
                  </a:lnTo>
                  <a:lnTo>
                    <a:pt x="3912" y="1135"/>
                  </a:lnTo>
                  <a:lnTo>
                    <a:pt x="3909" y="1127"/>
                  </a:lnTo>
                  <a:lnTo>
                    <a:pt x="3904" y="1119"/>
                  </a:lnTo>
                  <a:lnTo>
                    <a:pt x="3901" y="1110"/>
                  </a:lnTo>
                  <a:lnTo>
                    <a:pt x="3896" y="1102"/>
                  </a:lnTo>
                  <a:lnTo>
                    <a:pt x="3892" y="1093"/>
                  </a:lnTo>
                  <a:lnTo>
                    <a:pt x="3887" y="1084"/>
                  </a:lnTo>
                  <a:lnTo>
                    <a:pt x="3883" y="1075"/>
                  </a:lnTo>
                  <a:lnTo>
                    <a:pt x="3878" y="1066"/>
                  </a:lnTo>
                  <a:lnTo>
                    <a:pt x="3873" y="1057"/>
                  </a:lnTo>
                  <a:lnTo>
                    <a:pt x="3868" y="1049"/>
                  </a:lnTo>
                  <a:lnTo>
                    <a:pt x="3862" y="1041"/>
                  </a:lnTo>
                  <a:lnTo>
                    <a:pt x="3858" y="1032"/>
                  </a:lnTo>
                  <a:lnTo>
                    <a:pt x="3852" y="1024"/>
                  </a:lnTo>
                  <a:lnTo>
                    <a:pt x="3848" y="1016"/>
                  </a:lnTo>
                  <a:lnTo>
                    <a:pt x="3843" y="1009"/>
                  </a:lnTo>
                  <a:lnTo>
                    <a:pt x="3839" y="1003"/>
                  </a:lnTo>
                  <a:lnTo>
                    <a:pt x="2743" y="1629"/>
                  </a:lnTo>
                  <a:close/>
                  <a:moveTo>
                    <a:pt x="3615" y="699"/>
                  </a:moveTo>
                  <a:lnTo>
                    <a:pt x="3608" y="691"/>
                  </a:lnTo>
                  <a:lnTo>
                    <a:pt x="3602" y="682"/>
                  </a:lnTo>
                  <a:lnTo>
                    <a:pt x="3595" y="674"/>
                  </a:lnTo>
                  <a:lnTo>
                    <a:pt x="3587" y="666"/>
                  </a:lnTo>
                  <a:lnTo>
                    <a:pt x="3579" y="657"/>
                  </a:lnTo>
                  <a:lnTo>
                    <a:pt x="3571" y="648"/>
                  </a:lnTo>
                  <a:lnTo>
                    <a:pt x="3564" y="639"/>
                  </a:lnTo>
                  <a:lnTo>
                    <a:pt x="3556" y="632"/>
                  </a:lnTo>
                  <a:lnTo>
                    <a:pt x="3547" y="623"/>
                  </a:lnTo>
                  <a:lnTo>
                    <a:pt x="3539" y="614"/>
                  </a:lnTo>
                  <a:lnTo>
                    <a:pt x="3530" y="606"/>
                  </a:lnTo>
                  <a:lnTo>
                    <a:pt x="3522" y="598"/>
                  </a:lnTo>
                  <a:lnTo>
                    <a:pt x="3514" y="590"/>
                  </a:lnTo>
                  <a:lnTo>
                    <a:pt x="3505" y="582"/>
                  </a:lnTo>
                  <a:lnTo>
                    <a:pt x="3497" y="576"/>
                  </a:lnTo>
                  <a:lnTo>
                    <a:pt x="3490" y="569"/>
                  </a:lnTo>
                  <a:lnTo>
                    <a:pt x="2585" y="1450"/>
                  </a:lnTo>
                  <a:lnTo>
                    <a:pt x="2592" y="1455"/>
                  </a:lnTo>
                  <a:lnTo>
                    <a:pt x="2599" y="1462"/>
                  </a:lnTo>
                  <a:lnTo>
                    <a:pt x="2607" y="1469"/>
                  </a:lnTo>
                  <a:lnTo>
                    <a:pt x="2614" y="1476"/>
                  </a:lnTo>
                  <a:lnTo>
                    <a:pt x="2622" y="1482"/>
                  </a:lnTo>
                  <a:lnTo>
                    <a:pt x="2629" y="1490"/>
                  </a:lnTo>
                  <a:lnTo>
                    <a:pt x="2635" y="1497"/>
                  </a:lnTo>
                  <a:lnTo>
                    <a:pt x="2643" y="1503"/>
                  </a:lnTo>
                  <a:lnTo>
                    <a:pt x="2650" y="1511"/>
                  </a:lnTo>
                  <a:lnTo>
                    <a:pt x="2657" y="1518"/>
                  </a:lnTo>
                  <a:lnTo>
                    <a:pt x="2663" y="1526"/>
                  </a:lnTo>
                  <a:lnTo>
                    <a:pt x="2670" y="1533"/>
                  </a:lnTo>
                  <a:lnTo>
                    <a:pt x="2677" y="1540"/>
                  </a:lnTo>
                  <a:lnTo>
                    <a:pt x="2683" y="1548"/>
                  </a:lnTo>
                  <a:lnTo>
                    <a:pt x="2689" y="1556"/>
                  </a:lnTo>
                  <a:lnTo>
                    <a:pt x="2696" y="1564"/>
                  </a:lnTo>
                  <a:lnTo>
                    <a:pt x="3615" y="699"/>
                  </a:lnTo>
                  <a:close/>
                  <a:moveTo>
                    <a:pt x="2397" y="1332"/>
                  </a:moveTo>
                  <a:lnTo>
                    <a:pt x="2406" y="1337"/>
                  </a:lnTo>
                  <a:lnTo>
                    <a:pt x="2416" y="1341"/>
                  </a:lnTo>
                  <a:lnTo>
                    <a:pt x="2426" y="1346"/>
                  </a:lnTo>
                  <a:lnTo>
                    <a:pt x="2436" y="1350"/>
                  </a:lnTo>
                  <a:lnTo>
                    <a:pt x="2447" y="1356"/>
                  </a:lnTo>
                  <a:lnTo>
                    <a:pt x="2456" y="1362"/>
                  </a:lnTo>
                  <a:lnTo>
                    <a:pt x="2466" y="1366"/>
                  </a:lnTo>
                  <a:lnTo>
                    <a:pt x="2475" y="1372"/>
                  </a:lnTo>
                  <a:lnTo>
                    <a:pt x="2484" y="1377"/>
                  </a:lnTo>
                  <a:lnTo>
                    <a:pt x="2494" y="1383"/>
                  </a:lnTo>
                  <a:lnTo>
                    <a:pt x="2503" y="1389"/>
                  </a:lnTo>
                  <a:lnTo>
                    <a:pt x="2512" y="1395"/>
                  </a:lnTo>
                  <a:lnTo>
                    <a:pt x="2521" y="1401"/>
                  </a:lnTo>
                  <a:lnTo>
                    <a:pt x="2530" y="1407"/>
                  </a:lnTo>
                  <a:lnTo>
                    <a:pt x="2539" y="1414"/>
                  </a:lnTo>
                  <a:lnTo>
                    <a:pt x="2548" y="1421"/>
                  </a:lnTo>
                  <a:lnTo>
                    <a:pt x="3203" y="341"/>
                  </a:lnTo>
                  <a:lnTo>
                    <a:pt x="3193" y="334"/>
                  </a:lnTo>
                  <a:lnTo>
                    <a:pt x="3184" y="328"/>
                  </a:lnTo>
                  <a:lnTo>
                    <a:pt x="3174" y="321"/>
                  </a:lnTo>
                  <a:lnTo>
                    <a:pt x="3164" y="314"/>
                  </a:lnTo>
                  <a:lnTo>
                    <a:pt x="3153" y="307"/>
                  </a:lnTo>
                  <a:lnTo>
                    <a:pt x="3142" y="301"/>
                  </a:lnTo>
                  <a:lnTo>
                    <a:pt x="3132" y="294"/>
                  </a:lnTo>
                  <a:lnTo>
                    <a:pt x="3121" y="287"/>
                  </a:lnTo>
                  <a:lnTo>
                    <a:pt x="3110" y="281"/>
                  </a:lnTo>
                  <a:lnTo>
                    <a:pt x="3098" y="274"/>
                  </a:lnTo>
                  <a:lnTo>
                    <a:pt x="3087" y="267"/>
                  </a:lnTo>
                  <a:lnTo>
                    <a:pt x="3076" y="262"/>
                  </a:lnTo>
                  <a:lnTo>
                    <a:pt x="3066" y="256"/>
                  </a:lnTo>
                  <a:lnTo>
                    <a:pt x="3055" y="250"/>
                  </a:lnTo>
                  <a:lnTo>
                    <a:pt x="3044" y="246"/>
                  </a:lnTo>
                  <a:lnTo>
                    <a:pt x="3034" y="242"/>
                  </a:lnTo>
                  <a:lnTo>
                    <a:pt x="2397" y="1332"/>
                  </a:lnTo>
                  <a:close/>
                  <a:moveTo>
                    <a:pt x="2192" y="1272"/>
                  </a:moveTo>
                  <a:lnTo>
                    <a:pt x="2203" y="1273"/>
                  </a:lnTo>
                  <a:lnTo>
                    <a:pt x="2214" y="1275"/>
                  </a:lnTo>
                  <a:lnTo>
                    <a:pt x="2225" y="1278"/>
                  </a:lnTo>
                  <a:lnTo>
                    <a:pt x="2236" y="1280"/>
                  </a:lnTo>
                  <a:lnTo>
                    <a:pt x="2248" y="1282"/>
                  </a:lnTo>
                  <a:lnTo>
                    <a:pt x="2259" y="1284"/>
                  </a:lnTo>
                  <a:lnTo>
                    <a:pt x="2270" y="1287"/>
                  </a:lnTo>
                  <a:lnTo>
                    <a:pt x="2281" y="1290"/>
                  </a:lnTo>
                  <a:lnTo>
                    <a:pt x="2292" y="1293"/>
                  </a:lnTo>
                  <a:lnTo>
                    <a:pt x="2303" y="1297"/>
                  </a:lnTo>
                  <a:lnTo>
                    <a:pt x="2314" y="1300"/>
                  </a:lnTo>
                  <a:lnTo>
                    <a:pt x="2324" y="1303"/>
                  </a:lnTo>
                  <a:lnTo>
                    <a:pt x="2335" y="1307"/>
                  </a:lnTo>
                  <a:lnTo>
                    <a:pt x="2347" y="1310"/>
                  </a:lnTo>
                  <a:lnTo>
                    <a:pt x="2357" y="1315"/>
                  </a:lnTo>
                  <a:lnTo>
                    <a:pt x="2368" y="1319"/>
                  </a:lnTo>
                  <a:lnTo>
                    <a:pt x="2712" y="104"/>
                  </a:lnTo>
                  <a:lnTo>
                    <a:pt x="2701" y="100"/>
                  </a:lnTo>
                  <a:lnTo>
                    <a:pt x="2688" y="95"/>
                  </a:lnTo>
                  <a:lnTo>
                    <a:pt x="2677" y="92"/>
                  </a:lnTo>
                  <a:lnTo>
                    <a:pt x="2665" y="87"/>
                  </a:lnTo>
                  <a:lnTo>
                    <a:pt x="2652" y="84"/>
                  </a:lnTo>
                  <a:lnTo>
                    <a:pt x="2639" y="81"/>
                  </a:lnTo>
                  <a:lnTo>
                    <a:pt x="2626" y="76"/>
                  </a:lnTo>
                  <a:lnTo>
                    <a:pt x="2614" y="73"/>
                  </a:lnTo>
                  <a:lnTo>
                    <a:pt x="2601" y="69"/>
                  </a:lnTo>
                  <a:lnTo>
                    <a:pt x="2588" y="66"/>
                  </a:lnTo>
                  <a:lnTo>
                    <a:pt x="2575" y="64"/>
                  </a:lnTo>
                  <a:lnTo>
                    <a:pt x="2562" y="60"/>
                  </a:lnTo>
                  <a:lnTo>
                    <a:pt x="2550" y="58"/>
                  </a:lnTo>
                  <a:lnTo>
                    <a:pt x="2538" y="55"/>
                  </a:lnTo>
                  <a:lnTo>
                    <a:pt x="2525" y="53"/>
                  </a:lnTo>
                  <a:lnTo>
                    <a:pt x="2514" y="51"/>
                  </a:lnTo>
                  <a:lnTo>
                    <a:pt x="2192" y="1272"/>
                  </a:lnTo>
                  <a:close/>
                  <a:moveTo>
                    <a:pt x="2179" y="6"/>
                  </a:moveTo>
                  <a:lnTo>
                    <a:pt x="2172" y="5"/>
                  </a:lnTo>
                  <a:lnTo>
                    <a:pt x="2166" y="3"/>
                  </a:lnTo>
                  <a:lnTo>
                    <a:pt x="2159" y="3"/>
                  </a:lnTo>
                  <a:lnTo>
                    <a:pt x="2152" y="2"/>
                  </a:lnTo>
                  <a:lnTo>
                    <a:pt x="2145" y="2"/>
                  </a:lnTo>
                  <a:lnTo>
                    <a:pt x="2138" y="2"/>
                  </a:lnTo>
                  <a:lnTo>
                    <a:pt x="2131" y="1"/>
                  </a:lnTo>
                  <a:lnTo>
                    <a:pt x="2124" y="1"/>
                  </a:lnTo>
                  <a:lnTo>
                    <a:pt x="2116" y="1"/>
                  </a:lnTo>
                  <a:lnTo>
                    <a:pt x="2109" y="0"/>
                  </a:lnTo>
                  <a:lnTo>
                    <a:pt x="2102" y="0"/>
                  </a:lnTo>
                  <a:lnTo>
                    <a:pt x="2095" y="0"/>
                  </a:lnTo>
                  <a:lnTo>
                    <a:pt x="2088" y="0"/>
                  </a:lnTo>
                  <a:lnTo>
                    <a:pt x="2081" y="0"/>
                  </a:lnTo>
                  <a:lnTo>
                    <a:pt x="2075" y="0"/>
                  </a:lnTo>
                  <a:lnTo>
                    <a:pt x="2069" y="0"/>
                  </a:lnTo>
                  <a:lnTo>
                    <a:pt x="2062" y="0"/>
                  </a:lnTo>
                  <a:lnTo>
                    <a:pt x="2056" y="0"/>
                  </a:lnTo>
                  <a:lnTo>
                    <a:pt x="2049" y="0"/>
                  </a:lnTo>
                  <a:lnTo>
                    <a:pt x="2043" y="0"/>
                  </a:lnTo>
                  <a:lnTo>
                    <a:pt x="2036" y="0"/>
                  </a:lnTo>
                  <a:lnTo>
                    <a:pt x="2029" y="0"/>
                  </a:lnTo>
                  <a:lnTo>
                    <a:pt x="2022" y="1"/>
                  </a:lnTo>
                  <a:lnTo>
                    <a:pt x="2015" y="1"/>
                  </a:lnTo>
                  <a:lnTo>
                    <a:pt x="2008" y="1"/>
                  </a:lnTo>
                  <a:lnTo>
                    <a:pt x="2002" y="2"/>
                  </a:lnTo>
                  <a:lnTo>
                    <a:pt x="1995" y="2"/>
                  </a:lnTo>
                  <a:lnTo>
                    <a:pt x="1988" y="2"/>
                  </a:lnTo>
                  <a:lnTo>
                    <a:pt x="1983" y="3"/>
                  </a:lnTo>
                  <a:lnTo>
                    <a:pt x="1976" y="3"/>
                  </a:lnTo>
                  <a:lnTo>
                    <a:pt x="1970" y="5"/>
                  </a:lnTo>
                  <a:lnTo>
                    <a:pt x="1965" y="6"/>
                  </a:lnTo>
                  <a:lnTo>
                    <a:pt x="1977" y="1269"/>
                  </a:lnTo>
                  <a:lnTo>
                    <a:pt x="1983" y="1268"/>
                  </a:lnTo>
                  <a:lnTo>
                    <a:pt x="1988" y="1267"/>
                  </a:lnTo>
                  <a:lnTo>
                    <a:pt x="1994" y="1267"/>
                  </a:lnTo>
                  <a:lnTo>
                    <a:pt x="1999" y="1265"/>
                  </a:lnTo>
                  <a:lnTo>
                    <a:pt x="2005" y="1265"/>
                  </a:lnTo>
                  <a:lnTo>
                    <a:pt x="2012" y="1265"/>
                  </a:lnTo>
                  <a:lnTo>
                    <a:pt x="2017" y="1264"/>
                  </a:lnTo>
                  <a:lnTo>
                    <a:pt x="2023" y="1264"/>
                  </a:lnTo>
                  <a:lnTo>
                    <a:pt x="2030" y="1264"/>
                  </a:lnTo>
                  <a:lnTo>
                    <a:pt x="2035" y="1263"/>
                  </a:lnTo>
                  <a:lnTo>
                    <a:pt x="2041" y="1263"/>
                  </a:lnTo>
                  <a:lnTo>
                    <a:pt x="2048" y="1263"/>
                  </a:lnTo>
                  <a:lnTo>
                    <a:pt x="2053" y="1263"/>
                  </a:lnTo>
                  <a:lnTo>
                    <a:pt x="2060" y="1263"/>
                  </a:lnTo>
                  <a:lnTo>
                    <a:pt x="2066" y="1263"/>
                  </a:lnTo>
                  <a:lnTo>
                    <a:pt x="2072" y="1263"/>
                  </a:lnTo>
                  <a:lnTo>
                    <a:pt x="2078" y="1263"/>
                  </a:lnTo>
                  <a:lnTo>
                    <a:pt x="2084" y="1263"/>
                  </a:lnTo>
                  <a:lnTo>
                    <a:pt x="2090" y="1263"/>
                  </a:lnTo>
                  <a:lnTo>
                    <a:pt x="2096" y="1263"/>
                  </a:lnTo>
                  <a:lnTo>
                    <a:pt x="2102" y="1263"/>
                  </a:lnTo>
                  <a:lnTo>
                    <a:pt x="2108" y="1263"/>
                  </a:lnTo>
                  <a:lnTo>
                    <a:pt x="2114" y="1264"/>
                  </a:lnTo>
                  <a:lnTo>
                    <a:pt x="2120" y="1264"/>
                  </a:lnTo>
                  <a:lnTo>
                    <a:pt x="2126" y="1264"/>
                  </a:lnTo>
                  <a:lnTo>
                    <a:pt x="2132" y="1265"/>
                  </a:lnTo>
                  <a:lnTo>
                    <a:pt x="2138" y="1265"/>
                  </a:lnTo>
                  <a:lnTo>
                    <a:pt x="2143" y="1265"/>
                  </a:lnTo>
                  <a:lnTo>
                    <a:pt x="2150" y="1267"/>
                  </a:lnTo>
                  <a:lnTo>
                    <a:pt x="2156" y="1267"/>
                  </a:lnTo>
                  <a:lnTo>
                    <a:pt x="2161" y="1268"/>
                  </a:lnTo>
                  <a:lnTo>
                    <a:pt x="2168" y="1269"/>
                  </a:lnTo>
                  <a:lnTo>
                    <a:pt x="2179" y="6"/>
                  </a:lnTo>
                  <a:close/>
                  <a:moveTo>
                    <a:pt x="2832" y="3963"/>
                  </a:moveTo>
                  <a:lnTo>
                    <a:pt x="2697" y="3480"/>
                  </a:lnTo>
                  <a:lnTo>
                    <a:pt x="2714" y="3473"/>
                  </a:lnTo>
                  <a:lnTo>
                    <a:pt x="2979" y="3897"/>
                  </a:lnTo>
                  <a:lnTo>
                    <a:pt x="3003" y="3884"/>
                  </a:lnTo>
                  <a:lnTo>
                    <a:pt x="3028" y="3873"/>
                  </a:lnTo>
                  <a:lnTo>
                    <a:pt x="3051" y="3861"/>
                  </a:lnTo>
                  <a:lnTo>
                    <a:pt x="3076" y="3847"/>
                  </a:lnTo>
                  <a:lnTo>
                    <a:pt x="3099" y="3834"/>
                  </a:lnTo>
                  <a:lnTo>
                    <a:pt x="3123" y="3821"/>
                  </a:lnTo>
                  <a:lnTo>
                    <a:pt x="3147" y="3807"/>
                  </a:lnTo>
                  <a:lnTo>
                    <a:pt x="3170" y="3793"/>
                  </a:lnTo>
                  <a:lnTo>
                    <a:pt x="3193" y="3778"/>
                  </a:lnTo>
                  <a:lnTo>
                    <a:pt x="3215" y="3763"/>
                  </a:lnTo>
                  <a:lnTo>
                    <a:pt x="3238" y="3748"/>
                  </a:lnTo>
                  <a:lnTo>
                    <a:pt x="3259" y="3732"/>
                  </a:lnTo>
                  <a:lnTo>
                    <a:pt x="3280" y="3717"/>
                  </a:lnTo>
                  <a:lnTo>
                    <a:pt x="3302" y="3700"/>
                  </a:lnTo>
                  <a:lnTo>
                    <a:pt x="3322" y="3684"/>
                  </a:lnTo>
                  <a:lnTo>
                    <a:pt x="3342" y="3669"/>
                  </a:lnTo>
                  <a:lnTo>
                    <a:pt x="3099" y="3280"/>
                  </a:lnTo>
                  <a:lnTo>
                    <a:pt x="3113" y="3268"/>
                  </a:lnTo>
                  <a:lnTo>
                    <a:pt x="3458" y="3570"/>
                  </a:lnTo>
                  <a:lnTo>
                    <a:pt x="3479" y="3551"/>
                  </a:lnTo>
                  <a:lnTo>
                    <a:pt x="3501" y="3532"/>
                  </a:lnTo>
                  <a:lnTo>
                    <a:pt x="3521" y="3512"/>
                  </a:lnTo>
                  <a:lnTo>
                    <a:pt x="3542" y="3492"/>
                  </a:lnTo>
                  <a:lnTo>
                    <a:pt x="3562" y="3472"/>
                  </a:lnTo>
                  <a:lnTo>
                    <a:pt x="3583" y="3451"/>
                  </a:lnTo>
                  <a:lnTo>
                    <a:pt x="3602" y="3429"/>
                  </a:lnTo>
                  <a:lnTo>
                    <a:pt x="3621" y="3408"/>
                  </a:lnTo>
                  <a:lnTo>
                    <a:pt x="3640" y="3387"/>
                  </a:lnTo>
                  <a:lnTo>
                    <a:pt x="3658" y="3365"/>
                  </a:lnTo>
                  <a:lnTo>
                    <a:pt x="3676" y="3342"/>
                  </a:lnTo>
                  <a:lnTo>
                    <a:pt x="3693" y="3320"/>
                  </a:lnTo>
                  <a:lnTo>
                    <a:pt x="3710" y="3298"/>
                  </a:lnTo>
                  <a:lnTo>
                    <a:pt x="3725" y="3275"/>
                  </a:lnTo>
                  <a:lnTo>
                    <a:pt x="3741" y="3253"/>
                  </a:lnTo>
                  <a:lnTo>
                    <a:pt x="3757" y="3232"/>
                  </a:lnTo>
                  <a:lnTo>
                    <a:pt x="3442" y="2952"/>
                  </a:lnTo>
                  <a:lnTo>
                    <a:pt x="3451" y="2936"/>
                  </a:lnTo>
                  <a:lnTo>
                    <a:pt x="3837" y="3110"/>
                  </a:lnTo>
                  <a:lnTo>
                    <a:pt x="3852" y="3084"/>
                  </a:lnTo>
                  <a:lnTo>
                    <a:pt x="3868" y="3059"/>
                  </a:lnTo>
                  <a:lnTo>
                    <a:pt x="3883" y="3034"/>
                  </a:lnTo>
                  <a:lnTo>
                    <a:pt x="3897" y="3007"/>
                  </a:lnTo>
                  <a:lnTo>
                    <a:pt x="3912" y="2980"/>
                  </a:lnTo>
                  <a:lnTo>
                    <a:pt x="3926" y="2953"/>
                  </a:lnTo>
                  <a:lnTo>
                    <a:pt x="3940" y="2926"/>
                  </a:lnTo>
                  <a:lnTo>
                    <a:pt x="3952" y="2898"/>
                  </a:lnTo>
                  <a:lnTo>
                    <a:pt x="3965" y="2871"/>
                  </a:lnTo>
                  <a:lnTo>
                    <a:pt x="3977" y="2843"/>
                  </a:lnTo>
                  <a:lnTo>
                    <a:pt x="3988" y="2815"/>
                  </a:lnTo>
                  <a:lnTo>
                    <a:pt x="3998" y="2787"/>
                  </a:lnTo>
                  <a:lnTo>
                    <a:pt x="4009" y="2758"/>
                  </a:lnTo>
                  <a:lnTo>
                    <a:pt x="4018" y="2730"/>
                  </a:lnTo>
                  <a:lnTo>
                    <a:pt x="4026" y="2701"/>
                  </a:lnTo>
                  <a:lnTo>
                    <a:pt x="4035" y="2673"/>
                  </a:lnTo>
                  <a:lnTo>
                    <a:pt x="3685" y="2512"/>
                  </a:lnTo>
                  <a:lnTo>
                    <a:pt x="3689" y="2494"/>
                  </a:lnTo>
                  <a:lnTo>
                    <a:pt x="4073" y="2540"/>
                  </a:lnTo>
                  <a:lnTo>
                    <a:pt x="4079" y="2511"/>
                  </a:lnTo>
                  <a:lnTo>
                    <a:pt x="4086" y="2482"/>
                  </a:lnTo>
                  <a:lnTo>
                    <a:pt x="4093" y="2452"/>
                  </a:lnTo>
                  <a:lnTo>
                    <a:pt x="4098" y="2422"/>
                  </a:lnTo>
                  <a:lnTo>
                    <a:pt x="4104" y="2393"/>
                  </a:lnTo>
                  <a:lnTo>
                    <a:pt x="4109" y="2363"/>
                  </a:lnTo>
                  <a:lnTo>
                    <a:pt x="4113" y="2333"/>
                  </a:lnTo>
                  <a:lnTo>
                    <a:pt x="4118" y="2303"/>
                  </a:lnTo>
                  <a:lnTo>
                    <a:pt x="4121" y="2271"/>
                  </a:lnTo>
                  <a:lnTo>
                    <a:pt x="4123" y="2241"/>
                  </a:lnTo>
                  <a:lnTo>
                    <a:pt x="4125" y="2210"/>
                  </a:lnTo>
                  <a:lnTo>
                    <a:pt x="4128" y="2179"/>
                  </a:lnTo>
                  <a:lnTo>
                    <a:pt x="4129" y="2148"/>
                  </a:lnTo>
                  <a:lnTo>
                    <a:pt x="4129" y="2117"/>
                  </a:lnTo>
                  <a:lnTo>
                    <a:pt x="4130" y="2086"/>
                  </a:lnTo>
                  <a:lnTo>
                    <a:pt x="4130" y="2055"/>
                  </a:lnTo>
                  <a:lnTo>
                    <a:pt x="2866" y="2055"/>
                  </a:lnTo>
                  <a:lnTo>
                    <a:pt x="2861" y="2135"/>
                  </a:lnTo>
                  <a:lnTo>
                    <a:pt x="2849" y="2212"/>
                  </a:lnTo>
                  <a:lnTo>
                    <a:pt x="2829" y="2288"/>
                  </a:lnTo>
                  <a:lnTo>
                    <a:pt x="2802" y="2361"/>
                  </a:lnTo>
                  <a:lnTo>
                    <a:pt x="2769" y="2429"/>
                  </a:lnTo>
                  <a:lnTo>
                    <a:pt x="2729" y="2495"/>
                  </a:lnTo>
                  <a:lnTo>
                    <a:pt x="2684" y="2555"/>
                  </a:lnTo>
                  <a:lnTo>
                    <a:pt x="2632" y="2611"/>
                  </a:lnTo>
                  <a:lnTo>
                    <a:pt x="2576" y="2661"/>
                  </a:lnTo>
                  <a:lnTo>
                    <a:pt x="2515" y="2707"/>
                  </a:lnTo>
                  <a:lnTo>
                    <a:pt x="2449" y="2746"/>
                  </a:lnTo>
                  <a:lnTo>
                    <a:pt x="2380" y="2780"/>
                  </a:lnTo>
                  <a:lnTo>
                    <a:pt x="2307" y="2807"/>
                  </a:lnTo>
                  <a:lnTo>
                    <a:pt x="2231" y="2826"/>
                  </a:lnTo>
                  <a:lnTo>
                    <a:pt x="2153" y="2838"/>
                  </a:lnTo>
                  <a:lnTo>
                    <a:pt x="2072" y="2843"/>
                  </a:lnTo>
                  <a:lnTo>
                    <a:pt x="1990" y="2838"/>
                  </a:lnTo>
                  <a:lnTo>
                    <a:pt x="1912" y="2826"/>
                  </a:lnTo>
                  <a:lnTo>
                    <a:pt x="1835" y="2807"/>
                  </a:lnTo>
                  <a:lnTo>
                    <a:pt x="1763" y="2780"/>
                  </a:lnTo>
                  <a:lnTo>
                    <a:pt x="1694" y="2746"/>
                  </a:lnTo>
                  <a:lnTo>
                    <a:pt x="1627" y="2707"/>
                  </a:lnTo>
                  <a:lnTo>
                    <a:pt x="1567" y="2661"/>
                  </a:lnTo>
                  <a:lnTo>
                    <a:pt x="1511" y="2610"/>
                  </a:lnTo>
                  <a:lnTo>
                    <a:pt x="1459" y="2554"/>
                  </a:lnTo>
                  <a:lnTo>
                    <a:pt x="1413" y="2494"/>
                  </a:lnTo>
                  <a:lnTo>
                    <a:pt x="1373" y="2428"/>
                  </a:lnTo>
                  <a:lnTo>
                    <a:pt x="1340" y="2360"/>
                  </a:lnTo>
                  <a:lnTo>
                    <a:pt x="1313" y="2287"/>
                  </a:lnTo>
                  <a:lnTo>
                    <a:pt x="1294" y="2211"/>
                  </a:lnTo>
                  <a:lnTo>
                    <a:pt x="1281" y="2133"/>
                  </a:lnTo>
                  <a:lnTo>
                    <a:pt x="1278" y="2052"/>
                  </a:lnTo>
                  <a:lnTo>
                    <a:pt x="1281" y="1977"/>
                  </a:lnTo>
                  <a:lnTo>
                    <a:pt x="1291" y="1906"/>
                  </a:lnTo>
                  <a:lnTo>
                    <a:pt x="1307" y="1835"/>
                  </a:lnTo>
                  <a:lnTo>
                    <a:pt x="1330" y="1768"/>
                  </a:lnTo>
                  <a:lnTo>
                    <a:pt x="1359" y="1705"/>
                  </a:lnTo>
                  <a:lnTo>
                    <a:pt x="1393" y="1643"/>
                  </a:lnTo>
                  <a:lnTo>
                    <a:pt x="1431" y="1585"/>
                  </a:lnTo>
                  <a:lnTo>
                    <a:pt x="1476" y="1531"/>
                  </a:lnTo>
                  <a:lnTo>
                    <a:pt x="1524" y="1481"/>
                  </a:lnTo>
                  <a:lnTo>
                    <a:pt x="1576" y="1435"/>
                  </a:lnTo>
                  <a:lnTo>
                    <a:pt x="1633" y="1394"/>
                  </a:lnTo>
                  <a:lnTo>
                    <a:pt x="1693" y="1358"/>
                  </a:lnTo>
                  <a:lnTo>
                    <a:pt x="1756" y="1327"/>
                  </a:lnTo>
                  <a:lnTo>
                    <a:pt x="1823" y="1302"/>
                  </a:lnTo>
                  <a:lnTo>
                    <a:pt x="1892" y="1282"/>
                  </a:lnTo>
                  <a:lnTo>
                    <a:pt x="1963" y="1270"/>
                  </a:lnTo>
                  <a:lnTo>
                    <a:pt x="1642" y="46"/>
                  </a:lnTo>
                  <a:lnTo>
                    <a:pt x="1629" y="47"/>
                  </a:lnTo>
                  <a:lnTo>
                    <a:pt x="1615" y="50"/>
                  </a:lnTo>
                  <a:lnTo>
                    <a:pt x="1602" y="53"/>
                  </a:lnTo>
                  <a:lnTo>
                    <a:pt x="1587" y="56"/>
                  </a:lnTo>
                  <a:lnTo>
                    <a:pt x="1574" y="59"/>
                  </a:lnTo>
                  <a:lnTo>
                    <a:pt x="1559" y="63"/>
                  </a:lnTo>
                  <a:lnTo>
                    <a:pt x="1545" y="66"/>
                  </a:lnTo>
                  <a:lnTo>
                    <a:pt x="1531" y="69"/>
                  </a:lnTo>
                  <a:lnTo>
                    <a:pt x="1516" y="73"/>
                  </a:lnTo>
                  <a:lnTo>
                    <a:pt x="1503" y="77"/>
                  </a:lnTo>
                  <a:lnTo>
                    <a:pt x="1488" y="82"/>
                  </a:lnTo>
                  <a:lnTo>
                    <a:pt x="1475" y="86"/>
                  </a:lnTo>
                  <a:lnTo>
                    <a:pt x="1461" y="89"/>
                  </a:lnTo>
                  <a:lnTo>
                    <a:pt x="1449" y="94"/>
                  </a:lnTo>
                  <a:lnTo>
                    <a:pt x="1435" y="98"/>
                  </a:lnTo>
                  <a:lnTo>
                    <a:pt x="1424" y="104"/>
                  </a:lnTo>
                  <a:lnTo>
                    <a:pt x="1743" y="1251"/>
                  </a:lnTo>
                  <a:lnTo>
                    <a:pt x="1725" y="1256"/>
                  </a:lnTo>
                  <a:lnTo>
                    <a:pt x="1134" y="224"/>
                  </a:lnTo>
                  <a:lnTo>
                    <a:pt x="1121" y="229"/>
                  </a:lnTo>
                  <a:lnTo>
                    <a:pt x="1107" y="236"/>
                  </a:lnTo>
                  <a:lnTo>
                    <a:pt x="1093" y="243"/>
                  </a:lnTo>
                  <a:lnTo>
                    <a:pt x="1079" y="249"/>
                  </a:lnTo>
                  <a:lnTo>
                    <a:pt x="1066" y="256"/>
                  </a:lnTo>
                  <a:lnTo>
                    <a:pt x="1052" y="264"/>
                  </a:lnTo>
                  <a:lnTo>
                    <a:pt x="1038" y="272"/>
                  </a:lnTo>
                  <a:lnTo>
                    <a:pt x="1024" y="280"/>
                  </a:lnTo>
                  <a:lnTo>
                    <a:pt x="1011" y="287"/>
                  </a:lnTo>
                  <a:lnTo>
                    <a:pt x="997" y="296"/>
                  </a:lnTo>
                  <a:lnTo>
                    <a:pt x="985" y="304"/>
                  </a:lnTo>
                  <a:lnTo>
                    <a:pt x="971" y="312"/>
                  </a:lnTo>
                  <a:lnTo>
                    <a:pt x="959" y="321"/>
                  </a:lnTo>
                  <a:lnTo>
                    <a:pt x="946" y="329"/>
                  </a:lnTo>
                  <a:lnTo>
                    <a:pt x="935" y="338"/>
                  </a:lnTo>
                  <a:lnTo>
                    <a:pt x="924" y="347"/>
                  </a:lnTo>
                  <a:lnTo>
                    <a:pt x="1509" y="1309"/>
                  </a:lnTo>
                  <a:lnTo>
                    <a:pt x="1495" y="1320"/>
                  </a:lnTo>
                  <a:lnTo>
                    <a:pt x="690" y="527"/>
                  </a:lnTo>
                  <a:lnTo>
                    <a:pt x="678" y="535"/>
                  </a:lnTo>
                  <a:lnTo>
                    <a:pt x="667" y="544"/>
                  </a:lnTo>
                  <a:lnTo>
                    <a:pt x="655" y="554"/>
                  </a:lnTo>
                  <a:lnTo>
                    <a:pt x="644" y="566"/>
                  </a:lnTo>
                  <a:lnTo>
                    <a:pt x="632" y="576"/>
                  </a:lnTo>
                  <a:lnTo>
                    <a:pt x="621" y="587"/>
                  </a:lnTo>
                  <a:lnTo>
                    <a:pt x="608" y="598"/>
                  </a:lnTo>
                  <a:lnTo>
                    <a:pt x="597" y="609"/>
                  </a:lnTo>
                  <a:lnTo>
                    <a:pt x="586" y="622"/>
                  </a:lnTo>
                  <a:lnTo>
                    <a:pt x="575" y="633"/>
                  </a:lnTo>
                  <a:lnTo>
                    <a:pt x="563" y="644"/>
                  </a:lnTo>
                  <a:lnTo>
                    <a:pt x="553" y="656"/>
                  </a:lnTo>
                  <a:lnTo>
                    <a:pt x="543" y="667"/>
                  </a:lnTo>
                  <a:lnTo>
                    <a:pt x="533" y="679"/>
                  </a:lnTo>
                  <a:lnTo>
                    <a:pt x="523" y="690"/>
                  </a:lnTo>
                  <a:lnTo>
                    <a:pt x="515" y="702"/>
                  </a:lnTo>
                  <a:lnTo>
                    <a:pt x="1291" y="1438"/>
                  </a:lnTo>
                  <a:lnTo>
                    <a:pt x="1279" y="1452"/>
                  </a:lnTo>
                  <a:lnTo>
                    <a:pt x="350" y="918"/>
                  </a:lnTo>
                  <a:lnTo>
                    <a:pt x="340" y="930"/>
                  </a:lnTo>
                  <a:lnTo>
                    <a:pt x="331" y="943"/>
                  </a:lnTo>
                  <a:lnTo>
                    <a:pt x="321" y="957"/>
                  </a:lnTo>
                  <a:lnTo>
                    <a:pt x="312" y="970"/>
                  </a:lnTo>
                  <a:lnTo>
                    <a:pt x="303" y="985"/>
                  </a:lnTo>
                  <a:lnTo>
                    <a:pt x="294" y="999"/>
                  </a:lnTo>
                  <a:lnTo>
                    <a:pt x="285" y="1015"/>
                  </a:lnTo>
                  <a:lnTo>
                    <a:pt x="276" y="1030"/>
                  </a:lnTo>
                  <a:lnTo>
                    <a:pt x="267" y="1045"/>
                  </a:lnTo>
                  <a:lnTo>
                    <a:pt x="259" y="1060"/>
                  </a:lnTo>
                  <a:lnTo>
                    <a:pt x="251" y="1075"/>
                  </a:lnTo>
                  <a:lnTo>
                    <a:pt x="243" y="1091"/>
                  </a:lnTo>
                  <a:lnTo>
                    <a:pt x="235" y="1106"/>
                  </a:lnTo>
                  <a:lnTo>
                    <a:pt x="227" y="1120"/>
                  </a:lnTo>
                  <a:lnTo>
                    <a:pt x="221" y="1136"/>
                  </a:lnTo>
                  <a:lnTo>
                    <a:pt x="215" y="1150"/>
                  </a:lnTo>
                  <a:lnTo>
                    <a:pt x="1104" y="1636"/>
                  </a:lnTo>
                  <a:lnTo>
                    <a:pt x="1097" y="1654"/>
                  </a:lnTo>
                  <a:lnTo>
                    <a:pt x="117" y="1383"/>
                  </a:lnTo>
                  <a:lnTo>
                    <a:pt x="110" y="1397"/>
                  </a:lnTo>
                  <a:lnTo>
                    <a:pt x="105" y="1414"/>
                  </a:lnTo>
                  <a:lnTo>
                    <a:pt x="99" y="1431"/>
                  </a:lnTo>
                  <a:lnTo>
                    <a:pt x="92" y="1448"/>
                  </a:lnTo>
                  <a:lnTo>
                    <a:pt x="88" y="1464"/>
                  </a:lnTo>
                  <a:lnTo>
                    <a:pt x="82" y="1482"/>
                  </a:lnTo>
                  <a:lnTo>
                    <a:pt x="77" y="1499"/>
                  </a:lnTo>
                  <a:lnTo>
                    <a:pt x="72" y="1517"/>
                  </a:lnTo>
                  <a:lnTo>
                    <a:pt x="67" y="1535"/>
                  </a:lnTo>
                  <a:lnTo>
                    <a:pt x="62" y="1553"/>
                  </a:lnTo>
                  <a:lnTo>
                    <a:pt x="59" y="1571"/>
                  </a:lnTo>
                  <a:lnTo>
                    <a:pt x="54" y="1588"/>
                  </a:lnTo>
                  <a:lnTo>
                    <a:pt x="51" y="1606"/>
                  </a:lnTo>
                  <a:lnTo>
                    <a:pt x="48" y="1623"/>
                  </a:lnTo>
                  <a:lnTo>
                    <a:pt x="44" y="1641"/>
                  </a:lnTo>
                  <a:lnTo>
                    <a:pt x="42" y="1658"/>
                  </a:lnTo>
                  <a:lnTo>
                    <a:pt x="976" y="1885"/>
                  </a:lnTo>
                  <a:lnTo>
                    <a:pt x="972" y="1903"/>
                  </a:lnTo>
                  <a:lnTo>
                    <a:pt x="9" y="1904"/>
                  </a:lnTo>
                  <a:lnTo>
                    <a:pt x="8" y="1911"/>
                  </a:lnTo>
                  <a:lnTo>
                    <a:pt x="7" y="1920"/>
                  </a:lnTo>
                  <a:lnTo>
                    <a:pt x="7" y="1930"/>
                  </a:lnTo>
                  <a:lnTo>
                    <a:pt x="6" y="1939"/>
                  </a:lnTo>
                  <a:lnTo>
                    <a:pt x="5" y="1949"/>
                  </a:lnTo>
                  <a:lnTo>
                    <a:pt x="5" y="1958"/>
                  </a:lnTo>
                  <a:lnTo>
                    <a:pt x="4" y="1968"/>
                  </a:lnTo>
                  <a:lnTo>
                    <a:pt x="3" y="1979"/>
                  </a:lnTo>
                  <a:lnTo>
                    <a:pt x="3" y="1987"/>
                  </a:lnTo>
                  <a:lnTo>
                    <a:pt x="1" y="1998"/>
                  </a:lnTo>
                  <a:lnTo>
                    <a:pt x="1" y="2008"/>
                  </a:lnTo>
                  <a:lnTo>
                    <a:pt x="0" y="2017"/>
                  </a:lnTo>
                  <a:lnTo>
                    <a:pt x="0" y="2027"/>
                  </a:lnTo>
                  <a:lnTo>
                    <a:pt x="0" y="2036"/>
                  </a:lnTo>
                  <a:lnTo>
                    <a:pt x="0" y="2046"/>
                  </a:lnTo>
                  <a:lnTo>
                    <a:pt x="0" y="2055"/>
                  </a:lnTo>
                  <a:lnTo>
                    <a:pt x="0" y="2062"/>
                  </a:lnTo>
                  <a:lnTo>
                    <a:pt x="0" y="2071"/>
                  </a:lnTo>
                  <a:lnTo>
                    <a:pt x="0" y="2080"/>
                  </a:lnTo>
                  <a:lnTo>
                    <a:pt x="0" y="2090"/>
                  </a:lnTo>
                  <a:lnTo>
                    <a:pt x="1" y="2099"/>
                  </a:lnTo>
                  <a:lnTo>
                    <a:pt x="1" y="2108"/>
                  </a:lnTo>
                  <a:lnTo>
                    <a:pt x="3" y="2118"/>
                  </a:lnTo>
                  <a:lnTo>
                    <a:pt x="3" y="2127"/>
                  </a:lnTo>
                  <a:lnTo>
                    <a:pt x="4" y="2136"/>
                  </a:lnTo>
                  <a:lnTo>
                    <a:pt x="5" y="2146"/>
                  </a:lnTo>
                  <a:lnTo>
                    <a:pt x="5" y="2155"/>
                  </a:lnTo>
                  <a:lnTo>
                    <a:pt x="6" y="2165"/>
                  </a:lnTo>
                  <a:lnTo>
                    <a:pt x="7" y="2174"/>
                  </a:lnTo>
                  <a:lnTo>
                    <a:pt x="7" y="2183"/>
                  </a:lnTo>
                  <a:lnTo>
                    <a:pt x="8" y="2192"/>
                  </a:lnTo>
                  <a:lnTo>
                    <a:pt x="9" y="2201"/>
                  </a:lnTo>
                  <a:lnTo>
                    <a:pt x="915" y="2193"/>
                  </a:lnTo>
                  <a:lnTo>
                    <a:pt x="917" y="2211"/>
                  </a:lnTo>
                  <a:lnTo>
                    <a:pt x="37" y="2428"/>
                  </a:lnTo>
                  <a:lnTo>
                    <a:pt x="40" y="2447"/>
                  </a:lnTo>
                  <a:lnTo>
                    <a:pt x="44" y="2466"/>
                  </a:lnTo>
                  <a:lnTo>
                    <a:pt x="48" y="2486"/>
                  </a:lnTo>
                  <a:lnTo>
                    <a:pt x="51" y="2505"/>
                  </a:lnTo>
                  <a:lnTo>
                    <a:pt x="55" y="2524"/>
                  </a:lnTo>
                  <a:lnTo>
                    <a:pt x="60" y="2543"/>
                  </a:lnTo>
                  <a:lnTo>
                    <a:pt x="64" y="2562"/>
                  </a:lnTo>
                  <a:lnTo>
                    <a:pt x="69" y="2581"/>
                  </a:lnTo>
                  <a:lnTo>
                    <a:pt x="75" y="2600"/>
                  </a:lnTo>
                  <a:lnTo>
                    <a:pt x="79" y="2619"/>
                  </a:lnTo>
                  <a:lnTo>
                    <a:pt x="85" y="2637"/>
                  </a:lnTo>
                  <a:lnTo>
                    <a:pt x="91" y="2656"/>
                  </a:lnTo>
                  <a:lnTo>
                    <a:pt x="97" y="2674"/>
                  </a:lnTo>
                  <a:lnTo>
                    <a:pt x="104" y="2692"/>
                  </a:lnTo>
                  <a:lnTo>
                    <a:pt x="109" y="2710"/>
                  </a:lnTo>
                  <a:lnTo>
                    <a:pt x="117" y="2729"/>
                  </a:lnTo>
                  <a:lnTo>
                    <a:pt x="935" y="2506"/>
                  </a:lnTo>
                  <a:lnTo>
                    <a:pt x="942" y="2523"/>
                  </a:lnTo>
                  <a:lnTo>
                    <a:pt x="200" y="2931"/>
                  </a:lnTo>
                  <a:lnTo>
                    <a:pt x="208" y="2949"/>
                  </a:lnTo>
                  <a:lnTo>
                    <a:pt x="217" y="2967"/>
                  </a:lnTo>
                  <a:lnTo>
                    <a:pt x="226" y="2986"/>
                  </a:lnTo>
                  <a:lnTo>
                    <a:pt x="235" y="3004"/>
                  </a:lnTo>
                  <a:lnTo>
                    <a:pt x="245" y="3021"/>
                  </a:lnTo>
                  <a:lnTo>
                    <a:pt x="254" y="3039"/>
                  </a:lnTo>
                  <a:lnTo>
                    <a:pt x="264" y="3057"/>
                  </a:lnTo>
                  <a:lnTo>
                    <a:pt x="275" y="3075"/>
                  </a:lnTo>
                  <a:lnTo>
                    <a:pt x="285" y="3093"/>
                  </a:lnTo>
                  <a:lnTo>
                    <a:pt x="296" y="3110"/>
                  </a:lnTo>
                  <a:lnTo>
                    <a:pt x="306" y="3128"/>
                  </a:lnTo>
                  <a:lnTo>
                    <a:pt x="317" y="3144"/>
                  </a:lnTo>
                  <a:lnTo>
                    <a:pt x="328" y="3161"/>
                  </a:lnTo>
                  <a:lnTo>
                    <a:pt x="340" y="3179"/>
                  </a:lnTo>
                  <a:lnTo>
                    <a:pt x="351" y="3196"/>
                  </a:lnTo>
                  <a:lnTo>
                    <a:pt x="363" y="3213"/>
                  </a:lnTo>
                  <a:lnTo>
                    <a:pt x="1035" y="2827"/>
                  </a:lnTo>
                  <a:lnTo>
                    <a:pt x="1047" y="2840"/>
                  </a:lnTo>
                  <a:lnTo>
                    <a:pt x="490" y="3379"/>
                  </a:lnTo>
                  <a:lnTo>
                    <a:pt x="503" y="3395"/>
                  </a:lnTo>
                  <a:lnTo>
                    <a:pt x="516" y="3410"/>
                  </a:lnTo>
                  <a:lnTo>
                    <a:pt x="530" y="3426"/>
                  </a:lnTo>
                  <a:lnTo>
                    <a:pt x="544" y="3442"/>
                  </a:lnTo>
                  <a:lnTo>
                    <a:pt x="558" y="3457"/>
                  </a:lnTo>
                  <a:lnTo>
                    <a:pt x="572" y="3473"/>
                  </a:lnTo>
                  <a:lnTo>
                    <a:pt x="587" y="3488"/>
                  </a:lnTo>
                  <a:lnTo>
                    <a:pt x="602" y="3503"/>
                  </a:lnTo>
                  <a:lnTo>
                    <a:pt x="617" y="3518"/>
                  </a:lnTo>
                  <a:lnTo>
                    <a:pt x="632" y="3532"/>
                  </a:lnTo>
                  <a:lnTo>
                    <a:pt x="648" y="3547"/>
                  </a:lnTo>
                  <a:lnTo>
                    <a:pt x="663" y="3561"/>
                  </a:lnTo>
                  <a:lnTo>
                    <a:pt x="679" y="3576"/>
                  </a:lnTo>
                  <a:lnTo>
                    <a:pt x="695" y="3589"/>
                  </a:lnTo>
                  <a:lnTo>
                    <a:pt x="711" y="3603"/>
                  </a:lnTo>
                  <a:lnTo>
                    <a:pt x="727" y="3617"/>
                  </a:lnTo>
                  <a:lnTo>
                    <a:pt x="1229" y="3124"/>
                  </a:lnTo>
                  <a:lnTo>
                    <a:pt x="1243" y="3134"/>
                  </a:lnTo>
                  <a:lnTo>
                    <a:pt x="886" y="3738"/>
                  </a:lnTo>
                  <a:lnTo>
                    <a:pt x="903" y="3750"/>
                  </a:lnTo>
                  <a:lnTo>
                    <a:pt x="921" y="3763"/>
                  </a:lnTo>
                  <a:lnTo>
                    <a:pt x="939" y="3775"/>
                  </a:lnTo>
                  <a:lnTo>
                    <a:pt x="957" y="3787"/>
                  </a:lnTo>
                  <a:lnTo>
                    <a:pt x="976" y="3798"/>
                  </a:lnTo>
                  <a:lnTo>
                    <a:pt x="994" y="3811"/>
                  </a:lnTo>
                  <a:lnTo>
                    <a:pt x="1013" y="3822"/>
                  </a:lnTo>
                  <a:lnTo>
                    <a:pt x="1032" y="3833"/>
                  </a:lnTo>
                  <a:lnTo>
                    <a:pt x="1051" y="3843"/>
                  </a:lnTo>
                  <a:lnTo>
                    <a:pt x="1070" y="3854"/>
                  </a:lnTo>
                  <a:lnTo>
                    <a:pt x="1089" y="3864"/>
                  </a:lnTo>
                  <a:lnTo>
                    <a:pt x="1108" y="3874"/>
                  </a:lnTo>
                  <a:lnTo>
                    <a:pt x="1129" y="3884"/>
                  </a:lnTo>
                  <a:lnTo>
                    <a:pt x="1148" y="3894"/>
                  </a:lnTo>
                  <a:lnTo>
                    <a:pt x="1168" y="3903"/>
                  </a:lnTo>
                  <a:lnTo>
                    <a:pt x="1189" y="3913"/>
                  </a:lnTo>
                  <a:lnTo>
                    <a:pt x="1514" y="3362"/>
                  </a:lnTo>
                  <a:lnTo>
                    <a:pt x="1531" y="3369"/>
                  </a:lnTo>
                  <a:lnTo>
                    <a:pt x="1362" y="3985"/>
                  </a:lnTo>
                  <a:lnTo>
                    <a:pt x="1382" y="3993"/>
                  </a:lnTo>
                  <a:lnTo>
                    <a:pt x="1404" y="4001"/>
                  </a:lnTo>
                  <a:lnTo>
                    <a:pt x="1424" y="4007"/>
                  </a:lnTo>
                  <a:lnTo>
                    <a:pt x="1445" y="4015"/>
                  </a:lnTo>
                  <a:lnTo>
                    <a:pt x="1468" y="4022"/>
                  </a:lnTo>
                  <a:lnTo>
                    <a:pt x="1489" y="4027"/>
                  </a:lnTo>
                  <a:lnTo>
                    <a:pt x="1511" y="4034"/>
                  </a:lnTo>
                  <a:lnTo>
                    <a:pt x="1533" y="4040"/>
                  </a:lnTo>
                  <a:lnTo>
                    <a:pt x="1556" y="4045"/>
                  </a:lnTo>
                  <a:lnTo>
                    <a:pt x="1578" y="4051"/>
                  </a:lnTo>
                  <a:lnTo>
                    <a:pt x="1600" y="4056"/>
                  </a:lnTo>
                  <a:lnTo>
                    <a:pt x="1623" y="4061"/>
                  </a:lnTo>
                  <a:lnTo>
                    <a:pt x="1647" y="4065"/>
                  </a:lnTo>
                  <a:lnTo>
                    <a:pt x="1669" y="4070"/>
                  </a:lnTo>
                  <a:lnTo>
                    <a:pt x="1693" y="4073"/>
                  </a:lnTo>
                  <a:lnTo>
                    <a:pt x="1716" y="4078"/>
                  </a:lnTo>
                  <a:lnTo>
                    <a:pt x="1872" y="3509"/>
                  </a:lnTo>
                  <a:lnTo>
                    <a:pt x="1889" y="3511"/>
                  </a:lnTo>
                  <a:lnTo>
                    <a:pt x="1894" y="4100"/>
                  </a:lnTo>
                  <a:lnTo>
                    <a:pt x="1904" y="4100"/>
                  </a:lnTo>
                  <a:lnTo>
                    <a:pt x="1915" y="4101"/>
                  </a:lnTo>
                  <a:lnTo>
                    <a:pt x="1925" y="4102"/>
                  </a:lnTo>
                  <a:lnTo>
                    <a:pt x="1936" y="4103"/>
                  </a:lnTo>
                  <a:lnTo>
                    <a:pt x="1947" y="4105"/>
                  </a:lnTo>
                  <a:lnTo>
                    <a:pt x="1958" y="4106"/>
                  </a:lnTo>
                  <a:lnTo>
                    <a:pt x="1969" y="4106"/>
                  </a:lnTo>
                  <a:lnTo>
                    <a:pt x="1979" y="4107"/>
                  </a:lnTo>
                  <a:lnTo>
                    <a:pt x="1990" y="4107"/>
                  </a:lnTo>
                  <a:lnTo>
                    <a:pt x="2002" y="4108"/>
                  </a:lnTo>
                  <a:lnTo>
                    <a:pt x="2012" y="4108"/>
                  </a:lnTo>
                  <a:lnTo>
                    <a:pt x="2023" y="4109"/>
                  </a:lnTo>
                  <a:lnTo>
                    <a:pt x="2034" y="4109"/>
                  </a:lnTo>
                  <a:lnTo>
                    <a:pt x="2045" y="4109"/>
                  </a:lnTo>
                  <a:lnTo>
                    <a:pt x="2057" y="4109"/>
                  </a:lnTo>
                  <a:lnTo>
                    <a:pt x="2068" y="4110"/>
                  </a:lnTo>
                  <a:lnTo>
                    <a:pt x="2080" y="4109"/>
                  </a:lnTo>
                  <a:lnTo>
                    <a:pt x="2094" y="4109"/>
                  </a:lnTo>
                  <a:lnTo>
                    <a:pt x="2106" y="4109"/>
                  </a:lnTo>
                  <a:lnTo>
                    <a:pt x="2120" y="4109"/>
                  </a:lnTo>
                  <a:lnTo>
                    <a:pt x="2132" y="4108"/>
                  </a:lnTo>
                  <a:lnTo>
                    <a:pt x="2145" y="4108"/>
                  </a:lnTo>
                  <a:lnTo>
                    <a:pt x="2158" y="4107"/>
                  </a:lnTo>
                  <a:lnTo>
                    <a:pt x="2171" y="4106"/>
                  </a:lnTo>
                  <a:lnTo>
                    <a:pt x="2184" y="4105"/>
                  </a:lnTo>
                  <a:lnTo>
                    <a:pt x="2197" y="4105"/>
                  </a:lnTo>
                  <a:lnTo>
                    <a:pt x="2210" y="4103"/>
                  </a:lnTo>
                  <a:lnTo>
                    <a:pt x="2223" y="4102"/>
                  </a:lnTo>
                  <a:lnTo>
                    <a:pt x="2235" y="4101"/>
                  </a:lnTo>
                  <a:lnTo>
                    <a:pt x="2249" y="4100"/>
                  </a:lnTo>
                  <a:lnTo>
                    <a:pt x="2261" y="4099"/>
                  </a:lnTo>
                  <a:lnTo>
                    <a:pt x="2275" y="4098"/>
                  </a:lnTo>
                  <a:lnTo>
                    <a:pt x="2275" y="3551"/>
                  </a:lnTo>
                  <a:lnTo>
                    <a:pt x="2293" y="3548"/>
                  </a:lnTo>
                  <a:lnTo>
                    <a:pt x="2443" y="4073"/>
                  </a:lnTo>
                  <a:lnTo>
                    <a:pt x="2469" y="4069"/>
                  </a:lnTo>
                  <a:lnTo>
                    <a:pt x="2495" y="4064"/>
                  </a:lnTo>
                  <a:lnTo>
                    <a:pt x="2521" y="4059"/>
                  </a:lnTo>
                  <a:lnTo>
                    <a:pt x="2547" y="4053"/>
                  </a:lnTo>
                  <a:lnTo>
                    <a:pt x="2572" y="4048"/>
                  </a:lnTo>
                  <a:lnTo>
                    <a:pt x="2597" y="4041"/>
                  </a:lnTo>
                  <a:lnTo>
                    <a:pt x="2622" y="4035"/>
                  </a:lnTo>
                  <a:lnTo>
                    <a:pt x="2647" y="4027"/>
                  </a:lnTo>
                  <a:lnTo>
                    <a:pt x="2671" y="4021"/>
                  </a:lnTo>
                  <a:lnTo>
                    <a:pt x="2695" y="4013"/>
                  </a:lnTo>
                  <a:lnTo>
                    <a:pt x="2719" y="4005"/>
                  </a:lnTo>
                  <a:lnTo>
                    <a:pt x="2742" y="3997"/>
                  </a:lnTo>
                  <a:lnTo>
                    <a:pt x="2765" y="3988"/>
                  </a:lnTo>
                  <a:lnTo>
                    <a:pt x="2787" y="3980"/>
                  </a:lnTo>
                  <a:lnTo>
                    <a:pt x="2810" y="3972"/>
                  </a:lnTo>
                  <a:lnTo>
                    <a:pt x="2832" y="3963"/>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2 Pictures, 2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7" y="350838"/>
            <a:ext cx="8558784" cy="563562"/>
          </a:xfrm>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292607" y="3962400"/>
            <a:ext cx="3858031" cy="2240280"/>
          </a:xfrm>
        </p:spPr>
        <p:txBody>
          <a:bodyPr>
            <a:noAutofit/>
          </a:bodyPr>
          <a:lstStyle>
            <a:lvl1pPr>
              <a:spcBef>
                <a:spcPts val="0"/>
              </a:spcBef>
              <a:defRPr sz="2000"/>
            </a:lvl1pPr>
            <a:lvl2pPr>
              <a:spcBef>
                <a:spcPts val="0"/>
              </a:spcBef>
              <a:defRPr sz="2000"/>
            </a:lvl2pPr>
            <a:lvl3pPr>
              <a:spcBef>
                <a:spcPts val="0"/>
              </a:spcBef>
              <a:defRPr sz="18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
        <p:nvSpPr>
          <p:cNvPr id="9" name="Subtitle"/>
          <p:cNvSpPr>
            <a:spLocks noGrp="1"/>
          </p:cNvSpPr>
          <p:nvPr>
            <p:ph type="body" sz="quarter" idx="13" hasCustomPrompt="1"/>
          </p:nvPr>
        </p:nvSpPr>
        <p:spPr>
          <a:xfrm>
            <a:off x="292606" y="916959"/>
            <a:ext cx="8555035" cy="548640"/>
          </a:xfrm>
        </p:spPr>
        <p:txBody>
          <a:bodyPr lIns="18288" rIns="18288">
            <a:noAutofit/>
          </a:bodyPr>
          <a:lstStyle>
            <a:lvl1pPr marL="0" indent="0">
              <a:buFontTx/>
              <a:buNone/>
              <a:defRPr sz="3000"/>
            </a:lvl1pPr>
          </a:lstStyle>
          <a:p>
            <a:pPr lvl="0"/>
            <a:r>
              <a:rPr lang="en-US" dirty="0" smtClean="0"/>
              <a:t>Subtitle</a:t>
            </a:r>
            <a:endParaRPr lang="en-US" dirty="0"/>
          </a:p>
        </p:txBody>
      </p:sp>
      <p:sp>
        <p:nvSpPr>
          <p:cNvPr id="10" name="Content Placeholder 9"/>
          <p:cNvSpPr>
            <a:spLocks noGrp="1"/>
          </p:cNvSpPr>
          <p:nvPr>
            <p:ph sz="quarter" idx="14"/>
          </p:nvPr>
        </p:nvSpPr>
        <p:spPr>
          <a:xfrm>
            <a:off x="4992815" y="3962239"/>
            <a:ext cx="3854826" cy="2240280"/>
          </a:xfrm>
        </p:spPr>
        <p:txBody>
          <a:bodyPr>
            <a:noAutofit/>
          </a:bodyPr>
          <a:lstStyle>
            <a:lvl1pPr>
              <a:spcBef>
                <a:spcPts val="0"/>
              </a:spcBef>
              <a:defRPr sz="2000"/>
            </a:lvl1pPr>
            <a:lvl2pPr>
              <a:spcBef>
                <a:spcPts val="0"/>
              </a:spcBef>
              <a:defRPr sz="2000"/>
            </a:lvl2pPr>
            <a:lvl3pPr>
              <a:spcBef>
                <a:spcPts val="0"/>
              </a:spcBef>
              <a:defRPr sz="18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11"/>
          <p:cNvSpPr>
            <a:spLocks noGrp="1"/>
          </p:cNvSpPr>
          <p:nvPr>
            <p:ph type="pic" sz="quarter" idx="15"/>
          </p:nvPr>
        </p:nvSpPr>
        <p:spPr>
          <a:xfrm>
            <a:off x="292607" y="1600200"/>
            <a:ext cx="3858768" cy="2240280"/>
          </a:xfrm>
          <a:solidFill>
            <a:schemeClr val="bg1">
              <a:lumMod val="85000"/>
            </a:schemeClr>
          </a:solidFill>
          <a:ln w="3175">
            <a:solidFill>
              <a:schemeClr val="tx1"/>
            </a:solidFill>
          </a:ln>
        </p:spPr>
        <p:txBody>
          <a:bodyPr vert="horz" lIns="0" tIns="45720" rIns="0" bIns="45720" rtlCol="0">
            <a:normAutofit/>
          </a:bodyPr>
          <a:lstStyle>
            <a:lvl1pPr marL="0" indent="0" algn="l" defTabSz="914400" rtl="0" eaLnBrk="1" latinLnBrk="0" hangingPunct="1">
              <a:spcBef>
                <a:spcPts val="1200"/>
              </a:spcBef>
              <a:buFont typeface="Arial" pitchFamily="34" charset="0"/>
              <a:buNone/>
              <a:defRPr lang="en-US" sz="2000" kern="1200" dirty="0" smtClean="0">
                <a:solidFill>
                  <a:schemeClr val="tx1"/>
                </a:solidFill>
                <a:latin typeface="+mj-lt"/>
                <a:ea typeface="+mn-ea"/>
                <a:cs typeface="+mn-cs"/>
              </a:defRPr>
            </a:lvl1pPr>
          </a:lstStyle>
          <a:p>
            <a:endParaRPr lang="en-US"/>
          </a:p>
        </p:txBody>
      </p:sp>
      <p:sp>
        <p:nvSpPr>
          <p:cNvPr id="13" name="Picture Placeholder 11"/>
          <p:cNvSpPr>
            <a:spLocks noGrp="1"/>
          </p:cNvSpPr>
          <p:nvPr>
            <p:ph type="pic" sz="quarter" idx="16"/>
          </p:nvPr>
        </p:nvSpPr>
        <p:spPr>
          <a:xfrm>
            <a:off x="4988873" y="1600200"/>
            <a:ext cx="3858768" cy="2240280"/>
          </a:xfrm>
          <a:solidFill>
            <a:schemeClr val="bg1">
              <a:lumMod val="85000"/>
            </a:schemeClr>
          </a:solidFill>
          <a:ln w="3175">
            <a:solidFill>
              <a:schemeClr val="tx1"/>
            </a:solidFill>
          </a:ln>
        </p:spPr>
        <p:txBody>
          <a:bodyPr vert="horz" lIns="0" tIns="45720" rIns="0" bIns="45720" rtlCol="0">
            <a:normAutofit/>
          </a:bodyPr>
          <a:lstStyle>
            <a:lvl1pPr marL="0" indent="0" algn="l" defTabSz="914400" rtl="0" eaLnBrk="1" latinLnBrk="0" hangingPunct="1">
              <a:spcBef>
                <a:spcPts val="1200"/>
              </a:spcBef>
              <a:buFont typeface="Arial" pitchFamily="34" charset="0"/>
              <a:buNone/>
              <a:defRPr lang="en-US" sz="2000" kern="1200" dirty="0" smtClean="0">
                <a:solidFill>
                  <a:schemeClr val="tx1"/>
                </a:solidFill>
                <a:latin typeface="+mj-lt"/>
                <a:ea typeface="+mn-ea"/>
                <a:cs typeface="+mn-cs"/>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7" y="350838"/>
            <a:ext cx="8558784" cy="563562"/>
          </a:xfrm>
        </p:spPr>
        <p:txBody>
          <a:bodyPr/>
          <a:lstStyle>
            <a:lvl1pPr>
              <a:defRPr/>
            </a:lvl1pPr>
          </a:lstStyle>
          <a:p>
            <a:r>
              <a:rPr lang="en-US" dirty="0" smtClean="0"/>
              <a:t>Title</a:t>
            </a:r>
            <a:endParaRPr lang="en-US" dirty="0"/>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
        <p:nvSpPr>
          <p:cNvPr id="9" name="Subtitle"/>
          <p:cNvSpPr>
            <a:spLocks noGrp="1"/>
          </p:cNvSpPr>
          <p:nvPr>
            <p:ph type="body" sz="quarter" idx="13" hasCustomPrompt="1"/>
          </p:nvPr>
        </p:nvSpPr>
        <p:spPr>
          <a:xfrm>
            <a:off x="292606" y="916959"/>
            <a:ext cx="8555035" cy="548640"/>
          </a:xfrm>
        </p:spPr>
        <p:txBody>
          <a:bodyPr vert="horz" lIns="18288" tIns="45720" rIns="18288" bIns="45720" rtlCol="0">
            <a:noAutofit/>
          </a:bodyPr>
          <a:lstStyle>
            <a:lvl1pPr marL="0" indent="0">
              <a:buFontTx/>
              <a:buNone/>
              <a:defRPr lang="en-US" sz="3000" kern="1200" dirty="0">
                <a:solidFill>
                  <a:schemeClr val="tx1"/>
                </a:solidFill>
                <a:latin typeface="+mj-lt"/>
                <a:ea typeface="+mn-ea"/>
                <a:cs typeface="+mn-cs"/>
              </a:defRPr>
            </a:lvl1pPr>
          </a:lstStyle>
          <a:p>
            <a:pPr marL="0" lvl="0" indent="0" algn="l" defTabSz="914400" rtl="0" eaLnBrk="1" latinLnBrk="0" hangingPunct="1">
              <a:spcBef>
                <a:spcPts val="1200"/>
              </a:spcBef>
              <a:buFontTx/>
              <a:buNone/>
            </a:pPr>
            <a:r>
              <a:rPr lang="en-US" dirty="0" smtClean="0"/>
              <a:t>Subtitle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smtClean="0"/>
              <a:t>Title</a:t>
            </a:r>
            <a:endParaRPr lang="en-US" dirty="0"/>
          </a:p>
        </p:txBody>
      </p:sp>
      <p:sp>
        <p:nvSpPr>
          <p:cNvPr id="3" name="Date Placeholder 2"/>
          <p:cNvSpPr>
            <a:spLocks noGrp="1"/>
          </p:cNvSpPr>
          <p:nvPr>
            <p:ph type="dt" sz="half" idx="10"/>
          </p:nvPr>
        </p:nvSpPr>
        <p:spPr/>
        <p:txBody>
          <a:bodyPr/>
          <a:lstStyle/>
          <a:p>
            <a:fld id="{3D9D5212-8CF9-4E70-829B-0183268511B8}" type="datetime1">
              <a:rPr lang="en-US" smtClean="0"/>
              <a:pPr/>
              <a:t>5/7/2018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5CFC-A333-47A0-8EA9-1D118FE7B320}" type="datetime1">
              <a:rPr lang="en-US" smtClean="0"/>
              <a:pPr/>
              <a:t>5/7/2018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g Pictur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749808" y="557784"/>
            <a:ext cx="7644384" cy="5742432"/>
          </a:xfrm>
          <a:solidFill>
            <a:schemeClr val="bg1">
              <a:lumMod val="85000"/>
            </a:schemeClr>
          </a:solidFill>
          <a:ln w="3175">
            <a:solidFill>
              <a:schemeClr val="tx1"/>
            </a:solidFill>
          </a:ln>
        </p:spPr>
        <p:txBody>
          <a:bodyPr>
            <a:normAutofit/>
          </a:bodyPr>
          <a:lstStyle>
            <a:lvl1pPr>
              <a:buFont typeface="Arial" pitchFamily="34" charset="0"/>
              <a:buNone/>
              <a:defRPr sz="2400"/>
            </a:lvl1pPr>
          </a:lstStyle>
          <a:p>
            <a:r>
              <a:rPr lang="en-US" dirty="0" smtClean="0"/>
              <a:t>Click to add picture</a:t>
            </a:r>
            <a:endParaRPr lang="en-US" dirty="0"/>
          </a:p>
        </p:txBody>
      </p:sp>
      <p:sp>
        <p:nvSpPr>
          <p:cNvPr id="2" name="Title 1"/>
          <p:cNvSpPr>
            <a:spLocks noGrp="1"/>
          </p:cNvSpPr>
          <p:nvPr>
            <p:ph type="title" hasCustomPrompt="1"/>
          </p:nvPr>
        </p:nvSpPr>
        <p:spPr>
          <a:xfrm>
            <a:off x="914400" y="5626782"/>
            <a:ext cx="7315200" cy="563562"/>
          </a:xfrm>
        </p:spPr>
        <p:txBody>
          <a:bodyPr/>
          <a:lstStyle>
            <a:lvl1pPr>
              <a:defRPr sz="3000" b="1" cap="none" baseline="0">
                <a:solidFill>
                  <a:srgbClr val="FFFFFF"/>
                </a:solidFill>
                <a:effectLst>
                  <a:outerShdw blurRad="38100" dist="38100" dir="2700000" algn="tl">
                    <a:srgbClr val="000000">
                      <a:alpha val="43137"/>
                    </a:srgbClr>
                  </a:outerShdw>
                </a:effectLst>
              </a:defRPr>
            </a:lvl1pPr>
          </a:lstStyle>
          <a:p>
            <a:r>
              <a:rPr lang="en-US" dirty="0" smtClean="0"/>
              <a:t>Add picture title here</a:t>
            </a:r>
            <a:endParaRPr lang="en-US" dirty="0"/>
          </a:p>
        </p:txBody>
      </p:sp>
      <p:sp>
        <p:nvSpPr>
          <p:cNvPr id="3" name="Date Placeholder 2"/>
          <p:cNvSpPr>
            <a:spLocks noGrp="1"/>
          </p:cNvSpPr>
          <p:nvPr>
            <p:ph type="dt" sz="half" idx="10"/>
          </p:nvPr>
        </p:nvSpPr>
        <p:spPr/>
        <p:txBody>
          <a:bodyPr/>
          <a:lstStyle/>
          <a:p>
            <a:fld id="{7E7A5CC5-104E-4C74-B418-EC9AB20DE29C}" type="datetime1">
              <a:rPr lang="en-US" smtClean="0"/>
              <a:pPr/>
              <a:t>5/7/2018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6" y="350838"/>
            <a:ext cx="8558783" cy="563562"/>
          </a:xfrm>
        </p:spPr>
        <p:txBody>
          <a:bodyPr vert="horz" lIns="0" tIns="45720" rIns="0" bIns="45720" rtlCol="0" anchor="ctr">
            <a:noAutofit/>
          </a:bodyPr>
          <a:lstStyle>
            <a:lvl1pPr algn="l" defTabSz="914400" rtl="0" eaLnBrk="1" latinLnBrk="0" hangingPunct="1">
              <a:spcBef>
                <a:spcPct val="0"/>
              </a:spcBef>
              <a:buNone/>
              <a:defRPr lang="en-US" sz="3200" kern="1200" cap="all" baseline="0" dirty="0" smtClean="0">
                <a:solidFill>
                  <a:schemeClr val="tx1"/>
                </a:solidFill>
                <a:latin typeface="+mj-lt"/>
                <a:ea typeface="+mj-ea"/>
                <a:cs typeface="+mj-cs"/>
              </a:defRPr>
            </a:lvl1pPr>
          </a:lstStyle>
          <a:p>
            <a:r>
              <a:rPr lang="en-US" dirty="0" smtClean="0"/>
              <a:t>Title</a:t>
            </a:r>
            <a:endParaRPr lang="en-US" dirty="0"/>
          </a:p>
        </p:txBody>
      </p:sp>
      <p:sp>
        <p:nvSpPr>
          <p:cNvPr id="3" name="Content Placeholder 2"/>
          <p:cNvSpPr>
            <a:spLocks noGrp="1"/>
          </p:cNvSpPr>
          <p:nvPr>
            <p:ph idx="1"/>
          </p:nvPr>
        </p:nvSpPr>
        <p:spPr>
          <a:xfrm>
            <a:off x="3740150" y="1611313"/>
            <a:ext cx="5111750" cy="4614863"/>
          </a:xfr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4" name="Text Placeholder 3"/>
          <p:cNvSpPr>
            <a:spLocks noGrp="1"/>
          </p:cNvSpPr>
          <p:nvPr>
            <p:ph type="body" sz="half" idx="2"/>
          </p:nvPr>
        </p:nvSpPr>
        <p:spPr>
          <a:xfrm>
            <a:off x="296863" y="1611312"/>
            <a:ext cx="3008313" cy="4614863"/>
          </a:xfrm>
        </p:spPr>
        <p:txBody>
          <a:bodyPr lIns="0" r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19E9958-DB29-404E-88FA-C6EAB24699A7}" type="datetime1">
              <a:rPr lang="en-US" smtClean="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6" y="350838"/>
            <a:ext cx="8558783" cy="563562"/>
          </a:xfrm>
        </p:spPr>
        <p:txBody>
          <a:bodyPr vert="horz" lIns="0" tIns="45720" rIns="0" bIns="45720" rtlCol="0" anchor="ctr">
            <a:noAutofit/>
          </a:bodyPr>
          <a:lstStyle>
            <a:lvl1pPr algn="l" defTabSz="914400" rtl="0" eaLnBrk="1" latinLnBrk="0" hangingPunct="1">
              <a:spcBef>
                <a:spcPct val="0"/>
              </a:spcBef>
              <a:buNone/>
              <a:defRPr lang="en-US" sz="3200" kern="1200" cap="all" baseline="0" dirty="0" smtClean="0">
                <a:solidFill>
                  <a:schemeClr val="tx1"/>
                </a:solidFill>
                <a:latin typeface="+mj-lt"/>
                <a:ea typeface="+mj-ea"/>
                <a:cs typeface="+mj-cs"/>
              </a:defRPr>
            </a:lvl1pPr>
          </a:lstStyle>
          <a:p>
            <a:r>
              <a:rPr lang="en-US" dirty="0" smtClean="0"/>
              <a:t>Title</a:t>
            </a:r>
            <a:endParaRPr lang="en-US" dirty="0"/>
          </a:p>
        </p:txBody>
      </p:sp>
      <p:sp>
        <p:nvSpPr>
          <p:cNvPr id="3" name="Picture Placeholder 2"/>
          <p:cNvSpPr>
            <a:spLocks noGrp="1"/>
          </p:cNvSpPr>
          <p:nvPr>
            <p:ph type="pic" idx="1"/>
          </p:nvPr>
        </p:nvSpPr>
        <p:spPr>
          <a:xfrm>
            <a:off x="3740150" y="1611312"/>
            <a:ext cx="5111750" cy="4614863"/>
          </a:xfrm>
          <a:solidFill>
            <a:schemeClr val="bg1">
              <a:lumMod val="85000"/>
            </a:schemeClr>
          </a:solidFill>
          <a:ln w="3175">
            <a:solidFill>
              <a:schemeClr val="tx1"/>
            </a:solidFill>
          </a:ln>
        </p:spPr>
        <p:txBody>
          <a:bodyPr vert="horz" lIns="0" tIns="45720" rIns="0" bIns="45720" rtlCol="0">
            <a:normAutofit/>
          </a:bodyPr>
          <a:lstStyle>
            <a:lvl1pPr marL="0" indent="0" algn="l" defTabSz="914400" rtl="0" eaLnBrk="1" latinLnBrk="0" hangingPunct="1">
              <a:spcBef>
                <a:spcPts val="1200"/>
              </a:spcBef>
              <a:buFont typeface="Arial" pitchFamily="34" charset="0"/>
              <a:buNone/>
              <a:defRPr lang="en-US" sz="2000" kern="1200">
                <a:solidFill>
                  <a:schemeClr val="tx1"/>
                </a:solidFill>
                <a:latin typeface="+mj-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96863" y="1611312"/>
            <a:ext cx="3008312" cy="461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B27ED68-2AE9-407C-BAA8-E8F9B618420B}" type="datetime1">
              <a:rPr lang="en-US" smtClean="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6" y="350838"/>
            <a:ext cx="8558783" cy="563562"/>
          </a:xfrm>
        </p:spPr>
        <p:txBody>
          <a:bodyPr/>
          <a:lstStyle>
            <a:lvl1pPr>
              <a:defRPr/>
            </a:lvl1pPr>
          </a:lstStyle>
          <a:p>
            <a:r>
              <a:rPr lang="en-US" dirty="0" smtClean="0"/>
              <a:t>Title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2B4C9-7AD7-4B44-AA0A-08D9901DDCA1}"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Title"/>
          <p:cNvSpPr>
            <a:spLocks noGrp="1"/>
          </p:cNvSpPr>
          <p:nvPr>
            <p:ph type="title" orient="vert" hasCustomPrompt="1"/>
          </p:nvPr>
        </p:nvSpPr>
        <p:spPr>
          <a:xfrm>
            <a:off x="8077200" y="374649"/>
            <a:ext cx="769314" cy="5852160"/>
          </a:xfrm>
        </p:spPr>
        <p:txBody>
          <a:bodyPr vert="eaVert"/>
          <a:lstStyle>
            <a:lvl1pPr>
              <a:defRPr/>
            </a:lvl1pPr>
          </a:lstStyle>
          <a:p>
            <a:r>
              <a:rPr lang="en-US" dirty="0" smtClean="0"/>
              <a:t>Title</a:t>
            </a:r>
            <a:endParaRPr lang="en-US" dirty="0"/>
          </a:p>
        </p:txBody>
      </p:sp>
      <p:sp>
        <p:nvSpPr>
          <p:cNvPr id="3" name="Vertical Text Placeholder 2"/>
          <p:cNvSpPr>
            <a:spLocks noGrp="1"/>
          </p:cNvSpPr>
          <p:nvPr>
            <p:ph type="body" orient="vert" idx="1"/>
          </p:nvPr>
        </p:nvSpPr>
        <p:spPr>
          <a:xfrm>
            <a:off x="296863" y="374649"/>
            <a:ext cx="6866162" cy="585216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DFFF995-2E2A-4538-AE17-FC8590717087}" type="datetime1">
              <a:rPr lang="en-US" smtClean="0"/>
              <a:pPr/>
              <a:t>5/7/2018</a:t>
            </a:fld>
            <a:endParaRPr lang="en-US" dirty="0"/>
          </a:p>
        </p:txBody>
      </p:sp>
      <p:sp>
        <p:nvSpPr>
          <p:cNvPr id="5" name="Footer Placeholder 4"/>
          <p:cNvSpPr>
            <a:spLocks noGrp="1"/>
          </p:cNvSpPr>
          <p:nvPr>
            <p:ph type="ftr" sz="quarter" idx="11"/>
          </p:nvPr>
        </p:nvSpPr>
        <p:spPr>
          <a:xfrm>
            <a:off x="292607" y="6383121"/>
            <a:ext cx="6870194" cy="192024"/>
          </a:xfrm>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cxnSp>
        <p:nvCxnSpPr>
          <p:cNvPr id="7" name="Straight Connector 6"/>
          <p:cNvCxnSpPr/>
          <p:nvPr/>
        </p:nvCxnSpPr>
        <p:spPr>
          <a:xfrm rot="5400000">
            <a:off x="5151119" y="3300729"/>
            <a:ext cx="585216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trc_blue"/>
          <p:cNvPicPr>
            <a:picLocks noChangeAspect="1" noChangeArrowheads="1"/>
          </p:cNvPicPr>
          <p:nvPr/>
        </p:nvPicPr>
        <p:blipFill>
          <a:blip r:embed="rId2" cstate="email"/>
          <a:srcRect/>
          <a:stretch>
            <a:fillRect/>
          </a:stretch>
        </p:blipFill>
        <p:spPr bwMode="auto">
          <a:xfrm>
            <a:off x="977900" y="1462088"/>
            <a:ext cx="7148513" cy="1279525"/>
          </a:xfrm>
          <a:prstGeom prst="rect">
            <a:avLst/>
          </a:prstGeom>
          <a:noFill/>
          <a:ln w="9525">
            <a:noFill/>
            <a:miter lim="800000"/>
            <a:headEnd/>
            <a:tailEnd/>
          </a:ln>
        </p:spPr>
      </p:pic>
      <p:sp>
        <p:nvSpPr>
          <p:cNvPr id="5" name="Text Box 5"/>
          <p:cNvSpPr txBox="1">
            <a:spLocks noChangeArrowheads="1"/>
          </p:cNvSpPr>
          <p:nvPr/>
        </p:nvSpPr>
        <p:spPr bwMode="auto">
          <a:xfrm>
            <a:off x="1031875" y="5897563"/>
            <a:ext cx="7070725" cy="511175"/>
          </a:xfrm>
          <a:prstGeom prst="rect">
            <a:avLst/>
          </a:prstGeom>
          <a:noFill/>
          <a:ln w="9525">
            <a:solidFill>
              <a:srgbClr val="C0C0C0"/>
            </a:solidFill>
            <a:miter lim="800000"/>
            <a:headEnd/>
            <a:tailEnd/>
          </a:ln>
          <a:effectLst/>
        </p:spPr>
        <p:txBody>
          <a:bodyPr>
            <a:spAutoFit/>
          </a:bodyPr>
          <a:lstStyle/>
          <a:p>
            <a:pPr algn="ctr" fontAlgn="base">
              <a:spcBef>
                <a:spcPct val="0"/>
              </a:spcBef>
              <a:spcAft>
                <a:spcPct val="0"/>
              </a:spcAft>
              <a:defRPr/>
            </a:pPr>
            <a:r>
              <a:rPr lang="en-US" sz="900">
                <a:solidFill>
                  <a:prstClr val="black"/>
                </a:solidFill>
              </a:rPr>
              <a:t>UTC Proprietary - This material contains proprietary information of United Technologies Corporation. Any copying, distribution, or </a:t>
            </a:r>
          </a:p>
          <a:p>
            <a:pPr algn="ctr" fontAlgn="base">
              <a:spcBef>
                <a:spcPct val="0"/>
              </a:spcBef>
              <a:spcAft>
                <a:spcPct val="0"/>
              </a:spcAft>
              <a:defRPr/>
            </a:pPr>
            <a:r>
              <a:rPr lang="en-US" sz="900">
                <a:solidFill>
                  <a:prstClr val="black"/>
                </a:solidFill>
              </a:rPr>
              <a:t>dissemination of the contents of this material is strictly prohibited and may be unlawful without the express written permission of UTC.</a:t>
            </a:r>
          </a:p>
          <a:p>
            <a:pPr algn="ctr" fontAlgn="base">
              <a:spcBef>
                <a:spcPct val="0"/>
              </a:spcBef>
              <a:spcAft>
                <a:spcPct val="0"/>
              </a:spcAft>
              <a:defRPr/>
            </a:pPr>
            <a:r>
              <a:rPr lang="en-US" sz="900">
                <a:solidFill>
                  <a:prstClr val="black"/>
                </a:solidFill>
              </a:rPr>
              <a:t> If you have obtained this material in error, please notify the UTRC's IP counsel at (860) 610-7339 immediately.</a:t>
            </a:r>
          </a:p>
        </p:txBody>
      </p:sp>
      <p:sp>
        <p:nvSpPr>
          <p:cNvPr id="547842" name="Rectangle 2"/>
          <p:cNvSpPr>
            <a:spLocks noGrp="1" noChangeArrowheads="1"/>
          </p:cNvSpPr>
          <p:nvPr>
            <p:ph type="subTitle" idx="1"/>
          </p:nvPr>
        </p:nvSpPr>
        <p:spPr>
          <a:xfrm>
            <a:off x="1371600" y="3956050"/>
            <a:ext cx="6400800" cy="1752600"/>
          </a:xfrm>
        </p:spPr>
        <p:txBody>
          <a:bodyPr anchorCtr="1"/>
          <a:lstStyle>
            <a:lvl1pPr marL="0" indent="0" algn="ctr">
              <a:buFontTx/>
              <a:buNone/>
              <a:defRPr sz="1800"/>
            </a:lvl1pPr>
          </a:lstStyle>
          <a:p>
            <a:r>
              <a:rPr lang="en-US"/>
              <a:t>Click to edit Master subtitle style</a:t>
            </a:r>
          </a:p>
        </p:txBody>
      </p:sp>
      <p:sp>
        <p:nvSpPr>
          <p:cNvPr id="547843" name="Rectangle 3"/>
          <p:cNvSpPr>
            <a:spLocks noGrp="1" noChangeArrowheads="1"/>
          </p:cNvSpPr>
          <p:nvPr>
            <p:ph type="ctrTitle"/>
          </p:nvPr>
        </p:nvSpPr>
        <p:spPr>
          <a:xfrm>
            <a:off x="685800" y="3148013"/>
            <a:ext cx="7772400" cy="561975"/>
          </a:xfrm>
        </p:spPr>
        <p:txBody>
          <a:bodyPr anchor="t" anchorCtr="1"/>
          <a:lstStyle>
            <a:lvl1pPr algn="ctr">
              <a:defRPr sz="2800"/>
            </a:lvl1pPr>
          </a:lstStyle>
          <a:p>
            <a:r>
              <a:rPr lang="en-US"/>
              <a:t>Click to edit Master title style</a:t>
            </a:r>
          </a:p>
        </p:txBody>
      </p:sp>
    </p:spTree>
    <p:extLst>
      <p:ext uri="{BB962C8B-B14F-4D97-AF65-F5344CB8AC3E}">
        <p14:creationId xmlns:p14="http://schemas.microsoft.com/office/powerpoint/2010/main" val="1912177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7" y="350838"/>
            <a:ext cx="8558784" cy="563562"/>
          </a:xfrm>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
        <p:nvSpPr>
          <p:cNvPr id="9" name="Subtitle"/>
          <p:cNvSpPr>
            <a:spLocks noGrp="1"/>
          </p:cNvSpPr>
          <p:nvPr>
            <p:ph type="body" sz="quarter" idx="13" hasCustomPrompt="1"/>
          </p:nvPr>
        </p:nvSpPr>
        <p:spPr>
          <a:xfrm>
            <a:off x="292607" y="916961"/>
            <a:ext cx="8555037" cy="548640"/>
          </a:xfrm>
        </p:spPr>
        <p:txBody>
          <a:bodyPr lIns="18288" rIns="18288">
            <a:noAutofit/>
          </a:bodyPr>
          <a:lstStyle>
            <a:lvl1pPr marL="0" indent="0">
              <a:buFontTx/>
              <a:buNone/>
              <a:defRPr sz="3000"/>
            </a:lvl1pPr>
          </a:lstStyle>
          <a:p>
            <a:pPr lvl="0"/>
            <a:r>
              <a:rPr lang="en-US" dirty="0" smtClean="0"/>
              <a:t>Subtitle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12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789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90600"/>
            <a:ext cx="4229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990600"/>
            <a:ext cx="42291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235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656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95563"/>
            <a:ext cx="9144000" cy="609600"/>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143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71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8410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8036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138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1526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304800"/>
            <a:ext cx="63055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843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7" y="350838"/>
            <a:ext cx="8558784" cy="563562"/>
          </a:xfrm>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914399" y="1981200"/>
            <a:ext cx="7936991" cy="4237038"/>
          </a:xfrm>
        </p:spPr>
        <p:txBody>
          <a:bodyPr/>
          <a:lstStyle>
            <a:lvl1pPr marL="0" indent="0">
              <a:buFont typeface="Arial" pitchFamily="34" charset="0"/>
              <a:buNone/>
              <a:defRPr sz="2400"/>
            </a:lvl1pPr>
            <a:lvl2pPr marL="0" indent="0">
              <a:buFont typeface="Arial" pitchFamily="34" charset="0"/>
              <a:buNone/>
              <a:defRPr sz="2200"/>
            </a:lvl2pPr>
            <a:lvl3pPr marL="0" indent="0">
              <a:buFont typeface="Arial" pitchFamily="34" charset="0"/>
              <a:buNone/>
              <a:defRPr sz="2000"/>
            </a:lvl3pPr>
            <a:lvl4pPr marL="0" indent="0">
              <a:buFont typeface="Arial" pitchFamily="34" charset="0"/>
              <a:buNone/>
              <a:defRPr sz="1800"/>
            </a:lvl4pPr>
            <a:lvl5pPr marL="0" indent="0">
              <a:buFont typeface="Arial" pitchFamily="34" charset="0"/>
              <a:buNone/>
              <a:defRPr sz="1800"/>
            </a:lvl5pPr>
            <a:lvl6pPr marL="0" indent="0">
              <a:buNone/>
              <a:defRPr sz="1800"/>
            </a:lvl6pPr>
            <a:lvl7pPr marL="0" indent="0">
              <a:buNone/>
              <a:defRPr sz="1800"/>
            </a:lvl7pPr>
            <a:lvl8pPr marL="0" indent="0">
              <a:buNone/>
              <a:defRPr sz="1800"/>
            </a:lvl8pPr>
            <a:lvl9pPr marL="0" indent="0">
              <a:buNone/>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a:t>
            </a:r>
          </a:p>
          <a:p>
            <a:pPr lvl="8"/>
            <a:r>
              <a:rPr lang="en-US" dirty="0" smtClean="0"/>
              <a:t>Ninth</a:t>
            </a:r>
            <a:endParaRPr lang="en-US" dirty="0"/>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
        <p:nvSpPr>
          <p:cNvPr id="9" name="Subtitle"/>
          <p:cNvSpPr>
            <a:spLocks noGrp="1"/>
          </p:cNvSpPr>
          <p:nvPr>
            <p:ph type="body" sz="quarter" idx="13" hasCustomPrompt="1"/>
          </p:nvPr>
        </p:nvSpPr>
        <p:spPr>
          <a:xfrm>
            <a:off x="292607" y="916961"/>
            <a:ext cx="8555037" cy="548640"/>
          </a:xfrm>
        </p:spPr>
        <p:txBody>
          <a:bodyPr vert="horz" lIns="18288" tIns="45720" rIns="18288" bIns="45720" rtlCol="0">
            <a:noAutofit/>
          </a:bodyPr>
          <a:lstStyle>
            <a:lvl1pPr marL="0" indent="0">
              <a:buFontTx/>
              <a:buNone/>
              <a:defRPr lang="en-US" sz="3000" kern="1200" dirty="0">
                <a:solidFill>
                  <a:schemeClr val="tx1"/>
                </a:solidFill>
                <a:latin typeface="+mj-lt"/>
                <a:ea typeface="+mn-ea"/>
                <a:cs typeface="+mn-cs"/>
              </a:defRPr>
            </a:lvl1pPr>
          </a:lstStyle>
          <a:p>
            <a:pPr marL="0" lvl="0" indent="0" algn="l" defTabSz="914400" rtl="0" eaLnBrk="1" latinLnBrk="0" hangingPunct="1">
              <a:spcBef>
                <a:spcPts val="1200"/>
              </a:spcBef>
              <a:buFontTx/>
              <a:buNone/>
            </a:pPr>
            <a:r>
              <a:rPr lang="en-US" dirty="0" smtClean="0"/>
              <a:t>Subtitle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8" y="3352800"/>
            <a:ext cx="8558784" cy="1057275"/>
          </a:xfrm>
        </p:spPr>
        <p:txBody>
          <a:bodyPr lIns="0" rIns="0" anchor="b" anchorCtr="0"/>
          <a:lstStyle>
            <a:lvl1pPr algn="l">
              <a:defRPr sz="3200" b="1" cap="all"/>
            </a:lvl1pPr>
          </a:lstStyle>
          <a:p>
            <a:r>
              <a:rPr lang="en-US" dirty="0" smtClean="0"/>
              <a:t>Section Title</a:t>
            </a:r>
            <a:endParaRPr lang="en-US" dirty="0"/>
          </a:p>
        </p:txBody>
      </p:sp>
      <p:sp>
        <p:nvSpPr>
          <p:cNvPr id="3" name="Subtitle"/>
          <p:cNvSpPr>
            <a:spLocks noGrp="1"/>
          </p:cNvSpPr>
          <p:nvPr>
            <p:ph type="body" idx="1" hasCustomPrompt="1"/>
          </p:nvPr>
        </p:nvSpPr>
        <p:spPr>
          <a:xfrm>
            <a:off x="292608" y="4448860"/>
            <a:ext cx="8558784" cy="961339"/>
          </a:xfrm>
        </p:spPr>
        <p:txBody>
          <a:bodyPr lIns="0" rIns="0" anchor="t" anchorCtr="0">
            <a:normAutofit/>
          </a:bodyPr>
          <a:lstStyle>
            <a:lvl1pPr marL="0" indent="0">
              <a:buNone/>
              <a:defRPr sz="3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Subtitle</a:t>
            </a:r>
          </a:p>
        </p:txBody>
      </p:sp>
      <p:sp>
        <p:nvSpPr>
          <p:cNvPr id="4" name="Date Placeholder 3"/>
          <p:cNvSpPr>
            <a:spLocks noGrp="1"/>
          </p:cNvSpPr>
          <p:nvPr>
            <p:ph type="dt" sz="half" idx="10"/>
          </p:nvPr>
        </p:nvSpPr>
        <p:spPr/>
        <p:txBody>
          <a:bodyPr/>
          <a:lstStyle/>
          <a:p>
            <a:fld id="{44D23B47-A70B-4136-A886-E253F6975783}"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cxnSp>
        <p:nvCxnSpPr>
          <p:cNvPr id="7" name="Straight Connector 6"/>
          <p:cNvCxnSpPr/>
          <p:nvPr/>
        </p:nvCxnSpPr>
        <p:spPr>
          <a:xfrm>
            <a:off x="292608" y="4419600"/>
            <a:ext cx="855878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nd 2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7" y="350838"/>
            <a:ext cx="8558784" cy="563562"/>
          </a:xfrm>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292607" y="1600200"/>
            <a:ext cx="3858031" cy="4618038"/>
          </a:xfrm>
        </p:spPr>
        <p:txBody>
          <a:bodyPr/>
          <a:lstStyle>
            <a:lvl5pPr>
              <a:defRPr/>
            </a:lvl5pPr>
            <a:lvl6pPr>
              <a:defRPr/>
            </a:lvl6pPr>
            <a:lvl7pPr>
              <a:defRPr/>
            </a:lvl7pPr>
            <a:lvl8pPr>
              <a:defRPr baseline="0"/>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
        <p:nvSpPr>
          <p:cNvPr id="9" name="Subtitle"/>
          <p:cNvSpPr>
            <a:spLocks noGrp="1"/>
          </p:cNvSpPr>
          <p:nvPr>
            <p:ph type="body" sz="quarter" idx="13" hasCustomPrompt="1"/>
          </p:nvPr>
        </p:nvSpPr>
        <p:spPr>
          <a:xfrm>
            <a:off x="292606" y="916959"/>
            <a:ext cx="8555035" cy="548640"/>
          </a:xfrm>
        </p:spPr>
        <p:txBody>
          <a:bodyPr vert="horz" lIns="18288" tIns="45720" rIns="18288" bIns="45720" rtlCol="0">
            <a:noAutofit/>
          </a:bodyPr>
          <a:lstStyle>
            <a:lvl1pPr marL="0" indent="0">
              <a:buFontTx/>
              <a:buNone/>
              <a:defRPr lang="en-US" sz="3000" kern="1200" dirty="0">
                <a:solidFill>
                  <a:schemeClr val="tx1"/>
                </a:solidFill>
                <a:latin typeface="+mj-lt"/>
                <a:ea typeface="+mn-ea"/>
                <a:cs typeface="+mn-cs"/>
              </a:defRPr>
            </a:lvl1pPr>
          </a:lstStyle>
          <a:p>
            <a:pPr marL="0" lvl="0" indent="0" algn="l" defTabSz="914400" rtl="0" eaLnBrk="1" latinLnBrk="0" hangingPunct="1">
              <a:spcBef>
                <a:spcPts val="1200"/>
              </a:spcBef>
              <a:buFontTx/>
              <a:buNone/>
            </a:pPr>
            <a:r>
              <a:rPr lang="en-US" dirty="0" smtClean="0"/>
              <a:t>Subtitle</a:t>
            </a:r>
            <a:endParaRPr lang="en-US" dirty="0"/>
          </a:p>
        </p:txBody>
      </p:sp>
      <p:sp>
        <p:nvSpPr>
          <p:cNvPr id="10" name="Content Placeholder 9"/>
          <p:cNvSpPr>
            <a:spLocks noGrp="1"/>
          </p:cNvSpPr>
          <p:nvPr>
            <p:ph sz="quarter" idx="14"/>
          </p:nvPr>
        </p:nvSpPr>
        <p:spPr>
          <a:xfrm>
            <a:off x="4679574" y="1600200"/>
            <a:ext cx="3854826" cy="4617720"/>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6" y="350838"/>
            <a:ext cx="8558783" cy="563562"/>
          </a:xfrm>
        </p:spPr>
        <p:txBody>
          <a:bodyPr/>
          <a:lstStyle>
            <a:lvl1pPr>
              <a:defRPr/>
            </a:lvl1pPr>
          </a:lstStyle>
          <a:p>
            <a:r>
              <a:rPr lang="en-US" dirty="0" smtClean="0"/>
              <a:t>Title</a:t>
            </a:r>
            <a:endParaRPr lang="en-US" dirty="0"/>
          </a:p>
        </p:txBody>
      </p:sp>
      <p:sp>
        <p:nvSpPr>
          <p:cNvPr id="3" name="Content Placeholder 2"/>
          <p:cNvSpPr>
            <a:spLocks noGrp="1"/>
          </p:cNvSpPr>
          <p:nvPr>
            <p:ph sz="half" idx="1"/>
          </p:nvPr>
        </p:nvSpPr>
        <p:spPr>
          <a:xfrm>
            <a:off x="292607" y="1611314"/>
            <a:ext cx="3886200" cy="4614862"/>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4" name="Content Placeholder 3"/>
          <p:cNvSpPr>
            <a:spLocks noGrp="1"/>
          </p:cNvSpPr>
          <p:nvPr>
            <p:ph sz="half" idx="2"/>
          </p:nvPr>
        </p:nvSpPr>
        <p:spPr>
          <a:xfrm>
            <a:off x="4965191" y="1611314"/>
            <a:ext cx="3886200" cy="4614862"/>
          </a:xfrm>
        </p:spPr>
        <p:txBody>
          <a:bodyPr lIns="0" r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5" name="Date Placeholder 4"/>
          <p:cNvSpPr>
            <a:spLocks noGrp="1"/>
          </p:cNvSpPr>
          <p:nvPr>
            <p:ph type="dt" sz="half" idx="10"/>
          </p:nvPr>
        </p:nvSpPr>
        <p:spPr/>
        <p:txBody>
          <a:bodyPr/>
          <a:lstStyle/>
          <a:p>
            <a:fld id="{C54F6212-D85E-43BB-BCF5-C06584C0426A}" type="datetime1">
              <a:rPr lang="en-US" smtClean="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6" y="350838"/>
            <a:ext cx="8558783" cy="563562"/>
          </a:xfrm>
        </p:spPr>
        <p:txBody>
          <a:bodyPr/>
          <a:lstStyle>
            <a:lvl1pPr>
              <a:defRPr/>
            </a:lvl1pPr>
          </a:lstStyle>
          <a:p>
            <a:r>
              <a:rPr lang="en-US" dirty="0" smtClean="0"/>
              <a:t>Title</a:t>
            </a:r>
            <a:endParaRPr lang="en-US" dirty="0"/>
          </a:p>
        </p:txBody>
      </p:sp>
      <p:sp>
        <p:nvSpPr>
          <p:cNvPr id="3" name="Subtitle A"/>
          <p:cNvSpPr>
            <a:spLocks noGrp="1"/>
          </p:cNvSpPr>
          <p:nvPr>
            <p:ph type="body" idx="1" hasCustomPrompt="1"/>
          </p:nvPr>
        </p:nvSpPr>
        <p:spPr>
          <a:xfrm>
            <a:off x="292607" y="1066800"/>
            <a:ext cx="3886200" cy="792162"/>
          </a:xfrm>
        </p:spPr>
        <p:txBody>
          <a:bodyPr anchor="b">
            <a:normAutofit/>
          </a:bodyPr>
          <a:lstStyle>
            <a:lvl1pPr marL="0" indent="0">
              <a:buNone/>
              <a:defRPr sz="3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Subtitle</a:t>
            </a:r>
          </a:p>
        </p:txBody>
      </p:sp>
      <p:sp>
        <p:nvSpPr>
          <p:cNvPr id="4" name="Content Placeholder 3"/>
          <p:cNvSpPr>
            <a:spLocks noGrp="1"/>
          </p:cNvSpPr>
          <p:nvPr>
            <p:ph sz="half" idx="2"/>
          </p:nvPr>
        </p:nvSpPr>
        <p:spPr>
          <a:xfrm>
            <a:off x="292607" y="2057400"/>
            <a:ext cx="3886200" cy="41687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5" name="Subtitle"/>
          <p:cNvSpPr>
            <a:spLocks noGrp="1"/>
          </p:cNvSpPr>
          <p:nvPr>
            <p:ph type="body" sz="quarter" idx="3" hasCustomPrompt="1"/>
          </p:nvPr>
        </p:nvSpPr>
        <p:spPr>
          <a:xfrm>
            <a:off x="4965191" y="1066800"/>
            <a:ext cx="3886200" cy="792162"/>
          </a:xfrm>
        </p:spPr>
        <p:txBody>
          <a:bodyPr anchor="b">
            <a:normAutofit/>
          </a:bodyPr>
          <a:lstStyle>
            <a:lvl1pPr marL="0" indent="0">
              <a:buNone/>
              <a:defRPr sz="3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Subtitle</a:t>
            </a:r>
          </a:p>
        </p:txBody>
      </p:sp>
      <p:sp>
        <p:nvSpPr>
          <p:cNvPr id="6" name="Content Placeholder 5"/>
          <p:cNvSpPr>
            <a:spLocks noGrp="1"/>
          </p:cNvSpPr>
          <p:nvPr>
            <p:ph sz="quarter" idx="4"/>
          </p:nvPr>
        </p:nvSpPr>
        <p:spPr>
          <a:xfrm>
            <a:off x="4965191" y="2057400"/>
            <a:ext cx="3886200" cy="41687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lang="en-US" dirty="0"/>
          </a:p>
        </p:txBody>
      </p:sp>
      <p:sp>
        <p:nvSpPr>
          <p:cNvPr id="7" name="Date Placeholder 6"/>
          <p:cNvSpPr>
            <a:spLocks noGrp="1"/>
          </p:cNvSpPr>
          <p:nvPr>
            <p:ph type="dt" sz="half" idx="10"/>
          </p:nvPr>
        </p:nvSpPr>
        <p:spPr/>
        <p:txBody>
          <a:bodyPr/>
          <a:lstStyle/>
          <a:p>
            <a:fld id="{5C73A33C-3E18-4474-9407-6BD8C1BD36A1}" type="datetime1">
              <a:rPr lang="en-US" smtClean="0"/>
              <a:pPr/>
              <a:t>5/7/2018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9DF654-7552-4B9D-9287-15EA6E658DE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and 4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292607" y="350838"/>
            <a:ext cx="8558784" cy="563562"/>
          </a:xfrm>
        </p:spPr>
        <p:txBody>
          <a:bodyPr/>
          <a:lstStyle>
            <a:lvl1pPr>
              <a:defRPr/>
            </a:lvl1pPr>
          </a:lstStyle>
          <a:p>
            <a:r>
              <a:rPr lang="en-US" dirty="0" smtClean="0"/>
              <a:t>Title</a:t>
            </a:r>
            <a:endParaRPr lang="en-US" dirty="0"/>
          </a:p>
        </p:txBody>
      </p:sp>
      <p:sp>
        <p:nvSpPr>
          <p:cNvPr id="3" name="Content Placeholder 2"/>
          <p:cNvSpPr>
            <a:spLocks noGrp="1"/>
          </p:cNvSpPr>
          <p:nvPr>
            <p:ph idx="1"/>
          </p:nvPr>
        </p:nvSpPr>
        <p:spPr>
          <a:xfrm>
            <a:off x="292606" y="3962400"/>
            <a:ext cx="3858031" cy="2240280"/>
          </a:xfrm>
        </p:spPr>
        <p:txBody>
          <a:bodyPr>
            <a:noAutofit/>
          </a:bodyPr>
          <a:lstStyle>
            <a:lvl1pPr>
              <a:spcBef>
                <a:spcPts val="0"/>
              </a:spcBef>
              <a:defRPr sz="2000"/>
            </a:lvl1pPr>
            <a:lvl2pPr>
              <a:spcBef>
                <a:spcPts val="0"/>
              </a:spcBef>
              <a:defRPr sz="2000"/>
            </a:lvl2pPr>
            <a:lvl3pPr>
              <a:spcBef>
                <a:spcPts val="0"/>
              </a:spcBef>
              <a:defRPr sz="18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F788C42-1828-43D4-84E4-FBA39F2FCC08}" type="datetime1">
              <a:rPr lang="en-US" smtClean="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9DF654-7552-4B9D-9287-15EA6E658DE7}" type="slidenum">
              <a:rPr lang="en-US" smtClean="0"/>
              <a:pPr/>
              <a:t>‹#›</a:t>
            </a:fld>
            <a:endParaRPr lang="en-US" dirty="0"/>
          </a:p>
        </p:txBody>
      </p:sp>
      <p:sp>
        <p:nvSpPr>
          <p:cNvPr id="9" name="Subtitle"/>
          <p:cNvSpPr>
            <a:spLocks noGrp="1"/>
          </p:cNvSpPr>
          <p:nvPr>
            <p:ph type="body" sz="quarter" idx="13" hasCustomPrompt="1"/>
          </p:nvPr>
        </p:nvSpPr>
        <p:spPr>
          <a:xfrm>
            <a:off x="292606" y="916959"/>
            <a:ext cx="8555035" cy="548640"/>
          </a:xfrm>
        </p:spPr>
        <p:txBody>
          <a:bodyPr vert="horz" lIns="18288" tIns="45720" rIns="18288" bIns="45720" rtlCol="0">
            <a:noAutofit/>
          </a:bodyPr>
          <a:lstStyle>
            <a:lvl1pPr marL="0" indent="0">
              <a:buFontTx/>
              <a:buNone/>
              <a:defRPr lang="en-US" sz="3000" kern="1200" dirty="0">
                <a:solidFill>
                  <a:schemeClr val="tx1"/>
                </a:solidFill>
                <a:latin typeface="+mj-lt"/>
                <a:ea typeface="+mn-ea"/>
                <a:cs typeface="+mn-cs"/>
              </a:defRPr>
            </a:lvl1pPr>
          </a:lstStyle>
          <a:p>
            <a:pPr marL="0" lvl="0" indent="0" algn="l" defTabSz="914400" rtl="0" eaLnBrk="1" latinLnBrk="0" hangingPunct="1">
              <a:spcBef>
                <a:spcPts val="1200"/>
              </a:spcBef>
              <a:buFontTx/>
              <a:buNone/>
            </a:pPr>
            <a:r>
              <a:rPr lang="en-US" dirty="0" smtClean="0"/>
              <a:t>Subtitle</a:t>
            </a:r>
            <a:endParaRPr lang="en-US" dirty="0"/>
          </a:p>
        </p:txBody>
      </p:sp>
      <p:sp>
        <p:nvSpPr>
          <p:cNvPr id="10" name="Content Placeholder 9"/>
          <p:cNvSpPr>
            <a:spLocks noGrp="1"/>
          </p:cNvSpPr>
          <p:nvPr>
            <p:ph sz="quarter" idx="14"/>
          </p:nvPr>
        </p:nvSpPr>
        <p:spPr>
          <a:xfrm>
            <a:off x="4992815" y="3962400"/>
            <a:ext cx="3854826" cy="2240280"/>
          </a:xfrm>
        </p:spPr>
        <p:txBody>
          <a:bodyPr>
            <a:noAutofit/>
          </a:bodyPr>
          <a:lstStyle>
            <a:lvl1pPr>
              <a:spcBef>
                <a:spcPts val="0"/>
              </a:spcBef>
              <a:defRPr sz="2000"/>
            </a:lvl1pPr>
            <a:lvl2pPr>
              <a:spcBef>
                <a:spcPts val="0"/>
              </a:spcBef>
              <a:defRPr sz="2000"/>
            </a:lvl2pPr>
            <a:lvl3pPr>
              <a:spcBef>
                <a:spcPts val="0"/>
              </a:spcBef>
              <a:defRPr sz="18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5"/>
          </p:nvPr>
        </p:nvSpPr>
        <p:spPr>
          <a:xfrm>
            <a:off x="292606" y="1600738"/>
            <a:ext cx="3858031" cy="2240280"/>
          </a:xfrm>
        </p:spPr>
        <p:txBody>
          <a:bodyPr>
            <a:noAutofit/>
          </a:bodyPr>
          <a:lstStyle>
            <a:lvl1pPr>
              <a:spcBef>
                <a:spcPts val="0"/>
              </a:spcBef>
              <a:defRPr sz="2000"/>
            </a:lvl1pPr>
            <a:lvl2pPr>
              <a:spcBef>
                <a:spcPts val="0"/>
              </a:spcBef>
              <a:defRPr sz="2000"/>
            </a:lvl2pPr>
            <a:lvl3pPr>
              <a:spcBef>
                <a:spcPts val="0"/>
              </a:spcBef>
              <a:defRPr sz="18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6"/>
          </p:nvPr>
        </p:nvSpPr>
        <p:spPr>
          <a:xfrm>
            <a:off x="4992815" y="1600738"/>
            <a:ext cx="3854826" cy="2240280"/>
          </a:xfrm>
        </p:spPr>
        <p:txBody>
          <a:bodyPr>
            <a:noAutofit/>
          </a:bodyPr>
          <a:lstStyle>
            <a:lvl1pPr>
              <a:spcBef>
                <a:spcPts val="0"/>
              </a:spcBef>
              <a:defRPr sz="2000"/>
            </a:lvl1pPr>
            <a:lvl2pPr>
              <a:spcBef>
                <a:spcPts val="0"/>
              </a:spcBef>
              <a:defRPr sz="2000"/>
            </a:lvl2pPr>
            <a:lvl3pPr>
              <a:spcBef>
                <a:spcPts val="0"/>
              </a:spcBef>
              <a:defRPr sz="1800"/>
            </a:lvl3pPr>
            <a:lvl4pPr>
              <a:spcBef>
                <a:spcPts val="0"/>
              </a:spcBef>
              <a:defRPr sz="1600"/>
            </a:lvl4pPr>
            <a:lvl5pPr>
              <a:spcBef>
                <a:spcPts val="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292607" y="350838"/>
            <a:ext cx="8558784" cy="563562"/>
          </a:xfrm>
          <a:prstGeom prst="rect">
            <a:avLst/>
          </a:prstGeom>
        </p:spPr>
        <p:txBody>
          <a:bodyPr vert="horz" lIns="0" tIns="45720" rIns="0" bIns="45720" rtlCol="0" anchor="ctr">
            <a:noAutofit/>
          </a:bodyPr>
          <a:lstStyle/>
          <a:p>
            <a:r>
              <a:rPr lang="en-US" dirty="0" smtClean="0"/>
              <a:t>Title</a:t>
            </a:r>
            <a:endParaRPr lang="en-US" dirty="0"/>
          </a:p>
        </p:txBody>
      </p:sp>
      <p:sp>
        <p:nvSpPr>
          <p:cNvPr id="3" name="Text Placeholder 2"/>
          <p:cNvSpPr>
            <a:spLocks noGrp="1"/>
          </p:cNvSpPr>
          <p:nvPr>
            <p:ph type="body" idx="1"/>
          </p:nvPr>
        </p:nvSpPr>
        <p:spPr>
          <a:xfrm>
            <a:off x="292607" y="1600200"/>
            <a:ext cx="8558784" cy="4618038"/>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7"/>
            <a:endParaRPr lang="en-US" dirty="0"/>
          </a:p>
        </p:txBody>
      </p:sp>
      <p:sp>
        <p:nvSpPr>
          <p:cNvPr id="4" name="Date Placeholder 3"/>
          <p:cNvSpPr>
            <a:spLocks noGrp="1"/>
          </p:cNvSpPr>
          <p:nvPr>
            <p:ph type="dt" sz="half" idx="2"/>
          </p:nvPr>
        </p:nvSpPr>
        <p:spPr>
          <a:xfrm>
            <a:off x="8077200" y="6622086"/>
            <a:ext cx="762000" cy="192024"/>
          </a:xfrm>
          <a:prstGeom prst="rect">
            <a:avLst/>
          </a:prstGeom>
        </p:spPr>
        <p:txBody>
          <a:bodyPr vert="horz" lIns="0" tIns="0" rIns="0" bIns="0" rtlCol="0" anchor="ctr"/>
          <a:lstStyle>
            <a:lvl1pPr marL="0" algn="r" defTabSz="914400" rtl="0" eaLnBrk="1" latinLnBrk="0" hangingPunct="1">
              <a:defRPr lang="en-US" sz="1200" kern="1200" smtClean="0">
                <a:solidFill>
                  <a:schemeClr val="tx1"/>
                </a:solidFill>
                <a:latin typeface="Times New Roman" pitchFamily="18" charset="0"/>
                <a:ea typeface="+mn-ea"/>
                <a:cs typeface="Times New Roman" pitchFamily="18" charset="0"/>
              </a:defRPr>
            </a:lvl1pPr>
          </a:lstStyle>
          <a:p>
            <a:fld id="{7E7A5CC5-104E-4C74-B418-EC9AB20DE29C}" type="datetime1">
              <a:rPr lang="en-US" smtClean="0"/>
              <a:pPr/>
              <a:t>5/7/2018</a:t>
            </a:fld>
            <a:endParaRPr lang="en-US" dirty="0"/>
          </a:p>
        </p:txBody>
      </p:sp>
      <p:sp>
        <p:nvSpPr>
          <p:cNvPr id="5" name="Footer Placeholder 4"/>
          <p:cNvSpPr>
            <a:spLocks noGrp="1"/>
          </p:cNvSpPr>
          <p:nvPr>
            <p:ph type="ftr" sz="quarter" idx="3"/>
          </p:nvPr>
        </p:nvSpPr>
        <p:spPr>
          <a:xfrm>
            <a:off x="292606" y="6383121"/>
            <a:ext cx="7251193" cy="192024"/>
          </a:xfrm>
          <a:prstGeom prst="rect">
            <a:avLst/>
          </a:prstGeom>
        </p:spPr>
        <p:txBody>
          <a:bodyPr vert="horz" lIns="0" tIns="0" rIns="0" bIns="0" rtlCol="0" anchor="ctr"/>
          <a:lstStyle>
            <a:lvl1pPr marL="0" algn="l" defTabSz="914400" rtl="0" eaLnBrk="1" latinLnBrk="0" hangingPunct="1">
              <a:defRPr lang="en-US" sz="1200" kern="1200" dirty="0" smtClean="0">
                <a:solidFill>
                  <a:schemeClr val="tx1"/>
                </a:solidFill>
                <a:latin typeface="+mn-lt"/>
                <a:ea typeface="+mn-ea"/>
                <a:cs typeface="Times New Roman" pitchFamily="18" charset="0"/>
              </a:defRPr>
            </a:lvl1pPr>
          </a:lstStyle>
          <a:p>
            <a:endParaRPr lang="en-US" dirty="0"/>
          </a:p>
        </p:txBody>
      </p:sp>
      <p:sp>
        <p:nvSpPr>
          <p:cNvPr id="6" name="Slide Number Placeholder 5"/>
          <p:cNvSpPr>
            <a:spLocks noGrp="1"/>
          </p:cNvSpPr>
          <p:nvPr>
            <p:ph type="sldNum" sz="quarter" idx="4"/>
          </p:nvPr>
        </p:nvSpPr>
        <p:spPr>
          <a:xfrm>
            <a:off x="8077199" y="6385205"/>
            <a:ext cx="774191" cy="193395"/>
          </a:xfrm>
          <a:prstGeom prst="rect">
            <a:avLst/>
          </a:prstGeom>
        </p:spPr>
        <p:txBody>
          <a:bodyPr vert="horz" lIns="0" tIns="0" rIns="0" bIns="0" rtlCol="0" anchor="ctr"/>
          <a:lstStyle>
            <a:lvl1pPr algn="r">
              <a:defRPr sz="1200">
                <a:solidFill>
                  <a:schemeClr val="tx1"/>
                </a:solidFill>
                <a:latin typeface="Times New Roman" pitchFamily="18" charset="0"/>
                <a:cs typeface="Times New Roman" pitchFamily="18" charset="0"/>
              </a:defRPr>
            </a:lvl1pPr>
          </a:lstStyle>
          <a:p>
            <a:fld id="{789DF654-7552-4B9D-9287-15EA6E658DE7}" type="slidenum">
              <a:rPr lang="en-US" smtClean="0"/>
              <a:pPr/>
              <a:t>‹#›</a:t>
            </a:fld>
            <a:endParaRPr lang="en-US" dirty="0"/>
          </a:p>
        </p:txBody>
      </p:sp>
      <p:cxnSp>
        <p:nvCxnSpPr>
          <p:cNvPr id="8" name="Straight Connector 7"/>
          <p:cNvCxnSpPr/>
          <p:nvPr/>
        </p:nvCxnSpPr>
        <p:spPr>
          <a:xfrm>
            <a:off x="292608" y="914400"/>
            <a:ext cx="855878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6" r:id="rId4"/>
    <p:sldLayoutId id="2147483651" r:id="rId5"/>
    <p:sldLayoutId id="2147483661" r:id="rId6"/>
    <p:sldLayoutId id="2147483652" r:id="rId7"/>
    <p:sldLayoutId id="2147483653" r:id="rId8"/>
    <p:sldLayoutId id="2147483662" r:id="rId9"/>
    <p:sldLayoutId id="2147483663" r:id="rId10"/>
    <p:sldLayoutId id="2147483664" r:id="rId11"/>
    <p:sldLayoutId id="2147483654" r:id="rId12"/>
    <p:sldLayoutId id="2147483655" r:id="rId13"/>
    <p:sldLayoutId id="2147483665" r:id="rId14"/>
    <p:sldLayoutId id="2147483656" r:id="rId15"/>
    <p:sldLayoutId id="2147483657" r:id="rId16"/>
    <p:sldLayoutId id="2147483658" r:id="rId17"/>
    <p:sldLayoutId id="2147483659" r:id="rId18"/>
  </p:sldLayoutIdLst>
  <p:hf hdr="0" ftr="0" dt="0"/>
  <p:txStyles>
    <p:titleStyle>
      <a:lvl1pPr algn="l" defTabSz="914400" rtl="0" eaLnBrk="1" latinLnBrk="0" hangingPunct="1">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228600" y="990600"/>
            <a:ext cx="8610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46819" name="Line 3"/>
          <p:cNvSpPr>
            <a:spLocks noChangeShapeType="1"/>
          </p:cNvSpPr>
          <p:nvPr/>
        </p:nvSpPr>
        <p:spPr bwMode="auto">
          <a:xfrm>
            <a:off x="301625" y="914400"/>
            <a:ext cx="8550275" cy="0"/>
          </a:xfrm>
          <a:prstGeom prst="line">
            <a:avLst/>
          </a:prstGeom>
          <a:noFill/>
          <a:ln w="50800">
            <a:solidFill>
              <a:schemeClr val="tx2"/>
            </a:solidFill>
            <a:round/>
            <a:headEnd/>
            <a:tailEnd/>
          </a:ln>
          <a:effectLst/>
        </p:spPr>
        <p:txBody>
          <a:bodyPr wrap="none" anchor="ctr"/>
          <a:lstStyle/>
          <a:p>
            <a:pPr fontAlgn="base">
              <a:spcBef>
                <a:spcPct val="0"/>
              </a:spcBef>
              <a:spcAft>
                <a:spcPct val="0"/>
              </a:spcAft>
              <a:defRPr/>
            </a:pPr>
            <a:endParaRPr lang="en-US">
              <a:solidFill>
                <a:prstClr val="black"/>
              </a:solidFill>
            </a:endParaRPr>
          </a:p>
        </p:txBody>
      </p:sp>
      <p:sp>
        <p:nvSpPr>
          <p:cNvPr id="7172" name="Rectangle 4"/>
          <p:cNvSpPr>
            <a:spLocks noGrp="1" noChangeArrowheads="1"/>
          </p:cNvSpPr>
          <p:nvPr>
            <p:ph type="title"/>
          </p:nvPr>
        </p:nvSpPr>
        <p:spPr bwMode="auto">
          <a:xfrm>
            <a:off x="228600" y="304800"/>
            <a:ext cx="8610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46821" name="Rectangle 5"/>
          <p:cNvSpPr>
            <a:spLocks noChangeArrowheads="1"/>
          </p:cNvSpPr>
          <p:nvPr/>
        </p:nvSpPr>
        <p:spPr bwMode="auto">
          <a:xfrm>
            <a:off x="6959600" y="6662738"/>
            <a:ext cx="2133600" cy="231775"/>
          </a:xfrm>
          <a:prstGeom prst="rect">
            <a:avLst/>
          </a:prstGeom>
          <a:noFill/>
          <a:ln w="9525">
            <a:noFill/>
            <a:miter lim="800000"/>
            <a:headEnd/>
            <a:tailEnd/>
          </a:ln>
          <a:effectLst/>
        </p:spPr>
        <p:txBody>
          <a:bodyPr/>
          <a:lstStyle/>
          <a:p>
            <a:pPr algn="r" fontAlgn="base">
              <a:spcBef>
                <a:spcPct val="0"/>
              </a:spcBef>
              <a:spcAft>
                <a:spcPct val="0"/>
              </a:spcAft>
              <a:defRPr/>
            </a:pPr>
            <a:fld id="{1C7CACA7-9B9E-450C-96AF-C341FA42B9FA}" type="slidenum">
              <a:rPr lang="en-US" sz="1000">
                <a:solidFill>
                  <a:prstClr val="black"/>
                </a:solidFill>
              </a:rPr>
              <a:pPr algn="r" fontAlgn="base">
                <a:spcBef>
                  <a:spcPct val="0"/>
                </a:spcBef>
                <a:spcAft>
                  <a:spcPct val="0"/>
                </a:spcAft>
                <a:defRPr/>
              </a:pPr>
              <a:t>‹#›</a:t>
            </a:fld>
            <a:endParaRPr lang="en-US" sz="1000">
              <a:solidFill>
                <a:prstClr val="black"/>
              </a:solidFill>
            </a:endParaRPr>
          </a:p>
        </p:txBody>
      </p:sp>
      <p:sp>
        <p:nvSpPr>
          <p:cNvPr id="546822" name="Text Box 6"/>
          <p:cNvSpPr txBox="1">
            <a:spLocks noChangeArrowheads="1"/>
          </p:cNvSpPr>
          <p:nvPr/>
        </p:nvSpPr>
        <p:spPr bwMode="auto">
          <a:xfrm>
            <a:off x="4025900" y="6650038"/>
            <a:ext cx="1100138" cy="24447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1000">
                <a:solidFill>
                  <a:prstClr val="black"/>
                </a:solidFill>
              </a:rPr>
              <a:t>UTC Proprietary</a:t>
            </a:r>
          </a:p>
        </p:txBody>
      </p:sp>
    </p:spTree>
    <p:extLst>
      <p:ext uri="{BB962C8B-B14F-4D97-AF65-F5344CB8AC3E}">
        <p14:creationId xmlns:p14="http://schemas.microsoft.com/office/powerpoint/2010/main" val="256430670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4.xml"/><Relationship Id="rId18" Type="http://schemas.openxmlformats.org/officeDocument/2006/relationships/image" Target="../media/image19.png"/><Relationship Id="rId3" Type="http://schemas.microsoft.com/office/2007/relationships/media" Target="../media/media2.mp4"/><Relationship Id="rId21" Type="http://schemas.openxmlformats.org/officeDocument/2006/relationships/image" Target="../media/image22.png"/><Relationship Id="rId7" Type="http://schemas.microsoft.com/office/2007/relationships/media" Target="../media/media4.mp4"/><Relationship Id="rId12" Type="http://schemas.openxmlformats.org/officeDocument/2006/relationships/video" Target="../media/media6.mp4"/><Relationship Id="rId17" Type="http://schemas.openxmlformats.org/officeDocument/2006/relationships/image" Target="../media/image18.png"/><Relationship Id="rId2" Type="http://schemas.openxmlformats.org/officeDocument/2006/relationships/video" Target="../media/media1.mp4"/><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5" Type="http://schemas.microsoft.com/office/2007/relationships/media" Target="../media/media3.mp4"/><Relationship Id="rId15" Type="http://schemas.openxmlformats.org/officeDocument/2006/relationships/image" Target="../media/image2.png"/><Relationship Id="rId10" Type="http://schemas.openxmlformats.org/officeDocument/2006/relationships/video" Target="../media/media5.mp4"/><Relationship Id="rId19" Type="http://schemas.openxmlformats.org/officeDocument/2006/relationships/image" Target="../media/image20.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hart" Target="../charts/char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hart" Target="../charts/chart6.xml"/><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chart" Target="../charts/chart1.xml"/><Relationship Id="rId5" Type="http://schemas.openxmlformats.org/officeDocument/2006/relationships/hyperlink" Target="http://www.concept-smoke.co.uk/"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0" y="2429330"/>
            <a:ext cx="9144000" cy="984885"/>
          </a:xfrm>
          <a:prstGeom prst="rect">
            <a:avLst/>
          </a:prstGeom>
          <a:noFill/>
          <a:ln w="9525">
            <a:noFill/>
            <a:miter lim="800000"/>
            <a:headEnd/>
            <a:tailEnd/>
          </a:ln>
        </p:spPr>
        <p:txBody>
          <a:bodyPr wrap="square" lIns="0" tIns="0" rIns="0" bIns="0">
            <a:spAutoFit/>
          </a:bodyPr>
          <a:lstStyle/>
          <a:p>
            <a:pPr algn="ctr"/>
            <a:r>
              <a:rPr lang="en-US" sz="3200" b="1" dirty="0" smtClean="0">
                <a:solidFill>
                  <a:srgbClr val="000000"/>
                </a:solidFill>
                <a:latin typeface="+mj-lt"/>
                <a:cs typeface="Calibri" panose="020F0502020204030204" pitchFamily="34" charset="0"/>
              </a:rPr>
              <a:t>Smoke Transport Modeling for </a:t>
            </a:r>
          </a:p>
          <a:p>
            <a:pPr algn="ctr"/>
            <a:r>
              <a:rPr lang="en-US" sz="3200" b="1" dirty="0" smtClean="0">
                <a:solidFill>
                  <a:srgbClr val="000000"/>
                </a:solidFill>
                <a:latin typeface="+mj-lt"/>
                <a:cs typeface="Calibri" panose="020F0502020204030204" pitchFamily="34" charset="0"/>
              </a:rPr>
              <a:t>Cargo Bay Applications</a:t>
            </a:r>
          </a:p>
        </p:txBody>
      </p:sp>
      <p:sp>
        <p:nvSpPr>
          <p:cNvPr id="13" name="Text Box 5"/>
          <p:cNvSpPr txBox="1">
            <a:spLocks noChangeArrowheads="1"/>
          </p:cNvSpPr>
          <p:nvPr/>
        </p:nvSpPr>
        <p:spPr bwMode="auto">
          <a:xfrm>
            <a:off x="9525" y="3770481"/>
            <a:ext cx="9144000" cy="1938992"/>
          </a:xfrm>
          <a:prstGeom prst="rect">
            <a:avLst/>
          </a:prstGeom>
          <a:noFill/>
          <a:ln w="9525">
            <a:noFill/>
            <a:miter lim="800000"/>
            <a:headEnd/>
            <a:tailEnd/>
          </a:ln>
        </p:spPr>
        <p:txBody>
          <a:bodyPr wrap="square" lIns="0" tIns="0" rIns="0" bIns="0">
            <a:spAutoFit/>
          </a:bodyPr>
          <a:lstStyle/>
          <a:p>
            <a:pPr algn="ctr" eaLnBrk="0" hangingPunct="0"/>
            <a:r>
              <a:rPr lang="en-US" b="1" dirty="0" smtClean="0">
                <a:latin typeface="+mj-lt"/>
                <a:cs typeface="Calibri" panose="020F0502020204030204" pitchFamily="34" charset="0"/>
              </a:rPr>
              <a:t>Changmin Cao, May Corn, Vaidya Sankaran</a:t>
            </a:r>
          </a:p>
          <a:p>
            <a:pPr algn="ctr" eaLnBrk="0" hangingPunct="0"/>
            <a:r>
              <a:rPr lang="en-US" b="1" dirty="0" smtClean="0">
                <a:latin typeface="+mj-lt"/>
                <a:cs typeface="Calibri" panose="020F0502020204030204" pitchFamily="34" charset="0"/>
              </a:rPr>
              <a:t>United Technologies Research Center</a:t>
            </a:r>
          </a:p>
          <a:p>
            <a:pPr algn="ctr" eaLnBrk="0" hangingPunct="0"/>
            <a:endParaRPr lang="en-US" b="1" dirty="0">
              <a:latin typeface="+mj-lt"/>
              <a:cs typeface="Calibri" panose="020F0502020204030204" pitchFamily="34" charset="0"/>
            </a:endParaRPr>
          </a:p>
          <a:p>
            <a:pPr algn="ctr" eaLnBrk="0" hangingPunct="0"/>
            <a:r>
              <a:rPr lang="en-US" b="1" dirty="0" smtClean="0">
                <a:latin typeface="+mj-lt"/>
                <a:cs typeface="Calibri" panose="020F0502020204030204" pitchFamily="34" charset="0"/>
              </a:rPr>
              <a:t>Kenneth Bell</a:t>
            </a:r>
          </a:p>
          <a:p>
            <a:pPr algn="ctr" eaLnBrk="0" hangingPunct="0"/>
            <a:r>
              <a:rPr lang="en-US" b="1" dirty="0" smtClean="0">
                <a:latin typeface="+mj-lt"/>
                <a:cs typeface="Calibri" panose="020F0502020204030204" pitchFamily="34" charset="0"/>
              </a:rPr>
              <a:t>UTC Aerospace Systems</a:t>
            </a:r>
          </a:p>
          <a:p>
            <a:pPr algn="ctr" eaLnBrk="0" hangingPunct="0"/>
            <a:endParaRPr lang="en-US" b="1" dirty="0" smtClean="0">
              <a:latin typeface="+mj-lt"/>
              <a:cs typeface="Calibri" panose="020F0502020204030204" pitchFamily="34" charset="0"/>
            </a:endParaRPr>
          </a:p>
          <a:p>
            <a:pPr algn="ctr" eaLnBrk="0" hangingPunct="0"/>
            <a:r>
              <a:rPr lang="en-US" b="1" dirty="0" smtClean="0">
                <a:latin typeface="+mj-lt"/>
                <a:cs typeface="Calibri" panose="020F0502020204030204" pitchFamily="34" charset="0"/>
              </a:rPr>
              <a:t>May 8, 2018</a:t>
            </a:r>
            <a:endParaRPr lang="en-US" b="1" baseline="30000" dirty="0">
              <a:latin typeface="+mj-lt"/>
              <a:cs typeface="Calibri" panose="020F0502020204030204" pitchFamily="34" charset="0"/>
            </a:endParaRPr>
          </a:p>
        </p:txBody>
      </p:sp>
      <p:sp>
        <p:nvSpPr>
          <p:cNvPr id="6" name="Rectangle 43"/>
          <p:cNvSpPr>
            <a:spLocks noChangeArrowheads="1"/>
          </p:cNvSpPr>
          <p:nvPr/>
        </p:nvSpPr>
        <p:spPr bwMode="auto">
          <a:xfrm>
            <a:off x="381000" y="6472238"/>
            <a:ext cx="8382000" cy="304800"/>
          </a:xfrm>
          <a:prstGeom prst="rect">
            <a:avLst/>
          </a:prstGeom>
          <a:noFill/>
          <a:ln w="9525">
            <a:noFill/>
            <a:miter lim="800000"/>
            <a:headEnd/>
            <a:tailEnd/>
          </a:ln>
        </p:spPr>
        <p:txBody>
          <a:bodyPr lIns="92075" tIns="46038" rIns="92075" bIns="46038"/>
          <a:lstStyle/>
          <a:p>
            <a:pPr algn="ctr" eaLnBrk="0" hangingPunct="0"/>
            <a:r>
              <a:rPr lang="en-US" sz="1600" b="1" i="1" dirty="0" smtClean="0">
                <a:solidFill>
                  <a:srgbClr val="0070C0"/>
                </a:solidFill>
                <a:latin typeface="Arial" charset="0"/>
              </a:rPr>
              <a:t>FAA Systems Working Group Meeting – Cologne</a:t>
            </a:r>
            <a:r>
              <a:rPr lang="en-US" sz="1600" b="1" i="1" dirty="0">
                <a:solidFill>
                  <a:srgbClr val="0070C0"/>
                </a:solidFill>
                <a:latin typeface="Arial" charset="0"/>
              </a:rPr>
              <a:t>, Germany – </a:t>
            </a:r>
            <a:r>
              <a:rPr lang="en-US" sz="1600" b="1" i="1" dirty="0" smtClean="0">
                <a:solidFill>
                  <a:srgbClr val="0070C0"/>
                </a:solidFill>
                <a:latin typeface="Arial" charset="0"/>
              </a:rPr>
              <a:t>May 8, 2018 </a:t>
            </a:r>
            <a:endParaRPr lang="en-US" sz="1600" b="1" i="1" dirty="0">
              <a:solidFill>
                <a:srgbClr val="0070C0"/>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Smoke generator model</a:t>
            </a:r>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10</a:t>
            </a:fld>
            <a:endParaRPr lang="en-US" dirty="0"/>
          </a:p>
        </p:txBody>
      </p:sp>
      <p:sp>
        <p:nvSpPr>
          <p:cNvPr id="5" name="Content Placeholder 2"/>
          <p:cNvSpPr txBox="1">
            <a:spLocks/>
          </p:cNvSpPr>
          <p:nvPr/>
        </p:nvSpPr>
        <p:spPr>
          <a:xfrm>
            <a:off x="304799" y="945628"/>
            <a:ext cx="8839201" cy="752543"/>
          </a:xfrm>
          <a:prstGeom prst="rect">
            <a:avLst/>
          </a:prstGeom>
        </p:spPr>
        <p:txBody>
          <a:bodyPr vert="horz" lIns="0" tIns="45720" rIns="0" bIns="45720" rtlCol="0">
            <a:noAutofit/>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r>
              <a:rPr lang="en-US" sz="2000" i="1" dirty="0" smtClean="0"/>
              <a:t>Initial Conditions at Smoke Generator Injection Plane</a:t>
            </a:r>
          </a:p>
        </p:txBody>
      </p:sp>
      <p:sp>
        <p:nvSpPr>
          <p:cNvPr id="6"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pic>
        <p:nvPicPr>
          <p:cNvPr id="63" name="Picture 62"/>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64" name="LOGO"/>
          <p:cNvGrpSpPr>
            <a:grpSpLocks noChangeAspect="1"/>
          </p:cNvGrpSpPr>
          <p:nvPr/>
        </p:nvGrpSpPr>
        <p:grpSpPr>
          <a:xfrm>
            <a:off x="85219" y="6529420"/>
            <a:ext cx="1451728" cy="259920"/>
            <a:chOff x="0" y="3429000"/>
            <a:chExt cx="6029325" cy="1079500"/>
          </a:xfrm>
        </p:grpSpPr>
        <p:sp>
          <p:nvSpPr>
            <p:cNvPr id="65"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8" name="Table 7"/>
          <p:cNvGraphicFramePr>
            <a:graphicFrameLocks noGrp="1"/>
          </p:cNvGraphicFramePr>
          <p:nvPr>
            <p:extLst>
              <p:ext uri="{D42A27DB-BD31-4B8C-83A1-F6EECF244321}">
                <p14:modId xmlns:p14="http://schemas.microsoft.com/office/powerpoint/2010/main" val="1168005554"/>
              </p:ext>
            </p:extLst>
          </p:nvPr>
        </p:nvGraphicFramePr>
        <p:xfrm>
          <a:off x="209063" y="1783855"/>
          <a:ext cx="8366292" cy="3128217"/>
        </p:xfrm>
        <a:graphic>
          <a:graphicData uri="http://schemas.openxmlformats.org/drawingml/2006/table">
            <a:tbl>
              <a:tblPr firstRow="1" bandRow="1">
                <a:tableStyleId>{5940675A-B579-460E-94D1-54222C63F5DA}</a:tableStyleId>
              </a:tblPr>
              <a:tblGrid>
                <a:gridCol w="2788764"/>
                <a:gridCol w="2788764"/>
                <a:gridCol w="2788764"/>
              </a:tblGrid>
              <a:tr h="458335">
                <a:tc>
                  <a:txBody>
                    <a:bodyPr/>
                    <a:lstStyle/>
                    <a:p>
                      <a:pPr algn="ctr"/>
                      <a:endParaRPr lang="en-US" sz="1600" dirty="0"/>
                    </a:p>
                  </a:txBody>
                  <a:tcPr>
                    <a:noFill/>
                  </a:tcPr>
                </a:tc>
                <a:tc>
                  <a:txBody>
                    <a:bodyPr/>
                    <a:lstStyle/>
                    <a:p>
                      <a:pPr algn="ctr"/>
                      <a:r>
                        <a:rPr lang="en-US" sz="1600" dirty="0" smtClean="0"/>
                        <a:t>Particl</a:t>
                      </a:r>
                      <a:r>
                        <a:rPr lang="en-US" sz="1600" baseline="0" dirty="0" smtClean="0"/>
                        <a:t>e Injection Method 1</a:t>
                      </a:r>
                      <a:endParaRPr lang="en-US" sz="1600" dirty="0"/>
                    </a:p>
                  </a:txBody>
                  <a:tcPr>
                    <a:solidFill>
                      <a:schemeClr val="bg2">
                        <a:lumMod val="20000"/>
                        <a:lumOff val="80000"/>
                      </a:schemeClr>
                    </a:solidFill>
                  </a:tcPr>
                </a:tc>
                <a:tc>
                  <a:txBody>
                    <a:bodyPr/>
                    <a:lstStyle/>
                    <a:p>
                      <a:pPr algn="ctr"/>
                      <a:r>
                        <a:rPr lang="en-US" sz="1600" dirty="0" smtClean="0"/>
                        <a:t>Aerosol-as-Gas Method 2</a:t>
                      </a:r>
                      <a:endParaRPr lang="en-US" sz="1600" dirty="0"/>
                    </a:p>
                  </a:txBody>
                  <a:tcPr>
                    <a:solidFill>
                      <a:schemeClr val="bg2">
                        <a:lumMod val="20000"/>
                        <a:lumOff val="80000"/>
                      </a:schemeClr>
                    </a:solidFill>
                  </a:tcPr>
                </a:tc>
              </a:tr>
              <a:tr h="458335">
                <a:tc>
                  <a:txBody>
                    <a:bodyPr/>
                    <a:lstStyle/>
                    <a:p>
                      <a:r>
                        <a:rPr lang="en-US" sz="1600" dirty="0" smtClean="0"/>
                        <a:t>Aerosol flow rate</a:t>
                      </a:r>
                      <a:endParaRPr lang="en-US" sz="1600" dirty="0"/>
                    </a:p>
                  </a:txBody>
                  <a:tcPr/>
                </a:tc>
                <a:tc>
                  <a:txBody>
                    <a:bodyPr/>
                    <a:lstStyle/>
                    <a:p>
                      <a:pPr algn="ctr"/>
                      <a:r>
                        <a:rPr lang="en-US" sz="1600" dirty="0" smtClean="0"/>
                        <a:t>Oil + Carrier </a:t>
                      </a:r>
                      <a:r>
                        <a:rPr lang="en-US" sz="1600" baseline="0" dirty="0" smtClean="0"/>
                        <a:t>N</a:t>
                      </a:r>
                      <a:r>
                        <a:rPr lang="en-US" sz="1600" baseline="-25000" dirty="0" smtClean="0"/>
                        <a:t>2</a:t>
                      </a:r>
                      <a:endParaRPr lang="en-US" sz="1600" dirty="0" smtClean="0"/>
                    </a:p>
                  </a:txBody>
                  <a:tcPr/>
                </a:tc>
                <a:tc>
                  <a:txBody>
                    <a:bodyPr/>
                    <a:lstStyle/>
                    <a:p>
                      <a:pPr algn="ctr"/>
                      <a:r>
                        <a:rPr lang="en-US" sz="1600" dirty="0" smtClean="0"/>
                        <a:t>Mass fractions</a:t>
                      </a:r>
                      <a:r>
                        <a:rPr lang="en-US" sz="1600" baseline="0" dirty="0" smtClean="0"/>
                        <a:t> of</a:t>
                      </a:r>
                      <a:endParaRPr lang="en-US" sz="1600" dirty="0" smtClean="0"/>
                    </a:p>
                    <a:p>
                      <a:pPr algn="ctr"/>
                      <a:r>
                        <a:rPr lang="en-US" sz="1600" dirty="0" smtClean="0"/>
                        <a:t>Smoke</a:t>
                      </a:r>
                      <a:r>
                        <a:rPr lang="en-US" sz="1600" baseline="0" dirty="0" smtClean="0"/>
                        <a:t> and N</a:t>
                      </a:r>
                      <a:r>
                        <a:rPr lang="en-US" sz="1600" baseline="-25000" dirty="0" smtClean="0"/>
                        <a:t>2</a:t>
                      </a:r>
                      <a:endParaRPr lang="en-US" sz="1600" dirty="0"/>
                    </a:p>
                  </a:txBody>
                  <a:tcPr/>
                </a:tc>
              </a:tr>
              <a:tr h="715757">
                <a:tc>
                  <a:txBody>
                    <a:bodyPr/>
                    <a:lstStyle/>
                    <a:p>
                      <a:r>
                        <a:rPr lang="en-US" sz="1600" dirty="0" smtClean="0"/>
                        <a:t>Particle size distribution</a:t>
                      </a:r>
                      <a:endParaRPr lang="en-US" sz="1600" dirty="0"/>
                    </a:p>
                  </a:txBody>
                  <a:tcPr/>
                </a:tc>
                <a:tc>
                  <a:txBody>
                    <a:bodyPr/>
                    <a:lstStyle/>
                    <a:p>
                      <a:pPr algn="ctr"/>
                      <a:r>
                        <a:rPr lang="en-US" sz="1600" kern="1200" dirty="0" smtClean="0">
                          <a:solidFill>
                            <a:schemeClr val="tx1"/>
                          </a:solidFill>
                          <a:latin typeface="+mn-lt"/>
                          <a:ea typeface="+mn-ea"/>
                          <a:cs typeface="+mn-cs"/>
                        </a:rPr>
                        <a:t>derived from </a:t>
                      </a:r>
                    </a:p>
                    <a:p>
                      <a:pPr algn="ctr"/>
                      <a:r>
                        <a:rPr lang="en-US" sz="1600" kern="1200" dirty="0" smtClean="0">
                          <a:solidFill>
                            <a:schemeClr val="tx1"/>
                          </a:solidFill>
                          <a:latin typeface="+mn-lt"/>
                          <a:ea typeface="+mn-ea"/>
                          <a:cs typeface="+mn-cs"/>
                        </a:rPr>
                        <a:t>representative </a:t>
                      </a:r>
                      <a:r>
                        <a:rPr lang="en-US" sz="1600" kern="1200" baseline="0" dirty="0" smtClean="0">
                          <a:solidFill>
                            <a:schemeClr val="tx1"/>
                          </a:solidFill>
                          <a:latin typeface="+mn-lt"/>
                          <a:ea typeface="+mn-ea"/>
                          <a:cs typeface="+mn-cs"/>
                        </a:rPr>
                        <a:t>data</a:t>
                      </a:r>
                      <a:endParaRPr lang="en-US" sz="1600" kern="1200" dirty="0">
                        <a:solidFill>
                          <a:schemeClr val="tx1"/>
                        </a:solidFill>
                        <a:latin typeface="+mn-lt"/>
                        <a:ea typeface="+mn-ea"/>
                        <a:cs typeface="+mn-cs"/>
                      </a:endParaRPr>
                    </a:p>
                  </a:txBody>
                  <a:tcPr/>
                </a:tc>
                <a:tc>
                  <a:txBody>
                    <a:bodyPr/>
                    <a:lstStyle/>
                    <a:p>
                      <a:pPr algn="ctr"/>
                      <a:r>
                        <a:rPr lang="en-US" sz="1600" dirty="0" smtClean="0"/>
                        <a:t>n/a</a:t>
                      </a:r>
                      <a:endParaRPr lang="en-US" sz="1600" dirty="0"/>
                    </a:p>
                  </a:txBody>
                  <a:tcPr/>
                </a:tc>
              </a:tr>
              <a:tr h="458335">
                <a:tc>
                  <a:txBody>
                    <a:bodyPr/>
                    <a:lstStyle/>
                    <a:p>
                      <a:r>
                        <a:rPr lang="en-US" sz="1600" dirty="0" smtClean="0"/>
                        <a:t>Temperature</a:t>
                      </a:r>
                      <a:endParaRPr lang="en-US" sz="1600" dirty="0"/>
                    </a:p>
                  </a:txBody>
                  <a:tcPr/>
                </a:tc>
                <a:tc gridSpan="2">
                  <a:txBody>
                    <a:bodyPr/>
                    <a:lstStyle/>
                    <a:p>
                      <a:pPr algn="ctr"/>
                      <a:r>
                        <a:rPr lang="en-US" sz="1600" dirty="0" smtClean="0"/>
                        <a:t>Same initial temperature</a:t>
                      </a:r>
                      <a:endParaRPr lang="en-US" sz="1600" dirty="0"/>
                    </a:p>
                  </a:txBody>
                  <a:tcPr/>
                </a:tc>
                <a:tc hMerge="1">
                  <a:txBody>
                    <a:bodyPr/>
                    <a:lstStyle/>
                    <a:p>
                      <a:pPr algn="ctr"/>
                      <a:endParaRPr lang="en-US" sz="1600" dirty="0"/>
                    </a:p>
                  </a:txBody>
                  <a:tcPr/>
                </a:tc>
              </a:tr>
              <a:tr h="458335">
                <a:tc>
                  <a:txBody>
                    <a:bodyPr/>
                    <a:lstStyle/>
                    <a:p>
                      <a:r>
                        <a:rPr lang="en-US" sz="1600" dirty="0" smtClean="0"/>
                        <a:t>Velocity</a:t>
                      </a:r>
                      <a:endParaRPr lang="en-US" sz="1600" dirty="0"/>
                    </a:p>
                  </a:txBody>
                  <a:tcPr/>
                </a:tc>
                <a:tc gridSpan="2">
                  <a:txBody>
                    <a:bodyPr/>
                    <a:lstStyle/>
                    <a:p>
                      <a:pPr algn="ctr"/>
                      <a:r>
                        <a:rPr lang="en-US" sz="1600" dirty="0" smtClean="0"/>
                        <a:t>Same initial velocity</a:t>
                      </a:r>
                      <a:endParaRPr lang="en-US" sz="1600" dirty="0"/>
                    </a:p>
                  </a:txBody>
                  <a:tcPr/>
                </a:tc>
                <a:tc hMerge="1">
                  <a:txBody>
                    <a:bodyPr/>
                    <a:lstStyle/>
                    <a:p>
                      <a:pPr algn="ctr"/>
                      <a:endParaRPr lang="en-US" sz="1600" dirty="0"/>
                    </a:p>
                  </a:txBody>
                  <a:tcPr/>
                </a:tc>
              </a:tr>
              <a:tr h="458335">
                <a:tc>
                  <a:txBody>
                    <a:bodyPr/>
                    <a:lstStyle/>
                    <a:p>
                      <a:r>
                        <a:rPr lang="en-US" sz="1600" dirty="0" smtClean="0"/>
                        <a:t>Turbulence</a:t>
                      </a:r>
                      <a:r>
                        <a:rPr lang="en-US" sz="1600" baseline="0" dirty="0" smtClean="0"/>
                        <a:t> intensity </a:t>
                      </a:r>
                      <a:endParaRPr lang="en-US" sz="1600" dirty="0"/>
                    </a:p>
                  </a:txBody>
                  <a:tcPr/>
                </a:tc>
                <a:tc gridSpan="2">
                  <a:txBody>
                    <a:bodyPr/>
                    <a:lstStyle/>
                    <a:p>
                      <a:pPr algn="ctr"/>
                      <a:r>
                        <a:rPr lang="en-US" sz="1600" dirty="0" smtClean="0"/>
                        <a:t>Same initial</a:t>
                      </a:r>
                      <a:r>
                        <a:rPr lang="en-US" sz="1600" baseline="0" dirty="0" smtClean="0"/>
                        <a:t> turbulence intensity</a:t>
                      </a:r>
                      <a:endParaRPr lang="en-US" sz="1600" dirty="0"/>
                    </a:p>
                  </a:txBody>
                  <a:tcPr/>
                </a:tc>
                <a:tc hMerge="1">
                  <a:txBody>
                    <a:bodyPr/>
                    <a:lstStyle/>
                    <a:p>
                      <a:pPr algn="ctr"/>
                      <a:endParaRPr lang="en-US" sz="1600" dirty="0"/>
                    </a:p>
                  </a:txBody>
                  <a:tcPr/>
                </a:tc>
              </a:tr>
            </a:tbl>
          </a:graphicData>
        </a:graphic>
      </p:graphicFrame>
    </p:spTree>
    <p:extLst>
      <p:ext uri="{BB962C8B-B14F-4D97-AF65-F5344CB8AC3E}">
        <p14:creationId xmlns:p14="http://schemas.microsoft.com/office/powerpoint/2010/main" val="1260859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7" y="198437"/>
            <a:ext cx="8761656" cy="563562"/>
          </a:xfrm>
        </p:spPr>
        <p:txBody>
          <a:bodyPr/>
          <a:lstStyle/>
          <a:p>
            <a:r>
              <a:rPr lang="en-US" dirty="0" smtClean="0"/>
              <a:t>Qualitative comparison of </a:t>
            </a:r>
            <a:br>
              <a:rPr lang="en-US" dirty="0" smtClean="0"/>
            </a:br>
            <a:r>
              <a:rPr lang="en-US" dirty="0" smtClean="0"/>
              <a:t>flow fields</a:t>
            </a:r>
            <a:endParaRPr lang="en-US" dirty="0"/>
          </a:p>
        </p:txBody>
      </p:sp>
      <p:sp>
        <p:nvSpPr>
          <p:cNvPr id="4" name="Slide Number Placeholder 3"/>
          <p:cNvSpPr>
            <a:spLocks noGrp="1"/>
          </p:cNvSpPr>
          <p:nvPr>
            <p:ph type="sldNum" sz="quarter" idx="12"/>
          </p:nvPr>
        </p:nvSpPr>
        <p:spPr>
          <a:xfrm>
            <a:off x="8217409" y="6390673"/>
            <a:ext cx="774191" cy="193395"/>
          </a:xfrm>
        </p:spPr>
        <p:txBody>
          <a:bodyPr/>
          <a:lstStyle/>
          <a:p>
            <a:fld id="{789DF654-7552-4B9D-9287-15EA6E658DE7}" type="slidenum">
              <a:rPr lang="en-US" smtClean="0"/>
              <a:pPr/>
              <a:t>11</a:t>
            </a:fld>
            <a:endParaRPr lang="en-US" dirty="0"/>
          </a:p>
        </p:txBody>
      </p:sp>
      <p:sp>
        <p:nvSpPr>
          <p:cNvPr id="5" name="Text Placeholder 4"/>
          <p:cNvSpPr>
            <a:spLocks noGrp="1"/>
          </p:cNvSpPr>
          <p:nvPr>
            <p:ph type="body" sz="quarter" idx="13"/>
          </p:nvPr>
        </p:nvSpPr>
        <p:spPr>
          <a:xfrm>
            <a:off x="247631" y="927100"/>
            <a:ext cx="8555037" cy="548640"/>
          </a:xfrm>
        </p:spPr>
        <p:txBody>
          <a:bodyPr/>
          <a:lstStyle/>
          <a:p>
            <a:r>
              <a:rPr lang="en-US" sz="1800" i="1" dirty="0" smtClean="0"/>
              <a:t>Aerosol-as-gas method produces similar plume features as particle injection method</a:t>
            </a:r>
            <a:endParaRPr lang="en-US" sz="1800" i="1" dirty="0"/>
          </a:p>
        </p:txBody>
      </p:sp>
      <p:pic>
        <p:nvPicPr>
          <p:cNvPr id="27" name="Picture 26"/>
          <p:cNvPicPr/>
          <p:nvPr/>
        </p:nvPicPr>
        <p:blipFill>
          <a:blip r:embed="rId15"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28" name="LOGO"/>
          <p:cNvGrpSpPr>
            <a:grpSpLocks noChangeAspect="1"/>
          </p:cNvGrpSpPr>
          <p:nvPr/>
        </p:nvGrpSpPr>
        <p:grpSpPr>
          <a:xfrm>
            <a:off x="85219" y="6529420"/>
            <a:ext cx="1451728" cy="259920"/>
            <a:chOff x="0" y="3429000"/>
            <a:chExt cx="6029325" cy="1079500"/>
          </a:xfrm>
        </p:grpSpPr>
        <p:sp>
          <p:nvSpPr>
            <p:cNvPr id="29"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5"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83" name="TextBox 82"/>
          <p:cNvSpPr txBox="1"/>
          <p:nvPr/>
        </p:nvSpPr>
        <p:spPr>
          <a:xfrm>
            <a:off x="381000" y="1427536"/>
            <a:ext cx="2646878" cy="338554"/>
          </a:xfrm>
          <a:prstGeom prst="rect">
            <a:avLst/>
          </a:prstGeom>
          <a:noFill/>
        </p:spPr>
        <p:txBody>
          <a:bodyPr wrap="none" rtlCol="0">
            <a:spAutoFit/>
          </a:bodyPr>
          <a:lstStyle/>
          <a:p>
            <a:r>
              <a:rPr lang="en-US" sz="1600" dirty="0" smtClean="0">
                <a:solidFill>
                  <a:schemeClr val="accent2"/>
                </a:solidFill>
              </a:rPr>
              <a:t>Method 1: Particle injection</a:t>
            </a:r>
          </a:p>
        </p:txBody>
      </p:sp>
      <p:sp>
        <p:nvSpPr>
          <p:cNvPr id="84" name="Rounded Rectangle 83"/>
          <p:cNvSpPr/>
          <p:nvPr/>
        </p:nvSpPr>
        <p:spPr>
          <a:xfrm>
            <a:off x="247631" y="1432578"/>
            <a:ext cx="8526169" cy="2445073"/>
          </a:xfrm>
          <a:prstGeom prst="roundRect">
            <a:avLst>
              <a:gd name="adj" fmla="val 1161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321758" y="3900585"/>
            <a:ext cx="2523319" cy="338554"/>
          </a:xfrm>
          <a:prstGeom prst="rect">
            <a:avLst/>
          </a:prstGeom>
          <a:noFill/>
        </p:spPr>
        <p:txBody>
          <a:bodyPr wrap="none" rtlCol="0">
            <a:spAutoFit/>
          </a:bodyPr>
          <a:lstStyle/>
          <a:p>
            <a:r>
              <a:rPr lang="en-US" sz="1600" dirty="0" smtClean="0">
                <a:solidFill>
                  <a:schemeClr val="accent2"/>
                </a:solidFill>
              </a:rPr>
              <a:t>Method 2: Aerosol-as-gas</a:t>
            </a:r>
          </a:p>
        </p:txBody>
      </p:sp>
      <p:sp>
        <p:nvSpPr>
          <p:cNvPr id="86" name="Rounded Rectangle 85"/>
          <p:cNvSpPr/>
          <p:nvPr/>
        </p:nvSpPr>
        <p:spPr>
          <a:xfrm>
            <a:off x="247631" y="3938638"/>
            <a:ext cx="8526169" cy="2474678"/>
          </a:xfrm>
          <a:prstGeom prst="roundRect">
            <a:avLst>
              <a:gd name="adj" fmla="val 1272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Temperature_unit_problem_aerosol_as_g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3299339" y="4178909"/>
            <a:ext cx="2451620" cy="2178770"/>
          </a:xfrm>
          <a:prstGeom prst="rect">
            <a:avLst/>
          </a:prstGeom>
        </p:spPr>
      </p:pic>
      <p:pic>
        <p:nvPicPr>
          <p:cNvPr id="88" name="Smoke_unit_problem_aerosol_as_ga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6049230" y="4169325"/>
            <a:ext cx="2403565" cy="2136063"/>
          </a:xfrm>
          <a:prstGeom prst="rect">
            <a:avLst/>
          </a:prstGeom>
        </p:spPr>
      </p:pic>
      <p:sp>
        <p:nvSpPr>
          <p:cNvPr id="89" name="TextBox 88"/>
          <p:cNvSpPr txBox="1"/>
          <p:nvPr/>
        </p:nvSpPr>
        <p:spPr>
          <a:xfrm>
            <a:off x="7862089" y="4540384"/>
            <a:ext cx="571143" cy="246221"/>
          </a:xfrm>
          <a:prstGeom prst="rect">
            <a:avLst/>
          </a:prstGeom>
          <a:noFill/>
        </p:spPr>
        <p:txBody>
          <a:bodyPr wrap="square" rtlCol="0">
            <a:spAutoFit/>
          </a:bodyPr>
          <a:lstStyle/>
          <a:p>
            <a:r>
              <a:rPr lang="en-US" sz="1000" dirty="0" smtClean="0"/>
              <a:t>(kg/kg)</a:t>
            </a:r>
            <a:endParaRPr lang="en-US" sz="1000" dirty="0"/>
          </a:p>
        </p:txBody>
      </p:sp>
      <p:pic>
        <p:nvPicPr>
          <p:cNvPr id="90" name="Velocity_unit_problem_aerosol_as_gas">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524024" y="4234642"/>
            <a:ext cx="2366496" cy="2103120"/>
          </a:xfrm>
          <a:prstGeom prst="rect">
            <a:avLst/>
          </a:prstGeom>
        </p:spPr>
      </p:pic>
      <p:sp>
        <p:nvSpPr>
          <p:cNvPr id="91" name="Rectangle 90"/>
          <p:cNvSpPr/>
          <p:nvPr/>
        </p:nvSpPr>
        <p:spPr>
          <a:xfrm>
            <a:off x="5359400" y="4400550"/>
            <a:ext cx="228600" cy="7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8033361" y="4422956"/>
            <a:ext cx="228600" cy="7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Aerosol-as-particle-temperature">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3360263" y="1687656"/>
            <a:ext cx="2366497" cy="2103120"/>
          </a:xfrm>
          <a:prstGeom prst="rect">
            <a:avLst/>
          </a:prstGeom>
        </p:spPr>
      </p:pic>
      <p:pic>
        <p:nvPicPr>
          <p:cNvPr id="94" name="Aerosol-as-particle-velocity">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20"/>
          <a:stretch>
            <a:fillRect/>
          </a:stretch>
        </p:blipFill>
        <p:spPr>
          <a:xfrm>
            <a:off x="545899" y="1742484"/>
            <a:ext cx="2366497" cy="2103120"/>
          </a:xfrm>
          <a:prstGeom prst="rect">
            <a:avLst/>
          </a:prstGeom>
        </p:spPr>
      </p:pic>
      <p:sp>
        <p:nvSpPr>
          <p:cNvPr id="95" name="TextBox 94"/>
          <p:cNvSpPr txBox="1"/>
          <p:nvPr/>
        </p:nvSpPr>
        <p:spPr>
          <a:xfrm>
            <a:off x="4007336" y="3524317"/>
            <a:ext cx="1360244" cy="461665"/>
          </a:xfrm>
          <a:prstGeom prst="rect">
            <a:avLst/>
          </a:prstGeom>
          <a:noFill/>
        </p:spPr>
        <p:txBody>
          <a:bodyPr wrap="none" rtlCol="0">
            <a:spAutoFit/>
          </a:bodyPr>
          <a:lstStyle/>
          <a:p>
            <a:r>
              <a:rPr lang="en-US" sz="1200" dirty="0"/>
              <a:t>Temperature (</a:t>
            </a:r>
            <a:r>
              <a:rPr lang="en-US" sz="1200" baseline="30000" dirty="0"/>
              <a:t>0</a:t>
            </a:r>
            <a:r>
              <a:rPr lang="en-US" sz="1200" dirty="0"/>
              <a:t>C)</a:t>
            </a:r>
          </a:p>
          <a:p>
            <a:endParaRPr lang="en-US" sz="1200" dirty="0" smtClean="0"/>
          </a:p>
        </p:txBody>
      </p:sp>
      <p:sp>
        <p:nvSpPr>
          <p:cNvPr id="96" name="TextBox 95"/>
          <p:cNvSpPr txBox="1"/>
          <p:nvPr/>
        </p:nvSpPr>
        <p:spPr>
          <a:xfrm>
            <a:off x="1097759" y="3590862"/>
            <a:ext cx="1415772" cy="276999"/>
          </a:xfrm>
          <a:prstGeom prst="rect">
            <a:avLst/>
          </a:prstGeom>
          <a:noFill/>
        </p:spPr>
        <p:txBody>
          <a:bodyPr wrap="none" rtlCol="0">
            <a:spAutoFit/>
          </a:bodyPr>
          <a:lstStyle/>
          <a:p>
            <a:r>
              <a:rPr lang="en-US" sz="1200" dirty="0" smtClean="0"/>
              <a:t>Gas velocity (m/s)</a:t>
            </a:r>
          </a:p>
        </p:txBody>
      </p:sp>
      <p:pic>
        <p:nvPicPr>
          <p:cNvPr id="97" name="Aerosol_as_particel_movie-Diameter-3e-05">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rotWithShape="1">
          <a:blip r:embed="rId21"/>
          <a:srcRect l="11198" t="17626" b="13533"/>
          <a:stretch/>
        </p:blipFill>
        <p:spPr>
          <a:xfrm>
            <a:off x="6174627" y="1732425"/>
            <a:ext cx="2499566" cy="1937712"/>
          </a:xfrm>
          <a:prstGeom prst="rect">
            <a:avLst/>
          </a:prstGeom>
        </p:spPr>
      </p:pic>
      <p:sp>
        <p:nvSpPr>
          <p:cNvPr id="98" name="TextBox 97"/>
          <p:cNvSpPr txBox="1"/>
          <p:nvPr/>
        </p:nvSpPr>
        <p:spPr>
          <a:xfrm>
            <a:off x="6571273" y="3542049"/>
            <a:ext cx="1088760" cy="276999"/>
          </a:xfrm>
          <a:prstGeom prst="rect">
            <a:avLst/>
          </a:prstGeom>
          <a:noFill/>
        </p:spPr>
        <p:txBody>
          <a:bodyPr wrap="none" rtlCol="0">
            <a:spAutoFit/>
          </a:bodyPr>
          <a:lstStyle/>
          <a:p>
            <a:r>
              <a:rPr lang="en-US" sz="1200" dirty="0" smtClean="0"/>
              <a:t>Particle sizes</a:t>
            </a:r>
          </a:p>
        </p:txBody>
      </p:sp>
      <p:sp>
        <p:nvSpPr>
          <p:cNvPr id="100" name="TextBox 99"/>
          <p:cNvSpPr txBox="1"/>
          <p:nvPr/>
        </p:nvSpPr>
        <p:spPr>
          <a:xfrm>
            <a:off x="4007336" y="6152850"/>
            <a:ext cx="1046056" cy="276999"/>
          </a:xfrm>
          <a:prstGeom prst="rect">
            <a:avLst/>
          </a:prstGeom>
          <a:noFill/>
        </p:spPr>
        <p:txBody>
          <a:bodyPr wrap="none" rtlCol="0">
            <a:spAutoFit/>
          </a:bodyPr>
          <a:lstStyle/>
          <a:p>
            <a:r>
              <a:rPr lang="en-US" sz="1200" dirty="0" smtClean="0"/>
              <a:t>Temperature</a:t>
            </a:r>
          </a:p>
        </p:txBody>
      </p:sp>
      <p:sp>
        <p:nvSpPr>
          <p:cNvPr id="101" name="TextBox 100"/>
          <p:cNvSpPr txBox="1"/>
          <p:nvPr/>
        </p:nvSpPr>
        <p:spPr>
          <a:xfrm>
            <a:off x="1041813" y="6152850"/>
            <a:ext cx="1021433" cy="276999"/>
          </a:xfrm>
          <a:prstGeom prst="rect">
            <a:avLst/>
          </a:prstGeom>
          <a:noFill/>
        </p:spPr>
        <p:txBody>
          <a:bodyPr wrap="none" rtlCol="0">
            <a:spAutoFit/>
          </a:bodyPr>
          <a:lstStyle/>
          <a:p>
            <a:r>
              <a:rPr lang="en-US" sz="1200" dirty="0" smtClean="0"/>
              <a:t>Gas velocity</a:t>
            </a:r>
          </a:p>
        </p:txBody>
      </p:sp>
      <p:sp>
        <p:nvSpPr>
          <p:cNvPr id="102" name="TextBox 101"/>
          <p:cNvSpPr txBox="1"/>
          <p:nvPr/>
        </p:nvSpPr>
        <p:spPr>
          <a:xfrm>
            <a:off x="6771305" y="6152850"/>
            <a:ext cx="1098378" cy="276999"/>
          </a:xfrm>
          <a:prstGeom prst="rect">
            <a:avLst/>
          </a:prstGeom>
          <a:noFill/>
        </p:spPr>
        <p:txBody>
          <a:bodyPr wrap="none" rtlCol="0">
            <a:spAutoFit/>
          </a:bodyPr>
          <a:lstStyle/>
          <a:p>
            <a:r>
              <a:rPr lang="en-US" sz="1200" dirty="0" smtClean="0"/>
              <a:t>Mass fraction</a:t>
            </a:r>
          </a:p>
        </p:txBody>
      </p:sp>
    </p:spTree>
    <p:extLst>
      <p:ext uri="{BB962C8B-B14F-4D97-AF65-F5344CB8AC3E}">
        <p14:creationId xmlns:p14="http://schemas.microsoft.com/office/powerpoint/2010/main" val="69870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90"/>
                                        </p:tgtEl>
                                      </p:cBhvr>
                                    </p:cmd>
                                  </p:childTnLst>
                                </p:cTn>
                              </p:par>
                              <p:par>
                                <p:cTn id="7" presetID="1" presetClass="mediacall" presetSubtype="0" fill="hold" nodeType="withEffect">
                                  <p:stCondLst>
                                    <p:cond delay="0"/>
                                  </p:stCondLst>
                                  <p:childTnLst>
                                    <p:cmd type="call" cmd="playFrom(0.0)">
                                      <p:cBhvr>
                                        <p:cTn id="8" dur="10000" fill="hold"/>
                                        <p:tgtEl>
                                          <p:spTgt spid="9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00" fill="hold"/>
                                        <p:tgtEl>
                                          <p:spTgt spid="87"/>
                                        </p:tgtEl>
                                      </p:cBhvr>
                                    </p:cmd>
                                  </p:childTnLst>
                                </p:cTn>
                              </p:par>
                              <p:par>
                                <p:cTn id="13" presetID="1" presetClass="mediacall" presetSubtype="0" fill="hold" nodeType="withEffect">
                                  <p:stCondLst>
                                    <p:cond delay="0"/>
                                  </p:stCondLst>
                                  <p:childTnLst>
                                    <p:cmd type="call" cmd="playFrom(0.0)">
                                      <p:cBhvr>
                                        <p:cTn id="14" dur="10000" fill="hold"/>
                                        <p:tgtEl>
                                          <p:spTgt spid="9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000" fill="hold"/>
                                        <p:tgtEl>
                                          <p:spTgt spid="88"/>
                                        </p:tgtEl>
                                      </p:cBhvr>
                                    </p:cmd>
                                  </p:childTnLst>
                                </p:cTn>
                              </p:par>
                              <p:par>
                                <p:cTn id="19" presetID="1" presetClass="mediacall" presetSubtype="0" fill="hold" nodeType="withEffect">
                                  <p:stCondLst>
                                    <p:cond delay="0"/>
                                  </p:stCondLst>
                                  <p:childTnLst>
                                    <p:cmd type="call" cmd="playFrom(0.0)">
                                      <p:cBhvr>
                                        <p:cTn id="20" dur="10100"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87"/>
                </p:tgtEl>
              </p:cMediaNode>
            </p:video>
            <p:video>
              <p:cMediaNode vol="80000">
                <p:cTn id="22" fill="hold" display="0">
                  <p:stCondLst>
                    <p:cond delay="indefinite"/>
                  </p:stCondLst>
                </p:cTn>
                <p:tgtEl>
                  <p:spTgt spid="88"/>
                </p:tgtEl>
              </p:cMediaNode>
            </p:video>
            <p:video>
              <p:cMediaNode vol="80000">
                <p:cTn id="23" fill="hold" display="0">
                  <p:stCondLst>
                    <p:cond delay="indefinite"/>
                  </p:stCondLst>
                </p:cTn>
                <p:tgtEl>
                  <p:spTgt spid="90"/>
                </p:tgtEl>
              </p:cMediaNode>
            </p:video>
            <p:video>
              <p:cMediaNode vol="80000">
                <p:cTn id="24" fill="hold" display="0">
                  <p:stCondLst>
                    <p:cond delay="indefinite"/>
                  </p:stCondLst>
                </p:cTn>
                <p:tgtEl>
                  <p:spTgt spid="93"/>
                </p:tgtEl>
              </p:cMediaNode>
            </p:video>
            <p:video>
              <p:cMediaNode vol="80000">
                <p:cTn id="25" fill="hold" display="0">
                  <p:stCondLst>
                    <p:cond delay="indefinite"/>
                  </p:stCondLst>
                </p:cTn>
                <p:tgtEl>
                  <p:spTgt spid="94"/>
                </p:tgtEl>
              </p:cMediaNode>
            </p:video>
            <p:video>
              <p:cMediaNode vol="80000">
                <p:cTn id="26" fill="hold" display="0">
                  <p:stCondLst>
                    <p:cond delay="indefinite"/>
                  </p:stCondLst>
                </p:cTn>
                <p:tgtEl>
                  <p:spTgt spid="9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comparison with data</a:t>
            </a:r>
            <a:endParaRPr lang="en-US" dirty="0"/>
          </a:p>
        </p:txBody>
      </p:sp>
      <p:sp>
        <p:nvSpPr>
          <p:cNvPr id="4" name="Slide Number Placeholder 3"/>
          <p:cNvSpPr>
            <a:spLocks noGrp="1"/>
          </p:cNvSpPr>
          <p:nvPr>
            <p:ph type="sldNum" sz="quarter" idx="12"/>
          </p:nvPr>
        </p:nvSpPr>
        <p:spPr>
          <a:xfrm>
            <a:off x="8217409" y="6402251"/>
            <a:ext cx="774191" cy="193395"/>
          </a:xfrm>
        </p:spPr>
        <p:txBody>
          <a:bodyPr/>
          <a:lstStyle/>
          <a:p>
            <a:fld id="{789DF654-7552-4B9D-9287-15EA6E658DE7}" type="slidenum">
              <a:rPr lang="en-US" smtClean="0"/>
              <a:pPr/>
              <a:t>12</a:t>
            </a:fld>
            <a:endParaRPr lang="en-US" dirty="0"/>
          </a:p>
        </p:txBody>
      </p:sp>
      <p:pic>
        <p:nvPicPr>
          <p:cNvPr id="48" name="Picture 47"/>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49" name="LOGO"/>
          <p:cNvGrpSpPr>
            <a:grpSpLocks noChangeAspect="1"/>
          </p:cNvGrpSpPr>
          <p:nvPr/>
        </p:nvGrpSpPr>
        <p:grpSpPr>
          <a:xfrm>
            <a:off x="85219" y="6529420"/>
            <a:ext cx="1451728" cy="259920"/>
            <a:chOff x="0" y="3429000"/>
            <a:chExt cx="6029325" cy="1079500"/>
          </a:xfrm>
        </p:grpSpPr>
        <p:sp>
          <p:nvSpPr>
            <p:cNvPr id="50"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1"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92" name="Text Placeholder 4"/>
          <p:cNvSpPr>
            <a:spLocks noGrp="1"/>
          </p:cNvSpPr>
          <p:nvPr>
            <p:ph type="body" sz="quarter" idx="13"/>
          </p:nvPr>
        </p:nvSpPr>
        <p:spPr>
          <a:xfrm>
            <a:off x="331378" y="914354"/>
            <a:ext cx="8555037" cy="548640"/>
          </a:xfrm>
        </p:spPr>
        <p:txBody>
          <a:bodyPr/>
          <a:lstStyle/>
          <a:p>
            <a:r>
              <a:rPr lang="en-US" sz="1800" i="1" dirty="0" smtClean="0"/>
              <a:t>Both injection methods (particle-based and gas-based) produce similar profiles</a:t>
            </a:r>
          </a:p>
        </p:txBody>
      </p:sp>
      <p:sp>
        <p:nvSpPr>
          <p:cNvPr id="95" name="TextBox 94"/>
          <p:cNvSpPr txBox="1"/>
          <p:nvPr/>
        </p:nvSpPr>
        <p:spPr>
          <a:xfrm>
            <a:off x="5445332" y="1544128"/>
            <a:ext cx="2694840" cy="338554"/>
          </a:xfrm>
          <a:prstGeom prst="rect">
            <a:avLst/>
          </a:prstGeom>
          <a:noFill/>
        </p:spPr>
        <p:txBody>
          <a:bodyPr wrap="none" rtlCol="0">
            <a:spAutoFit/>
          </a:bodyPr>
          <a:lstStyle/>
          <a:p>
            <a:r>
              <a:rPr lang="en-US" sz="1600" b="1" dirty="0" smtClean="0">
                <a:solidFill>
                  <a:schemeClr val="tx2"/>
                </a:solidFill>
              </a:rPr>
              <a:t>Centerline Plume Velocity</a:t>
            </a:r>
            <a:endParaRPr lang="en-US" sz="1600" b="1" dirty="0">
              <a:solidFill>
                <a:schemeClr val="tx2"/>
              </a:solidFill>
            </a:endParaRPr>
          </a:p>
        </p:txBody>
      </p:sp>
      <p:sp>
        <p:nvSpPr>
          <p:cNvPr id="96" name="TextBox 95"/>
          <p:cNvSpPr txBox="1"/>
          <p:nvPr/>
        </p:nvSpPr>
        <p:spPr>
          <a:xfrm>
            <a:off x="1010318" y="1544128"/>
            <a:ext cx="3203890" cy="338554"/>
          </a:xfrm>
          <a:prstGeom prst="rect">
            <a:avLst/>
          </a:prstGeom>
          <a:noFill/>
        </p:spPr>
        <p:txBody>
          <a:bodyPr wrap="none" rtlCol="0">
            <a:spAutoFit/>
          </a:bodyPr>
          <a:lstStyle/>
          <a:p>
            <a:r>
              <a:rPr lang="en-US" sz="1600" b="1" dirty="0" smtClean="0">
                <a:solidFill>
                  <a:schemeClr val="tx2"/>
                </a:solidFill>
              </a:rPr>
              <a:t>Centerline Plume Temperature </a:t>
            </a:r>
            <a:endParaRPr lang="en-US" sz="1600" b="1" dirty="0">
              <a:solidFill>
                <a:schemeClr val="tx2"/>
              </a:solidFill>
            </a:endParaRPr>
          </a:p>
        </p:txBody>
      </p:sp>
      <p:graphicFrame>
        <p:nvGraphicFramePr>
          <p:cNvPr id="100" name="Chart 99"/>
          <p:cNvGraphicFramePr>
            <a:graphicFrameLocks/>
          </p:cNvGraphicFramePr>
          <p:nvPr>
            <p:extLst>
              <p:ext uri="{D42A27DB-BD31-4B8C-83A1-F6EECF244321}">
                <p14:modId xmlns:p14="http://schemas.microsoft.com/office/powerpoint/2010/main" val="2701814050"/>
              </p:ext>
            </p:extLst>
          </p:nvPr>
        </p:nvGraphicFramePr>
        <p:xfrm>
          <a:off x="3943842" y="1881796"/>
          <a:ext cx="5198597" cy="34382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1" name="Chart 100"/>
          <p:cNvGraphicFramePr>
            <a:graphicFrameLocks/>
          </p:cNvGraphicFramePr>
          <p:nvPr>
            <p:extLst>
              <p:ext uri="{D42A27DB-BD31-4B8C-83A1-F6EECF244321}">
                <p14:modId xmlns:p14="http://schemas.microsoft.com/office/powerpoint/2010/main" val="217564306"/>
              </p:ext>
            </p:extLst>
          </p:nvPr>
        </p:nvGraphicFramePr>
        <p:xfrm>
          <a:off x="-487201" y="1896399"/>
          <a:ext cx="5240886" cy="344199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p:cNvSpPr txBox="1"/>
          <p:nvPr/>
        </p:nvSpPr>
        <p:spPr>
          <a:xfrm>
            <a:off x="625699" y="4109113"/>
            <a:ext cx="3788217" cy="338554"/>
          </a:xfrm>
          <a:prstGeom prst="rect">
            <a:avLst/>
          </a:prstGeom>
          <a:solidFill>
            <a:schemeClr val="bg1"/>
          </a:solidFill>
        </p:spPr>
        <p:txBody>
          <a:bodyPr wrap="none" rtlCol="0">
            <a:spAutoFit/>
          </a:bodyPr>
          <a:lstStyle/>
          <a:p>
            <a:r>
              <a:rPr lang="en-US" sz="1600" i="1" dirty="0" smtClean="0"/>
              <a:t>Simulations match the measured profile</a:t>
            </a:r>
            <a:endParaRPr lang="en-US" sz="1600" i="1" dirty="0"/>
          </a:p>
        </p:txBody>
      </p:sp>
      <p:sp>
        <p:nvSpPr>
          <p:cNvPr id="94" name="TextBox 93"/>
          <p:cNvSpPr txBox="1"/>
          <p:nvPr/>
        </p:nvSpPr>
        <p:spPr>
          <a:xfrm>
            <a:off x="5239507" y="2237393"/>
            <a:ext cx="3154685" cy="584775"/>
          </a:xfrm>
          <a:prstGeom prst="rect">
            <a:avLst/>
          </a:prstGeom>
          <a:solidFill>
            <a:schemeClr val="bg1"/>
          </a:solidFill>
        </p:spPr>
        <p:txBody>
          <a:bodyPr wrap="square" rtlCol="0">
            <a:spAutoFit/>
          </a:bodyPr>
          <a:lstStyle/>
          <a:p>
            <a:r>
              <a:rPr lang="en-US" sz="1600" i="1" dirty="0" smtClean="0"/>
              <a:t>Simulations fall within upper end of measurement range</a:t>
            </a:r>
            <a:endParaRPr lang="en-US" sz="1600" i="1" dirty="0"/>
          </a:p>
        </p:txBody>
      </p:sp>
      <p:sp>
        <p:nvSpPr>
          <p:cNvPr id="7" name="TextBox 6"/>
          <p:cNvSpPr txBox="1"/>
          <p:nvPr/>
        </p:nvSpPr>
        <p:spPr>
          <a:xfrm>
            <a:off x="7367234" y="4021529"/>
            <a:ext cx="1750800" cy="253916"/>
          </a:xfrm>
          <a:prstGeom prst="rect">
            <a:avLst/>
          </a:prstGeom>
          <a:noFill/>
        </p:spPr>
        <p:txBody>
          <a:bodyPr wrap="none" rtlCol="0">
            <a:spAutoFit/>
          </a:bodyPr>
          <a:lstStyle/>
          <a:p>
            <a:r>
              <a:rPr lang="en-US" sz="1050" i="1" dirty="0" smtClean="0"/>
              <a:t>FAA Data – Min Velocities</a:t>
            </a:r>
            <a:endParaRPr lang="en-US" sz="1050" i="1" dirty="0"/>
          </a:p>
        </p:txBody>
      </p:sp>
      <p:sp>
        <p:nvSpPr>
          <p:cNvPr id="98" name="TextBox 97"/>
          <p:cNvSpPr txBox="1"/>
          <p:nvPr/>
        </p:nvSpPr>
        <p:spPr>
          <a:xfrm>
            <a:off x="7322533" y="3382461"/>
            <a:ext cx="1787669" cy="253916"/>
          </a:xfrm>
          <a:prstGeom prst="rect">
            <a:avLst/>
          </a:prstGeom>
          <a:noFill/>
        </p:spPr>
        <p:txBody>
          <a:bodyPr wrap="none" rtlCol="0">
            <a:spAutoFit/>
          </a:bodyPr>
          <a:lstStyle/>
          <a:p>
            <a:r>
              <a:rPr lang="en-US" sz="1050" i="1" dirty="0" smtClean="0"/>
              <a:t>FAA Data – Max Velocities</a:t>
            </a:r>
            <a:endParaRPr lang="en-US" sz="1050" i="1" dirty="0"/>
          </a:p>
        </p:txBody>
      </p:sp>
      <p:sp>
        <p:nvSpPr>
          <p:cNvPr id="99" name="TextBox 98"/>
          <p:cNvSpPr txBox="1"/>
          <p:nvPr/>
        </p:nvSpPr>
        <p:spPr>
          <a:xfrm>
            <a:off x="2907420" y="3594230"/>
            <a:ext cx="768159" cy="253916"/>
          </a:xfrm>
          <a:prstGeom prst="rect">
            <a:avLst/>
          </a:prstGeom>
          <a:noFill/>
        </p:spPr>
        <p:txBody>
          <a:bodyPr wrap="none" rtlCol="0">
            <a:spAutoFit/>
          </a:bodyPr>
          <a:lstStyle/>
          <a:p>
            <a:r>
              <a:rPr lang="en-US" sz="1050" i="1" dirty="0" smtClean="0"/>
              <a:t>FAA Data</a:t>
            </a:r>
            <a:endParaRPr lang="en-US" sz="1050" i="1" dirty="0"/>
          </a:p>
        </p:txBody>
      </p:sp>
      <p:sp>
        <p:nvSpPr>
          <p:cNvPr id="8" name="TextBox 7"/>
          <p:cNvSpPr txBox="1"/>
          <p:nvPr/>
        </p:nvSpPr>
        <p:spPr>
          <a:xfrm>
            <a:off x="3726379" y="5556749"/>
            <a:ext cx="2797817" cy="369332"/>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Method 1: Particle Injection</a:t>
            </a:r>
            <a:endParaRPr lang="en-US" dirty="0">
              <a:latin typeface="Calibri" panose="020F0502020204030204" pitchFamily="34" charset="0"/>
              <a:cs typeface="Calibri" panose="020F0502020204030204" pitchFamily="34" charset="0"/>
            </a:endParaRPr>
          </a:p>
        </p:txBody>
      </p:sp>
      <p:sp>
        <p:nvSpPr>
          <p:cNvPr id="90" name="TextBox 89"/>
          <p:cNvSpPr txBox="1"/>
          <p:nvPr/>
        </p:nvSpPr>
        <p:spPr>
          <a:xfrm>
            <a:off x="3732723" y="5982624"/>
            <a:ext cx="2587440" cy="369332"/>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Method 2: Aerosol as Gas</a:t>
            </a:r>
            <a:endParaRPr lang="en-US" dirty="0">
              <a:latin typeface="Calibri" panose="020F0502020204030204" pitchFamily="34" charset="0"/>
              <a:cs typeface="Calibri" panose="020F0502020204030204" pitchFamily="34" charset="0"/>
            </a:endParaRPr>
          </a:p>
        </p:txBody>
      </p:sp>
      <p:grpSp>
        <p:nvGrpSpPr>
          <p:cNvPr id="19" name="Group 18"/>
          <p:cNvGrpSpPr/>
          <p:nvPr/>
        </p:nvGrpSpPr>
        <p:grpSpPr>
          <a:xfrm>
            <a:off x="3227007" y="6122901"/>
            <a:ext cx="505716" cy="72955"/>
            <a:chOff x="3210560" y="5862931"/>
            <a:chExt cx="505716" cy="72955"/>
          </a:xfrm>
        </p:grpSpPr>
        <p:cxnSp>
          <p:nvCxnSpPr>
            <p:cNvPr id="16" name="Straight Connector 15"/>
            <p:cNvCxnSpPr/>
            <p:nvPr/>
          </p:nvCxnSpPr>
          <p:spPr>
            <a:xfrm>
              <a:off x="3210560" y="5899739"/>
              <a:ext cx="50571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426941" y="5862931"/>
              <a:ext cx="72955" cy="729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227007" y="5716761"/>
            <a:ext cx="505716" cy="72955"/>
            <a:chOff x="3362960" y="6015331"/>
            <a:chExt cx="505716" cy="72955"/>
          </a:xfrm>
        </p:grpSpPr>
        <p:cxnSp>
          <p:nvCxnSpPr>
            <p:cNvPr id="103" name="Straight Connector 102"/>
            <p:cNvCxnSpPr/>
            <p:nvPr/>
          </p:nvCxnSpPr>
          <p:spPr>
            <a:xfrm>
              <a:off x="3362960" y="6052139"/>
              <a:ext cx="505716" cy="0"/>
            </a:xfrm>
            <a:prstGeom prst="line">
              <a:avLst/>
            </a:prstGeom>
            <a:ln w="28575">
              <a:solidFill>
                <a:srgbClr val="3366CC"/>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3579341" y="6015331"/>
              <a:ext cx="72955" cy="72955"/>
            </a:xfrm>
            <a:prstGeom prst="ellipse">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8428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7" y="340631"/>
            <a:ext cx="8718284" cy="563562"/>
          </a:xfrm>
        </p:spPr>
        <p:txBody>
          <a:bodyPr/>
          <a:lstStyle/>
          <a:p>
            <a:r>
              <a:rPr lang="en-US" dirty="0" smtClean="0"/>
              <a:t>Plume centerline particle size</a:t>
            </a:r>
            <a:endParaRPr lang="en-US" dirty="0"/>
          </a:p>
        </p:txBody>
      </p:sp>
      <p:sp>
        <p:nvSpPr>
          <p:cNvPr id="4" name="Slide Number Placeholder 3"/>
          <p:cNvSpPr>
            <a:spLocks noGrp="1"/>
          </p:cNvSpPr>
          <p:nvPr>
            <p:ph type="sldNum" sz="quarter" idx="12"/>
          </p:nvPr>
        </p:nvSpPr>
        <p:spPr>
          <a:xfrm>
            <a:off x="8284027" y="6385205"/>
            <a:ext cx="774191" cy="193395"/>
          </a:xfrm>
        </p:spPr>
        <p:txBody>
          <a:bodyPr/>
          <a:lstStyle/>
          <a:p>
            <a:fld id="{789DF654-7552-4B9D-9287-15EA6E658DE7}" type="slidenum">
              <a:rPr lang="en-US" smtClean="0"/>
              <a:pPr/>
              <a:t>13</a:t>
            </a:fld>
            <a:endParaRPr lang="en-US" dirty="0"/>
          </a:p>
        </p:txBody>
      </p:sp>
      <p:sp>
        <p:nvSpPr>
          <p:cNvPr id="11" name="Text Placeholder 4"/>
          <p:cNvSpPr>
            <a:spLocks noGrp="1"/>
          </p:cNvSpPr>
          <p:nvPr>
            <p:ph type="body" sz="quarter" idx="13"/>
          </p:nvPr>
        </p:nvSpPr>
        <p:spPr>
          <a:xfrm>
            <a:off x="292607" y="916961"/>
            <a:ext cx="8555037" cy="548640"/>
          </a:xfrm>
        </p:spPr>
        <p:txBody>
          <a:bodyPr/>
          <a:lstStyle/>
          <a:p>
            <a:r>
              <a:rPr lang="en-US" sz="1800" dirty="0" smtClean="0"/>
              <a:t>Particle size distribution parameters do not vary significantly with height</a:t>
            </a:r>
            <a:endParaRPr lang="en-US" sz="1800" dirty="0"/>
          </a:p>
        </p:txBody>
      </p:sp>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15" name="LOGO"/>
          <p:cNvGrpSpPr>
            <a:grpSpLocks noChangeAspect="1"/>
          </p:cNvGrpSpPr>
          <p:nvPr/>
        </p:nvGrpSpPr>
        <p:grpSpPr>
          <a:xfrm>
            <a:off x="85219" y="6529420"/>
            <a:ext cx="1451728" cy="259920"/>
            <a:chOff x="0" y="3429000"/>
            <a:chExt cx="6029325" cy="1079500"/>
          </a:xfrm>
        </p:grpSpPr>
        <p:sp>
          <p:nvSpPr>
            <p:cNvPr id="16"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pic>
        <p:nvPicPr>
          <p:cNvPr id="59" name="Aerosol_as_particel_movie-Diameter-3e-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1198" t="17626" b="13533"/>
          <a:stretch/>
        </p:blipFill>
        <p:spPr>
          <a:xfrm>
            <a:off x="342080" y="1458302"/>
            <a:ext cx="4530650" cy="3512249"/>
          </a:xfrm>
          <a:prstGeom prst="rect">
            <a:avLst/>
          </a:prstGeom>
        </p:spPr>
      </p:pic>
      <p:graphicFrame>
        <p:nvGraphicFramePr>
          <p:cNvPr id="60" name="Chart 59"/>
          <p:cNvGraphicFramePr>
            <a:graphicFrameLocks/>
          </p:cNvGraphicFramePr>
          <p:nvPr>
            <p:extLst>
              <p:ext uri="{D42A27DB-BD31-4B8C-83A1-F6EECF244321}">
                <p14:modId xmlns:p14="http://schemas.microsoft.com/office/powerpoint/2010/main" val="1476572540"/>
              </p:ext>
            </p:extLst>
          </p:nvPr>
        </p:nvGraphicFramePr>
        <p:xfrm>
          <a:off x="4493986" y="1842827"/>
          <a:ext cx="4560277"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62" name="Rectangle 61"/>
          <p:cNvSpPr/>
          <p:nvPr/>
        </p:nvSpPr>
        <p:spPr>
          <a:xfrm>
            <a:off x="1954686" y="3770768"/>
            <a:ext cx="100584" cy="100584"/>
          </a:xfrm>
          <a:prstGeom prst="rect">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3" name="Rectangle 62"/>
          <p:cNvSpPr/>
          <p:nvPr/>
        </p:nvSpPr>
        <p:spPr>
          <a:xfrm>
            <a:off x="1947984" y="4055581"/>
            <a:ext cx="100584" cy="100584"/>
          </a:xfrm>
          <a:prstGeom prst="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4" name="Rectangle 63"/>
          <p:cNvSpPr/>
          <p:nvPr/>
        </p:nvSpPr>
        <p:spPr>
          <a:xfrm>
            <a:off x="1954686" y="3159773"/>
            <a:ext cx="100584" cy="10058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5" name="TextBox 64"/>
          <p:cNvSpPr txBox="1"/>
          <p:nvPr/>
        </p:nvSpPr>
        <p:spPr>
          <a:xfrm>
            <a:off x="455987" y="4854264"/>
            <a:ext cx="3606539" cy="307777"/>
          </a:xfrm>
          <a:prstGeom prst="rect">
            <a:avLst/>
          </a:prstGeom>
          <a:solidFill>
            <a:schemeClr val="bg1"/>
          </a:solidFill>
        </p:spPr>
        <p:txBody>
          <a:bodyPr wrap="square" rtlCol="0">
            <a:spAutoFit/>
          </a:bodyPr>
          <a:lstStyle/>
          <a:p>
            <a:r>
              <a:rPr lang="en-US" sz="1400" dirty="0" smtClean="0"/>
              <a:t>20 cm x 20 cm x 20 cm cubes interrogated</a:t>
            </a:r>
            <a:endParaRPr lang="en-US" sz="1400" dirty="0"/>
          </a:p>
        </p:txBody>
      </p:sp>
      <p:cxnSp>
        <p:nvCxnSpPr>
          <p:cNvPr id="5" name="Straight Connector 4"/>
          <p:cNvCxnSpPr/>
          <p:nvPr/>
        </p:nvCxnSpPr>
        <p:spPr>
          <a:xfrm flipV="1">
            <a:off x="2002516" y="2327365"/>
            <a:ext cx="0" cy="18288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17666" y="4247473"/>
            <a:ext cx="3491661" cy="338554"/>
          </a:xfrm>
          <a:prstGeom prst="rect">
            <a:avLst/>
          </a:prstGeom>
          <a:noFill/>
        </p:spPr>
        <p:txBody>
          <a:bodyPr wrap="none" rtlCol="0">
            <a:spAutoFit/>
          </a:bodyPr>
          <a:lstStyle/>
          <a:p>
            <a:r>
              <a:rPr lang="en-US" sz="1600" dirty="0" smtClean="0"/>
              <a:t>Particle size distribution parameters </a:t>
            </a:r>
            <a:endParaRPr lang="en-US" sz="1600" dirty="0"/>
          </a:p>
        </p:txBody>
      </p:sp>
      <p:sp>
        <p:nvSpPr>
          <p:cNvPr id="61" name="TextBox 60"/>
          <p:cNvSpPr txBox="1"/>
          <p:nvPr/>
        </p:nvSpPr>
        <p:spPr>
          <a:xfrm>
            <a:off x="559955" y="5437795"/>
            <a:ext cx="8278767" cy="923330"/>
          </a:xfrm>
          <a:prstGeom prst="rect">
            <a:avLst/>
          </a:prstGeom>
          <a:noFill/>
          <a:ln>
            <a:solidFill>
              <a:schemeClr val="bg2">
                <a:lumMod val="75000"/>
              </a:schemeClr>
            </a:solidFill>
          </a:ln>
        </p:spPr>
        <p:txBody>
          <a:bodyPr wrap="square" rtlCol="0">
            <a:spAutoFit/>
          </a:bodyPr>
          <a:lstStyle/>
          <a:p>
            <a:r>
              <a:rPr lang="en-US" dirty="0" smtClean="0">
                <a:sym typeface="Wingdings" panose="05000000000000000000" pitchFamily="2" charset="2"/>
              </a:rPr>
              <a:t>Results suggest that </a:t>
            </a:r>
            <a:r>
              <a:rPr lang="en-US" u="sng" dirty="0" smtClean="0">
                <a:sym typeface="Wingdings" panose="05000000000000000000" pitchFamily="2" charset="2"/>
              </a:rPr>
              <a:t>particles follow the flow</a:t>
            </a:r>
            <a:endParaRPr lang="en-US" dirty="0" smtClean="0">
              <a:sym typeface="Wingdings" panose="05000000000000000000" pitchFamily="2" charset="2"/>
            </a:endParaRPr>
          </a:p>
          <a:p>
            <a:endParaRPr lang="en-US" dirty="0">
              <a:sym typeface="Wingdings" panose="05000000000000000000" pitchFamily="2" charset="2"/>
            </a:endParaRPr>
          </a:p>
          <a:p>
            <a:r>
              <a:rPr lang="en-US" dirty="0" smtClean="0">
                <a:sym typeface="Wingdings" panose="05000000000000000000" pitchFamily="2" charset="2"/>
              </a:rPr>
              <a:t>What happens when the plume is dispersed by cross-flowing ventilation? </a:t>
            </a:r>
          </a:p>
        </p:txBody>
      </p:sp>
    </p:spTree>
    <p:extLst>
      <p:ext uri="{BB962C8B-B14F-4D97-AF65-F5344CB8AC3E}">
        <p14:creationId xmlns:p14="http://schemas.microsoft.com/office/powerpoint/2010/main" val="28714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9"/>
                </p:tgtEl>
              </p:cMediaNode>
            </p:video>
          </p:childTnLst>
        </p:cTn>
      </p:par>
    </p:tnLst>
    <p:bldLst>
      <p:bldP spid="11" grpId="0" build="p"/>
      <p:bldGraphic spid="60" grpId="0">
        <p:bldAsOne/>
      </p:bldGraphic>
      <p:bldP spid="3" grpId="0"/>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45" y="152400"/>
            <a:ext cx="8558784" cy="563562"/>
          </a:xfrm>
        </p:spPr>
        <p:txBody>
          <a:bodyPr/>
          <a:lstStyle/>
          <a:p>
            <a:r>
              <a:rPr lang="en-US" dirty="0" smtClean="0"/>
              <a:t>Plume centerline particle size:</a:t>
            </a:r>
            <a:br>
              <a:rPr lang="en-US" dirty="0" smtClean="0"/>
            </a:br>
            <a:r>
              <a:rPr lang="en-US" dirty="0" smtClean="0"/>
              <a:t>cross-flowing air present</a:t>
            </a:r>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14</a:t>
            </a:fld>
            <a:endParaRPr lang="en-US" dirty="0"/>
          </a:p>
        </p:txBody>
      </p:sp>
      <p:sp>
        <p:nvSpPr>
          <p:cNvPr id="21" name="Text Placeholder 4"/>
          <p:cNvSpPr txBox="1">
            <a:spLocks/>
          </p:cNvSpPr>
          <p:nvPr/>
        </p:nvSpPr>
        <p:spPr>
          <a:xfrm>
            <a:off x="252203" y="925229"/>
            <a:ext cx="8555037" cy="548640"/>
          </a:xfrm>
          <a:prstGeom prst="rect">
            <a:avLst/>
          </a:prstGeom>
        </p:spPr>
        <p:txBody>
          <a:bodyPr vert="horz" lIns="18288" tIns="45720" rIns="18288" bIns="45720" rtlCol="0">
            <a:noAutofit/>
          </a:bodyPr>
          <a:lstStyle>
            <a:lvl1pPr marL="0" indent="0" algn="l" defTabSz="914400" rtl="0" eaLnBrk="1" latinLnBrk="0" hangingPunct="1">
              <a:spcBef>
                <a:spcPts val="1200"/>
              </a:spcBef>
              <a:buFontTx/>
              <a:buNone/>
              <a:defRPr lang="en-US" sz="3000" kern="1200" dirty="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r>
              <a:rPr lang="en-US" sz="1800" dirty="0" smtClean="0"/>
              <a:t>Particle size distribution parameters do not change significantly as the plume is interacts with a crossflow</a:t>
            </a:r>
          </a:p>
        </p:txBody>
      </p:sp>
      <p:sp>
        <p:nvSpPr>
          <p:cNvPr id="7" name="TextBox 6"/>
          <p:cNvSpPr txBox="1"/>
          <p:nvPr/>
        </p:nvSpPr>
        <p:spPr>
          <a:xfrm>
            <a:off x="703674" y="5492458"/>
            <a:ext cx="8278767" cy="923330"/>
          </a:xfrm>
          <a:prstGeom prst="rect">
            <a:avLst/>
          </a:prstGeom>
          <a:noFill/>
          <a:ln>
            <a:solidFill>
              <a:schemeClr val="bg2">
                <a:lumMod val="75000"/>
              </a:schemeClr>
            </a:solidFill>
          </a:ln>
        </p:spPr>
        <p:txBody>
          <a:bodyPr wrap="square" rtlCol="0">
            <a:spAutoFit/>
          </a:bodyPr>
          <a:lstStyle/>
          <a:p>
            <a:r>
              <a:rPr lang="en-US" dirty="0" smtClean="0">
                <a:sym typeface="Wingdings" panose="05000000000000000000" pitchFamily="2" charset="2"/>
              </a:rPr>
              <a:t>This scenario also suggests that </a:t>
            </a:r>
            <a:r>
              <a:rPr lang="en-US" u="sng" dirty="0" smtClean="0">
                <a:sym typeface="Wingdings" panose="05000000000000000000" pitchFamily="2" charset="2"/>
              </a:rPr>
              <a:t>particles follow the flow</a:t>
            </a:r>
            <a:r>
              <a:rPr lang="en-US" dirty="0">
                <a:sym typeface="Wingdings" panose="05000000000000000000" pitchFamily="2" charset="2"/>
              </a:rPr>
              <a:t>.</a:t>
            </a:r>
            <a:r>
              <a:rPr lang="en-US" dirty="0" smtClean="0">
                <a:sym typeface="Wingdings" panose="05000000000000000000" pitchFamily="2" charset="2"/>
              </a:rPr>
              <a:t> </a:t>
            </a:r>
          </a:p>
          <a:p>
            <a:endParaRPr lang="en-US" dirty="0">
              <a:sym typeface="Wingdings" panose="05000000000000000000" pitchFamily="2" charset="2"/>
            </a:endParaRPr>
          </a:p>
          <a:p>
            <a:r>
              <a:rPr lang="en-US" dirty="0" smtClean="0">
                <a:sym typeface="Wingdings" panose="05000000000000000000" pitchFamily="2" charset="2"/>
              </a:rPr>
              <a:t>Plume can be modeled as a gas with constant particle size distribution</a:t>
            </a:r>
          </a:p>
        </p:txBody>
      </p:sp>
      <p:pic>
        <p:nvPicPr>
          <p:cNvPr id="20" name="Picture 19"/>
          <p:cNvPicPr/>
          <p:nvPr/>
        </p:nvPicPr>
        <p:blipFill>
          <a:blip r:embed="rId5"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22" name="LOGO"/>
          <p:cNvGrpSpPr>
            <a:grpSpLocks noChangeAspect="1"/>
          </p:cNvGrpSpPr>
          <p:nvPr/>
        </p:nvGrpSpPr>
        <p:grpSpPr>
          <a:xfrm>
            <a:off x="85219" y="6529420"/>
            <a:ext cx="1451728" cy="259920"/>
            <a:chOff x="0" y="3429000"/>
            <a:chExt cx="6029325" cy="1079500"/>
          </a:xfrm>
        </p:grpSpPr>
        <p:sp>
          <p:nvSpPr>
            <p:cNvPr id="23"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4"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pic>
        <p:nvPicPr>
          <p:cNvPr id="66" name="Aerosol_as_particel_movie-Diameter-3e-05-wentilation">
            <a:hlinkClick r:id="" action="ppaction://media"/>
          </p:cNvPr>
          <p:cNvPicPr>
            <a:picLocks noChangeAspect="1"/>
          </p:cNvPicPr>
          <p:nvPr>
            <a:videoFile r:link="rId1"/>
            <p:extLst>
              <p:ext uri="{DAA4B4D4-6D71-4841-9C94-3DE7FCFB9230}">
                <p14:media xmlns:p14="http://schemas.microsoft.com/office/powerpoint/2010/main" r:embed="rId2">
                  <p14:trim st="6459" end="99"/>
                </p14:media>
              </p:ext>
            </p:extLst>
          </p:nvPr>
        </p:nvPicPr>
        <p:blipFill rotWithShape="1">
          <a:blip r:embed="rId6"/>
          <a:srcRect l="7880" t="17758" r="1776" b="13207"/>
          <a:stretch>
            <a:fillRect/>
          </a:stretch>
        </p:blipFill>
        <p:spPr>
          <a:xfrm>
            <a:off x="381000" y="1594568"/>
            <a:ext cx="4221410" cy="3225696"/>
          </a:xfrm>
          <a:prstGeom prst="rect">
            <a:avLst/>
          </a:prstGeom>
        </p:spPr>
      </p:pic>
      <p:sp>
        <p:nvSpPr>
          <p:cNvPr id="67" name="Rectangle 66"/>
          <p:cNvSpPr/>
          <p:nvPr/>
        </p:nvSpPr>
        <p:spPr>
          <a:xfrm>
            <a:off x="2106980" y="3776319"/>
            <a:ext cx="100584" cy="100584"/>
          </a:xfrm>
          <a:prstGeom prst="rect">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8" name="Rectangle 67"/>
          <p:cNvSpPr/>
          <p:nvPr/>
        </p:nvSpPr>
        <p:spPr>
          <a:xfrm>
            <a:off x="1910031" y="4071849"/>
            <a:ext cx="100584" cy="100584"/>
          </a:xfrm>
          <a:prstGeom prst="rect">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9" name="Rectangle 68"/>
          <p:cNvSpPr/>
          <p:nvPr/>
        </p:nvSpPr>
        <p:spPr>
          <a:xfrm>
            <a:off x="2451965" y="3533776"/>
            <a:ext cx="110838" cy="10207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aphicFrame>
        <p:nvGraphicFramePr>
          <p:cNvPr id="71" name="Chart 70"/>
          <p:cNvGraphicFramePr>
            <a:graphicFrameLocks/>
          </p:cNvGraphicFramePr>
          <p:nvPr>
            <p:extLst>
              <p:ext uri="{D42A27DB-BD31-4B8C-83A1-F6EECF244321}">
                <p14:modId xmlns:p14="http://schemas.microsoft.com/office/powerpoint/2010/main" val="3316673727"/>
              </p:ext>
            </p:extLst>
          </p:nvPr>
        </p:nvGraphicFramePr>
        <p:xfrm>
          <a:off x="4428614" y="1955330"/>
          <a:ext cx="4560277"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72" name="Right Arrow 71"/>
          <p:cNvSpPr/>
          <p:nvPr/>
        </p:nvSpPr>
        <p:spPr>
          <a:xfrm>
            <a:off x="919256" y="3635846"/>
            <a:ext cx="484674" cy="43600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856766" y="3730736"/>
            <a:ext cx="673867" cy="246221"/>
          </a:xfrm>
          <a:prstGeom prst="rect">
            <a:avLst/>
          </a:prstGeom>
          <a:noFill/>
        </p:spPr>
        <p:txBody>
          <a:bodyPr wrap="square" rtlCol="0">
            <a:spAutoFit/>
          </a:bodyPr>
          <a:lstStyle/>
          <a:p>
            <a:r>
              <a:rPr lang="en-US" sz="1000" dirty="0" smtClean="0">
                <a:solidFill>
                  <a:srgbClr val="FFC000"/>
                </a:solidFill>
              </a:rPr>
              <a:t>VENT</a:t>
            </a:r>
            <a:endParaRPr lang="en-US" sz="1000" dirty="0">
              <a:solidFill>
                <a:srgbClr val="FFC000"/>
              </a:solidFill>
            </a:endParaRPr>
          </a:p>
        </p:txBody>
      </p:sp>
      <p:sp>
        <p:nvSpPr>
          <p:cNvPr id="70" name="TextBox 69"/>
          <p:cNvSpPr txBox="1"/>
          <p:nvPr/>
        </p:nvSpPr>
        <p:spPr>
          <a:xfrm>
            <a:off x="497268" y="4920701"/>
            <a:ext cx="3606539" cy="307777"/>
          </a:xfrm>
          <a:prstGeom prst="rect">
            <a:avLst/>
          </a:prstGeom>
          <a:solidFill>
            <a:schemeClr val="bg1"/>
          </a:solidFill>
        </p:spPr>
        <p:txBody>
          <a:bodyPr wrap="square" rtlCol="0">
            <a:spAutoFit/>
          </a:bodyPr>
          <a:lstStyle/>
          <a:p>
            <a:r>
              <a:rPr lang="en-US" sz="1400" dirty="0" smtClean="0"/>
              <a:t>20 cm x 20 cm x 20 cm cubes interrogated</a:t>
            </a:r>
            <a:endParaRPr lang="en-US" sz="1400" dirty="0"/>
          </a:p>
        </p:txBody>
      </p:sp>
      <p:sp>
        <p:nvSpPr>
          <p:cNvPr id="74" name="TextBox 73"/>
          <p:cNvSpPr txBox="1"/>
          <p:nvPr/>
        </p:nvSpPr>
        <p:spPr>
          <a:xfrm>
            <a:off x="5077629" y="4371061"/>
            <a:ext cx="3491661" cy="338554"/>
          </a:xfrm>
          <a:prstGeom prst="rect">
            <a:avLst/>
          </a:prstGeom>
          <a:noFill/>
        </p:spPr>
        <p:txBody>
          <a:bodyPr wrap="none" rtlCol="0">
            <a:spAutoFit/>
          </a:bodyPr>
          <a:lstStyle/>
          <a:p>
            <a:r>
              <a:rPr lang="en-US" sz="1600" dirty="0" smtClean="0"/>
              <a:t>Particle size distribution parameters </a:t>
            </a:r>
            <a:endParaRPr lang="en-US" sz="1600" dirty="0"/>
          </a:p>
        </p:txBody>
      </p:sp>
    </p:spTree>
    <p:extLst>
      <p:ext uri="{BB962C8B-B14F-4D97-AF65-F5344CB8AC3E}">
        <p14:creationId xmlns:p14="http://schemas.microsoft.com/office/powerpoint/2010/main" val="32374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42" fill="hold"/>
                                        <p:tgtEl>
                                          <p:spTgt spid="6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6"/>
                </p:tgtEl>
              </p:cMediaNode>
            </p:video>
          </p:childTnLst>
        </p:cTn>
      </p:par>
    </p:tnLst>
    <p:bldLst>
      <p:bldP spid="21" grpId="0"/>
      <p:bldP spid="7" grpId="0" animBg="1"/>
      <p:bldGraphic spid="71" grpId="0">
        <p:bldAsOne/>
      </p:bldGraphic>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7" y="154067"/>
            <a:ext cx="8558784" cy="563562"/>
          </a:xfrm>
        </p:spPr>
        <p:txBody>
          <a:bodyPr/>
          <a:lstStyle/>
          <a:p>
            <a:r>
              <a:rPr lang="en-US" dirty="0" smtClean="0"/>
              <a:t>Quantitative comparison:  centerline smoke concentrations</a:t>
            </a:r>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15</a:t>
            </a:fld>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20" name="LOGO"/>
          <p:cNvGrpSpPr>
            <a:grpSpLocks noChangeAspect="1"/>
          </p:cNvGrpSpPr>
          <p:nvPr/>
        </p:nvGrpSpPr>
        <p:grpSpPr>
          <a:xfrm>
            <a:off x="85219" y="6529420"/>
            <a:ext cx="1451728" cy="259920"/>
            <a:chOff x="0" y="3429000"/>
            <a:chExt cx="6029325" cy="1079500"/>
          </a:xfrm>
        </p:grpSpPr>
        <p:sp>
          <p:nvSpPr>
            <p:cNvPr id="21"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2"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69" name="Text Placeholder 4"/>
          <p:cNvSpPr>
            <a:spLocks noGrp="1"/>
          </p:cNvSpPr>
          <p:nvPr>
            <p:ph type="body" sz="quarter" idx="13"/>
          </p:nvPr>
        </p:nvSpPr>
        <p:spPr>
          <a:xfrm>
            <a:off x="247631" y="990600"/>
            <a:ext cx="8555037" cy="548640"/>
          </a:xfrm>
        </p:spPr>
        <p:txBody>
          <a:bodyPr/>
          <a:lstStyle/>
          <a:p>
            <a:r>
              <a:rPr lang="en-US" sz="1800" i="1" dirty="0" smtClean="0"/>
              <a:t>Gaseous injection method produces similar smoke distribution profiles as particle injection method</a:t>
            </a:r>
            <a:endParaRPr lang="en-US" sz="1800" i="1" dirty="0"/>
          </a:p>
        </p:txBody>
      </p:sp>
      <p:graphicFrame>
        <p:nvGraphicFramePr>
          <p:cNvPr id="68" name="Chart 67"/>
          <p:cNvGraphicFramePr>
            <a:graphicFrameLocks/>
          </p:cNvGraphicFramePr>
          <p:nvPr>
            <p:extLst>
              <p:ext uri="{D42A27DB-BD31-4B8C-83A1-F6EECF244321}">
                <p14:modId xmlns:p14="http://schemas.microsoft.com/office/powerpoint/2010/main" val="2993930646"/>
              </p:ext>
            </p:extLst>
          </p:nvPr>
        </p:nvGraphicFramePr>
        <p:xfrm>
          <a:off x="1686632" y="2116183"/>
          <a:ext cx="5677033" cy="37838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77456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45" y="211562"/>
            <a:ext cx="8800217" cy="563562"/>
          </a:xfrm>
        </p:spPr>
        <p:txBody>
          <a:bodyPr/>
          <a:lstStyle/>
          <a:p>
            <a:r>
              <a:rPr lang="en-US" sz="2800" dirty="0" smtClean="0"/>
              <a:t>Summary—smoke generator </a:t>
            </a:r>
            <a:br>
              <a:rPr lang="en-US" sz="2800" dirty="0" smtClean="0"/>
            </a:br>
            <a:r>
              <a:rPr lang="en-US" sz="2800" dirty="0" smtClean="0"/>
              <a:t>simulation approach</a:t>
            </a:r>
            <a:endParaRPr lang="en-US" sz="2800"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16</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9" name="LOGO"/>
          <p:cNvGrpSpPr>
            <a:grpSpLocks noChangeAspect="1"/>
          </p:cNvGrpSpPr>
          <p:nvPr/>
        </p:nvGrpSpPr>
        <p:grpSpPr>
          <a:xfrm>
            <a:off x="85219" y="6529420"/>
            <a:ext cx="1451728" cy="259920"/>
            <a:chOff x="0" y="3429000"/>
            <a:chExt cx="6029325" cy="1079500"/>
          </a:xfrm>
        </p:grpSpPr>
        <p:sp>
          <p:nvSpPr>
            <p:cNvPr id="10"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9345344"/>
              </p:ext>
            </p:extLst>
          </p:nvPr>
        </p:nvGraphicFramePr>
        <p:xfrm>
          <a:off x="423879" y="1221068"/>
          <a:ext cx="8470739" cy="2077720"/>
        </p:xfrm>
        <a:graphic>
          <a:graphicData uri="http://schemas.openxmlformats.org/drawingml/2006/table">
            <a:tbl>
              <a:tblPr firstRow="1" bandRow="1">
                <a:tableStyleId>{21E4AEA4-8DFA-4A89-87EB-49C32662AFE0}</a:tableStyleId>
              </a:tblPr>
              <a:tblGrid>
                <a:gridCol w="2022438"/>
                <a:gridCol w="3651662"/>
                <a:gridCol w="2796639"/>
              </a:tblGrid>
              <a:tr h="370840">
                <a:tc>
                  <a:txBody>
                    <a:bodyPr/>
                    <a:lstStyle/>
                    <a:p>
                      <a:endParaRPr lang="en-US" dirty="0"/>
                    </a:p>
                  </a:txBody>
                  <a:tcPr/>
                </a:tc>
                <a:tc>
                  <a:txBody>
                    <a:bodyPr/>
                    <a:lstStyle/>
                    <a:p>
                      <a:r>
                        <a:rPr lang="en-US" dirty="0" smtClean="0"/>
                        <a:t>Key Observations</a:t>
                      </a:r>
                      <a:endParaRPr lang="en-US" dirty="0"/>
                    </a:p>
                  </a:txBody>
                  <a:tcPr/>
                </a:tc>
                <a:tc>
                  <a:txBody>
                    <a:bodyPr/>
                    <a:lstStyle/>
                    <a:p>
                      <a:r>
                        <a:rPr lang="en-US" dirty="0" smtClean="0"/>
                        <a:t>Computational</a:t>
                      </a:r>
                      <a:r>
                        <a:rPr lang="en-US" baseline="0" dirty="0" smtClean="0"/>
                        <a:t> Time</a:t>
                      </a:r>
                      <a:endParaRPr lang="en-US" dirty="0"/>
                    </a:p>
                  </a:txBody>
                  <a:tcPr/>
                </a:tc>
              </a:tr>
              <a:tr h="370840">
                <a:tc>
                  <a:txBody>
                    <a:bodyPr/>
                    <a:lstStyle/>
                    <a:p>
                      <a:r>
                        <a:rPr lang="en-US" dirty="0" smtClean="0"/>
                        <a:t>Method 1:</a:t>
                      </a:r>
                    </a:p>
                    <a:p>
                      <a:r>
                        <a:rPr lang="en-US" dirty="0" smtClean="0"/>
                        <a:t>Particle Injection </a:t>
                      </a:r>
                      <a:endParaRPr lang="en-US" dirty="0"/>
                    </a:p>
                  </a:txBody>
                  <a:tcPr/>
                </a:tc>
                <a:tc>
                  <a:txBody>
                    <a:bodyPr/>
                    <a:lstStyle/>
                    <a:p>
                      <a:pPr marL="285750" indent="-285750">
                        <a:buFont typeface="Arial" panose="020B0604020202020204" pitchFamily="34" charset="0"/>
                        <a:buChar char="•"/>
                      </a:pPr>
                      <a:r>
                        <a:rPr lang="en-US" sz="1600" dirty="0" smtClean="0"/>
                        <a:t>Particles</a:t>
                      </a:r>
                      <a:r>
                        <a:rPr lang="en-US" sz="1600" baseline="0" dirty="0" smtClean="0"/>
                        <a:t> follow the flow</a:t>
                      </a:r>
                    </a:p>
                    <a:p>
                      <a:pPr marL="285750" indent="-285750">
                        <a:buFont typeface="Arial" panose="020B0604020202020204" pitchFamily="34" charset="0"/>
                        <a:buChar char="•"/>
                      </a:pPr>
                      <a:r>
                        <a:rPr lang="en-US" sz="1600" baseline="0" dirty="0" smtClean="0"/>
                        <a:t>Size distribution does not change</a:t>
                      </a:r>
                      <a:endParaRPr lang="en-US" sz="1600" dirty="0"/>
                    </a:p>
                  </a:txBody>
                  <a:tcPr/>
                </a:tc>
                <a:tc>
                  <a:txBody>
                    <a:bodyPr/>
                    <a:lstStyle/>
                    <a:p>
                      <a:r>
                        <a:rPr lang="en-US" sz="1600" dirty="0" smtClean="0"/>
                        <a:t>3 hours - </a:t>
                      </a:r>
                      <a:r>
                        <a:rPr lang="en-US" sz="1600" baseline="0" dirty="0" smtClean="0"/>
                        <a:t>9 hours</a:t>
                      </a:r>
                    </a:p>
                  </a:txBody>
                  <a:tcPr/>
                </a:tc>
              </a:tr>
              <a:tr h="370840">
                <a:tc>
                  <a:txBody>
                    <a:bodyPr/>
                    <a:lstStyle/>
                    <a:p>
                      <a:r>
                        <a:rPr lang="en-US" dirty="0" smtClean="0"/>
                        <a:t>Method 2:</a:t>
                      </a:r>
                    </a:p>
                    <a:p>
                      <a:r>
                        <a:rPr lang="en-US" dirty="0" smtClean="0"/>
                        <a:t>Aerosol-as-Gas</a:t>
                      </a:r>
                      <a:endParaRPr lang="en-US" dirty="0"/>
                    </a:p>
                  </a:txBody>
                  <a:tcPr/>
                </a:tc>
                <a:tc>
                  <a:txBody>
                    <a:bodyPr/>
                    <a:lstStyle/>
                    <a:p>
                      <a:r>
                        <a:rPr lang="en-US" sz="1600" dirty="0" smtClean="0"/>
                        <a:t>Similar</a:t>
                      </a:r>
                      <a:r>
                        <a:rPr lang="en-US" sz="1600" baseline="0" dirty="0" smtClean="0"/>
                        <a:t> results as Method 1</a:t>
                      </a:r>
                    </a:p>
                    <a:p>
                      <a:pPr marL="285750" indent="-285750">
                        <a:buFont typeface="Arial" panose="020B0604020202020204" pitchFamily="34" charset="0"/>
                        <a:buChar char="•"/>
                      </a:pPr>
                      <a:r>
                        <a:rPr lang="en-US" sz="1600" baseline="0" dirty="0" smtClean="0"/>
                        <a:t>Gas velocity</a:t>
                      </a:r>
                    </a:p>
                    <a:p>
                      <a:pPr marL="285750" indent="-285750">
                        <a:buFont typeface="Arial" panose="020B0604020202020204" pitchFamily="34" charset="0"/>
                        <a:buChar char="•"/>
                      </a:pPr>
                      <a:r>
                        <a:rPr lang="en-US" sz="1600" baseline="0" dirty="0" smtClean="0"/>
                        <a:t>Temperature</a:t>
                      </a:r>
                    </a:p>
                    <a:p>
                      <a:pPr marL="285750" indent="-285750">
                        <a:buFont typeface="Arial" panose="020B0604020202020204" pitchFamily="34" charset="0"/>
                        <a:buChar char="•"/>
                      </a:pPr>
                      <a:r>
                        <a:rPr lang="en-US" sz="1600" baseline="0" dirty="0" smtClean="0"/>
                        <a:t>Smoke concentration</a:t>
                      </a:r>
                      <a:endParaRPr lang="en-US" sz="1600" dirty="0"/>
                    </a:p>
                  </a:txBody>
                  <a:tcPr/>
                </a:tc>
                <a:tc>
                  <a:txBody>
                    <a:bodyPr/>
                    <a:lstStyle/>
                    <a:p>
                      <a:r>
                        <a:rPr lang="en-US" sz="1600" dirty="0" smtClean="0"/>
                        <a:t>2 hours </a:t>
                      </a:r>
                    </a:p>
                  </a:txBody>
                  <a:tcPr/>
                </a:tc>
              </a:tr>
            </a:tbl>
          </a:graphicData>
        </a:graphic>
      </p:graphicFrame>
      <p:grpSp>
        <p:nvGrpSpPr>
          <p:cNvPr id="50" name="Group 49"/>
          <p:cNvGrpSpPr/>
          <p:nvPr/>
        </p:nvGrpSpPr>
        <p:grpSpPr>
          <a:xfrm>
            <a:off x="398381" y="5208934"/>
            <a:ext cx="8294538" cy="964161"/>
            <a:chOff x="457577" y="4922431"/>
            <a:chExt cx="8294538" cy="694367"/>
          </a:xfrm>
        </p:grpSpPr>
        <p:sp>
          <p:nvSpPr>
            <p:cNvPr id="59" name="TextBox 58"/>
            <p:cNvSpPr txBox="1"/>
            <p:nvPr/>
          </p:nvSpPr>
          <p:spPr>
            <a:xfrm>
              <a:off x="472969" y="4970467"/>
              <a:ext cx="8263753" cy="646331"/>
            </a:xfrm>
            <a:prstGeom prst="rect">
              <a:avLst/>
            </a:prstGeom>
            <a:noFill/>
            <a:ln>
              <a:noFill/>
            </a:ln>
          </p:spPr>
          <p:txBody>
            <a:bodyPr wrap="square" rtlCol="0">
              <a:spAutoFit/>
            </a:bodyPr>
            <a:lstStyle/>
            <a:p>
              <a:r>
                <a:rPr lang="en-US" dirty="0" smtClean="0">
                  <a:sym typeface="Wingdings" panose="05000000000000000000" pitchFamily="2" charset="2"/>
                </a:rPr>
                <a:t>Therefore, select </a:t>
              </a:r>
              <a:r>
                <a:rPr lang="en-US" u="sng" dirty="0" smtClean="0">
                  <a:sym typeface="Wingdings" panose="05000000000000000000" pitchFamily="2" charset="2"/>
                </a:rPr>
                <a:t>Aerosol-as-Gas</a:t>
              </a:r>
              <a:r>
                <a:rPr lang="en-US" dirty="0" smtClean="0">
                  <a:sym typeface="Wingdings" panose="05000000000000000000" pitchFamily="2" charset="2"/>
                </a:rPr>
                <a:t> Method to simulate the smoke generator in a Cargo Bay Simulation</a:t>
              </a:r>
              <a:endParaRPr lang="en-US" dirty="0" smtClean="0"/>
            </a:p>
          </p:txBody>
        </p:sp>
        <p:sp>
          <p:nvSpPr>
            <p:cNvPr id="5" name="Rectangle 4"/>
            <p:cNvSpPr/>
            <p:nvPr/>
          </p:nvSpPr>
          <p:spPr>
            <a:xfrm>
              <a:off x="457577" y="4922431"/>
              <a:ext cx="8294538" cy="55465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381000" y="3521951"/>
            <a:ext cx="8503480" cy="1200329"/>
          </a:xfrm>
          <a:prstGeom prst="rect">
            <a:avLst/>
          </a:prstGeom>
          <a:noFill/>
          <a:ln>
            <a:noFill/>
          </a:ln>
        </p:spPr>
        <p:txBody>
          <a:bodyPr wrap="square" rtlCol="0">
            <a:spAutoFit/>
          </a:bodyPr>
          <a:lstStyle/>
          <a:p>
            <a:r>
              <a:rPr lang="en-US" dirty="0" smtClean="0">
                <a:sym typeface="Wingdings" panose="05000000000000000000" pitchFamily="2" charset="2"/>
              </a:rPr>
              <a:t>Computational time for Method 1 will increase in a closed room simulation because of particle accumulation</a:t>
            </a:r>
          </a:p>
          <a:p>
            <a:endParaRPr lang="en-US" dirty="0">
              <a:sym typeface="Wingdings" panose="05000000000000000000" pitchFamily="2" charset="2"/>
            </a:endParaRPr>
          </a:p>
          <a:p>
            <a:r>
              <a:rPr lang="en-US" dirty="0" smtClean="0">
                <a:sym typeface="Wingdings" panose="05000000000000000000" pitchFamily="2" charset="2"/>
              </a:rPr>
              <a:t>Method 2 sufficiently predicts velocity, temperature, smoke concentration profiles.</a:t>
            </a:r>
          </a:p>
        </p:txBody>
      </p:sp>
    </p:spTree>
    <p:extLst>
      <p:ext uri="{BB962C8B-B14F-4D97-AF65-F5344CB8AC3E}">
        <p14:creationId xmlns:p14="http://schemas.microsoft.com/office/powerpoint/2010/main" val="7096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2"/>
          </p:nvPr>
        </p:nvSpPr>
        <p:spPr>
          <a:xfrm>
            <a:off x="8081310" y="6388773"/>
            <a:ext cx="774191" cy="193395"/>
          </a:xfrm>
        </p:spPr>
        <p:txBody>
          <a:bodyPr/>
          <a:lstStyle/>
          <a:p>
            <a:fld id="{789DF654-7552-4B9D-9287-15EA6E658DE7}" type="slidenum">
              <a:rPr lang="en-US" smtClean="0">
                <a:solidFill>
                  <a:prstClr val="black"/>
                </a:solidFill>
              </a:rPr>
              <a:pPr/>
              <a:t>17</a:t>
            </a:fld>
            <a:endParaRPr lang="en-US" dirty="0">
              <a:solidFill>
                <a:prstClr val="black"/>
              </a:solidFill>
            </a:endParaRPr>
          </a:p>
        </p:txBody>
      </p:sp>
      <p:sp>
        <p:nvSpPr>
          <p:cNvPr id="25" name="Title 1"/>
          <p:cNvSpPr>
            <a:spLocks noGrp="1"/>
          </p:cNvSpPr>
          <p:nvPr>
            <p:ph type="title"/>
          </p:nvPr>
        </p:nvSpPr>
        <p:spPr>
          <a:xfrm>
            <a:off x="292607" y="350838"/>
            <a:ext cx="8725881" cy="563562"/>
          </a:xfrm>
        </p:spPr>
        <p:txBody>
          <a:bodyPr/>
          <a:lstStyle/>
          <a:p>
            <a:r>
              <a:rPr lang="en-US" dirty="0" smtClean="0"/>
              <a:t>Cargo bay simulation demonstration</a:t>
            </a:r>
            <a:endParaRPr lang="en-US" dirty="0"/>
          </a:p>
        </p:txBody>
      </p:sp>
      <p:sp>
        <p:nvSpPr>
          <p:cNvPr id="56" name="Content Placeholder 2"/>
          <p:cNvSpPr>
            <a:spLocks noGrp="1"/>
          </p:cNvSpPr>
          <p:nvPr>
            <p:ph idx="1"/>
          </p:nvPr>
        </p:nvSpPr>
        <p:spPr>
          <a:xfrm>
            <a:off x="286192" y="1038745"/>
            <a:ext cx="8779921" cy="1494906"/>
          </a:xfrm>
        </p:spPr>
        <p:txBody>
          <a:bodyPr>
            <a:normAutofit/>
          </a:bodyPr>
          <a:lstStyle/>
          <a:p>
            <a:r>
              <a:rPr lang="en-US" sz="1800" dirty="0" smtClean="0"/>
              <a:t>Simulations conducted with the current smoke generator model to predict smoke transport in the cargo bay</a:t>
            </a:r>
            <a:endParaRPr lang="en-US" sz="1800" dirty="0"/>
          </a:p>
          <a:p>
            <a:r>
              <a:rPr lang="en-US" sz="1800" dirty="0" smtClean="0"/>
              <a:t>- Varied </a:t>
            </a:r>
            <a:r>
              <a:rPr lang="en-US" sz="1800" dirty="0"/>
              <a:t>smoke generator </a:t>
            </a:r>
            <a:r>
              <a:rPr lang="en-US" sz="1800" dirty="0" smtClean="0"/>
              <a:t>position, ventilation scenarios</a:t>
            </a:r>
            <a:endParaRPr lang="en-US" sz="1800" dirty="0"/>
          </a:p>
        </p:txBody>
      </p:sp>
      <p:pic>
        <p:nvPicPr>
          <p:cNvPr id="118" name="Picture 117"/>
          <p:cNvPicPr/>
          <p:nvPr/>
        </p:nvPicPr>
        <p:blipFill>
          <a:blip r:embed="rId5"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119" name="LOGO"/>
          <p:cNvGrpSpPr>
            <a:grpSpLocks noChangeAspect="1"/>
          </p:cNvGrpSpPr>
          <p:nvPr/>
        </p:nvGrpSpPr>
        <p:grpSpPr>
          <a:xfrm>
            <a:off x="85219" y="6529420"/>
            <a:ext cx="1451728" cy="259920"/>
            <a:chOff x="0" y="3429000"/>
            <a:chExt cx="6029325" cy="1079500"/>
          </a:xfrm>
        </p:grpSpPr>
        <p:sp>
          <p:nvSpPr>
            <p:cNvPr id="120"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1"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2" name="TextBox 1"/>
          <p:cNvSpPr txBox="1"/>
          <p:nvPr/>
        </p:nvSpPr>
        <p:spPr>
          <a:xfrm>
            <a:off x="5841015" y="3953801"/>
            <a:ext cx="3177473" cy="307777"/>
          </a:xfrm>
          <a:prstGeom prst="rect">
            <a:avLst/>
          </a:prstGeom>
          <a:noFill/>
        </p:spPr>
        <p:txBody>
          <a:bodyPr wrap="none" rtlCol="0">
            <a:spAutoFit/>
          </a:bodyPr>
          <a:lstStyle/>
          <a:p>
            <a:r>
              <a:rPr lang="en-US" sz="1400" i="1" dirty="0" smtClean="0"/>
              <a:t>Smoke transport into the detector tray</a:t>
            </a:r>
            <a:endParaRPr lang="en-US" sz="1400" i="1" dirty="0"/>
          </a:p>
        </p:txBody>
      </p:sp>
      <p:pic>
        <p:nvPicPr>
          <p:cNvPr id="54" name="Cargo_bay_SG_POS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02" t="23556" r="2247" b="26470"/>
          <a:stretch/>
        </p:blipFill>
        <p:spPr>
          <a:xfrm>
            <a:off x="479925" y="2307295"/>
            <a:ext cx="5092117" cy="1772686"/>
          </a:xfrm>
          <a:prstGeom prst="rect">
            <a:avLst/>
          </a:prstGeom>
        </p:spPr>
      </p:pic>
      <p:pic>
        <p:nvPicPr>
          <p:cNvPr id="5" name="Picture 4"/>
          <p:cNvPicPr>
            <a:picLocks noChangeAspect="1"/>
          </p:cNvPicPr>
          <p:nvPr/>
        </p:nvPicPr>
        <p:blipFill>
          <a:blip r:embed="rId7"/>
          <a:stretch>
            <a:fillRect/>
          </a:stretch>
        </p:blipFill>
        <p:spPr>
          <a:xfrm>
            <a:off x="5788792" y="2572972"/>
            <a:ext cx="3255546" cy="1408298"/>
          </a:xfrm>
          <a:prstGeom prst="rect">
            <a:avLst/>
          </a:prstGeom>
        </p:spPr>
      </p:pic>
      <p:pic>
        <p:nvPicPr>
          <p:cNvPr id="11" name="Picture 10"/>
          <p:cNvPicPr>
            <a:picLocks noChangeAspect="1"/>
          </p:cNvPicPr>
          <p:nvPr/>
        </p:nvPicPr>
        <p:blipFill>
          <a:blip r:embed="rId8"/>
          <a:stretch>
            <a:fillRect/>
          </a:stretch>
        </p:blipFill>
        <p:spPr>
          <a:xfrm>
            <a:off x="869565" y="4970655"/>
            <a:ext cx="4845614" cy="1198988"/>
          </a:xfrm>
          <a:prstGeom prst="rect">
            <a:avLst/>
          </a:prstGeom>
        </p:spPr>
      </p:pic>
      <p:sp>
        <p:nvSpPr>
          <p:cNvPr id="12" name="TextBox 11"/>
          <p:cNvSpPr txBox="1"/>
          <p:nvPr/>
        </p:nvSpPr>
        <p:spPr>
          <a:xfrm>
            <a:off x="215561" y="4538540"/>
            <a:ext cx="8809426" cy="646331"/>
          </a:xfrm>
          <a:prstGeom prst="rect">
            <a:avLst/>
          </a:prstGeom>
          <a:noFill/>
        </p:spPr>
        <p:txBody>
          <a:bodyPr wrap="square" rtlCol="0">
            <a:spAutoFit/>
          </a:bodyPr>
          <a:lstStyle/>
          <a:p>
            <a:r>
              <a:rPr lang="en-US" dirty="0"/>
              <a:t>Additional data </a:t>
            </a:r>
            <a:r>
              <a:rPr lang="en-US" dirty="0" smtClean="0"/>
              <a:t>being acquired to </a:t>
            </a:r>
            <a:r>
              <a:rPr lang="en-US" dirty="0"/>
              <a:t>validate </a:t>
            </a:r>
            <a:r>
              <a:rPr lang="en-US" dirty="0" smtClean="0"/>
              <a:t>transport </a:t>
            </a:r>
            <a:r>
              <a:rPr lang="en-US" dirty="0"/>
              <a:t>models for the cargo bay</a:t>
            </a:r>
            <a:endParaRPr lang="en-US" sz="1400" dirty="0"/>
          </a:p>
          <a:p>
            <a:endParaRPr lang="en-US" dirty="0"/>
          </a:p>
        </p:txBody>
      </p:sp>
      <p:sp>
        <p:nvSpPr>
          <p:cNvPr id="13" name="Oval 12"/>
          <p:cNvSpPr/>
          <p:nvPr/>
        </p:nvSpPr>
        <p:spPr>
          <a:xfrm>
            <a:off x="4438631" y="3019425"/>
            <a:ext cx="638194" cy="43815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3" idx="6"/>
          </p:cNvCxnSpPr>
          <p:nvPr/>
        </p:nvCxnSpPr>
        <p:spPr>
          <a:xfrm flipV="1">
            <a:off x="5076825" y="3123711"/>
            <a:ext cx="711967" cy="114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798326" y="5502542"/>
            <a:ext cx="2268121" cy="523220"/>
          </a:xfrm>
          <a:prstGeom prst="rect">
            <a:avLst/>
          </a:prstGeom>
          <a:noFill/>
        </p:spPr>
        <p:txBody>
          <a:bodyPr wrap="none" rtlCol="0">
            <a:spAutoFit/>
          </a:bodyPr>
          <a:lstStyle/>
          <a:p>
            <a:r>
              <a:rPr lang="en-US" sz="1400" i="1" dirty="0" smtClean="0"/>
              <a:t>UTC Aerospace Systems</a:t>
            </a:r>
          </a:p>
          <a:p>
            <a:r>
              <a:rPr lang="en-US" sz="1400" i="1" dirty="0" smtClean="0"/>
              <a:t> Cargo </a:t>
            </a:r>
            <a:r>
              <a:rPr lang="en-US" sz="1400" i="1" dirty="0"/>
              <a:t>B</a:t>
            </a:r>
            <a:r>
              <a:rPr lang="en-US" sz="1400" i="1" dirty="0" smtClean="0"/>
              <a:t>ay </a:t>
            </a:r>
            <a:r>
              <a:rPr lang="en-US" sz="1400" i="1" dirty="0"/>
              <a:t>T</a:t>
            </a:r>
            <a:r>
              <a:rPr lang="en-US" sz="1400" i="1" dirty="0" smtClean="0"/>
              <a:t>est </a:t>
            </a:r>
            <a:r>
              <a:rPr lang="en-US" sz="1400" i="1" dirty="0"/>
              <a:t>S</a:t>
            </a:r>
            <a:r>
              <a:rPr lang="en-US" sz="1400" i="1" dirty="0" smtClean="0"/>
              <a:t>imulator</a:t>
            </a:r>
            <a:endParaRPr lang="en-US" sz="1400" i="1" dirty="0"/>
          </a:p>
        </p:txBody>
      </p:sp>
    </p:spTree>
    <p:extLst>
      <p:ext uri="{BB962C8B-B14F-4D97-AF65-F5344CB8AC3E}">
        <p14:creationId xmlns:p14="http://schemas.microsoft.com/office/powerpoint/2010/main" val="363451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54"/>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4"/>
                </p:tgtEl>
              </p:cMediaNode>
            </p:video>
          </p:childTnLst>
        </p:cTn>
      </p:par>
    </p:tnLst>
    <p:bldLst>
      <p:bldP spid="2" grpId="0"/>
      <p:bldP spid="12" grpId="0"/>
      <p:bldP spid="13" grpId="0" animBg="1"/>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ounded Rectangle 195"/>
          <p:cNvSpPr/>
          <p:nvPr/>
        </p:nvSpPr>
        <p:spPr>
          <a:xfrm>
            <a:off x="6488196" y="1594706"/>
            <a:ext cx="2430790" cy="2203641"/>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a:off x="2710894" y="1581710"/>
            <a:ext cx="3638855" cy="1943898"/>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78966" y="1657916"/>
            <a:ext cx="2430790" cy="2203641"/>
          </a:xfrm>
          <a:prstGeom prst="round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3"/>
          <p:cNvSpPr>
            <a:spLocks noGrp="1"/>
          </p:cNvSpPr>
          <p:nvPr>
            <p:ph type="sldNum" sz="quarter" idx="12"/>
          </p:nvPr>
        </p:nvSpPr>
        <p:spPr>
          <a:xfrm>
            <a:off x="8081310" y="6388773"/>
            <a:ext cx="774191" cy="193395"/>
          </a:xfrm>
        </p:spPr>
        <p:txBody>
          <a:bodyPr/>
          <a:lstStyle/>
          <a:p>
            <a:fld id="{789DF654-7552-4B9D-9287-15EA6E658DE7}" type="slidenum">
              <a:rPr lang="en-US" smtClean="0">
                <a:solidFill>
                  <a:prstClr val="black"/>
                </a:solidFill>
              </a:rPr>
              <a:pPr/>
              <a:t>18</a:t>
            </a:fld>
            <a:endParaRPr lang="en-US" dirty="0">
              <a:solidFill>
                <a:prstClr val="black"/>
              </a:solidFill>
            </a:endParaRPr>
          </a:p>
        </p:txBody>
      </p:sp>
      <p:sp>
        <p:nvSpPr>
          <p:cNvPr id="25" name="Title 1"/>
          <p:cNvSpPr>
            <a:spLocks noGrp="1"/>
          </p:cNvSpPr>
          <p:nvPr>
            <p:ph type="title"/>
          </p:nvPr>
        </p:nvSpPr>
        <p:spPr>
          <a:xfrm>
            <a:off x="292607" y="202108"/>
            <a:ext cx="8725881" cy="563562"/>
          </a:xfrm>
        </p:spPr>
        <p:txBody>
          <a:bodyPr/>
          <a:lstStyle/>
          <a:p>
            <a:r>
              <a:rPr lang="en-US" sz="2800" dirty="0" smtClean="0"/>
              <a:t>Cargo bay smoke transport modeling:</a:t>
            </a:r>
            <a:br>
              <a:rPr lang="en-US" sz="2800" dirty="0" smtClean="0"/>
            </a:br>
            <a:r>
              <a:rPr lang="en-US" sz="2800" dirty="0" smtClean="0"/>
              <a:t>next steps</a:t>
            </a:r>
            <a:endParaRPr lang="en-US" sz="2800" dirty="0"/>
          </a:p>
        </p:txBody>
      </p:sp>
      <p:pic>
        <p:nvPicPr>
          <p:cNvPr id="118" name="Picture 117"/>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119" name="LOGO"/>
          <p:cNvGrpSpPr>
            <a:grpSpLocks noChangeAspect="1"/>
          </p:cNvGrpSpPr>
          <p:nvPr/>
        </p:nvGrpSpPr>
        <p:grpSpPr>
          <a:xfrm>
            <a:off x="85219" y="6529420"/>
            <a:ext cx="1451728" cy="259920"/>
            <a:chOff x="0" y="3429000"/>
            <a:chExt cx="6029325" cy="1079500"/>
          </a:xfrm>
        </p:grpSpPr>
        <p:sp>
          <p:nvSpPr>
            <p:cNvPr id="120"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1"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117" name="TextBox 116"/>
          <p:cNvSpPr txBox="1"/>
          <p:nvPr/>
        </p:nvSpPr>
        <p:spPr>
          <a:xfrm>
            <a:off x="6530173" y="1692246"/>
            <a:ext cx="2406428" cy="369332"/>
          </a:xfrm>
          <a:prstGeom prst="rect">
            <a:avLst/>
          </a:prstGeom>
          <a:noFill/>
        </p:spPr>
        <p:txBody>
          <a:bodyPr wrap="none" rtlCol="0">
            <a:spAutoFit/>
          </a:bodyPr>
          <a:lstStyle/>
          <a:p>
            <a:pPr algn="ctr"/>
            <a:r>
              <a:rPr lang="en-US" b="1" dirty="0" smtClean="0">
                <a:solidFill>
                  <a:srgbClr val="0070C0"/>
                </a:solidFill>
                <a:latin typeface="Arial Narrow" panose="020B0606020202030204" pitchFamily="34" charset="0"/>
                <a:cs typeface="Arial" panose="020B0604020202020204" pitchFamily="34" charset="0"/>
              </a:rPr>
              <a:t>Characterization of Fires</a:t>
            </a:r>
          </a:p>
        </p:txBody>
      </p:sp>
      <p:grpSp>
        <p:nvGrpSpPr>
          <p:cNvPr id="162" name="Group 161"/>
          <p:cNvGrpSpPr/>
          <p:nvPr/>
        </p:nvGrpSpPr>
        <p:grpSpPr>
          <a:xfrm>
            <a:off x="2622747" y="3332810"/>
            <a:ext cx="3882604" cy="2610205"/>
            <a:chOff x="7610938" y="3299820"/>
            <a:chExt cx="4752061" cy="3194725"/>
          </a:xfrm>
        </p:grpSpPr>
        <p:grpSp>
          <p:nvGrpSpPr>
            <p:cNvPr id="163" name="Group 162"/>
            <p:cNvGrpSpPr/>
            <p:nvPr/>
          </p:nvGrpSpPr>
          <p:grpSpPr>
            <a:xfrm>
              <a:off x="7610938" y="3299820"/>
              <a:ext cx="4752061" cy="3194725"/>
              <a:chOff x="3693112" y="2740974"/>
              <a:chExt cx="4752061" cy="3194725"/>
            </a:xfrm>
          </p:grpSpPr>
          <p:pic>
            <p:nvPicPr>
              <p:cNvPr id="165" name="Picture 164"/>
              <p:cNvPicPr>
                <a:picLocks noChangeAspect="1"/>
              </p:cNvPicPr>
              <p:nvPr/>
            </p:nvPicPr>
            <p:blipFill>
              <a:blip r:embed="rId4">
                <a:clrChange>
                  <a:clrFrom>
                    <a:srgbClr val="FFFFFF"/>
                  </a:clrFrom>
                  <a:clrTo>
                    <a:srgbClr val="FFFFFF">
                      <a:alpha val="0"/>
                    </a:srgbClr>
                  </a:clrTo>
                </a:clrChange>
              </a:blip>
              <a:stretch>
                <a:fillRect/>
              </a:stretch>
            </p:blipFill>
            <p:spPr>
              <a:xfrm>
                <a:off x="3693112" y="2740974"/>
                <a:ext cx="4752061" cy="3194725"/>
              </a:xfrm>
              <a:prstGeom prst="rect">
                <a:avLst/>
              </a:prstGeom>
            </p:spPr>
          </p:pic>
          <p:sp>
            <p:nvSpPr>
              <p:cNvPr id="166" name="Can 165"/>
              <p:cNvSpPr/>
              <p:nvPr/>
            </p:nvSpPr>
            <p:spPr>
              <a:xfrm>
                <a:off x="5826846" y="3971856"/>
                <a:ext cx="147559" cy="5421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67" name="Can 166"/>
              <p:cNvSpPr/>
              <p:nvPr/>
            </p:nvSpPr>
            <p:spPr>
              <a:xfrm>
                <a:off x="6608328" y="3430145"/>
                <a:ext cx="147559" cy="5421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68" name="Can 167"/>
              <p:cNvSpPr/>
              <p:nvPr/>
            </p:nvSpPr>
            <p:spPr>
              <a:xfrm>
                <a:off x="6122963" y="3775016"/>
                <a:ext cx="147559" cy="5421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69" name="Can 168"/>
              <p:cNvSpPr/>
              <p:nvPr/>
            </p:nvSpPr>
            <p:spPr>
              <a:xfrm>
                <a:off x="6826191" y="3302618"/>
                <a:ext cx="147559" cy="5421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grpSp>
        <p:pic>
          <p:nvPicPr>
            <p:cNvPr id="164" name="Picture 163"/>
            <p:cNvPicPr>
              <a:picLocks noChangeAspect="1"/>
            </p:cNvPicPr>
            <p:nvPr/>
          </p:nvPicPr>
          <p:blipFill rotWithShape="1">
            <a:blip r:embed="rId5" cstate="print">
              <a:extLst>
                <a:ext uri="{28A0092B-C50C-407E-A947-70E740481C1C}">
                  <a14:useLocalDpi xmlns:a14="http://schemas.microsoft.com/office/drawing/2010/main"/>
                </a:ext>
              </a:extLst>
            </a:blip>
            <a:srcRect l="16287" t="3809" r="8194"/>
            <a:stretch/>
          </p:blipFill>
          <p:spPr>
            <a:xfrm>
              <a:off x="11643060" y="4529472"/>
              <a:ext cx="698942" cy="1567443"/>
            </a:xfrm>
            <a:prstGeom prst="rect">
              <a:avLst/>
            </a:prstGeom>
          </p:spPr>
        </p:pic>
      </p:grpSp>
      <p:sp>
        <p:nvSpPr>
          <p:cNvPr id="170" name="TextBox 169"/>
          <p:cNvSpPr txBox="1"/>
          <p:nvPr/>
        </p:nvSpPr>
        <p:spPr>
          <a:xfrm>
            <a:off x="208337" y="1692246"/>
            <a:ext cx="2408493" cy="646331"/>
          </a:xfrm>
          <a:prstGeom prst="rect">
            <a:avLst/>
          </a:prstGeom>
          <a:noFill/>
        </p:spPr>
        <p:txBody>
          <a:bodyPr wrap="square" rtlCol="0">
            <a:spAutoFit/>
          </a:bodyPr>
          <a:lstStyle/>
          <a:p>
            <a:pPr algn="ctr"/>
            <a:r>
              <a:rPr lang="en-US" b="1" dirty="0" smtClean="0">
                <a:solidFill>
                  <a:srgbClr val="0070C0"/>
                </a:solidFill>
                <a:latin typeface="Arial Narrow" panose="020B0606020202030204" pitchFamily="34" charset="0"/>
              </a:rPr>
              <a:t>Characterization of Smoke Generators</a:t>
            </a:r>
          </a:p>
        </p:txBody>
      </p:sp>
      <p:sp>
        <p:nvSpPr>
          <p:cNvPr id="171" name="TextBox 170"/>
          <p:cNvSpPr txBox="1"/>
          <p:nvPr/>
        </p:nvSpPr>
        <p:spPr>
          <a:xfrm>
            <a:off x="1489189" y="5792409"/>
            <a:ext cx="6167074" cy="369332"/>
          </a:xfrm>
          <a:prstGeom prst="rect">
            <a:avLst/>
          </a:prstGeom>
          <a:noFill/>
        </p:spPr>
        <p:txBody>
          <a:bodyPr wrap="none" rtlCol="0">
            <a:spAutoFit/>
          </a:bodyPr>
          <a:lstStyle/>
          <a:p>
            <a:pPr algn="ctr"/>
            <a:r>
              <a:rPr lang="en-US" b="1" dirty="0" smtClean="0">
                <a:solidFill>
                  <a:srgbClr val="0070C0"/>
                </a:solidFill>
                <a:latin typeface="Arial Narrow" panose="020B0606020202030204" pitchFamily="34" charset="0"/>
              </a:rPr>
              <a:t>Assess Smoke Detection Performance via Simulation Methodology</a:t>
            </a:r>
          </a:p>
        </p:txBody>
      </p:sp>
      <p:pic>
        <p:nvPicPr>
          <p:cNvPr id="173" name="Picture 1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7001" y="2256605"/>
            <a:ext cx="1622355" cy="1031417"/>
          </a:xfrm>
          <a:prstGeom prst="rect">
            <a:avLst/>
          </a:prstGeom>
          <a:ln>
            <a:noFill/>
          </a:ln>
          <a:effectLst>
            <a:outerShdw blurRad="292100" dist="139700" dir="2700000" algn="tl" rotWithShape="0">
              <a:srgbClr val="333333">
                <a:alpha val="65000"/>
              </a:srgbClr>
            </a:outerShdw>
          </a:effectLst>
        </p:spPr>
      </p:pic>
      <p:pic>
        <p:nvPicPr>
          <p:cNvPr id="175" name="Picture 17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684620" y="3100642"/>
            <a:ext cx="984541" cy="873294"/>
          </a:xfrm>
          <a:prstGeom prst="rect">
            <a:avLst/>
          </a:prstGeom>
          <a:ln>
            <a:noFill/>
          </a:ln>
          <a:effectLst>
            <a:outerShdw blurRad="292100" dist="139700" dir="2700000" algn="tl" rotWithShape="0">
              <a:srgbClr val="333333">
                <a:alpha val="65000"/>
              </a:srgbClr>
            </a:outerShdw>
          </a:effectLst>
        </p:spPr>
      </p:pic>
      <p:pic>
        <p:nvPicPr>
          <p:cNvPr id="177" name="Picture 176"/>
          <p:cNvPicPr>
            <a:picLocks noChangeAspect="1"/>
          </p:cNvPicPr>
          <p:nvPr/>
        </p:nvPicPr>
        <p:blipFill>
          <a:blip r:embed="rId8"/>
          <a:stretch>
            <a:fillRect/>
          </a:stretch>
        </p:blipFill>
        <p:spPr>
          <a:xfrm>
            <a:off x="860880" y="2338578"/>
            <a:ext cx="998336" cy="1311996"/>
          </a:xfrm>
          <a:prstGeom prst="rect">
            <a:avLst/>
          </a:prstGeom>
          <a:ln>
            <a:noFill/>
          </a:ln>
          <a:effectLst>
            <a:outerShdw blurRad="292100" dist="139700" dir="2700000" algn="tl" rotWithShape="0">
              <a:srgbClr val="333333">
                <a:alpha val="65000"/>
              </a:srgbClr>
            </a:outerShdw>
          </a:effectLst>
        </p:spPr>
      </p:pic>
      <p:pic>
        <p:nvPicPr>
          <p:cNvPr id="178" name="Picture 17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609756" y="4382678"/>
            <a:ext cx="589676" cy="813254"/>
          </a:xfrm>
          <a:prstGeom prst="rect">
            <a:avLst/>
          </a:prstGeom>
          <a:ln>
            <a:noFill/>
          </a:ln>
          <a:effectLst>
            <a:outerShdw blurRad="292100" dist="139700" dir="2700000" algn="tl" rotWithShape="0">
              <a:srgbClr val="333333">
                <a:alpha val="65000"/>
              </a:srgbClr>
            </a:outerShdw>
          </a:effectLst>
        </p:spPr>
      </p:pic>
      <p:sp>
        <p:nvSpPr>
          <p:cNvPr id="188" name="TextBox 187"/>
          <p:cNvSpPr txBox="1"/>
          <p:nvPr/>
        </p:nvSpPr>
        <p:spPr>
          <a:xfrm>
            <a:off x="2823296" y="1692246"/>
            <a:ext cx="3448623" cy="646331"/>
          </a:xfrm>
          <a:prstGeom prst="rect">
            <a:avLst/>
          </a:prstGeom>
          <a:noFill/>
        </p:spPr>
        <p:txBody>
          <a:bodyPr wrap="square" rtlCol="0">
            <a:spAutoFit/>
          </a:bodyPr>
          <a:lstStyle/>
          <a:p>
            <a:pPr algn="ctr"/>
            <a:r>
              <a:rPr lang="en-US" b="1" dirty="0" smtClean="0">
                <a:solidFill>
                  <a:srgbClr val="0070C0"/>
                </a:solidFill>
                <a:latin typeface="Arial Narrow" panose="020B0606020202030204" pitchFamily="34" charset="0"/>
              </a:rPr>
              <a:t>Characterization of Transport Dynamics in Cargo Compartments</a:t>
            </a:r>
          </a:p>
        </p:txBody>
      </p:sp>
      <p:sp>
        <p:nvSpPr>
          <p:cNvPr id="189" name="Right Arrow 188"/>
          <p:cNvSpPr/>
          <p:nvPr/>
        </p:nvSpPr>
        <p:spPr>
          <a:xfrm rot="3093720">
            <a:off x="1834652" y="3823946"/>
            <a:ext cx="978408" cy="28023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ight Arrow 189"/>
          <p:cNvSpPr/>
          <p:nvPr/>
        </p:nvSpPr>
        <p:spPr>
          <a:xfrm rot="7987885">
            <a:off x="6074959" y="3804224"/>
            <a:ext cx="978408" cy="28023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ight Arrow 190"/>
          <p:cNvSpPr/>
          <p:nvPr/>
        </p:nvSpPr>
        <p:spPr>
          <a:xfrm rot="5400000">
            <a:off x="4318233" y="3362059"/>
            <a:ext cx="338735" cy="280236"/>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Picture 191"/>
          <p:cNvPicPr>
            <a:picLocks noChangeAspect="1"/>
          </p:cNvPicPr>
          <p:nvPr/>
        </p:nvPicPr>
        <p:blipFill>
          <a:blip r:embed="rId10"/>
          <a:stretch>
            <a:fillRect/>
          </a:stretch>
        </p:blipFill>
        <p:spPr>
          <a:xfrm>
            <a:off x="3073002" y="2484012"/>
            <a:ext cx="2949209" cy="729746"/>
          </a:xfrm>
          <a:prstGeom prst="rect">
            <a:avLst/>
          </a:prstGeom>
        </p:spPr>
      </p:pic>
      <p:sp>
        <p:nvSpPr>
          <p:cNvPr id="194" name="Text Placeholder 4"/>
          <p:cNvSpPr txBox="1">
            <a:spLocks/>
          </p:cNvSpPr>
          <p:nvPr/>
        </p:nvSpPr>
        <p:spPr>
          <a:xfrm>
            <a:off x="247631" y="990600"/>
            <a:ext cx="8555037" cy="548640"/>
          </a:xfrm>
          <a:prstGeom prst="rect">
            <a:avLst/>
          </a:prstGeom>
        </p:spPr>
        <p:txBody>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r>
              <a:rPr lang="en-US" sz="1800" dirty="0" smtClean="0"/>
              <a:t>Mature tool to encompass smoke generated from fire sources</a:t>
            </a:r>
            <a:endParaRPr lang="en-US" sz="1800" dirty="0"/>
          </a:p>
        </p:txBody>
      </p:sp>
    </p:spTree>
    <p:extLst>
      <p:ext uri="{BB962C8B-B14F-4D97-AF65-F5344CB8AC3E}">
        <p14:creationId xmlns:p14="http://schemas.microsoft.com/office/powerpoint/2010/main" val="3544462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04199" y="6385205"/>
            <a:ext cx="774191" cy="193395"/>
          </a:xfrm>
        </p:spPr>
        <p:txBody>
          <a:bodyPr/>
          <a:lstStyle/>
          <a:p>
            <a:fld id="{789DF654-7552-4B9D-9287-15EA6E658DE7}" type="slidenum">
              <a:rPr lang="en-US" smtClean="0"/>
              <a:pPr/>
              <a:t>2</a:t>
            </a:fld>
            <a:endParaRPr lang="en-US" dirty="0"/>
          </a:p>
        </p:txBody>
      </p:sp>
      <p:sp>
        <p:nvSpPr>
          <p:cNvPr id="3" name="TextBox 2"/>
          <p:cNvSpPr txBox="1"/>
          <p:nvPr/>
        </p:nvSpPr>
        <p:spPr>
          <a:xfrm>
            <a:off x="2006600" y="1054100"/>
            <a:ext cx="3190489" cy="2369880"/>
          </a:xfrm>
          <a:prstGeom prst="rect">
            <a:avLst/>
          </a:prstGeom>
          <a:noFill/>
        </p:spPr>
        <p:txBody>
          <a:bodyPr wrap="none" rtlCol="0">
            <a:spAutoFit/>
          </a:bodyPr>
          <a:lstStyle/>
          <a:p>
            <a:r>
              <a:rPr lang="en-US" sz="2400" b="1" i="1" dirty="0" smtClean="0"/>
              <a:t>Acknowledgements</a:t>
            </a:r>
          </a:p>
          <a:p>
            <a:endParaRPr lang="en-US" sz="2400" b="1" i="1" dirty="0"/>
          </a:p>
          <a:p>
            <a:r>
              <a:rPr lang="en-US" sz="2000" i="1" dirty="0" smtClean="0"/>
              <a:t>FAA</a:t>
            </a:r>
          </a:p>
          <a:p>
            <a:pPr lvl="1"/>
            <a:r>
              <a:rPr lang="en-US" sz="2000" i="1" dirty="0" smtClean="0"/>
              <a:t>Matthew </a:t>
            </a:r>
            <a:r>
              <a:rPr lang="en-US" sz="2000" i="1" dirty="0" smtClean="0"/>
              <a:t>Karp</a:t>
            </a:r>
            <a:endParaRPr lang="en-US" sz="2000" i="1" dirty="0" smtClean="0"/>
          </a:p>
          <a:p>
            <a:pPr lvl="1"/>
            <a:r>
              <a:rPr lang="en-US" sz="2000" i="1" dirty="0" smtClean="0"/>
              <a:t>Robert Ochs</a:t>
            </a:r>
          </a:p>
          <a:p>
            <a:endParaRPr lang="en-US" sz="2000" i="1" dirty="0"/>
          </a:p>
          <a:p>
            <a:r>
              <a:rPr lang="en-US" sz="2000" i="1" dirty="0" smtClean="0"/>
              <a:t>UTC Aerospace Systems</a:t>
            </a:r>
            <a:endParaRPr lang="en-US" sz="2000" i="1" dirty="0"/>
          </a:p>
        </p:txBody>
      </p:sp>
      <p:grpSp>
        <p:nvGrpSpPr>
          <p:cNvPr id="6" name="LOGO"/>
          <p:cNvGrpSpPr>
            <a:grpSpLocks noChangeAspect="1"/>
          </p:cNvGrpSpPr>
          <p:nvPr/>
        </p:nvGrpSpPr>
        <p:grpSpPr>
          <a:xfrm>
            <a:off x="85219" y="6529420"/>
            <a:ext cx="1451728" cy="259920"/>
            <a:chOff x="0" y="3429000"/>
            <a:chExt cx="6029325" cy="1079500"/>
          </a:xfrm>
        </p:grpSpPr>
        <p:sp>
          <p:nvSpPr>
            <p:cNvPr id="7"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9" name="Picture 48"/>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sp>
        <p:nvSpPr>
          <p:cNvPr id="48"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Tree>
    <p:extLst>
      <p:ext uri="{BB962C8B-B14F-4D97-AF65-F5344CB8AC3E}">
        <p14:creationId xmlns:p14="http://schemas.microsoft.com/office/powerpoint/2010/main" val="2026936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ed Rectangle 72"/>
          <p:cNvSpPr/>
          <p:nvPr/>
        </p:nvSpPr>
        <p:spPr>
          <a:xfrm>
            <a:off x="152400" y="1696598"/>
            <a:ext cx="4301568" cy="3205908"/>
          </a:xfrm>
          <a:prstGeom prst="roundRect">
            <a:avLst>
              <a:gd name="adj" fmla="val 12887"/>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accent2"/>
              </a:solidFill>
            </a:endParaRPr>
          </a:p>
        </p:txBody>
      </p:sp>
      <p:sp>
        <p:nvSpPr>
          <p:cNvPr id="63" name="Rounded Rectangle 62"/>
          <p:cNvSpPr/>
          <p:nvPr/>
        </p:nvSpPr>
        <p:spPr>
          <a:xfrm>
            <a:off x="4613945" y="1696598"/>
            <a:ext cx="4253641" cy="3205908"/>
          </a:xfrm>
          <a:prstGeom prst="roundRect">
            <a:avLst>
              <a:gd name="adj" fmla="val 12178"/>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accent2"/>
              </a:solidFill>
            </a:endParaRPr>
          </a:p>
        </p:txBody>
      </p:sp>
      <p:sp>
        <p:nvSpPr>
          <p:cNvPr id="2" name="Rectangle 1"/>
          <p:cNvSpPr/>
          <p:nvPr/>
        </p:nvSpPr>
        <p:spPr>
          <a:xfrm>
            <a:off x="0" y="6610927"/>
            <a:ext cx="2161464" cy="2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3"/>
          <p:cNvSpPr>
            <a:spLocks noGrp="1"/>
          </p:cNvSpPr>
          <p:nvPr>
            <p:ph type="sldNum" sz="quarter" idx="12"/>
          </p:nvPr>
        </p:nvSpPr>
        <p:spPr>
          <a:xfrm>
            <a:off x="8202440" y="6381882"/>
            <a:ext cx="774191" cy="193395"/>
          </a:xfrm>
        </p:spPr>
        <p:txBody>
          <a:bodyPr/>
          <a:lstStyle/>
          <a:p>
            <a:fld id="{789DF654-7552-4B9D-9287-15EA6E658DE7}" type="slidenum">
              <a:rPr lang="en-US" smtClean="0">
                <a:solidFill>
                  <a:prstClr val="black"/>
                </a:solidFill>
              </a:rPr>
              <a:pPr/>
              <a:t>3</a:t>
            </a:fld>
            <a:endParaRPr lang="en-US" dirty="0">
              <a:solidFill>
                <a:prstClr val="black"/>
              </a:solidFill>
            </a:endParaRPr>
          </a:p>
        </p:txBody>
      </p:sp>
      <p:sp>
        <p:nvSpPr>
          <p:cNvPr id="20"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25" name="Title 1"/>
          <p:cNvSpPr>
            <a:spLocks noGrp="1"/>
          </p:cNvSpPr>
          <p:nvPr>
            <p:ph type="title"/>
          </p:nvPr>
        </p:nvSpPr>
        <p:spPr>
          <a:xfrm>
            <a:off x="292607" y="375195"/>
            <a:ext cx="8787003" cy="563562"/>
          </a:xfrm>
        </p:spPr>
        <p:txBody>
          <a:bodyPr/>
          <a:lstStyle/>
          <a:p>
            <a:r>
              <a:rPr lang="en-US" sz="2800" dirty="0" smtClean="0"/>
              <a:t>Cargo bay Detection system development</a:t>
            </a:r>
            <a:endParaRPr lang="en-US" sz="2800" dirty="0"/>
          </a:p>
        </p:txBody>
      </p:sp>
      <p:sp>
        <p:nvSpPr>
          <p:cNvPr id="26" name="Text Placeholder 77"/>
          <p:cNvSpPr txBox="1">
            <a:spLocks/>
          </p:cNvSpPr>
          <p:nvPr/>
        </p:nvSpPr>
        <p:spPr>
          <a:xfrm>
            <a:off x="152400" y="916958"/>
            <a:ext cx="8991600" cy="407017"/>
          </a:xfrm>
          <a:prstGeom prst="rect">
            <a:avLst/>
          </a:prstGeom>
        </p:spPr>
        <p:txBody>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pPr fontAlgn="auto">
              <a:spcBef>
                <a:spcPts val="400"/>
              </a:spcBef>
              <a:spcAft>
                <a:spcPts val="0"/>
              </a:spcAft>
            </a:pPr>
            <a:r>
              <a:rPr lang="en-US" sz="2000" i="1" dirty="0" smtClean="0">
                <a:solidFill>
                  <a:prstClr val="black"/>
                </a:solidFill>
              </a:rPr>
              <a:t>Substantial number of tests required to develop and certify detection system</a:t>
            </a:r>
          </a:p>
        </p:txBody>
      </p:sp>
      <p:sp>
        <p:nvSpPr>
          <p:cNvPr id="68" name="TextBox 67"/>
          <p:cNvSpPr txBox="1"/>
          <p:nvPr/>
        </p:nvSpPr>
        <p:spPr>
          <a:xfrm>
            <a:off x="474554" y="1827505"/>
            <a:ext cx="3736720" cy="369332"/>
          </a:xfrm>
          <a:prstGeom prst="rect">
            <a:avLst/>
          </a:prstGeom>
          <a:noFill/>
        </p:spPr>
        <p:txBody>
          <a:bodyPr wrap="square" rtlCol="0">
            <a:spAutoFit/>
          </a:bodyPr>
          <a:lstStyle/>
          <a:p>
            <a:pPr algn="ctr"/>
            <a:r>
              <a:rPr lang="en-US" b="1" dirty="0" smtClean="0">
                <a:solidFill>
                  <a:schemeClr val="bg2">
                    <a:lumMod val="60000"/>
                    <a:lumOff val="40000"/>
                  </a:schemeClr>
                </a:solidFill>
                <a:latin typeface="Arial Narrow" panose="020B0606020202030204" pitchFamily="34" charset="0"/>
              </a:rPr>
              <a:t>Design and Optimize Detection System</a:t>
            </a:r>
          </a:p>
        </p:txBody>
      </p:sp>
      <p:grpSp>
        <p:nvGrpSpPr>
          <p:cNvPr id="44" name="LOGO"/>
          <p:cNvGrpSpPr>
            <a:grpSpLocks noChangeAspect="1"/>
          </p:cNvGrpSpPr>
          <p:nvPr/>
        </p:nvGrpSpPr>
        <p:grpSpPr>
          <a:xfrm>
            <a:off x="85219" y="6529420"/>
            <a:ext cx="1451728" cy="259920"/>
            <a:chOff x="0" y="3429000"/>
            <a:chExt cx="6029325" cy="1079500"/>
          </a:xfrm>
        </p:grpSpPr>
        <p:sp>
          <p:nvSpPr>
            <p:cNvPr id="45"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8" name="Picture 10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775" y="2323805"/>
            <a:ext cx="2987014" cy="1981802"/>
          </a:xfrm>
          <a:prstGeom prst="rect">
            <a:avLst/>
          </a:prstGeom>
          <a:ln>
            <a:noFill/>
          </a:ln>
          <a:effectLst>
            <a:outerShdw blurRad="292100" dist="139700" dir="2700000" algn="tl" rotWithShape="0">
              <a:srgbClr val="333333">
                <a:alpha val="65000"/>
              </a:srgbClr>
            </a:outerShdw>
          </a:effectLst>
        </p:spPr>
      </p:pic>
      <p:pic>
        <p:nvPicPr>
          <p:cNvPr id="110" name="Picture 109"/>
          <p:cNvPicPr/>
          <p:nvPr/>
        </p:nvPicPr>
        <p:blipFill>
          <a:blip r:embed="rId4"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sp>
        <p:nvSpPr>
          <p:cNvPr id="64" name="TextBox 63"/>
          <p:cNvSpPr txBox="1"/>
          <p:nvPr/>
        </p:nvSpPr>
        <p:spPr>
          <a:xfrm>
            <a:off x="5405443" y="1827505"/>
            <a:ext cx="2707454" cy="369332"/>
          </a:xfrm>
          <a:prstGeom prst="rect">
            <a:avLst/>
          </a:prstGeom>
          <a:noFill/>
        </p:spPr>
        <p:txBody>
          <a:bodyPr wrap="square" rtlCol="0">
            <a:spAutoFit/>
          </a:bodyPr>
          <a:lstStyle/>
          <a:p>
            <a:pPr algn="ctr"/>
            <a:r>
              <a:rPr lang="en-US" b="1" dirty="0" smtClean="0">
                <a:solidFill>
                  <a:schemeClr val="bg2">
                    <a:lumMod val="60000"/>
                    <a:lumOff val="40000"/>
                  </a:schemeClr>
                </a:solidFill>
                <a:latin typeface="Arial Narrow" panose="020B0606020202030204" pitchFamily="34" charset="0"/>
              </a:rPr>
              <a:t>Certify Detection System</a:t>
            </a:r>
          </a:p>
        </p:txBody>
      </p:sp>
      <p:pic>
        <p:nvPicPr>
          <p:cNvPr id="4" name="Picture 3"/>
          <p:cNvPicPr>
            <a:picLocks noChangeAspect="1"/>
          </p:cNvPicPr>
          <p:nvPr/>
        </p:nvPicPr>
        <p:blipFill>
          <a:blip r:embed="rId5"/>
          <a:stretch>
            <a:fillRect/>
          </a:stretch>
        </p:blipFill>
        <p:spPr>
          <a:xfrm>
            <a:off x="4887073" y="2569460"/>
            <a:ext cx="3756900" cy="1473294"/>
          </a:xfrm>
          <a:prstGeom prst="rect">
            <a:avLst/>
          </a:prstGeom>
        </p:spPr>
      </p:pic>
    </p:spTree>
    <p:extLst>
      <p:ext uri="{BB962C8B-B14F-4D97-AF65-F5344CB8AC3E}">
        <p14:creationId xmlns:p14="http://schemas.microsoft.com/office/powerpoint/2010/main" val="2341884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3"/>
          <a:stretch>
            <a:fillRect/>
          </a:stretch>
        </p:blipFill>
        <p:spPr>
          <a:xfrm>
            <a:off x="2000743" y="1344522"/>
            <a:ext cx="5142513" cy="1923100"/>
          </a:xfrm>
          <a:prstGeom prst="rect">
            <a:avLst/>
          </a:prstGeom>
        </p:spPr>
      </p:pic>
      <p:sp>
        <p:nvSpPr>
          <p:cNvPr id="120" name="Rounded Rectangle 119"/>
          <p:cNvSpPr/>
          <p:nvPr/>
        </p:nvSpPr>
        <p:spPr>
          <a:xfrm>
            <a:off x="570657" y="3288170"/>
            <a:ext cx="7860279" cy="2993770"/>
          </a:xfrm>
          <a:prstGeom prst="roundRect">
            <a:avLst>
              <a:gd name="adj" fmla="val 12887"/>
            </a:avLst>
          </a:prstGeom>
          <a:ln w="38100">
            <a:solidFill>
              <a:schemeClr val="tx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accent2"/>
              </a:solidFill>
            </a:endParaRPr>
          </a:p>
        </p:txBody>
      </p:sp>
      <p:sp>
        <p:nvSpPr>
          <p:cNvPr id="2" name="Rectangle 1"/>
          <p:cNvSpPr/>
          <p:nvPr/>
        </p:nvSpPr>
        <p:spPr>
          <a:xfrm>
            <a:off x="0" y="6610927"/>
            <a:ext cx="2161464" cy="2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3"/>
          <p:cNvSpPr>
            <a:spLocks noGrp="1"/>
          </p:cNvSpPr>
          <p:nvPr>
            <p:ph type="sldNum" sz="quarter" idx="12"/>
          </p:nvPr>
        </p:nvSpPr>
        <p:spPr>
          <a:xfrm>
            <a:off x="8202440" y="6381882"/>
            <a:ext cx="774191" cy="193395"/>
          </a:xfrm>
        </p:spPr>
        <p:txBody>
          <a:bodyPr/>
          <a:lstStyle/>
          <a:p>
            <a:fld id="{789DF654-7552-4B9D-9287-15EA6E658DE7}" type="slidenum">
              <a:rPr lang="en-US" smtClean="0">
                <a:solidFill>
                  <a:prstClr val="black"/>
                </a:solidFill>
              </a:rPr>
              <a:pPr/>
              <a:t>4</a:t>
            </a:fld>
            <a:endParaRPr lang="en-US" dirty="0">
              <a:solidFill>
                <a:prstClr val="black"/>
              </a:solidFill>
            </a:endParaRPr>
          </a:p>
        </p:txBody>
      </p:sp>
      <p:sp>
        <p:nvSpPr>
          <p:cNvPr id="20"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26" name="Text Placeholder 77"/>
          <p:cNvSpPr txBox="1">
            <a:spLocks/>
          </p:cNvSpPr>
          <p:nvPr/>
        </p:nvSpPr>
        <p:spPr>
          <a:xfrm>
            <a:off x="152400" y="916958"/>
            <a:ext cx="8991600" cy="407017"/>
          </a:xfrm>
          <a:prstGeom prst="rect">
            <a:avLst/>
          </a:prstGeom>
        </p:spPr>
        <p:txBody>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pPr fontAlgn="auto">
              <a:spcBef>
                <a:spcPts val="400"/>
              </a:spcBef>
              <a:spcAft>
                <a:spcPts val="0"/>
              </a:spcAft>
            </a:pPr>
            <a:r>
              <a:rPr lang="en-US" sz="1800" i="1" dirty="0" smtClean="0">
                <a:solidFill>
                  <a:prstClr val="black"/>
                </a:solidFill>
              </a:rPr>
              <a:t>Objective: Develop a model-based tool to augment and streamline certification process</a:t>
            </a:r>
          </a:p>
        </p:txBody>
      </p:sp>
      <p:grpSp>
        <p:nvGrpSpPr>
          <p:cNvPr id="44" name="LOGO"/>
          <p:cNvGrpSpPr>
            <a:grpSpLocks noChangeAspect="1"/>
          </p:cNvGrpSpPr>
          <p:nvPr/>
        </p:nvGrpSpPr>
        <p:grpSpPr>
          <a:xfrm>
            <a:off x="85219" y="6529420"/>
            <a:ext cx="1451728" cy="259920"/>
            <a:chOff x="0" y="3429000"/>
            <a:chExt cx="6029325" cy="1079500"/>
          </a:xfrm>
        </p:grpSpPr>
        <p:sp>
          <p:nvSpPr>
            <p:cNvPr id="45"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10" name="Picture 109"/>
          <p:cNvPicPr/>
          <p:nvPr/>
        </p:nvPicPr>
        <p:blipFill>
          <a:blip r:embed="rId4"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sp>
        <p:nvSpPr>
          <p:cNvPr id="74" name="TextBox 73"/>
          <p:cNvSpPr txBox="1"/>
          <p:nvPr/>
        </p:nvSpPr>
        <p:spPr>
          <a:xfrm>
            <a:off x="3938129" y="3981534"/>
            <a:ext cx="2723823" cy="1477328"/>
          </a:xfrm>
          <a:prstGeom prst="rect">
            <a:avLst/>
          </a:prstGeom>
          <a:noFill/>
        </p:spPr>
        <p:txBody>
          <a:bodyPr wrap="none" rtlCol="0">
            <a:spAutoFit/>
          </a:bodyPr>
          <a:lstStyle/>
          <a:p>
            <a:r>
              <a:rPr lang="en-US" b="1" u="sng" dirty="0" smtClean="0"/>
              <a:t>Benefits</a:t>
            </a:r>
            <a:r>
              <a:rPr lang="en-US" b="1" dirty="0" smtClean="0"/>
              <a:t>:</a:t>
            </a:r>
          </a:p>
          <a:p>
            <a:r>
              <a:rPr lang="en-US" dirty="0" smtClean="0"/>
              <a:t>Virtual tests</a:t>
            </a:r>
          </a:p>
          <a:p>
            <a:r>
              <a:rPr lang="en-US" dirty="0" smtClean="0"/>
              <a:t>Parametric variations</a:t>
            </a:r>
          </a:p>
          <a:p>
            <a:r>
              <a:rPr lang="en-US" dirty="0" smtClean="0"/>
              <a:t>Physical insight</a:t>
            </a:r>
          </a:p>
          <a:p>
            <a:r>
              <a:rPr lang="en-US" dirty="0"/>
              <a:t>Accelerate development </a:t>
            </a:r>
          </a:p>
        </p:txBody>
      </p:sp>
      <p:grpSp>
        <p:nvGrpSpPr>
          <p:cNvPr id="61" name="Group 60"/>
          <p:cNvGrpSpPr/>
          <p:nvPr/>
        </p:nvGrpSpPr>
        <p:grpSpPr>
          <a:xfrm>
            <a:off x="650162" y="3725054"/>
            <a:ext cx="3520457" cy="2366741"/>
            <a:chOff x="9641650" y="2756694"/>
            <a:chExt cx="3882604" cy="2610205"/>
          </a:xfrm>
        </p:grpSpPr>
        <p:pic>
          <p:nvPicPr>
            <p:cNvPr id="66" name="Picture 65"/>
            <p:cNvPicPr>
              <a:picLocks noChangeAspect="1"/>
            </p:cNvPicPr>
            <p:nvPr/>
          </p:nvPicPr>
          <p:blipFill>
            <a:blip r:embed="rId5">
              <a:clrChange>
                <a:clrFrom>
                  <a:srgbClr val="FFFFFF"/>
                </a:clrFrom>
                <a:clrTo>
                  <a:srgbClr val="FFFFFF">
                    <a:alpha val="0"/>
                  </a:srgbClr>
                </a:clrTo>
              </a:clrChange>
            </a:blip>
            <a:stretch>
              <a:fillRect/>
            </a:stretch>
          </p:blipFill>
          <p:spPr>
            <a:xfrm>
              <a:off x="9641650" y="2756694"/>
              <a:ext cx="3882604" cy="2610205"/>
            </a:xfrm>
            <a:prstGeom prst="rect">
              <a:avLst/>
            </a:prstGeom>
          </p:spPr>
        </p:pic>
        <p:sp>
          <p:nvSpPr>
            <p:cNvPr id="70" name="Can 69"/>
            <p:cNvSpPr/>
            <p:nvPr/>
          </p:nvSpPr>
          <p:spPr>
            <a:xfrm>
              <a:off x="11384987" y="3762369"/>
              <a:ext cx="120561" cy="44292"/>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71" name="Can 70"/>
            <p:cNvSpPr/>
            <p:nvPr/>
          </p:nvSpPr>
          <p:spPr>
            <a:xfrm>
              <a:off x="12023486" y="3319771"/>
              <a:ext cx="120561" cy="44292"/>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72" name="Can 71"/>
            <p:cNvSpPr/>
            <p:nvPr/>
          </p:nvSpPr>
          <p:spPr>
            <a:xfrm>
              <a:off x="11626925" y="3601543"/>
              <a:ext cx="120561" cy="44292"/>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11" name="Can 110"/>
            <p:cNvSpPr/>
            <p:nvPr/>
          </p:nvSpPr>
          <p:spPr>
            <a:xfrm>
              <a:off x="12201488" y="3215577"/>
              <a:ext cx="120561" cy="44292"/>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grpSp>
      <p:sp>
        <p:nvSpPr>
          <p:cNvPr id="113" name="Title 1"/>
          <p:cNvSpPr>
            <a:spLocks noGrp="1"/>
          </p:cNvSpPr>
          <p:nvPr>
            <p:ph type="title"/>
          </p:nvPr>
        </p:nvSpPr>
        <p:spPr>
          <a:xfrm>
            <a:off x="292607" y="165645"/>
            <a:ext cx="8787003" cy="563562"/>
          </a:xfrm>
        </p:spPr>
        <p:txBody>
          <a:bodyPr/>
          <a:lstStyle/>
          <a:p>
            <a:r>
              <a:rPr lang="en-US" sz="2800" dirty="0" smtClean="0"/>
              <a:t>Model-based design vision:</a:t>
            </a:r>
            <a:br>
              <a:rPr lang="en-US" sz="2800" dirty="0" smtClean="0"/>
            </a:br>
            <a:r>
              <a:rPr lang="en-US" sz="2800" dirty="0" smtClean="0"/>
              <a:t>detection system development</a:t>
            </a:r>
            <a:endParaRPr lang="en-US" sz="2800" dirty="0"/>
          </a:p>
        </p:txBody>
      </p:sp>
      <p:sp>
        <p:nvSpPr>
          <p:cNvPr id="121" name="TextBox 120"/>
          <p:cNvSpPr txBox="1"/>
          <p:nvPr/>
        </p:nvSpPr>
        <p:spPr>
          <a:xfrm>
            <a:off x="1226572" y="3502948"/>
            <a:ext cx="6402725" cy="523220"/>
          </a:xfrm>
          <a:prstGeom prst="rect">
            <a:avLst/>
          </a:prstGeom>
          <a:noFill/>
        </p:spPr>
        <p:txBody>
          <a:bodyPr wrap="square" rtlCol="0">
            <a:spAutoFit/>
          </a:bodyPr>
          <a:lstStyle/>
          <a:p>
            <a:pPr algn="ctr"/>
            <a:r>
              <a:rPr lang="en-US" sz="2800" b="1" dirty="0" smtClean="0">
                <a:solidFill>
                  <a:srgbClr val="0D0DFF"/>
                </a:solidFill>
                <a:latin typeface="Arial Narrow" panose="020B0606020202030204" pitchFamily="34" charset="0"/>
              </a:rPr>
              <a:t>Cargo Bay Detection System Design Tool</a:t>
            </a:r>
          </a:p>
        </p:txBody>
      </p:sp>
      <p:sp>
        <p:nvSpPr>
          <p:cNvPr id="3" name="TextBox 2"/>
          <p:cNvSpPr txBox="1"/>
          <p:nvPr/>
        </p:nvSpPr>
        <p:spPr>
          <a:xfrm>
            <a:off x="3938129" y="5401871"/>
            <a:ext cx="4416594" cy="646331"/>
          </a:xfrm>
          <a:prstGeom prst="rect">
            <a:avLst/>
          </a:prstGeom>
          <a:noFill/>
        </p:spPr>
        <p:txBody>
          <a:bodyPr wrap="none" rtlCol="0">
            <a:spAutoFit/>
          </a:bodyPr>
          <a:lstStyle/>
          <a:p>
            <a:r>
              <a:rPr lang="en-US" dirty="0" smtClean="0">
                <a:solidFill>
                  <a:schemeClr val="accent2"/>
                </a:solidFill>
              </a:rPr>
              <a:t>Reduce number of flight certification tests</a:t>
            </a:r>
          </a:p>
          <a:p>
            <a:r>
              <a:rPr lang="en-US" dirty="0" smtClean="0">
                <a:solidFill>
                  <a:schemeClr val="accent2"/>
                </a:solidFill>
              </a:rPr>
              <a:t>Reduce cost of certification</a:t>
            </a:r>
            <a:endParaRPr lang="en-US" dirty="0">
              <a:solidFill>
                <a:schemeClr val="accent2"/>
              </a:solidFill>
            </a:endParaRPr>
          </a:p>
        </p:txBody>
      </p:sp>
      <p:sp>
        <p:nvSpPr>
          <p:cNvPr id="4" name="Right Arrow 3"/>
          <p:cNvSpPr/>
          <p:nvPr/>
        </p:nvSpPr>
        <p:spPr>
          <a:xfrm rot="16200000">
            <a:off x="3055691" y="2998332"/>
            <a:ext cx="473163" cy="3966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rot="16200000">
            <a:off x="5658930" y="2998332"/>
            <a:ext cx="473163" cy="39665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534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7293" y="2192381"/>
            <a:ext cx="7016064" cy="27074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cision 40"/>
          <p:cNvSpPr/>
          <p:nvPr/>
        </p:nvSpPr>
        <p:spPr>
          <a:xfrm>
            <a:off x="2951245" y="4988766"/>
            <a:ext cx="3149993" cy="764043"/>
          </a:xfrm>
          <a:prstGeom prst="flowChartDecisi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a:off x="2358586" y="4136489"/>
            <a:ext cx="4345757" cy="603087"/>
          </a:xfrm>
          <a:prstGeom prst="roundRect">
            <a:avLst>
              <a:gd name="adj" fmla="val 149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Rounded Rectangle 174"/>
          <p:cNvSpPr/>
          <p:nvPr/>
        </p:nvSpPr>
        <p:spPr>
          <a:xfrm>
            <a:off x="2043851" y="3348007"/>
            <a:ext cx="4995280" cy="582519"/>
          </a:xfrm>
          <a:prstGeom prst="roundRect">
            <a:avLst>
              <a:gd name="adj" fmla="val 100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Rounded Rectangle 143"/>
          <p:cNvSpPr/>
          <p:nvPr/>
        </p:nvSpPr>
        <p:spPr>
          <a:xfrm>
            <a:off x="886342" y="1062491"/>
            <a:ext cx="7332164" cy="943284"/>
          </a:xfrm>
          <a:prstGeom prst="roundRect">
            <a:avLst>
              <a:gd name="adj" fmla="val 100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1118454" y="2324007"/>
            <a:ext cx="6774805" cy="856857"/>
          </a:xfrm>
          <a:prstGeom prst="roundRect">
            <a:avLst>
              <a:gd name="adj" fmla="val 10034"/>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292607" y="166688"/>
            <a:ext cx="8747698" cy="563562"/>
          </a:xfrm>
        </p:spPr>
        <p:txBody>
          <a:bodyPr/>
          <a:lstStyle/>
          <a:p>
            <a:r>
              <a:rPr lang="en-US" sz="2800" dirty="0" smtClean="0"/>
              <a:t>Cargo bay Detection system </a:t>
            </a:r>
            <a:br>
              <a:rPr lang="en-US" sz="2800" dirty="0" smtClean="0"/>
            </a:br>
            <a:r>
              <a:rPr lang="en-US" sz="2800" dirty="0" smtClean="0"/>
              <a:t>design tool framework</a:t>
            </a:r>
            <a:endParaRPr lang="en-US" sz="2800"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5</a:t>
            </a:fld>
            <a:endParaRPr lang="en-US" dirty="0"/>
          </a:p>
        </p:txBody>
      </p:sp>
      <p:sp>
        <p:nvSpPr>
          <p:cNvPr id="6"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grpSp>
        <p:nvGrpSpPr>
          <p:cNvPr id="79" name="LOGO"/>
          <p:cNvGrpSpPr>
            <a:grpSpLocks noChangeAspect="1"/>
          </p:cNvGrpSpPr>
          <p:nvPr/>
        </p:nvGrpSpPr>
        <p:grpSpPr>
          <a:xfrm>
            <a:off x="85219" y="6529420"/>
            <a:ext cx="1451728" cy="259920"/>
            <a:chOff x="0" y="3429000"/>
            <a:chExt cx="6029325" cy="1079500"/>
          </a:xfrm>
        </p:grpSpPr>
        <p:sp>
          <p:nvSpPr>
            <p:cNvPr id="80"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3" name="Picture 122"/>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sp>
        <p:nvSpPr>
          <p:cNvPr id="73" name="TextBox 72"/>
          <p:cNvSpPr txBox="1"/>
          <p:nvPr/>
        </p:nvSpPr>
        <p:spPr>
          <a:xfrm>
            <a:off x="2613229" y="1080907"/>
            <a:ext cx="2692400" cy="954107"/>
          </a:xfrm>
          <a:prstGeom prst="rect">
            <a:avLst/>
          </a:prstGeom>
          <a:noFill/>
        </p:spPr>
        <p:txBody>
          <a:bodyPr wrap="square" rtlCol="0">
            <a:spAutoFit/>
          </a:bodyPr>
          <a:lstStyle/>
          <a:p>
            <a:pPr algn="ctr"/>
            <a:r>
              <a:rPr lang="en-US" sz="1400" u="sng" dirty="0" smtClean="0">
                <a:latin typeface="Arial Narrow" panose="020B0606020202030204" pitchFamily="34" charset="0"/>
              </a:rPr>
              <a:t>Smoke generator</a:t>
            </a:r>
          </a:p>
          <a:p>
            <a:pPr algn="ctr"/>
            <a:r>
              <a:rPr lang="en-US" sz="1400" dirty="0" smtClean="0">
                <a:latin typeface="Arial Narrow" panose="020B0606020202030204" pitchFamily="34" charset="0"/>
              </a:rPr>
              <a:t>Flow rates, Size Distribution</a:t>
            </a:r>
          </a:p>
          <a:p>
            <a:pPr algn="ctr"/>
            <a:r>
              <a:rPr lang="en-US" sz="1400" dirty="0" smtClean="0">
                <a:latin typeface="Arial Narrow" panose="020B0606020202030204" pitchFamily="34" charset="0"/>
              </a:rPr>
              <a:t>Temperature, Velocity </a:t>
            </a:r>
          </a:p>
          <a:p>
            <a:pPr algn="ctr"/>
            <a:r>
              <a:rPr lang="en-US" sz="1400" dirty="0" smtClean="0">
                <a:latin typeface="Arial Narrow" panose="020B0606020202030204" pitchFamily="34" charset="0"/>
              </a:rPr>
              <a:t>Location</a:t>
            </a:r>
          </a:p>
        </p:txBody>
      </p:sp>
      <p:sp>
        <p:nvSpPr>
          <p:cNvPr id="146" name="TextBox 145"/>
          <p:cNvSpPr txBox="1"/>
          <p:nvPr/>
        </p:nvSpPr>
        <p:spPr>
          <a:xfrm>
            <a:off x="1184946" y="2409104"/>
            <a:ext cx="4760619" cy="707886"/>
          </a:xfrm>
          <a:prstGeom prst="rect">
            <a:avLst/>
          </a:prstGeom>
          <a:noFill/>
        </p:spPr>
        <p:txBody>
          <a:bodyPr wrap="square" rtlCol="0">
            <a:spAutoFit/>
          </a:bodyPr>
          <a:lstStyle/>
          <a:p>
            <a:r>
              <a:rPr lang="en-US" sz="2000" b="1" dirty="0" smtClean="0">
                <a:solidFill>
                  <a:srgbClr val="0D0DFF"/>
                </a:solidFill>
                <a:latin typeface="Arial Narrow" panose="020B0606020202030204" pitchFamily="34" charset="0"/>
              </a:rPr>
              <a:t>Smoke Transport in the Cargo Bay </a:t>
            </a:r>
          </a:p>
          <a:p>
            <a:r>
              <a:rPr lang="en-US" sz="2000" b="1" dirty="0" smtClean="0">
                <a:solidFill>
                  <a:srgbClr val="0D0DFF"/>
                </a:solidFill>
                <a:latin typeface="Arial Narrow" panose="020B0606020202030204" pitchFamily="34" charset="0"/>
              </a:rPr>
              <a:t>Computational Fluid Dynamics (CFD) Model</a:t>
            </a:r>
          </a:p>
        </p:txBody>
      </p:sp>
      <p:sp>
        <p:nvSpPr>
          <p:cNvPr id="61" name="TextBox 60"/>
          <p:cNvSpPr txBox="1"/>
          <p:nvPr/>
        </p:nvSpPr>
        <p:spPr>
          <a:xfrm>
            <a:off x="1989979" y="3423864"/>
            <a:ext cx="5103024" cy="369332"/>
          </a:xfrm>
          <a:prstGeom prst="rect">
            <a:avLst/>
          </a:prstGeom>
          <a:noFill/>
        </p:spPr>
        <p:txBody>
          <a:bodyPr wrap="square" rtlCol="0">
            <a:spAutoFit/>
          </a:bodyPr>
          <a:lstStyle/>
          <a:p>
            <a:pPr algn="ctr"/>
            <a:r>
              <a:rPr lang="en-US" b="1" dirty="0" smtClean="0">
                <a:solidFill>
                  <a:srgbClr val="0D0DFF"/>
                </a:solidFill>
                <a:latin typeface="Arial Narrow" panose="020B0606020202030204" pitchFamily="34" charset="0"/>
              </a:rPr>
              <a:t>Smoke Mass Dispersion (Function of space and time)</a:t>
            </a:r>
            <a:endParaRPr lang="en-US" b="1" dirty="0">
              <a:solidFill>
                <a:srgbClr val="0D0DFF"/>
              </a:solidFill>
              <a:latin typeface="Arial Narrow" panose="020B0606020202030204" pitchFamily="34" charset="0"/>
            </a:endParaRPr>
          </a:p>
        </p:txBody>
      </p:sp>
      <p:sp>
        <p:nvSpPr>
          <p:cNvPr id="147" name="TextBox 146"/>
          <p:cNvSpPr txBox="1"/>
          <p:nvPr/>
        </p:nvSpPr>
        <p:spPr>
          <a:xfrm>
            <a:off x="5804633" y="1080907"/>
            <a:ext cx="1483661" cy="738664"/>
          </a:xfrm>
          <a:prstGeom prst="rect">
            <a:avLst/>
          </a:prstGeom>
          <a:noFill/>
        </p:spPr>
        <p:txBody>
          <a:bodyPr wrap="square" rtlCol="0">
            <a:spAutoFit/>
          </a:bodyPr>
          <a:lstStyle/>
          <a:p>
            <a:pPr algn="ctr"/>
            <a:r>
              <a:rPr lang="en-US" sz="1400" u="sng" dirty="0" smtClean="0">
                <a:latin typeface="Arial Narrow" panose="020B0606020202030204" pitchFamily="34" charset="0"/>
              </a:rPr>
              <a:t>Ventilation</a:t>
            </a:r>
          </a:p>
          <a:p>
            <a:pPr algn="ctr"/>
            <a:r>
              <a:rPr lang="en-US" sz="1400" dirty="0" smtClean="0">
                <a:latin typeface="Arial Narrow" panose="020B0606020202030204" pitchFamily="34" charset="0"/>
              </a:rPr>
              <a:t>Location</a:t>
            </a:r>
          </a:p>
          <a:p>
            <a:pPr algn="ctr"/>
            <a:r>
              <a:rPr lang="en-US" sz="1400" dirty="0" smtClean="0">
                <a:latin typeface="Arial Narrow" panose="020B0606020202030204" pitchFamily="34" charset="0"/>
              </a:rPr>
              <a:t>Flow rates</a:t>
            </a:r>
          </a:p>
        </p:txBody>
      </p:sp>
      <p:sp>
        <p:nvSpPr>
          <p:cNvPr id="148" name="TextBox 147"/>
          <p:cNvSpPr txBox="1"/>
          <p:nvPr/>
        </p:nvSpPr>
        <p:spPr>
          <a:xfrm>
            <a:off x="6734845" y="1080907"/>
            <a:ext cx="1483661" cy="738664"/>
          </a:xfrm>
          <a:prstGeom prst="rect">
            <a:avLst/>
          </a:prstGeom>
          <a:noFill/>
        </p:spPr>
        <p:txBody>
          <a:bodyPr wrap="square" rtlCol="0">
            <a:spAutoFit/>
          </a:bodyPr>
          <a:lstStyle/>
          <a:p>
            <a:pPr algn="ctr"/>
            <a:r>
              <a:rPr lang="en-US" sz="1400" u="sng" dirty="0" smtClean="0">
                <a:latin typeface="Arial Narrow" panose="020B0606020202030204" pitchFamily="34" charset="0"/>
              </a:rPr>
              <a:t>Detector</a:t>
            </a:r>
          </a:p>
          <a:p>
            <a:pPr algn="ctr"/>
            <a:r>
              <a:rPr lang="en-US" sz="1400" dirty="0" smtClean="0">
                <a:latin typeface="Arial Narrow" panose="020B0606020202030204" pitchFamily="34" charset="0"/>
              </a:rPr>
              <a:t>Geometry</a:t>
            </a:r>
          </a:p>
          <a:p>
            <a:pPr algn="ctr"/>
            <a:r>
              <a:rPr lang="en-US" sz="1400" dirty="0" smtClean="0">
                <a:latin typeface="Arial Narrow" panose="020B0606020202030204" pitchFamily="34" charset="0"/>
              </a:rPr>
              <a:t>Placement</a:t>
            </a:r>
          </a:p>
        </p:txBody>
      </p:sp>
      <p:sp>
        <p:nvSpPr>
          <p:cNvPr id="62" name="Down Arrow 61"/>
          <p:cNvSpPr/>
          <p:nvPr/>
        </p:nvSpPr>
        <p:spPr>
          <a:xfrm>
            <a:off x="4344400" y="1936452"/>
            <a:ext cx="311150" cy="337365"/>
          </a:xfrm>
          <a:prstGeom prst="downArrow">
            <a:avLst/>
          </a:prstGeom>
          <a:solidFill>
            <a:srgbClr val="3366CC"/>
          </a:solidFill>
          <a:ln>
            <a:solidFill>
              <a:srgbClr val="0D0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966054" y="1192655"/>
            <a:ext cx="1733167" cy="369332"/>
          </a:xfrm>
          <a:prstGeom prst="rect">
            <a:avLst/>
          </a:prstGeom>
          <a:noFill/>
        </p:spPr>
        <p:txBody>
          <a:bodyPr wrap="none" rtlCol="0">
            <a:spAutoFit/>
          </a:bodyPr>
          <a:lstStyle/>
          <a:p>
            <a:r>
              <a:rPr lang="en-US" b="1" dirty="0" smtClean="0">
                <a:solidFill>
                  <a:srgbClr val="0D0DFF"/>
                </a:solidFill>
                <a:latin typeface="Arial Narrow" panose="020B0606020202030204" pitchFamily="34" charset="0"/>
              </a:rPr>
              <a:t>Input Parameters</a:t>
            </a:r>
            <a:endParaRPr lang="en-US" b="1" dirty="0">
              <a:solidFill>
                <a:srgbClr val="0D0DFF"/>
              </a:solidFill>
              <a:latin typeface="Arial Narrow" panose="020B0606020202030204" pitchFamily="34" charset="0"/>
            </a:endParaRPr>
          </a:p>
        </p:txBody>
      </p:sp>
      <p:pic>
        <p:nvPicPr>
          <p:cNvPr id="15" name="Picture 14"/>
          <p:cNvPicPr>
            <a:picLocks noChangeAspect="1"/>
          </p:cNvPicPr>
          <p:nvPr/>
        </p:nvPicPr>
        <p:blipFill>
          <a:blip r:embed="rId4"/>
          <a:stretch>
            <a:fillRect/>
          </a:stretch>
        </p:blipFill>
        <p:spPr>
          <a:xfrm>
            <a:off x="5761829" y="1972734"/>
            <a:ext cx="2097443" cy="1407973"/>
          </a:xfrm>
          <a:prstGeom prst="rect">
            <a:avLst/>
          </a:prstGeom>
        </p:spPr>
      </p:pic>
      <p:sp>
        <p:nvSpPr>
          <p:cNvPr id="174" name="TextBox 173"/>
          <p:cNvSpPr txBox="1"/>
          <p:nvPr/>
        </p:nvSpPr>
        <p:spPr>
          <a:xfrm>
            <a:off x="4736301" y="1080907"/>
            <a:ext cx="1483661" cy="738664"/>
          </a:xfrm>
          <a:prstGeom prst="rect">
            <a:avLst/>
          </a:prstGeom>
          <a:noFill/>
        </p:spPr>
        <p:txBody>
          <a:bodyPr wrap="square" rtlCol="0">
            <a:spAutoFit/>
          </a:bodyPr>
          <a:lstStyle/>
          <a:p>
            <a:pPr algn="ctr"/>
            <a:r>
              <a:rPr lang="en-US" sz="1400" u="sng" dirty="0" smtClean="0">
                <a:latin typeface="Arial Narrow" panose="020B0606020202030204" pitchFamily="34" charset="0"/>
              </a:rPr>
              <a:t>Cargo Bay </a:t>
            </a:r>
          </a:p>
          <a:p>
            <a:pPr algn="ctr"/>
            <a:r>
              <a:rPr lang="en-US" sz="1400" dirty="0" smtClean="0">
                <a:latin typeface="Arial Narrow" panose="020B0606020202030204" pitchFamily="34" charset="0"/>
              </a:rPr>
              <a:t>Geometry</a:t>
            </a:r>
          </a:p>
          <a:p>
            <a:pPr algn="ctr"/>
            <a:r>
              <a:rPr lang="en-US" sz="1400" dirty="0" smtClean="0">
                <a:latin typeface="Arial Narrow" panose="020B0606020202030204" pitchFamily="34" charset="0"/>
              </a:rPr>
              <a:t>Obstructions</a:t>
            </a:r>
          </a:p>
        </p:txBody>
      </p:sp>
      <p:sp>
        <p:nvSpPr>
          <p:cNvPr id="176" name="Down Arrow 175"/>
          <p:cNvSpPr/>
          <p:nvPr/>
        </p:nvSpPr>
        <p:spPr>
          <a:xfrm>
            <a:off x="4365326" y="3086515"/>
            <a:ext cx="311150" cy="337365"/>
          </a:xfrm>
          <a:prstGeom prst="downArrow">
            <a:avLst/>
          </a:prstGeom>
          <a:solidFill>
            <a:srgbClr val="3366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p:cNvSpPr txBox="1"/>
          <p:nvPr/>
        </p:nvSpPr>
        <p:spPr>
          <a:xfrm>
            <a:off x="2350339" y="4249889"/>
            <a:ext cx="4362250" cy="369332"/>
          </a:xfrm>
          <a:prstGeom prst="rect">
            <a:avLst/>
          </a:prstGeom>
          <a:noFill/>
        </p:spPr>
        <p:txBody>
          <a:bodyPr wrap="square" rtlCol="0">
            <a:spAutoFit/>
          </a:bodyPr>
          <a:lstStyle/>
          <a:p>
            <a:pPr algn="ctr"/>
            <a:r>
              <a:rPr lang="en-US" b="1" dirty="0" smtClean="0">
                <a:solidFill>
                  <a:srgbClr val="0D0DFF"/>
                </a:solidFill>
                <a:latin typeface="Arial Narrow" panose="020B0606020202030204" pitchFamily="34" charset="0"/>
              </a:rPr>
              <a:t>System Response Time of Detector Layout</a:t>
            </a:r>
            <a:endParaRPr lang="en-US" b="1" dirty="0">
              <a:solidFill>
                <a:srgbClr val="0D0DFF"/>
              </a:solidFill>
              <a:latin typeface="Arial Narrow" panose="020B0606020202030204" pitchFamily="34" charset="0"/>
            </a:endParaRPr>
          </a:p>
        </p:txBody>
      </p:sp>
      <p:sp>
        <p:nvSpPr>
          <p:cNvPr id="209" name="Down Arrow 208"/>
          <p:cNvSpPr/>
          <p:nvPr/>
        </p:nvSpPr>
        <p:spPr>
          <a:xfrm>
            <a:off x="4372925" y="3884917"/>
            <a:ext cx="311150" cy="337365"/>
          </a:xfrm>
          <a:prstGeom prst="downArrow">
            <a:avLst/>
          </a:prstGeom>
          <a:solidFill>
            <a:srgbClr val="3366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Elbow Connector 20"/>
          <p:cNvCxnSpPr>
            <a:stCxn id="41" idx="3"/>
            <a:endCxn id="3" idx="3"/>
          </p:cNvCxnSpPr>
          <p:nvPr/>
        </p:nvCxnSpPr>
        <p:spPr>
          <a:xfrm flipV="1">
            <a:off x="6101238" y="3546107"/>
            <a:ext cx="1902119" cy="1824681"/>
          </a:xfrm>
          <a:prstGeom prst="bentConnector3">
            <a:avLst>
              <a:gd name="adj1" fmla="val 112018"/>
            </a:avLst>
          </a:prstGeom>
          <a:ln w="38100">
            <a:solidFill>
              <a:srgbClr val="0D0DFF"/>
            </a:solidFill>
            <a:tailEnd type="triangle"/>
          </a:ln>
        </p:spPr>
        <p:style>
          <a:lnRef idx="1">
            <a:schemeClr val="accent1"/>
          </a:lnRef>
          <a:fillRef idx="0">
            <a:schemeClr val="accent1"/>
          </a:fillRef>
          <a:effectRef idx="0">
            <a:schemeClr val="accent1"/>
          </a:effectRef>
          <a:fontRef idx="minor">
            <a:schemeClr val="tx1"/>
          </a:fontRef>
        </p:style>
      </p:cxnSp>
      <p:sp>
        <p:nvSpPr>
          <p:cNvPr id="249" name="Rounded Rectangle 248"/>
          <p:cNvSpPr/>
          <p:nvPr/>
        </p:nvSpPr>
        <p:spPr>
          <a:xfrm>
            <a:off x="2419350" y="5925462"/>
            <a:ext cx="4200525" cy="39009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accent3"/>
                </a:solidFill>
                <a:latin typeface="Arial Narrow" panose="020B0606020202030204" pitchFamily="34" charset="0"/>
              </a:rPr>
              <a:t>Select promising designs to test</a:t>
            </a:r>
            <a:endParaRPr lang="en-US" sz="2400" b="1" i="1" dirty="0">
              <a:solidFill>
                <a:schemeClr val="accent3"/>
              </a:solidFill>
              <a:latin typeface="Arial Narrow" panose="020B0606020202030204" pitchFamily="34" charset="0"/>
            </a:endParaRPr>
          </a:p>
        </p:txBody>
      </p:sp>
      <p:sp>
        <p:nvSpPr>
          <p:cNvPr id="250" name="TextBox 249"/>
          <p:cNvSpPr txBox="1"/>
          <p:nvPr/>
        </p:nvSpPr>
        <p:spPr>
          <a:xfrm>
            <a:off x="3273243" y="5198764"/>
            <a:ext cx="2767104" cy="338554"/>
          </a:xfrm>
          <a:prstGeom prst="rect">
            <a:avLst/>
          </a:prstGeom>
          <a:noFill/>
        </p:spPr>
        <p:txBody>
          <a:bodyPr wrap="none" rtlCol="0">
            <a:spAutoFit/>
          </a:bodyPr>
          <a:lstStyle/>
          <a:p>
            <a:r>
              <a:rPr lang="en-US" sz="1600" b="1" dirty="0" smtClean="0">
                <a:solidFill>
                  <a:srgbClr val="0D0DFF"/>
                </a:solidFill>
                <a:latin typeface="Arial Narrow" panose="020B0606020202030204" pitchFamily="34" charset="0"/>
              </a:rPr>
              <a:t>Detection System Performance?</a:t>
            </a:r>
          </a:p>
        </p:txBody>
      </p:sp>
      <p:sp>
        <p:nvSpPr>
          <p:cNvPr id="251" name="Down Arrow 250"/>
          <p:cNvSpPr/>
          <p:nvPr/>
        </p:nvSpPr>
        <p:spPr>
          <a:xfrm>
            <a:off x="4372925" y="4816582"/>
            <a:ext cx="311150" cy="337365"/>
          </a:xfrm>
          <a:prstGeom prst="downArrow">
            <a:avLst/>
          </a:prstGeom>
          <a:solidFill>
            <a:srgbClr val="3366CC"/>
          </a:solidFill>
          <a:ln>
            <a:solidFill>
              <a:srgbClr val="0D0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667675" y="5343699"/>
            <a:ext cx="702436" cy="307777"/>
          </a:xfrm>
          <a:prstGeom prst="rect">
            <a:avLst/>
          </a:prstGeom>
          <a:noFill/>
        </p:spPr>
        <p:txBody>
          <a:bodyPr wrap="none" rtlCol="0">
            <a:spAutoFit/>
          </a:bodyPr>
          <a:lstStyle/>
          <a:p>
            <a:r>
              <a:rPr lang="en-US" sz="1400" i="1" dirty="0" smtClean="0"/>
              <a:t>Refine</a:t>
            </a:r>
            <a:endParaRPr lang="en-US" sz="1400" i="1" dirty="0"/>
          </a:p>
        </p:txBody>
      </p:sp>
      <p:cxnSp>
        <p:nvCxnSpPr>
          <p:cNvPr id="45" name="Straight Arrow Connector 44"/>
          <p:cNvCxnSpPr/>
          <p:nvPr/>
        </p:nvCxnSpPr>
        <p:spPr>
          <a:xfrm>
            <a:off x="4520901" y="5580386"/>
            <a:ext cx="0" cy="310480"/>
          </a:xfrm>
          <a:prstGeom prst="straightConnector1">
            <a:avLst/>
          </a:prstGeom>
          <a:ln w="57150">
            <a:solidFill>
              <a:srgbClr val="0D0D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45868" y="4532108"/>
            <a:ext cx="992579" cy="369332"/>
          </a:xfrm>
          <a:prstGeom prst="rect">
            <a:avLst/>
          </a:prstGeom>
          <a:noFill/>
        </p:spPr>
        <p:txBody>
          <a:bodyPr wrap="none" rtlCol="0">
            <a:spAutoFit/>
          </a:bodyPr>
          <a:lstStyle/>
          <a:p>
            <a:r>
              <a:rPr lang="en-US" b="1" dirty="0" smtClean="0">
                <a:solidFill>
                  <a:schemeClr val="bg1"/>
                </a:solidFill>
              </a:rPr>
              <a:t>models</a:t>
            </a:r>
            <a:endParaRPr lang="en-US" b="1" dirty="0">
              <a:solidFill>
                <a:schemeClr val="bg1"/>
              </a:solidFill>
            </a:endParaRPr>
          </a:p>
        </p:txBody>
      </p:sp>
    </p:spTree>
    <p:extLst>
      <p:ext uri="{BB962C8B-B14F-4D97-AF65-F5344CB8AC3E}">
        <p14:creationId xmlns:p14="http://schemas.microsoft.com/office/powerpoint/2010/main" val="1327122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7" y="350838"/>
            <a:ext cx="8747698" cy="563562"/>
          </a:xfrm>
        </p:spPr>
        <p:txBody>
          <a:bodyPr/>
          <a:lstStyle/>
          <a:p>
            <a:r>
              <a:rPr lang="en-US" dirty="0" smtClean="0"/>
              <a:t>Model components</a:t>
            </a:r>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6</a:t>
            </a:fld>
            <a:endParaRPr lang="en-US" dirty="0"/>
          </a:p>
        </p:txBody>
      </p:sp>
      <p:sp>
        <p:nvSpPr>
          <p:cNvPr id="6"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7" name="TextBox 6"/>
          <p:cNvSpPr txBox="1"/>
          <p:nvPr/>
        </p:nvSpPr>
        <p:spPr>
          <a:xfrm>
            <a:off x="5498802" y="3472580"/>
            <a:ext cx="1697901" cy="1231106"/>
          </a:xfrm>
          <a:prstGeom prst="rect">
            <a:avLst/>
          </a:prstGeom>
          <a:noFill/>
        </p:spPr>
        <p:txBody>
          <a:bodyPr wrap="none" rtlCol="0">
            <a:spAutoFit/>
          </a:bodyPr>
          <a:lstStyle/>
          <a:p>
            <a:r>
              <a:rPr lang="en-US" dirty="0" smtClean="0">
                <a:solidFill>
                  <a:schemeClr val="bg2">
                    <a:lumMod val="60000"/>
                    <a:lumOff val="40000"/>
                  </a:schemeClr>
                </a:solidFill>
              </a:rPr>
              <a:t>Smoke Source</a:t>
            </a:r>
          </a:p>
          <a:p>
            <a:r>
              <a:rPr lang="en-US" sz="1400" dirty="0" smtClean="0">
                <a:latin typeface="Arial Narrow" panose="020B0606020202030204" pitchFamily="34" charset="0"/>
              </a:rPr>
              <a:t>Size distribution</a:t>
            </a:r>
          </a:p>
          <a:p>
            <a:r>
              <a:rPr lang="en-US" sz="1400" dirty="0" smtClean="0">
                <a:latin typeface="Arial Narrow" panose="020B0606020202030204" pitchFamily="34" charset="0"/>
              </a:rPr>
              <a:t>Temperature</a:t>
            </a:r>
          </a:p>
          <a:p>
            <a:r>
              <a:rPr lang="en-US" sz="1400" dirty="0" smtClean="0">
                <a:latin typeface="Arial Narrow" panose="020B0606020202030204" pitchFamily="34" charset="0"/>
              </a:rPr>
              <a:t>Velocity</a:t>
            </a:r>
          </a:p>
          <a:p>
            <a:r>
              <a:rPr lang="en-US" sz="1400" dirty="0" smtClean="0">
                <a:latin typeface="Arial Narrow" panose="020B0606020202030204" pitchFamily="34" charset="0"/>
              </a:rPr>
              <a:t>Steady vs. transient</a:t>
            </a:r>
            <a:endParaRPr lang="en-US" sz="1400" dirty="0">
              <a:latin typeface="Arial Narrow" panose="020B0606020202030204" pitchFamily="34" charset="0"/>
            </a:endParaRPr>
          </a:p>
        </p:txBody>
      </p:sp>
      <p:sp>
        <p:nvSpPr>
          <p:cNvPr id="20" name="TextBox 19"/>
          <p:cNvSpPr txBox="1"/>
          <p:nvPr/>
        </p:nvSpPr>
        <p:spPr>
          <a:xfrm>
            <a:off x="5431623" y="2162959"/>
            <a:ext cx="3350032" cy="1231106"/>
          </a:xfrm>
          <a:prstGeom prst="rect">
            <a:avLst/>
          </a:prstGeom>
          <a:noFill/>
        </p:spPr>
        <p:txBody>
          <a:bodyPr wrap="square" rtlCol="0">
            <a:spAutoFit/>
          </a:bodyPr>
          <a:lstStyle/>
          <a:p>
            <a:r>
              <a:rPr lang="en-US" dirty="0" smtClean="0">
                <a:solidFill>
                  <a:schemeClr val="bg2">
                    <a:lumMod val="60000"/>
                    <a:lumOff val="40000"/>
                  </a:schemeClr>
                </a:solidFill>
              </a:rPr>
              <a:t>Smoke </a:t>
            </a:r>
            <a:r>
              <a:rPr lang="en-US" dirty="0">
                <a:solidFill>
                  <a:schemeClr val="bg2">
                    <a:lumMod val="60000"/>
                    <a:lumOff val="40000"/>
                  </a:schemeClr>
                </a:solidFill>
              </a:rPr>
              <a:t>T</a:t>
            </a:r>
            <a:r>
              <a:rPr lang="en-US" dirty="0" smtClean="0">
                <a:solidFill>
                  <a:schemeClr val="bg2">
                    <a:lumMod val="60000"/>
                    <a:lumOff val="40000"/>
                  </a:schemeClr>
                </a:solidFill>
              </a:rPr>
              <a:t>ransport to the ceiling</a:t>
            </a:r>
            <a:endParaRPr lang="en-US" dirty="0">
              <a:solidFill>
                <a:schemeClr val="bg2">
                  <a:lumMod val="60000"/>
                  <a:lumOff val="40000"/>
                </a:schemeClr>
              </a:solidFill>
            </a:endParaRPr>
          </a:p>
          <a:p>
            <a:r>
              <a:rPr lang="en-US" sz="1400" dirty="0" smtClean="0">
                <a:latin typeface="Arial Narrow" panose="020B0606020202030204" pitchFamily="34" charset="0"/>
              </a:rPr>
              <a:t>Large room features/obstructions</a:t>
            </a:r>
          </a:p>
          <a:p>
            <a:r>
              <a:rPr lang="en-US" sz="1400" dirty="0" smtClean="0">
                <a:latin typeface="Arial Narrow" panose="020B0606020202030204" pitchFamily="34" charset="0"/>
              </a:rPr>
              <a:t>Small scale features – detector tray</a:t>
            </a:r>
            <a:endParaRPr lang="en-US" sz="1400" dirty="0">
              <a:latin typeface="Arial Narrow" panose="020B0606020202030204" pitchFamily="34" charset="0"/>
            </a:endParaRPr>
          </a:p>
          <a:p>
            <a:r>
              <a:rPr lang="en-US" sz="1400" dirty="0" smtClean="0">
                <a:latin typeface="Arial Narrow" panose="020B0606020202030204" pitchFamily="34" charset="0"/>
              </a:rPr>
              <a:t>Buoyancy          Ventilation</a:t>
            </a:r>
          </a:p>
          <a:p>
            <a:r>
              <a:rPr lang="en-US" sz="1400" dirty="0" smtClean="0">
                <a:latin typeface="Arial Narrow" panose="020B0606020202030204" pitchFamily="34" charset="0"/>
              </a:rPr>
              <a:t>Environmental</a:t>
            </a:r>
            <a:r>
              <a:rPr lang="en-US" sz="1400" dirty="0">
                <a:latin typeface="Arial Narrow" panose="020B0606020202030204" pitchFamily="34" charset="0"/>
              </a:rPr>
              <a:t> </a:t>
            </a:r>
            <a:r>
              <a:rPr lang="en-US" sz="1400" dirty="0" smtClean="0">
                <a:latin typeface="Arial Narrow" panose="020B0606020202030204" pitchFamily="34" charset="0"/>
              </a:rPr>
              <a:t>conditions</a:t>
            </a:r>
            <a:endParaRPr lang="en-US" sz="1400" dirty="0">
              <a:latin typeface="Arial Narrow" panose="020B0606020202030204" pitchFamily="34" charset="0"/>
            </a:endParaRPr>
          </a:p>
        </p:txBody>
      </p:sp>
      <p:sp>
        <p:nvSpPr>
          <p:cNvPr id="23" name="TextBox 22"/>
          <p:cNvSpPr txBox="1"/>
          <p:nvPr/>
        </p:nvSpPr>
        <p:spPr>
          <a:xfrm>
            <a:off x="5403684" y="1433485"/>
            <a:ext cx="3565400" cy="584775"/>
          </a:xfrm>
          <a:prstGeom prst="rect">
            <a:avLst/>
          </a:prstGeom>
          <a:noFill/>
        </p:spPr>
        <p:txBody>
          <a:bodyPr wrap="none" rtlCol="0">
            <a:spAutoFit/>
          </a:bodyPr>
          <a:lstStyle/>
          <a:p>
            <a:r>
              <a:rPr lang="en-US" dirty="0" smtClean="0">
                <a:solidFill>
                  <a:schemeClr val="bg2">
                    <a:lumMod val="60000"/>
                    <a:lumOff val="40000"/>
                  </a:schemeClr>
                </a:solidFill>
              </a:rPr>
              <a:t>System Response Time</a:t>
            </a:r>
          </a:p>
          <a:p>
            <a:r>
              <a:rPr lang="en-US" sz="1400" dirty="0" smtClean="0">
                <a:latin typeface="Arial Narrow" panose="020B0606020202030204" pitchFamily="34" charset="0"/>
              </a:rPr>
              <a:t>Obscuration (smoke concentration) &amp; transport time</a:t>
            </a:r>
          </a:p>
        </p:txBody>
      </p:sp>
      <p:grpSp>
        <p:nvGrpSpPr>
          <p:cNvPr id="79" name="LOGO"/>
          <p:cNvGrpSpPr>
            <a:grpSpLocks noChangeAspect="1"/>
          </p:cNvGrpSpPr>
          <p:nvPr/>
        </p:nvGrpSpPr>
        <p:grpSpPr>
          <a:xfrm>
            <a:off x="85219" y="6529420"/>
            <a:ext cx="1451728" cy="259920"/>
            <a:chOff x="0" y="3429000"/>
            <a:chExt cx="6029325" cy="1079500"/>
          </a:xfrm>
        </p:grpSpPr>
        <p:sp>
          <p:nvSpPr>
            <p:cNvPr id="80"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23" name="Picture 122"/>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pic>
        <p:nvPicPr>
          <p:cNvPr id="56" name="Picture 55"/>
          <p:cNvPicPr>
            <a:picLocks noChangeAspect="1"/>
          </p:cNvPicPr>
          <p:nvPr/>
        </p:nvPicPr>
        <p:blipFill rotWithShape="1">
          <a:blip r:embed="rId4" cstate="print">
            <a:extLst>
              <a:ext uri="{28A0092B-C50C-407E-A947-70E740481C1C}">
                <a14:useLocalDpi xmlns:a14="http://schemas.microsoft.com/office/drawing/2010/main" val="0"/>
              </a:ext>
            </a:extLst>
          </a:blip>
          <a:srcRect l="20645"/>
          <a:stretch/>
        </p:blipFill>
        <p:spPr>
          <a:xfrm>
            <a:off x="758925" y="1381683"/>
            <a:ext cx="4325572" cy="3465433"/>
          </a:xfrm>
          <a:prstGeom prst="rect">
            <a:avLst/>
          </a:prstGeom>
          <a:ln>
            <a:noFill/>
          </a:ln>
          <a:effectLst>
            <a:outerShdw blurRad="292100" dist="139700" dir="2700000" algn="tl" rotWithShape="0">
              <a:srgbClr val="333333">
                <a:alpha val="65000"/>
              </a:srgbClr>
            </a:outerShdw>
          </a:effectLst>
        </p:spPr>
      </p:pic>
      <p:sp>
        <p:nvSpPr>
          <p:cNvPr id="9" name="Freeform 8"/>
          <p:cNvSpPr/>
          <p:nvPr/>
        </p:nvSpPr>
        <p:spPr>
          <a:xfrm>
            <a:off x="3551720" y="1977784"/>
            <a:ext cx="416624" cy="2054478"/>
          </a:xfrm>
          <a:custGeom>
            <a:avLst/>
            <a:gdLst>
              <a:gd name="connsiteX0" fmla="*/ 268375 w 362797"/>
              <a:gd name="connsiteY0" fmla="*/ 1789043 h 1789043"/>
              <a:gd name="connsiteX1" fmla="*/ 228619 w 362797"/>
              <a:gd name="connsiteY1" fmla="*/ 1749287 h 1789043"/>
              <a:gd name="connsiteX2" fmla="*/ 208741 w 362797"/>
              <a:gd name="connsiteY2" fmla="*/ 1734378 h 1789043"/>
              <a:gd name="connsiteX3" fmla="*/ 198801 w 362797"/>
              <a:gd name="connsiteY3" fmla="*/ 1719470 h 1789043"/>
              <a:gd name="connsiteX4" fmla="*/ 168984 w 362797"/>
              <a:gd name="connsiteY4" fmla="*/ 1694622 h 1789043"/>
              <a:gd name="connsiteX5" fmla="*/ 159045 w 362797"/>
              <a:gd name="connsiteY5" fmla="*/ 1679713 h 1789043"/>
              <a:gd name="connsiteX6" fmla="*/ 144136 w 362797"/>
              <a:gd name="connsiteY6" fmla="*/ 1669774 h 1789043"/>
              <a:gd name="connsiteX7" fmla="*/ 139167 w 362797"/>
              <a:gd name="connsiteY7" fmla="*/ 1654865 h 1789043"/>
              <a:gd name="connsiteX8" fmla="*/ 114319 w 362797"/>
              <a:gd name="connsiteY8" fmla="*/ 1625048 h 1789043"/>
              <a:gd name="connsiteX9" fmla="*/ 104380 w 362797"/>
              <a:gd name="connsiteY9" fmla="*/ 1595230 h 1789043"/>
              <a:gd name="connsiteX10" fmla="*/ 99410 w 362797"/>
              <a:gd name="connsiteY10" fmla="*/ 1580322 h 1789043"/>
              <a:gd name="connsiteX11" fmla="*/ 114319 w 362797"/>
              <a:gd name="connsiteY11" fmla="*/ 1485900 h 1789043"/>
              <a:gd name="connsiteX12" fmla="*/ 134197 w 362797"/>
              <a:gd name="connsiteY12" fmla="*/ 1456083 h 1789043"/>
              <a:gd name="connsiteX13" fmla="*/ 139167 w 362797"/>
              <a:gd name="connsiteY13" fmla="*/ 1441174 h 1789043"/>
              <a:gd name="connsiteX14" fmla="*/ 154075 w 362797"/>
              <a:gd name="connsiteY14" fmla="*/ 1426265 h 1789043"/>
              <a:gd name="connsiteX15" fmla="*/ 164015 w 362797"/>
              <a:gd name="connsiteY15" fmla="*/ 1411357 h 1789043"/>
              <a:gd name="connsiteX16" fmla="*/ 173954 w 362797"/>
              <a:gd name="connsiteY16" fmla="*/ 1401417 h 1789043"/>
              <a:gd name="connsiteX17" fmla="*/ 218680 w 362797"/>
              <a:gd name="connsiteY17" fmla="*/ 1351722 h 1789043"/>
              <a:gd name="connsiteX18" fmla="*/ 233588 w 362797"/>
              <a:gd name="connsiteY18" fmla="*/ 1336813 h 1789043"/>
              <a:gd name="connsiteX19" fmla="*/ 243528 w 362797"/>
              <a:gd name="connsiteY19" fmla="*/ 1326874 h 1789043"/>
              <a:gd name="connsiteX20" fmla="*/ 253467 w 362797"/>
              <a:gd name="connsiteY20" fmla="*/ 1311965 h 1789043"/>
              <a:gd name="connsiteX21" fmla="*/ 268375 w 362797"/>
              <a:gd name="connsiteY21" fmla="*/ 1302026 h 1789043"/>
              <a:gd name="connsiteX22" fmla="*/ 293223 w 362797"/>
              <a:gd name="connsiteY22" fmla="*/ 1277178 h 1789043"/>
              <a:gd name="connsiteX23" fmla="*/ 308132 w 362797"/>
              <a:gd name="connsiteY23" fmla="*/ 1262270 h 1789043"/>
              <a:gd name="connsiteX24" fmla="*/ 328010 w 362797"/>
              <a:gd name="connsiteY24" fmla="*/ 1232452 h 1789043"/>
              <a:gd name="connsiteX25" fmla="*/ 342919 w 362797"/>
              <a:gd name="connsiteY25" fmla="*/ 1217543 h 1789043"/>
              <a:gd name="connsiteX26" fmla="*/ 362797 w 362797"/>
              <a:gd name="connsiteY26" fmla="*/ 1182757 h 1789043"/>
              <a:gd name="connsiteX27" fmla="*/ 357828 w 362797"/>
              <a:gd name="connsiteY27" fmla="*/ 1123122 h 1789043"/>
              <a:gd name="connsiteX28" fmla="*/ 337949 w 362797"/>
              <a:gd name="connsiteY28" fmla="*/ 1093304 h 1789043"/>
              <a:gd name="connsiteX29" fmla="*/ 328010 w 362797"/>
              <a:gd name="connsiteY29" fmla="*/ 1073426 h 1789043"/>
              <a:gd name="connsiteX30" fmla="*/ 303162 w 362797"/>
              <a:gd name="connsiteY30" fmla="*/ 1018761 h 1789043"/>
              <a:gd name="connsiteX31" fmla="*/ 288254 w 362797"/>
              <a:gd name="connsiteY31" fmla="*/ 998883 h 1789043"/>
              <a:gd name="connsiteX32" fmla="*/ 283284 w 362797"/>
              <a:gd name="connsiteY32" fmla="*/ 983974 h 1789043"/>
              <a:gd name="connsiteX33" fmla="*/ 268375 w 362797"/>
              <a:gd name="connsiteY33" fmla="*/ 974035 h 1789043"/>
              <a:gd name="connsiteX34" fmla="*/ 253467 w 362797"/>
              <a:gd name="connsiteY34" fmla="*/ 959126 h 1789043"/>
              <a:gd name="connsiteX35" fmla="*/ 238558 w 362797"/>
              <a:gd name="connsiteY35" fmla="*/ 939248 h 1789043"/>
              <a:gd name="connsiteX36" fmla="*/ 223649 w 362797"/>
              <a:gd name="connsiteY36" fmla="*/ 924339 h 1789043"/>
              <a:gd name="connsiteX37" fmla="*/ 213710 w 362797"/>
              <a:gd name="connsiteY37" fmla="*/ 909430 h 1789043"/>
              <a:gd name="connsiteX38" fmla="*/ 198801 w 362797"/>
              <a:gd name="connsiteY38" fmla="*/ 899491 h 1789043"/>
              <a:gd name="connsiteX39" fmla="*/ 188862 w 362797"/>
              <a:gd name="connsiteY39" fmla="*/ 884583 h 1789043"/>
              <a:gd name="connsiteX40" fmla="*/ 154075 w 362797"/>
              <a:gd name="connsiteY40" fmla="*/ 849796 h 1789043"/>
              <a:gd name="connsiteX41" fmla="*/ 139167 w 362797"/>
              <a:gd name="connsiteY41" fmla="*/ 834887 h 1789043"/>
              <a:gd name="connsiteX42" fmla="*/ 129228 w 362797"/>
              <a:gd name="connsiteY42" fmla="*/ 819978 h 1789043"/>
              <a:gd name="connsiteX43" fmla="*/ 119288 w 362797"/>
              <a:gd name="connsiteY43" fmla="*/ 810039 h 1789043"/>
              <a:gd name="connsiteX44" fmla="*/ 84501 w 362797"/>
              <a:gd name="connsiteY44" fmla="*/ 760343 h 1789043"/>
              <a:gd name="connsiteX45" fmla="*/ 69593 w 362797"/>
              <a:gd name="connsiteY45" fmla="*/ 745435 h 1789043"/>
              <a:gd name="connsiteX46" fmla="*/ 49715 w 362797"/>
              <a:gd name="connsiteY46" fmla="*/ 715617 h 1789043"/>
              <a:gd name="connsiteX47" fmla="*/ 34806 w 362797"/>
              <a:gd name="connsiteY47" fmla="*/ 685800 h 1789043"/>
              <a:gd name="connsiteX48" fmla="*/ 29836 w 362797"/>
              <a:gd name="connsiteY48" fmla="*/ 665922 h 1789043"/>
              <a:gd name="connsiteX49" fmla="*/ 24867 w 362797"/>
              <a:gd name="connsiteY49" fmla="*/ 651013 h 1789043"/>
              <a:gd name="connsiteX50" fmla="*/ 34806 w 362797"/>
              <a:gd name="connsiteY50" fmla="*/ 601317 h 1789043"/>
              <a:gd name="connsiteX51" fmla="*/ 39775 w 362797"/>
              <a:gd name="connsiteY51" fmla="*/ 586409 h 1789043"/>
              <a:gd name="connsiteX52" fmla="*/ 59654 w 362797"/>
              <a:gd name="connsiteY52" fmla="*/ 566530 h 1789043"/>
              <a:gd name="connsiteX53" fmla="*/ 64623 w 362797"/>
              <a:gd name="connsiteY53" fmla="*/ 551622 h 1789043"/>
              <a:gd name="connsiteX54" fmla="*/ 94441 w 362797"/>
              <a:gd name="connsiteY54" fmla="*/ 521804 h 1789043"/>
              <a:gd name="connsiteX55" fmla="*/ 109349 w 362797"/>
              <a:gd name="connsiteY55" fmla="*/ 506896 h 1789043"/>
              <a:gd name="connsiteX56" fmla="*/ 124258 w 362797"/>
              <a:gd name="connsiteY56" fmla="*/ 487017 h 1789043"/>
              <a:gd name="connsiteX57" fmla="*/ 134197 w 362797"/>
              <a:gd name="connsiteY57" fmla="*/ 472109 h 1789043"/>
              <a:gd name="connsiteX58" fmla="*/ 164015 w 362797"/>
              <a:gd name="connsiteY58" fmla="*/ 447261 h 1789043"/>
              <a:gd name="connsiteX59" fmla="*/ 188862 w 362797"/>
              <a:gd name="connsiteY59" fmla="*/ 422413 h 1789043"/>
              <a:gd name="connsiteX60" fmla="*/ 208741 w 362797"/>
              <a:gd name="connsiteY60" fmla="*/ 382657 h 1789043"/>
              <a:gd name="connsiteX61" fmla="*/ 213710 w 362797"/>
              <a:gd name="connsiteY61" fmla="*/ 362778 h 1789043"/>
              <a:gd name="connsiteX62" fmla="*/ 218680 w 362797"/>
              <a:gd name="connsiteY62" fmla="*/ 347870 h 1789043"/>
              <a:gd name="connsiteX63" fmla="*/ 213710 w 362797"/>
              <a:gd name="connsiteY63" fmla="*/ 223630 h 1789043"/>
              <a:gd name="connsiteX64" fmla="*/ 198801 w 362797"/>
              <a:gd name="connsiteY64" fmla="*/ 193813 h 1789043"/>
              <a:gd name="connsiteX65" fmla="*/ 183893 w 362797"/>
              <a:gd name="connsiteY65" fmla="*/ 183874 h 1789043"/>
              <a:gd name="connsiteX66" fmla="*/ 178923 w 362797"/>
              <a:gd name="connsiteY66" fmla="*/ 168965 h 1789043"/>
              <a:gd name="connsiteX67" fmla="*/ 164015 w 362797"/>
              <a:gd name="connsiteY67" fmla="*/ 159026 h 1789043"/>
              <a:gd name="connsiteX68" fmla="*/ 154075 w 362797"/>
              <a:gd name="connsiteY68" fmla="*/ 149087 h 1789043"/>
              <a:gd name="connsiteX69" fmla="*/ 129228 w 362797"/>
              <a:gd name="connsiteY69" fmla="*/ 124239 h 1789043"/>
              <a:gd name="connsiteX70" fmla="*/ 104380 w 362797"/>
              <a:gd name="connsiteY70" fmla="*/ 99391 h 1789043"/>
              <a:gd name="connsiteX71" fmla="*/ 74562 w 362797"/>
              <a:gd name="connsiteY71" fmla="*/ 79513 h 1789043"/>
              <a:gd name="connsiteX72" fmla="*/ 39775 w 362797"/>
              <a:gd name="connsiteY72" fmla="*/ 39757 h 1789043"/>
              <a:gd name="connsiteX73" fmla="*/ 29836 w 362797"/>
              <a:gd name="connsiteY73" fmla="*/ 29817 h 1789043"/>
              <a:gd name="connsiteX74" fmla="*/ 9958 w 362797"/>
              <a:gd name="connsiteY74" fmla="*/ 19878 h 1789043"/>
              <a:gd name="connsiteX75" fmla="*/ 19 w 362797"/>
              <a:gd name="connsiteY75" fmla="*/ 0 h 178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2797" h="1789043">
                <a:moveTo>
                  <a:pt x="268375" y="1789043"/>
                </a:moveTo>
                <a:cubicBezTo>
                  <a:pt x="191659" y="1727669"/>
                  <a:pt x="285345" y="1806013"/>
                  <a:pt x="228619" y="1749287"/>
                </a:cubicBezTo>
                <a:cubicBezTo>
                  <a:pt x="222762" y="1743430"/>
                  <a:pt x="214598" y="1740235"/>
                  <a:pt x="208741" y="1734378"/>
                </a:cubicBezTo>
                <a:cubicBezTo>
                  <a:pt x="204518" y="1730155"/>
                  <a:pt x="202625" y="1724058"/>
                  <a:pt x="198801" y="1719470"/>
                </a:cubicBezTo>
                <a:cubicBezTo>
                  <a:pt x="186841" y="1705118"/>
                  <a:pt x="183646" y="1704397"/>
                  <a:pt x="168984" y="1694622"/>
                </a:cubicBezTo>
                <a:cubicBezTo>
                  <a:pt x="165671" y="1689652"/>
                  <a:pt x="163268" y="1683936"/>
                  <a:pt x="159045" y="1679713"/>
                </a:cubicBezTo>
                <a:cubicBezTo>
                  <a:pt x="154822" y="1675490"/>
                  <a:pt x="147867" y="1674438"/>
                  <a:pt x="144136" y="1669774"/>
                </a:cubicBezTo>
                <a:cubicBezTo>
                  <a:pt x="140864" y="1665683"/>
                  <a:pt x="141510" y="1659550"/>
                  <a:pt x="139167" y="1654865"/>
                </a:cubicBezTo>
                <a:cubicBezTo>
                  <a:pt x="132249" y="1641029"/>
                  <a:pt x="125308" y="1636037"/>
                  <a:pt x="114319" y="1625048"/>
                </a:cubicBezTo>
                <a:lnTo>
                  <a:pt x="104380" y="1595230"/>
                </a:lnTo>
                <a:lnTo>
                  <a:pt x="99410" y="1580322"/>
                </a:lnTo>
                <a:cubicBezTo>
                  <a:pt x="100674" y="1563893"/>
                  <a:pt x="99737" y="1507772"/>
                  <a:pt x="114319" y="1485900"/>
                </a:cubicBezTo>
                <a:cubicBezTo>
                  <a:pt x="120945" y="1475961"/>
                  <a:pt x="130419" y="1467415"/>
                  <a:pt x="134197" y="1456083"/>
                </a:cubicBezTo>
                <a:cubicBezTo>
                  <a:pt x="135854" y="1451113"/>
                  <a:pt x="136261" y="1445533"/>
                  <a:pt x="139167" y="1441174"/>
                </a:cubicBezTo>
                <a:cubicBezTo>
                  <a:pt x="143065" y="1435326"/>
                  <a:pt x="149576" y="1431664"/>
                  <a:pt x="154075" y="1426265"/>
                </a:cubicBezTo>
                <a:cubicBezTo>
                  <a:pt x="157899" y="1421677"/>
                  <a:pt x="160284" y="1416021"/>
                  <a:pt x="164015" y="1411357"/>
                </a:cubicBezTo>
                <a:cubicBezTo>
                  <a:pt x="166942" y="1407698"/>
                  <a:pt x="170954" y="1405017"/>
                  <a:pt x="173954" y="1401417"/>
                </a:cubicBezTo>
                <a:cubicBezTo>
                  <a:pt x="212853" y="1354736"/>
                  <a:pt x="156603" y="1413799"/>
                  <a:pt x="218680" y="1351722"/>
                </a:cubicBezTo>
                <a:lnTo>
                  <a:pt x="233588" y="1336813"/>
                </a:lnTo>
                <a:cubicBezTo>
                  <a:pt x="236901" y="1333500"/>
                  <a:pt x="240929" y="1330773"/>
                  <a:pt x="243528" y="1326874"/>
                </a:cubicBezTo>
                <a:cubicBezTo>
                  <a:pt x="246841" y="1321904"/>
                  <a:pt x="249244" y="1316188"/>
                  <a:pt x="253467" y="1311965"/>
                </a:cubicBezTo>
                <a:cubicBezTo>
                  <a:pt x="257690" y="1307742"/>
                  <a:pt x="263880" y="1305959"/>
                  <a:pt x="268375" y="1302026"/>
                </a:cubicBezTo>
                <a:cubicBezTo>
                  <a:pt x="277190" y="1294313"/>
                  <a:pt x="284940" y="1285461"/>
                  <a:pt x="293223" y="1277178"/>
                </a:cubicBezTo>
                <a:cubicBezTo>
                  <a:pt x="298193" y="1272209"/>
                  <a:pt x="304234" y="1268118"/>
                  <a:pt x="308132" y="1262270"/>
                </a:cubicBezTo>
                <a:cubicBezTo>
                  <a:pt x="314758" y="1252331"/>
                  <a:pt x="319563" y="1240899"/>
                  <a:pt x="328010" y="1232452"/>
                </a:cubicBezTo>
                <a:cubicBezTo>
                  <a:pt x="332980" y="1227482"/>
                  <a:pt x="338420" y="1222942"/>
                  <a:pt x="342919" y="1217543"/>
                </a:cubicBezTo>
                <a:cubicBezTo>
                  <a:pt x="351700" y="1207006"/>
                  <a:pt x="356721" y="1194910"/>
                  <a:pt x="362797" y="1182757"/>
                </a:cubicBezTo>
                <a:cubicBezTo>
                  <a:pt x="361141" y="1162879"/>
                  <a:pt x="363167" y="1142342"/>
                  <a:pt x="357828" y="1123122"/>
                </a:cubicBezTo>
                <a:cubicBezTo>
                  <a:pt x="354631" y="1111612"/>
                  <a:pt x="343291" y="1103989"/>
                  <a:pt x="337949" y="1093304"/>
                </a:cubicBezTo>
                <a:cubicBezTo>
                  <a:pt x="334636" y="1086678"/>
                  <a:pt x="330928" y="1080235"/>
                  <a:pt x="328010" y="1073426"/>
                </a:cubicBezTo>
                <a:cubicBezTo>
                  <a:pt x="317154" y="1048095"/>
                  <a:pt x="328783" y="1052924"/>
                  <a:pt x="303162" y="1018761"/>
                </a:cubicBezTo>
                <a:lnTo>
                  <a:pt x="288254" y="998883"/>
                </a:lnTo>
                <a:cubicBezTo>
                  <a:pt x="286597" y="993913"/>
                  <a:pt x="286557" y="988065"/>
                  <a:pt x="283284" y="983974"/>
                </a:cubicBezTo>
                <a:cubicBezTo>
                  <a:pt x="279553" y="979310"/>
                  <a:pt x="272963" y="977859"/>
                  <a:pt x="268375" y="974035"/>
                </a:cubicBezTo>
                <a:cubicBezTo>
                  <a:pt x="262976" y="969536"/>
                  <a:pt x="258041" y="964462"/>
                  <a:pt x="253467" y="959126"/>
                </a:cubicBezTo>
                <a:cubicBezTo>
                  <a:pt x="248077" y="952837"/>
                  <a:pt x="243948" y="945537"/>
                  <a:pt x="238558" y="939248"/>
                </a:cubicBezTo>
                <a:cubicBezTo>
                  <a:pt x="233984" y="933912"/>
                  <a:pt x="228148" y="929738"/>
                  <a:pt x="223649" y="924339"/>
                </a:cubicBezTo>
                <a:cubicBezTo>
                  <a:pt x="219825" y="919751"/>
                  <a:pt x="217933" y="913653"/>
                  <a:pt x="213710" y="909430"/>
                </a:cubicBezTo>
                <a:cubicBezTo>
                  <a:pt x="209487" y="905207"/>
                  <a:pt x="203771" y="902804"/>
                  <a:pt x="198801" y="899491"/>
                </a:cubicBezTo>
                <a:cubicBezTo>
                  <a:pt x="195488" y="894522"/>
                  <a:pt x="192795" y="889078"/>
                  <a:pt x="188862" y="884583"/>
                </a:cubicBezTo>
                <a:cubicBezTo>
                  <a:pt x="188822" y="884537"/>
                  <a:pt x="161049" y="856770"/>
                  <a:pt x="154075" y="849796"/>
                </a:cubicBezTo>
                <a:cubicBezTo>
                  <a:pt x="149105" y="844826"/>
                  <a:pt x="143065" y="840735"/>
                  <a:pt x="139167" y="834887"/>
                </a:cubicBezTo>
                <a:cubicBezTo>
                  <a:pt x="135854" y="829917"/>
                  <a:pt x="132959" y="824642"/>
                  <a:pt x="129228" y="819978"/>
                </a:cubicBezTo>
                <a:cubicBezTo>
                  <a:pt x="126301" y="816319"/>
                  <a:pt x="122099" y="813787"/>
                  <a:pt x="119288" y="810039"/>
                </a:cubicBezTo>
                <a:cubicBezTo>
                  <a:pt x="102177" y="787226"/>
                  <a:pt x="101472" y="780143"/>
                  <a:pt x="84501" y="760343"/>
                </a:cubicBezTo>
                <a:cubicBezTo>
                  <a:pt x="79927" y="755007"/>
                  <a:pt x="73908" y="750982"/>
                  <a:pt x="69593" y="745435"/>
                </a:cubicBezTo>
                <a:cubicBezTo>
                  <a:pt x="62259" y="736006"/>
                  <a:pt x="53493" y="726949"/>
                  <a:pt x="49715" y="715617"/>
                </a:cubicBezTo>
                <a:cubicBezTo>
                  <a:pt x="42856" y="695043"/>
                  <a:pt x="47651" y="705067"/>
                  <a:pt x="34806" y="685800"/>
                </a:cubicBezTo>
                <a:cubicBezTo>
                  <a:pt x="33149" y="679174"/>
                  <a:pt x="31712" y="672489"/>
                  <a:pt x="29836" y="665922"/>
                </a:cubicBezTo>
                <a:cubicBezTo>
                  <a:pt x="28397" y="660885"/>
                  <a:pt x="24867" y="656251"/>
                  <a:pt x="24867" y="651013"/>
                </a:cubicBezTo>
                <a:cubicBezTo>
                  <a:pt x="24867" y="641246"/>
                  <a:pt x="31522" y="612813"/>
                  <a:pt x="34806" y="601317"/>
                </a:cubicBezTo>
                <a:cubicBezTo>
                  <a:pt x="36245" y="596280"/>
                  <a:pt x="36730" y="590671"/>
                  <a:pt x="39775" y="586409"/>
                </a:cubicBezTo>
                <a:cubicBezTo>
                  <a:pt x="45222" y="578783"/>
                  <a:pt x="59654" y="566530"/>
                  <a:pt x="59654" y="566530"/>
                </a:cubicBezTo>
                <a:cubicBezTo>
                  <a:pt x="61310" y="561561"/>
                  <a:pt x="61407" y="555757"/>
                  <a:pt x="64623" y="551622"/>
                </a:cubicBezTo>
                <a:cubicBezTo>
                  <a:pt x="73253" y="540527"/>
                  <a:pt x="84502" y="531743"/>
                  <a:pt x="94441" y="521804"/>
                </a:cubicBezTo>
                <a:cubicBezTo>
                  <a:pt x="99410" y="516835"/>
                  <a:pt x="105132" y="512518"/>
                  <a:pt x="109349" y="506896"/>
                </a:cubicBezTo>
                <a:cubicBezTo>
                  <a:pt x="114319" y="500270"/>
                  <a:pt x="119444" y="493757"/>
                  <a:pt x="124258" y="487017"/>
                </a:cubicBezTo>
                <a:cubicBezTo>
                  <a:pt x="127729" y="482157"/>
                  <a:pt x="129974" y="476332"/>
                  <a:pt x="134197" y="472109"/>
                </a:cubicBezTo>
                <a:cubicBezTo>
                  <a:pt x="173281" y="433027"/>
                  <a:pt x="123317" y="496099"/>
                  <a:pt x="164015" y="447261"/>
                </a:cubicBezTo>
                <a:cubicBezTo>
                  <a:pt x="184722" y="422412"/>
                  <a:pt x="161530" y="440635"/>
                  <a:pt x="188862" y="422413"/>
                </a:cubicBezTo>
                <a:cubicBezTo>
                  <a:pt x="200283" y="388151"/>
                  <a:pt x="191393" y="400004"/>
                  <a:pt x="208741" y="382657"/>
                </a:cubicBezTo>
                <a:cubicBezTo>
                  <a:pt x="210397" y="376031"/>
                  <a:pt x="211834" y="369345"/>
                  <a:pt x="213710" y="362778"/>
                </a:cubicBezTo>
                <a:cubicBezTo>
                  <a:pt x="215149" y="357741"/>
                  <a:pt x="218680" y="353108"/>
                  <a:pt x="218680" y="347870"/>
                </a:cubicBezTo>
                <a:cubicBezTo>
                  <a:pt x="218680" y="306424"/>
                  <a:pt x="216663" y="264971"/>
                  <a:pt x="213710" y="223630"/>
                </a:cubicBezTo>
                <a:cubicBezTo>
                  <a:pt x="213088" y="214923"/>
                  <a:pt x="204536" y="199548"/>
                  <a:pt x="198801" y="193813"/>
                </a:cubicBezTo>
                <a:cubicBezTo>
                  <a:pt x="194578" y="189590"/>
                  <a:pt x="188862" y="187187"/>
                  <a:pt x="183893" y="183874"/>
                </a:cubicBezTo>
                <a:cubicBezTo>
                  <a:pt x="182236" y="178904"/>
                  <a:pt x="182195" y="173056"/>
                  <a:pt x="178923" y="168965"/>
                </a:cubicBezTo>
                <a:cubicBezTo>
                  <a:pt x="175192" y="164301"/>
                  <a:pt x="168679" y="162757"/>
                  <a:pt x="164015" y="159026"/>
                </a:cubicBezTo>
                <a:cubicBezTo>
                  <a:pt x="160356" y="156099"/>
                  <a:pt x="157002" y="152746"/>
                  <a:pt x="154075" y="149087"/>
                </a:cubicBezTo>
                <a:cubicBezTo>
                  <a:pt x="135141" y="125420"/>
                  <a:pt x="154787" y="141279"/>
                  <a:pt x="129228" y="124239"/>
                </a:cubicBezTo>
                <a:cubicBezTo>
                  <a:pt x="111006" y="96907"/>
                  <a:pt x="129227" y="120096"/>
                  <a:pt x="104380" y="99391"/>
                </a:cubicBezTo>
                <a:cubicBezTo>
                  <a:pt x="79564" y="78711"/>
                  <a:pt x="100762" y="88247"/>
                  <a:pt x="74562" y="79513"/>
                </a:cubicBezTo>
                <a:cubicBezTo>
                  <a:pt x="58125" y="54856"/>
                  <a:pt x="68849" y="68831"/>
                  <a:pt x="39775" y="39757"/>
                </a:cubicBezTo>
                <a:cubicBezTo>
                  <a:pt x="36462" y="36444"/>
                  <a:pt x="34027" y="31912"/>
                  <a:pt x="29836" y="29817"/>
                </a:cubicBezTo>
                <a:lnTo>
                  <a:pt x="9958" y="19878"/>
                </a:lnTo>
                <a:cubicBezTo>
                  <a:pt x="-900" y="3592"/>
                  <a:pt x="19" y="10942"/>
                  <a:pt x="19" y="0"/>
                </a:cubicBezTo>
              </a:path>
            </a:pathLst>
          </a:custGeom>
          <a:noFill/>
          <a:ln w="63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48709" y="5312948"/>
            <a:ext cx="8493499" cy="923330"/>
          </a:xfrm>
          <a:prstGeom prst="rect">
            <a:avLst/>
          </a:prstGeom>
          <a:noFill/>
          <a:ln w="19050">
            <a:solidFill>
              <a:schemeClr val="tx2"/>
            </a:solidFill>
          </a:ln>
        </p:spPr>
        <p:txBody>
          <a:bodyPr wrap="square" rtlCol="0">
            <a:spAutoFit/>
          </a:bodyPr>
          <a:lstStyle/>
          <a:p>
            <a:pPr algn="ctr"/>
            <a:r>
              <a:rPr lang="en-US" dirty="0"/>
              <a:t>Smoke </a:t>
            </a:r>
            <a:r>
              <a:rPr lang="en-US" dirty="0" smtClean="0"/>
              <a:t>Transport </a:t>
            </a:r>
            <a:r>
              <a:rPr lang="en-US" dirty="0"/>
              <a:t>prediction depends on validity of </a:t>
            </a:r>
            <a:r>
              <a:rPr lang="en-US" dirty="0" smtClean="0"/>
              <a:t>Smoke Source simulation</a:t>
            </a:r>
            <a:endParaRPr lang="en-US" dirty="0"/>
          </a:p>
          <a:p>
            <a:pPr algn="ctr"/>
            <a:endParaRPr lang="en-US" dirty="0" smtClean="0"/>
          </a:p>
          <a:p>
            <a:pPr algn="ctr"/>
            <a:r>
              <a:rPr lang="en-US" dirty="0" smtClean="0"/>
              <a:t>First step: develop a CFD model to simulate the Smoke Generator</a:t>
            </a:r>
            <a:endParaRPr lang="en-US" dirty="0"/>
          </a:p>
        </p:txBody>
      </p:sp>
      <p:sp>
        <p:nvSpPr>
          <p:cNvPr id="8" name="TextBox 7"/>
          <p:cNvSpPr txBox="1"/>
          <p:nvPr/>
        </p:nvSpPr>
        <p:spPr>
          <a:xfrm>
            <a:off x="5522455" y="4677851"/>
            <a:ext cx="3168368" cy="369332"/>
          </a:xfrm>
          <a:prstGeom prst="rect">
            <a:avLst/>
          </a:prstGeom>
          <a:noFill/>
        </p:spPr>
        <p:txBody>
          <a:bodyPr wrap="none" rtlCol="0">
            <a:spAutoFit/>
          </a:bodyPr>
          <a:lstStyle/>
          <a:p>
            <a:r>
              <a:rPr lang="en-US" i="1" dirty="0" smtClean="0"/>
              <a:t>Smoke Transport CFD Model</a:t>
            </a:r>
            <a:endParaRPr lang="en-US" i="1" dirty="0"/>
          </a:p>
        </p:txBody>
      </p:sp>
      <p:cxnSp>
        <p:nvCxnSpPr>
          <p:cNvPr id="12" name="Straight Connector 11"/>
          <p:cNvCxnSpPr>
            <a:stCxn id="23" idx="1"/>
          </p:cNvCxnSpPr>
          <p:nvPr/>
        </p:nvCxnSpPr>
        <p:spPr>
          <a:xfrm flipH="1">
            <a:off x="3858936" y="1725873"/>
            <a:ext cx="1544748" cy="39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968345" y="2374084"/>
            <a:ext cx="1435339" cy="624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162652" y="3749889"/>
            <a:ext cx="2336150" cy="663830"/>
          </a:xfrm>
          <a:prstGeom prst="line">
            <a:avLst/>
          </a:prstGeom>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403684" y="2146406"/>
            <a:ext cx="3359316" cy="258796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2076360" y="1755467"/>
            <a:ext cx="1597188" cy="101487"/>
            <a:chOff x="2076360" y="1755467"/>
            <a:chExt cx="1597188" cy="203701"/>
          </a:xfrm>
        </p:grpSpPr>
        <p:sp>
          <p:nvSpPr>
            <p:cNvPr id="24" name="Can 23"/>
            <p:cNvSpPr/>
            <p:nvPr/>
          </p:nvSpPr>
          <p:spPr>
            <a:xfrm>
              <a:off x="3485545" y="1758783"/>
              <a:ext cx="188003" cy="200385"/>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n 84"/>
            <p:cNvSpPr/>
            <p:nvPr/>
          </p:nvSpPr>
          <p:spPr>
            <a:xfrm>
              <a:off x="2076360" y="1755467"/>
              <a:ext cx="188003" cy="200385"/>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17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9" grpId="0" animBg="1"/>
      <p:bldP spid="13" grpId="0" animBg="1"/>
      <p:bldP spid="8" grpId="0"/>
      <p:bldP spid="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280541" y="1108106"/>
            <a:ext cx="8424299" cy="2573727"/>
          </a:xfrm>
          <a:prstGeom prst="roundRect">
            <a:avLst>
              <a:gd name="adj" fmla="val 10416"/>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smtClean="0"/>
              <a:t>Smoke source:  smoke generator</a:t>
            </a:r>
            <a:endParaRPr lang="en-US" sz="2800" dirty="0"/>
          </a:p>
        </p:txBody>
      </p:sp>
      <p:sp>
        <p:nvSpPr>
          <p:cNvPr id="4" name="Slide Number Placeholder 3"/>
          <p:cNvSpPr>
            <a:spLocks noGrp="1"/>
          </p:cNvSpPr>
          <p:nvPr>
            <p:ph type="sldNum" sz="quarter" idx="12"/>
          </p:nvPr>
        </p:nvSpPr>
        <p:spPr>
          <a:xfrm>
            <a:off x="8246885" y="6309790"/>
            <a:ext cx="774191" cy="193395"/>
          </a:xfrm>
        </p:spPr>
        <p:txBody>
          <a:bodyPr/>
          <a:lstStyle/>
          <a:p>
            <a:fld id="{789DF654-7552-4B9D-9287-15EA6E658DE7}" type="slidenum">
              <a:rPr lang="en-US" smtClean="0"/>
              <a:pPr/>
              <a:t>7</a:t>
            </a:fld>
            <a:endParaRPr lang="en-US" dirty="0"/>
          </a:p>
        </p:txBody>
      </p:sp>
      <p:sp>
        <p:nvSpPr>
          <p:cNvPr id="6"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48" name="TextBox 47"/>
          <p:cNvSpPr txBox="1"/>
          <p:nvPr/>
        </p:nvSpPr>
        <p:spPr>
          <a:xfrm>
            <a:off x="503230" y="1108106"/>
            <a:ext cx="2321469" cy="400110"/>
          </a:xfrm>
          <a:prstGeom prst="rect">
            <a:avLst/>
          </a:prstGeom>
          <a:noFill/>
        </p:spPr>
        <p:txBody>
          <a:bodyPr wrap="none" rtlCol="0">
            <a:spAutoFit/>
          </a:bodyPr>
          <a:lstStyle/>
          <a:p>
            <a:r>
              <a:rPr lang="en-US" sz="2000" b="1" dirty="0" smtClean="0">
                <a:solidFill>
                  <a:schemeClr val="accent2"/>
                </a:solidFill>
              </a:rPr>
              <a:t>Smoke Generator</a:t>
            </a:r>
            <a:endParaRPr lang="en-US" sz="2000" b="1" dirty="0">
              <a:solidFill>
                <a:schemeClr val="accent2"/>
              </a:solidFill>
            </a:endParaRPr>
          </a:p>
        </p:txBody>
      </p:sp>
      <p:pic>
        <p:nvPicPr>
          <p:cNvPr id="50" name="Picture 49"/>
          <p:cNvPicPr>
            <a:picLocks noChangeAspect="1"/>
          </p:cNvPicPr>
          <p:nvPr/>
        </p:nvPicPr>
        <p:blipFill>
          <a:blip r:embed="rId3"/>
          <a:stretch>
            <a:fillRect/>
          </a:stretch>
        </p:blipFill>
        <p:spPr>
          <a:xfrm>
            <a:off x="799234" y="1549838"/>
            <a:ext cx="1378793" cy="1811987"/>
          </a:xfrm>
          <a:prstGeom prst="rect">
            <a:avLst/>
          </a:prstGeom>
          <a:ln>
            <a:noFill/>
          </a:ln>
          <a:effectLst>
            <a:outerShdw blurRad="292100" dist="139700" dir="2700000" algn="tl" rotWithShape="0">
              <a:srgbClr val="333333">
                <a:alpha val="65000"/>
              </a:srgbClr>
            </a:outerShdw>
          </a:effectLst>
        </p:spPr>
      </p:pic>
      <p:sp>
        <p:nvSpPr>
          <p:cNvPr id="107" name="TextBox 106"/>
          <p:cNvSpPr txBox="1"/>
          <p:nvPr/>
        </p:nvSpPr>
        <p:spPr>
          <a:xfrm>
            <a:off x="2696720" y="1501519"/>
            <a:ext cx="5887189" cy="1754326"/>
          </a:xfrm>
          <a:prstGeom prst="rect">
            <a:avLst/>
          </a:prstGeom>
          <a:noFill/>
        </p:spPr>
        <p:txBody>
          <a:bodyPr wrap="none" rtlCol="0">
            <a:spAutoFit/>
          </a:bodyPr>
          <a:lstStyle/>
          <a:p>
            <a:r>
              <a:rPr lang="en-US" dirty="0" smtClean="0"/>
              <a:t>Particle size generation and velocity affected by</a:t>
            </a:r>
          </a:p>
          <a:p>
            <a:pPr marL="285750" indent="-285750">
              <a:buFontTx/>
              <a:buChar char="-"/>
            </a:pPr>
            <a:r>
              <a:rPr lang="en-US" dirty="0" smtClean="0"/>
              <a:t>Heater size and arrangement</a:t>
            </a:r>
          </a:p>
          <a:p>
            <a:pPr marL="285750" indent="-285750">
              <a:buFontTx/>
              <a:buChar char="-"/>
            </a:pPr>
            <a:r>
              <a:rPr lang="en-US" dirty="0" smtClean="0"/>
              <a:t>Atomization / Condensation</a:t>
            </a:r>
          </a:p>
          <a:p>
            <a:pPr marL="285750" indent="-285750">
              <a:buFontTx/>
              <a:buChar char="-"/>
            </a:pPr>
            <a:r>
              <a:rPr lang="en-US" dirty="0" smtClean="0"/>
              <a:t>Flow rates</a:t>
            </a:r>
          </a:p>
          <a:p>
            <a:pPr marL="285750" indent="-285750">
              <a:buFontTx/>
              <a:buChar char="-"/>
            </a:pPr>
            <a:endParaRPr lang="en-US" dirty="0"/>
          </a:p>
          <a:p>
            <a:r>
              <a:rPr lang="en-US" dirty="0"/>
              <a:t>Difficult to characterize and generalize smoke </a:t>
            </a:r>
            <a:r>
              <a:rPr lang="en-US" dirty="0" smtClean="0"/>
              <a:t>generator</a:t>
            </a:r>
            <a:endParaRPr lang="en-US" dirty="0"/>
          </a:p>
        </p:txBody>
      </p:sp>
      <p:pic>
        <p:nvPicPr>
          <p:cNvPr id="61" name="Picture 60"/>
          <p:cNvPicPr/>
          <p:nvPr/>
        </p:nvPicPr>
        <p:blipFill>
          <a:blip r:embed="rId4"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62" name="LOGO"/>
          <p:cNvGrpSpPr>
            <a:grpSpLocks noChangeAspect="1"/>
          </p:cNvGrpSpPr>
          <p:nvPr/>
        </p:nvGrpSpPr>
        <p:grpSpPr>
          <a:xfrm>
            <a:off x="85219" y="6529420"/>
            <a:ext cx="1451728" cy="259920"/>
            <a:chOff x="0" y="3429000"/>
            <a:chExt cx="6029325" cy="1079500"/>
          </a:xfrm>
        </p:grpSpPr>
        <p:sp>
          <p:nvSpPr>
            <p:cNvPr id="108"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9" name="Rectangle 58"/>
          <p:cNvSpPr/>
          <p:nvPr/>
        </p:nvSpPr>
        <p:spPr>
          <a:xfrm>
            <a:off x="661477" y="3336181"/>
            <a:ext cx="1728893" cy="215444"/>
          </a:xfrm>
          <a:prstGeom prst="rect">
            <a:avLst/>
          </a:prstGeom>
        </p:spPr>
        <p:txBody>
          <a:bodyPr wrap="square">
            <a:spAutoFit/>
          </a:bodyPr>
          <a:lstStyle/>
          <a:p>
            <a:r>
              <a:rPr lang="en-US" sz="800" dirty="0">
                <a:hlinkClick r:id="rId5"/>
              </a:rPr>
              <a:t>http://</a:t>
            </a:r>
            <a:r>
              <a:rPr lang="en-US" sz="800" dirty="0" smtClean="0">
                <a:hlinkClick r:id="rId5"/>
              </a:rPr>
              <a:t>www.concept-smoke.co.uk/</a:t>
            </a:r>
            <a:r>
              <a:rPr lang="en-US" sz="800" dirty="0" smtClean="0"/>
              <a:t> </a:t>
            </a:r>
            <a:endParaRPr lang="en-US" sz="800" dirty="0"/>
          </a:p>
        </p:txBody>
      </p:sp>
      <p:graphicFrame>
        <p:nvGraphicFramePr>
          <p:cNvPr id="60" name="Chart 59"/>
          <p:cNvGraphicFramePr>
            <a:graphicFrameLocks/>
          </p:cNvGraphicFramePr>
          <p:nvPr>
            <p:extLst>
              <p:ext uri="{D42A27DB-BD31-4B8C-83A1-F6EECF244321}">
                <p14:modId xmlns:p14="http://schemas.microsoft.com/office/powerpoint/2010/main" val="2509819260"/>
              </p:ext>
            </p:extLst>
          </p:nvPr>
        </p:nvGraphicFramePr>
        <p:xfrm>
          <a:off x="524024" y="4153587"/>
          <a:ext cx="3908758" cy="234525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3" name="Chart 62"/>
          <p:cNvGraphicFramePr>
            <a:graphicFrameLocks/>
          </p:cNvGraphicFramePr>
          <p:nvPr>
            <p:extLst>
              <p:ext uri="{D42A27DB-BD31-4B8C-83A1-F6EECF244321}">
                <p14:modId xmlns:p14="http://schemas.microsoft.com/office/powerpoint/2010/main" val="1196802941"/>
              </p:ext>
            </p:extLst>
          </p:nvPr>
        </p:nvGraphicFramePr>
        <p:xfrm>
          <a:off x="4725222" y="4147472"/>
          <a:ext cx="3908758" cy="2358224"/>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p:cNvSpPr txBox="1"/>
          <p:nvPr/>
        </p:nvSpPr>
        <p:spPr>
          <a:xfrm>
            <a:off x="280541" y="3778140"/>
            <a:ext cx="7176173" cy="369332"/>
          </a:xfrm>
          <a:prstGeom prst="rect">
            <a:avLst/>
          </a:prstGeom>
          <a:noFill/>
        </p:spPr>
        <p:txBody>
          <a:bodyPr wrap="square" rtlCol="0">
            <a:spAutoFit/>
          </a:bodyPr>
          <a:lstStyle/>
          <a:p>
            <a:r>
              <a:rPr lang="en-US" b="1" dirty="0" smtClean="0">
                <a:solidFill>
                  <a:srgbClr val="0D0DFF"/>
                </a:solidFill>
              </a:rPr>
              <a:t>Measurements from FAA – One Set of Operating Conditions</a:t>
            </a:r>
            <a:endParaRPr lang="en-US" b="1" dirty="0">
              <a:solidFill>
                <a:srgbClr val="0D0DFF"/>
              </a:solidFill>
            </a:endParaRPr>
          </a:p>
        </p:txBody>
      </p:sp>
      <p:sp>
        <p:nvSpPr>
          <p:cNvPr id="9" name="TextBox 8"/>
          <p:cNvSpPr txBox="1"/>
          <p:nvPr/>
        </p:nvSpPr>
        <p:spPr>
          <a:xfrm>
            <a:off x="8013297" y="4859299"/>
            <a:ext cx="474810" cy="276999"/>
          </a:xfrm>
          <a:prstGeom prst="rect">
            <a:avLst/>
          </a:prstGeom>
          <a:noFill/>
        </p:spPr>
        <p:txBody>
          <a:bodyPr wrap="none" rtlCol="0">
            <a:spAutoFit/>
          </a:bodyPr>
          <a:lstStyle/>
          <a:p>
            <a:r>
              <a:rPr lang="en-US" sz="1200" dirty="0" smtClean="0"/>
              <a:t>max</a:t>
            </a:r>
            <a:endParaRPr lang="en-US" sz="1200" dirty="0"/>
          </a:p>
        </p:txBody>
      </p:sp>
      <p:sp>
        <p:nvSpPr>
          <p:cNvPr id="66" name="TextBox 65"/>
          <p:cNvSpPr txBox="1"/>
          <p:nvPr/>
        </p:nvSpPr>
        <p:spPr>
          <a:xfrm>
            <a:off x="8013297" y="5446044"/>
            <a:ext cx="431528" cy="276999"/>
          </a:xfrm>
          <a:prstGeom prst="rect">
            <a:avLst/>
          </a:prstGeom>
          <a:noFill/>
        </p:spPr>
        <p:txBody>
          <a:bodyPr wrap="none" rtlCol="0">
            <a:spAutoFit/>
          </a:bodyPr>
          <a:lstStyle/>
          <a:p>
            <a:r>
              <a:rPr lang="en-US" sz="1200" dirty="0" smtClean="0"/>
              <a:t>min</a:t>
            </a:r>
            <a:endParaRPr lang="en-US" sz="1200" dirty="0"/>
          </a:p>
        </p:txBody>
      </p:sp>
    </p:spTree>
    <p:extLst>
      <p:ext uri="{BB962C8B-B14F-4D97-AF65-F5344CB8AC3E}">
        <p14:creationId xmlns:p14="http://schemas.microsoft.com/office/powerpoint/2010/main" val="116902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0" grpId="0">
        <p:bldAsOne/>
      </p:bldGraphic>
      <p:bldGraphic spid="63" grpId="0">
        <p:bldAsOne/>
      </p:bldGraphic>
      <p:bldP spid="7" grpId="0"/>
      <p:bldP spid="9" grpId="0"/>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 descr="\\rusehf0c\acharyr$\14JanDualholeData_24degref\part_traj_6\full_room_sim_0006.jpg">
            <a:hlinkClick r:id="" action="ppaction://noaction"/>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63963" y="1494755"/>
            <a:ext cx="1197535" cy="75010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Simulation tool &amp; set-up</a:t>
            </a:r>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8</a:t>
            </a:fld>
            <a:endParaRPr lang="en-US" dirty="0"/>
          </a:p>
        </p:txBody>
      </p:sp>
      <p:sp>
        <p:nvSpPr>
          <p:cNvPr id="6" name="Rectangle 43"/>
          <p:cNvSpPr>
            <a:spLocks noChangeArrowheads="1"/>
          </p:cNvSpPr>
          <p:nvPr/>
        </p:nvSpPr>
        <p:spPr bwMode="auto">
          <a:xfrm>
            <a:off x="381000" y="6624638"/>
            <a:ext cx="8382000" cy="217735"/>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52" name="Content Placeholder 51"/>
          <p:cNvSpPr>
            <a:spLocks noGrp="1"/>
          </p:cNvSpPr>
          <p:nvPr>
            <p:ph idx="1"/>
          </p:nvPr>
        </p:nvSpPr>
        <p:spPr>
          <a:xfrm>
            <a:off x="294683" y="1175816"/>
            <a:ext cx="5615309" cy="3646026"/>
          </a:xfrm>
        </p:spPr>
        <p:txBody>
          <a:bodyPr>
            <a:normAutofit/>
          </a:bodyPr>
          <a:lstStyle/>
          <a:p>
            <a:r>
              <a:rPr lang="en-US" sz="2000" b="1" dirty="0" smtClean="0"/>
              <a:t>Fire Dynamics Simulator (FDS)</a:t>
            </a:r>
          </a:p>
          <a:p>
            <a:r>
              <a:rPr lang="en-US" sz="1600" dirty="0" smtClean="0"/>
              <a:t>3-D, unsteady solver from NIST (version 6.6.0)</a:t>
            </a:r>
          </a:p>
          <a:p>
            <a:r>
              <a:rPr lang="en-US" sz="1600" dirty="0" smtClean="0"/>
              <a:t>Large Eddy Simulation (LES) </a:t>
            </a:r>
          </a:p>
          <a:p>
            <a:pPr marL="285750" indent="-285750">
              <a:buFont typeface="Arial" panose="020B0604020202020204" pitchFamily="34" charset="0"/>
              <a:buChar char="•"/>
            </a:pPr>
            <a:r>
              <a:rPr lang="en-US" sz="1400" dirty="0" smtClean="0"/>
              <a:t>Low Mach with Direct Poisson equation solver for pressure</a:t>
            </a:r>
          </a:p>
          <a:p>
            <a:pPr marL="285750" indent="-285750">
              <a:buFont typeface="Arial" panose="020B0604020202020204" pitchFamily="34" charset="0"/>
              <a:buChar char="•"/>
            </a:pPr>
            <a:r>
              <a:rPr lang="en-US" sz="1400" dirty="0" smtClean="0"/>
              <a:t>Time Integration:  2</a:t>
            </a:r>
            <a:r>
              <a:rPr lang="en-US" sz="1400" baseline="30000" dirty="0" smtClean="0"/>
              <a:t>nd</a:t>
            </a:r>
            <a:r>
              <a:rPr lang="en-US" sz="1400" dirty="0" smtClean="0"/>
              <a:t> order explicit predictor-corrector scheme</a:t>
            </a:r>
          </a:p>
          <a:p>
            <a:pPr lvl="1" eaLnBrk="0" hangingPunct="0">
              <a:spcBef>
                <a:spcPct val="20000"/>
              </a:spcBef>
              <a:buClr>
                <a:srgbClr val="969696"/>
              </a:buClr>
              <a:defRPr/>
            </a:pPr>
            <a:endParaRPr lang="en-US" sz="1800" dirty="0"/>
          </a:p>
          <a:p>
            <a:endParaRPr lang="en-US" sz="1800" dirty="0"/>
          </a:p>
        </p:txBody>
      </p:sp>
      <p:pic>
        <p:nvPicPr>
          <p:cNvPr id="61" name="Picture 60"/>
          <p:cNvPicPr>
            <a:picLocks noChangeAspect="1"/>
          </p:cNvPicPr>
          <p:nvPr/>
        </p:nvPicPr>
        <p:blipFill>
          <a:blip r:embed="rId4"/>
          <a:stretch>
            <a:fillRect/>
          </a:stretch>
        </p:blipFill>
        <p:spPr>
          <a:xfrm>
            <a:off x="521835" y="3724066"/>
            <a:ext cx="2748518" cy="2677190"/>
          </a:xfrm>
          <a:prstGeom prst="rect">
            <a:avLst/>
          </a:prstGeom>
        </p:spPr>
      </p:pic>
      <p:sp>
        <p:nvSpPr>
          <p:cNvPr id="62" name="Rectangle 61"/>
          <p:cNvSpPr/>
          <p:nvPr/>
        </p:nvSpPr>
        <p:spPr>
          <a:xfrm>
            <a:off x="227609" y="3317722"/>
            <a:ext cx="2980303" cy="369332"/>
          </a:xfrm>
          <a:prstGeom prst="rect">
            <a:avLst/>
          </a:prstGeom>
          <a:solidFill>
            <a:schemeClr val="bg1"/>
          </a:solidFill>
        </p:spPr>
        <p:txBody>
          <a:bodyPr wrap="none">
            <a:spAutoFit/>
          </a:bodyPr>
          <a:lstStyle/>
          <a:p>
            <a:pPr>
              <a:spcBef>
                <a:spcPts val="0"/>
              </a:spcBef>
            </a:pPr>
            <a:r>
              <a:rPr lang="en-US" b="1" i="1" dirty="0" smtClean="0">
                <a:solidFill>
                  <a:schemeClr val="bg2">
                    <a:lumMod val="60000"/>
                    <a:lumOff val="40000"/>
                  </a:schemeClr>
                </a:solidFill>
              </a:rPr>
              <a:t>Smoke Generator Set-Up </a:t>
            </a:r>
            <a:endParaRPr lang="en-US" b="1" i="1" dirty="0">
              <a:solidFill>
                <a:schemeClr val="bg2">
                  <a:lumMod val="60000"/>
                  <a:lumOff val="40000"/>
                </a:schemeClr>
              </a:solidFill>
            </a:endParaRPr>
          </a:p>
        </p:txBody>
      </p:sp>
      <p:sp>
        <p:nvSpPr>
          <p:cNvPr id="64" name="Content Placeholder 2"/>
          <p:cNvSpPr txBox="1">
            <a:spLocks/>
          </p:cNvSpPr>
          <p:nvPr/>
        </p:nvSpPr>
        <p:spPr>
          <a:xfrm>
            <a:off x="5909992" y="4027807"/>
            <a:ext cx="2781002" cy="2007226"/>
          </a:xfrm>
          <a:prstGeom prst="rect">
            <a:avLst/>
          </a:prstGeom>
        </p:spPr>
        <p:txBody>
          <a:bodyPr vert="horz" lIns="0" tIns="45720" rIns="0" bIns="45720" rtlCol="0">
            <a:noAutofit/>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pPr>
              <a:spcBef>
                <a:spcPts val="0"/>
              </a:spcBef>
            </a:pPr>
            <a:r>
              <a:rPr lang="en-US" sz="1600" dirty="0" smtClean="0"/>
              <a:t>Total cells: 1.62 million</a:t>
            </a:r>
          </a:p>
          <a:p>
            <a:pPr>
              <a:spcBef>
                <a:spcPts val="0"/>
              </a:spcBef>
            </a:pPr>
            <a:r>
              <a:rPr lang="en-US" sz="1600" dirty="0" smtClean="0"/>
              <a:t>Hexahedral cells</a:t>
            </a:r>
          </a:p>
          <a:p>
            <a:pPr>
              <a:spcBef>
                <a:spcPts val="0"/>
              </a:spcBef>
            </a:pPr>
            <a:r>
              <a:rPr lang="en-US" sz="1600" dirty="0" smtClean="0"/>
              <a:t>Non-uniform sized mesh</a:t>
            </a:r>
            <a:endParaRPr lang="en-US" sz="1600" dirty="0"/>
          </a:p>
          <a:p>
            <a:pPr>
              <a:spcBef>
                <a:spcPts val="0"/>
              </a:spcBef>
            </a:pPr>
            <a:endParaRPr lang="en-US" sz="1600" dirty="0" smtClean="0"/>
          </a:p>
          <a:p>
            <a:pPr>
              <a:spcBef>
                <a:spcPts val="0"/>
              </a:spcBef>
            </a:pPr>
            <a:r>
              <a:rPr lang="en-US" sz="1600" dirty="0" smtClean="0"/>
              <a:t>Parallel computing cluster (~100 cores)</a:t>
            </a:r>
            <a:endParaRPr lang="en-US" sz="1600" dirty="0"/>
          </a:p>
          <a:p>
            <a:pPr>
              <a:spcBef>
                <a:spcPts val="0"/>
              </a:spcBef>
            </a:pPr>
            <a:endParaRPr lang="en-US" sz="1600" dirty="0" smtClean="0"/>
          </a:p>
        </p:txBody>
      </p:sp>
      <p:pic>
        <p:nvPicPr>
          <p:cNvPr id="66" name="Picture 65"/>
          <p:cNvPicPr/>
          <p:nvPr/>
        </p:nvPicPr>
        <p:blipFill>
          <a:blip r:embed="rId5"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67" name="LOGO"/>
          <p:cNvGrpSpPr>
            <a:grpSpLocks noChangeAspect="1"/>
          </p:cNvGrpSpPr>
          <p:nvPr/>
        </p:nvGrpSpPr>
        <p:grpSpPr>
          <a:xfrm>
            <a:off x="85219" y="6529420"/>
            <a:ext cx="1451728" cy="259920"/>
            <a:chOff x="0" y="3429000"/>
            <a:chExt cx="6029325" cy="1079500"/>
          </a:xfrm>
        </p:grpSpPr>
        <p:sp>
          <p:nvSpPr>
            <p:cNvPr id="68"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56" name="Picture 3"/>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947494" y="1426632"/>
            <a:ext cx="1484423" cy="847033"/>
          </a:xfrm>
          <a:prstGeom prst="rect">
            <a:avLst/>
          </a:prstGeom>
          <a:ln>
            <a:noFill/>
          </a:ln>
          <a:effectLst>
            <a:outerShdw blurRad="292100" dist="139700" dir="2700000" algn="tl" rotWithShape="0">
              <a:srgbClr val="333333">
                <a:alpha val="65000"/>
              </a:srgbClr>
            </a:outerShdw>
          </a:effectLst>
        </p:spPr>
      </p:pic>
      <p:pic>
        <p:nvPicPr>
          <p:cNvPr id="72" name="Picture 7" descr="C:\Users\gaoh\Desktop\FDS\KiddeFenwal\meetings\figs\05-19-2014\KF_Nozzle360_Novec_massfrac_10sec.pn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3502" t="10486" r="25379" b="5846"/>
          <a:stretch/>
        </p:blipFill>
        <p:spPr bwMode="auto">
          <a:xfrm>
            <a:off x="6916945" y="2187928"/>
            <a:ext cx="1073812" cy="875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37443"/>
          <a:stretch/>
        </p:blipFill>
        <p:spPr>
          <a:xfrm>
            <a:off x="5854759" y="2127591"/>
            <a:ext cx="816429" cy="957262"/>
          </a:xfrm>
          <a:prstGeom prst="rect">
            <a:avLst/>
          </a:prstGeom>
          <a:ln>
            <a:noFill/>
          </a:ln>
          <a:effectLst>
            <a:outerShdw blurRad="292100" dist="139700" dir="2700000" algn="tl" rotWithShape="0">
              <a:srgbClr val="333333">
                <a:alpha val="65000"/>
              </a:srgbClr>
            </a:outerShdw>
          </a:effectLst>
        </p:spPr>
      </p:pic>
      <p:pic>
        <p:nvPicPr>
          <p:cNvPr id="5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8061" y="1496624"/>
            <a:ext cx="1443389" cy="938871"/>
          </a:xfrm>
          <a:prstGeom prst="rect">
            <a:avLst/>
          </a:prstGeom>
          <a:noFill/>
          <a:ln w="9525">
            <a:noFill/>
            <a:miter lim="800000"/>
            <a:headEnd/>
            <a:tailEnd/>
          </a:ln>
        </p:spPr>
      </p:pic>
      <p:sp>
        <p:nvSpPr>
          <p:cNvPr id="11" name="Rectangle 10"/>
          <p:cNvSpPr/>
          <p:nvPr/>
        </p:nvSpPr>
        <p:spPr>
          <a:xfrm>
            <a:off x="222059" y="3317722"/>
            <a:ext cx="8781269" cy="306748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rotWithShape="1">
          <a:blip r:embed="rId10"/>
          <a:srcRect t="1" b="486"/>
          <a:stretch/>
        </p:blipFill>
        <p:spPr>
          <a:xfrm>
            <a:off x="3497505" y="3949880"/>
            <a:ext cx="2035789" cy="2051422"/>
          </a:xfrm>
          <a:prstGeom prst="rect">
            <a:avLst/>
          </a:prstGeom>
        </p:spPr>
      </p:pic>
    </p:spTree>
    <p:extLst>
      <p:ext uri="{BB962C8B-B14F-4D97-AF65-F5344CB8AC3E}">
        <p14:creationId xmlns:p14="http://schemas.microsoft.com/office/powerpoint/2010/main" val="1356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Smoke generator model</a:t>
            </a:r>
            <a:endParaRPr lang="en-US" dirty="0"/>
          </a:p>
        </p:txBody>
      </p:sp>
      <p:sp>
        <p:nvSpPr>
          <p:cNvPr id="4" name="Slide Number Placeholder 3"/>
          <p:cNvSpPr>
            <a:spLocks noGrp="1"/>
          </p:cNvSpPr>
          <p:nvPr>
            <p:ph type="sldNum" sz="quarter" idx="12"/>
          </p:nvPr>
        </p:nvSpPr>
        <p:spPr/>
        <p:txBody>
          <a:bodyPr/>
          <a:lstStyle/>
          <a:p>
            <a:fld id="{789DF654-7552-4B9D-9287-15EA6E658DE7}" type="slidenum">
              <a:rPr lang="en-US" smtClean="0"/>
              <a:pPr/>
              <a:t>9</a:t>
            </a:fld>
            <a:endParaRPr lang="en-US" dirty="0"/>
          </a:p>
        </p:txBody>
      </p:sp>
      <p:sp>
        <p:nvSpPr>
          <p:cNvPr id="5" name="Content Placeholder 2"/>
          <p:cNvSpPr txBox="1">
            <a:spLocks/>
          </p:cNvSpPr>
          <p:nvPr/>
        </p:nvSpPr>
        <p:spPr>
          <a:xfrm>
            <a:off x="304799" y="945628"/>
            <a:ext cx="8839201" cy="752543"/>
          </a:xfrm>
          <a:prstGeom prst="rect">
            <a:avLst/>
          </a:prstGeom>
        </p:spPr>
        <p:txBody>
          <a:bodyPr vert="horz" lIns="0" tIns="45720" rIns="0" bIns="45720" rtlCol="0">
            <a:noAutofit/>
          </a:bodyPr>
          <a:lstStyle>
            <a:lvl1pPr marL="0" indent="0" algn="l" defTabSz="914400" rtl="0" eaLnBrk="1" latinLnBrk="0" hangingPunct="1">
              <a:spcBef>
                <a:spcPts val="1200"/>
              </a:spcBef>
              <a:buFont typeface="Arial" pitchFamily="34" charset="0"/>
              <a:buNone/>
              <a:defRPr sz="2400" kern="1200">
                <a:solidFill>
                  <a:schemeClr val="tx1"/>
                </a:solidFill>
                <a:latin typeface="+mj-lt"/>
                <a:ea typeface="+mn-ea"/>
                <a:cs typeface="+mn-cs"/>
              </a:defRPr>
            </a:lvl1pPr>
            <a:lvl2pPr marL="0" indent="0" algn="l" defTabSz="914400" rtl="0" eaLnBrk="1" latinLnBrk="0" hangingPunct="1">
              <a:spcBef>
                <a:spcPts val="1200"/>
              </a:spcBef>
              <a:buFont typeface="Arial" pitchFamily="34" charset="0"/>
              <a:buNone/>
              <a:defRPr sz="2200" kern="1200">
                <a:solidFill>
                  <a:schemeClr val="tx1"/>
                </a:solidFill>
                <a:latin typeface="+mn-lt"/>
                <a:ea typeface="+mn-ea"/>
                <a:cs typeface="+mn-cs"/>
              </a:defRPr>
            </a:lvl2pPr>
            <a:lvl3pPr marL="0" indent="0" algn="l" defTabSz="914400" rtl="0" eaLnBrk="1" latinLnBrk="0" hangingPunct="1">
              <a:spcBef>
                <a:spcPts val="1200"/>
              </a:spcBef>
              <a:buFont typeface="Arial" pitchFamily="34" charset="0"/>
              <a:buNone/>
              <a:defRPr sz="2000" kern="1200">
                <a:solidFill>
                  <a:schemeClr val="tx1"/>
                </a:solidFill>
                <a:latin typeface="+mn-lt"/>
                <a:ea typeface="+mn-ea"/>
                <a:cs typeface="+mn-cs"/>
              </a:defRPr>
            </a:lvl3pPr>
            <a:lvl4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4pPr>
            <a:lvl5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5pPr>
            <a:lvl6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6pPr>
            <a:lvl7pPr marL="0" indent="0" algn="l" defTabSz="914400" rtl="0" eaLnBrk="1" latinLnBrk="0" hangingPunct="1">
              <a:spcBef>
                <a:spcPts val="1200"/>
              </a:spcBef>
              <a:buFont typeface="Arial" pitchFamily="34" charset="0"/>
              <a:buNone/>
              <a:defRPr sz="1800" kern="1200" baseline="0">
                <a:solidFill>
                  <a:schemeClr val="tx1"/>
                </a:solidFill>
                <a:latin typeface="+mn-lt"/>
                <a:ea typeface="+mn-ea"/>
                <a:cs typeface="+mn-cs"/>
              </a:defRPr>
            </a:lvl7pPr>
            <a:lvl8pPr marL="0" indent="0" algn="l" defTabSz="914400" rtl="0" eaLnBrk="1" latinLnBrk="0" hangingPunct="1">
              <a:spcBef>
                <a:spcPts val="1200"/>
              </a:spcBef>
              <a:buFont typeface="Times New Roman" pitchFamily="18" charset="0"/>
              <a:buNone/>
              <a:defRPr sz="1800" kern="1200">
                <a:solidFill>
                  <a:schemeClr val="tx1"/>
                </a:solidFill>
                <a:latin typeface="+mn-lt"/>
                <a:ea typeface="+mn-ea"/>
                <a:cs typeface="+mn-cs"/>
              </a:defRPr>
            </a:lvl8pPr>
            <a:lvl9pPr marL="0" indent="0" algn="l" defTabSz="914400" rtl="0" eaLnBrk="1" latinLnBrk="0" hangingPunct="1">
              <a:spcBef>
                <a:spcPts val="1200"/>
              </a:spcBef>
              <a:buFont typeface="Arial" pitchFamily="34" charset="0"/>
              <a:buNone/>
              <a:defRPr sz="1800" kern="1200">
                <a:solidFill>
                  <a:schemeClr val="tx1"/>
                </a:solidFill>
                <a:latin typeface="+mn-lt"/>
                <a:ea typeface="+mn-ea"/>
                <a:cs typeface="+mn-cs"/>
              </a:defRPr>
            </a:lvl9pPr>
          </a:lstStyle>
          <a:p>
            <a:r>
              <a:rPr lang="en-US" sz="2000" i="1" dirty="0" smtClean="0"/>
              <a:t>How should we model the injection of the smoke from the generator?</a:t>
            </a:r>
          </a:p>
        </p:txBody>
      </p:sp>
      <p:sp>
        <p:nvSpPr>
          <p:cNvPr id="6" name="Rectangle 43"/>
          <p:cNvSpPr>
            <a:spLocks noChangeArrowheads="1"/>
          </p:cNvSpPr>
          <p:nvPr/>
        </p:nvSpPr>
        <p:spPr bwMode="auto">
          <a:xfrm>
            <a:off x="381000" y="6624638"/>
            <a:ext cx="8382000" cy="304800"/>
          </a:xfrm>
          <a:prstGeom prst="rect">
            <a:avLst/>
          </a:prstGeom>
          <a:noFill/>
          <a:ln w="9525">
            <a:noFill/>
            <a:miter lim="800000"/>
            <a:headEnd/>
            <a:tailEnd/>
          </a:ln>
        </p:spPr>
        <p:txBody>
          <a:bodyPr lIns="92075" tIns="46038" rIns="92075" bIns="46038"/>
          <a:lstStyle/>
          <a:p>
            <a:pPr algn="ctr" eaLnBrk="0" hangingPunct="0"/>
            <a:r>
              <a:rPr lang="en-US" sz="1100" b="1" i="1" dirty="0" smtClean="0">
                <a:solidFill>
                  <a:srgbClr val="0070C0"/>
                </a:solidFill>
                <a:latin typeface="Arial" charset="0"/>
              </a:rPr>
              <a:t>FAA Systems Working Group Meeting – Cologne</a:t>
            </a:r>
            <a:r>
              <a:rPr lang="en-US" sz="1100" b="1" i="1" dirty="0">
                <a:solidFill>
                  <a:srgbClr val="0070C0"/>
                </a:solidFill>
                <a:latin typeface="Arial" charset="0"/>
              </a:rPr>
              <a:t>, Germany – </a:t>
            </a:r>
            <a:r>
              <a:rPr lang="en-US" sz="1100" b="1" i="1" dirty="0" smtClean="0">
                <a:solidFill>
                  <a:srgbClr val="0070C0"/>
                </a:solidFill>
                <a:latin typeface="Arial" charset="0"/>
              </a:rPr>
              <a:t>May 8, 2018 </a:t>
            </a:r>
            <a:endParaRPr lang="en-US" sz="1100" b="1" i="1" dirty="0">
              <a:solidFill>
                <a:srgbClr val="0070C0"/>
              </a:solidFill>
              <a:latin typeface="Arial" charset="0"/>
            </a:endParaRPr>
          </a:p>
        </p:txBody>
      </p:sp>
      <p:sp>
        <p:nvSpPr>
          <p:cNvPr id="52" name="Content Placeholder 51"/>
          <p:cNvSpPr>
            <a:spLocks noGrp="1"/>
          </p:cNvSpPr>
          <p:nvPr>
            <p:ph idx="1"/>
          </p:nvPr>
        </p:nvSpPr>
        <p:spPr>
          <a:xfrm>
            <a:off x="331378" y="1998477"/>
            <a:ext cx="8509310" cy="3061060"/>
          </a:xfrm>
        </p:spPr>
        <p:txBody>
          <a:bodyPr>
            <a:noAutofit/>
          </a:bodyPr>
          <a:lstStyle/>
          <a:p>
            <a:r>
              <a:rPr lang="en-US" sz="1800" u="sng" dirty="0"/>
              <a:t>Evaluate the following Injection Approaches</a:t>
            </a:r>
          </a:p>
          <a:p>
            <a:r>
              <a:rPr lang="en-US" sz="1800" dirty="0" smtClean="0"/>
              <a:t>Method 1:  Inject </a:t>
            </a:r>
            <a:r>
              <a:rPr lang="en-US" sz="1800" dirty="0"/>
              <a:t>aerosol as a distribution of particles</a:t>
            </a:r>
          </a:p>
          <a:p>
            <a:r>
              <a:rPr lang="en-US" sz="1800" dirty="0" smtClean="0"/>
              <a:t>	Realistic, but may be computationally expensive</a:t>
            </a:r>
          </a:p>
          <a:p>
            <a:endParaRPr lang="en-US" sz="1800" dirty="0"/>
          </a:p>
          <a:p>
            <a:endParaRPr lang="en-US" sz="1800" dirty="0" smtClean="0"/>
          </a:p>
          <a:p>
            <a:r>
              <a:rPr lang="en-US" sz="1800" dirty="0" smtClean="0"/>
              <a:t>Method 2:  Inject </a:t>
            </a:r>
            <a:r>
              <a:rPr lang="en-US" sz="1800" dirty="0"/>
              <a:t>aerosol as a </a:t>
            </a:r>
            <a:r>
              <a:rPr lang="en-US" sz="1800" dirty="0" smtClean="0"/>
              <a:t>gas</a:t>
            </a:r>
          </a:p>
          <a:p>
            <a:r>
              <a:rPr lang="en-US" sz="1800" dirty="0" smtClean="0"/>
              <a:t>	Reasonable if sub-micron </a:t>
            </a:r>
            <a:r>
              <a:rPr lang="en-US" sz="1800" dirty="0"/>
              <a:t>particles </a:t>
            </a:r>
            <a:r>
              <a:rPr lang="en-US" sz="1800" dirty="0" smtClean="0"/>
              <a:t>follow </a:t>
            </a:r>
            <a:r>
              <a:rPr lang="en-US" sz="1800" dirty="0"/>
              <a:t>the </a:t>
            </a:r>
            <a:r>
              <a:rPr lang="en-US" sz="1800" dirty="0" smtClean="0"/>
              <a:t>flow</a:t>
            </a:r>
          </a:p>
        </p:txBody>
      </p:sp>
      <p:pic>
        <p:nvPicPr>
          <p:cNvPr id="63" name="Picture 62"/>
          <p:cNvPicPr/>
          <p:nvPr/>
        </p:nvPicPr>
        <p:blipFill>
          <a:blip r:embed="rId3" cstate="print">
            <a:extLst>
              <a:ext uri="{28A0092B-C50C-407E-A947-70E740481C1C}">
                <a14:useLocalDpi xmlns:a14="http://schemas.microsoft.com/office/drawing/2010/main" val="0"/>
              </a:ext>
            </a:extLst>
          </a:blip>
          <a:stretch>
            <a:fillRect/>
          </a:stretch>
        </p:blipFill>
        <p:spPr>
          <a:xfrm>
            <a:off x="7322533" y="6561242"/>
            <a:ext cx="1731730" cy="258962"/>
          </a:xfrm>
          <a:prstGeom prst="rect">
            <a:avLst/>
          </a:prstGeom>
        </p:spPr>
      </p:pic>
      <p:grpSp>
        <p:nvGrpSpPr>
          <p:cNvPr id="64" name="LOGO"/>
          <p:cNvGrpSpPr>
            <a:grpSpLocks noChangeAspect="1"/>
          </p:cNvGrpSpPr>
          <p:nvPr/>
        </p:nvGrpSpPr>
        <p:grpSpPr>
          <a:xfrm>
            <a:off x="85219" y="6529420"/>
            <a:ext cx="1451728" cy="259920"/>
            <a:chOff x="0" y="3429000"/>
            <a:chExt cx="6029325" cy="1079500"/>
          </a:xfrm>
        </p:grpSpPr>
        <p:sp>
          <p:nvSpPr>
            <p:cNvPr id="65" name="Freeform 51"/>
            <p:cNvSpPr>
              <a:spLocks/>
            </p:cNvSpPr>
            <p:nvPr/>
          </p:nvSpPr>
          <p:spPr bwMode="auto">
            <a:xfrm>
              <a:off x="1409700" y="3502025"/>
              <a:ext cx="260350" cy="409575"/>
            </a:xfrm>
            <a:custGeom>
              <a:avLst/>
              <a:gdLst/>
              <a:ahLst/>
              <a:cxnLst>
                <a:cxn ang="0">
                  <a:pos x="0" y="0"/>
                </a:cxn>
                <a:cxn ang="0">
                  <a:pos x="64" y="0"/>
                </a:cxn>
                <a:cxn ang="0">
                  <a:pos x="64" y="188"/>
                </a:cxn>
                <a:cxn ang="0">
                  <a:pos x="64" y="188"/>
                </a:cxn>
                <a:cxn ang="0">
                  <a:pos x="66" y="196"/>
                </a:cxn>
                <a:cxn ang="0">
                  <a:pos x="68" y="204"/>
                </a:cxn>
                <a:cxn ang="0">
                  <a:pos x="74" y="208"/>
                </a:cxn>
                <a:cxn ang="0">
                  <a:pos x="82" y="210"/>
                </a:cxn>
                <a:cxn ang="0">
                  <a:pos x="82" y="210"/>
                </a:cxn>
                <a:cxn ang="0">
                  <a:pos x="90" y="208"/>
                </a:cxn>
                <a:cxn ang="0">
                  <a:pos x="96" y="204"/>
                </a:cxn>
                <a:cxn ang="0">
                  <a:pos x="98" y="198"/>
                </a:cxn>
                <a:cxn ang="0">
                  <a:pos x="100" y="188"/>
                </a:cxn>
                <a:cxn ang="0">
                  <a:pos x="100" y="0"/>
                </a:cxn>
                <a:cxn ang="0">
                  <a:pos x="164" y="0"/>
                </a:cxn>
                <a:cxn ang="0">
                  <a:pos x="164" y="182"/>
                </a:cxn>
                <a:cxn ang="0">
                  <a:pos x="164" y="182"/>
                </a:cxn>
                <a:cxn ang="0">
                  <a:pos x="162" y="198"/>
                </a:cxn>
                <a:cxn ang="0">
                  <a:pos x="160" y="212"/>
                </a:cxn>
                <a:cxn ang="0">
                  <a:pos x="154" y="224"/>
                </a:cxn>
                <a:cxn ang="0">
                  <a:pos x="146" y="236"/>
                </a:cxn>
                <a:cxn ang="0">
                  <a:pos x="134" y="244"/>
                </a:cxn>
                <a:cxn ang="0">
                  <a:pos x="120" y="252"/>
                </a:cxn>
                <a:cxn ang="0">
                  <a:pos x="102" y="256"/>
                </a:cxn>
                <a:cxn ang="0">
                  <a:pos x="82" y="258"/>
                </a:cxn>
                <a:cxn ang="0">
                  <a:pos x="82" y="258"/>
                </a:cxn>
                <a:cxn ang="0">
                  <a:pos x="64" y="256"/>
                </a:cxn>
                <a:cxn ang="0">
                  <a:pos x="48" y="254"/>
                </a:cxn>
                <a:cxn ang="0">
                  <a:pos x="34" y="248"/>
                </a:cxn>
                <a:cxn ang="0">
                  <a:pos x="22" y="240"/>
                </a:cxn>
                <a:cxn ang="0">
                  <a:pos x="14" y="228"/>
                </a:cxn>
                <a:cxn ang="0">
                  <a:pos x="6" y="216"/>
                </a:cxn>
                <a:cxn ang="0">
                  <a:pos x="2" y="200"/>
                </a:cxn>
                <a:cxn ang="0">
                  <a:pos x="0" y="182"/>
                </a:cxn>
                <a:cxn ang="0">
                  <a:pos x="0" y="0"/>
                </a:cxn>
              </a:cxnLst>
              <a:rect l="0" t="0" r="r" b="b"/>
              <a:pathLst>
                <a:path w="164" h="258">
                  <a:moveTo>
                    <a:pt x="0" y="0"/>
                  </a:moveTo>
                  <a:lnTo>
                    <a:pt x="64" y="0"/>
                  </a:lnTo>
                  <a:lnTo>
                    <a:pt x="64" y="188"/>
                  </a:lnTo>
                  <a:lnTo>
                    <a:pt x="64" y="188"/>
                  </a:lnTo>
                  <a:lnTo>
                    <a:pt x="66" y="196"/>
                  </a:lnTo>
                  <a:lnTo>
                    <a:pt x="68" y="204"/>
                  </a:lnTo>
                  <a:lnTo>
                    <a:pt x="74" y="208"/>
                  </a:lnTo>
                  <a:lnTo>
                    <a:pt x="82" y="210"/>
                  </a:lnTo>
                  <a:lnTo>
                    <a:pt x="82" y="210"/>
                  </a:lnTo>
                  <a:lnTo>
                    <a:pt x="90" y="208"/>
                  </a:lnTo>
                  <a:lnTo>
                    <a:pt x="96" y="204"/>
                  </a:lnTo>
                  <a:lnTo>
                    <a:pt x="98" y="198"/>
                  </a:lnTo>
                  <a:lnTo>
                    <a:pt x="100" y="188"/>
                  </a:lnTo>
                  <a:lnTo>
                    <a:pt x="100" y="0"/>
                  </a:lnTo>
                  <a:lnTo>
                    <a:pt x="164" y="0"/>
                  </a:lnTo>
                  <a:lnTo>
                    <a:pt x="164" y="182"/>
                  </a:lnTo>
                  <a:lnTo>
                    <a:pt x="164" y="182"/>
                  </a:lnTo>
                  <a:lnTo>
                    <a:pt x="162" y="198"/>
                  </a:lnTo>
                  <a:lnTo>
                    <a:pt x="160" y="212"/>
                  </a:lnTo>
                  <a:lnTo>
                    <a:pt x="154" y="224"/>
                  </a:lnTo>
                  <a:lnTo>
                    <a:pt x="146" y="236"/>
                  </a:lnTo>
                  <a:lnTo>
                    <a:pt x="134" y="244"/>
                  </a:lnTo>
                  <a:lnTo>
                    <a:pt x="120" y="252"/>
                  </a:lnTo>
                  <a:lnTo>
                    <a:pt x="102" y="256"/>
                  </a:lnTo>
                  <a:lnTo>
                    <a:pt x="82" y="258"/>
                  </a:lnTo>
                  <a:lnTo>
                    <a:pt x="82" y="258"/>
                  </a:lnTo>
                  <a:lnTo>
                    <a:pt x="64" y="256"/>
                  </a:lnTo>
                  <a:lnTo>
                    <a:pt x="48" y="254"/>
                  </a:lnTo>
                  <a:lnTo>
                    <a:pt x="34" y="248"/>
                  </a:lnTo>
                  <a:lnTo>
                    <a:pt x="22" y="240"/>
                  </a:lnTo>
                  <a:lnTo>
                    <a:pt x="14" y="228"/>
                  </a:lnTo>
                  <a:lnTo>
                    <a:pt x="6" y="216"/>
                  </a:lnTo>
                  <a:lnTo>
                    <a:pt x="2" y="200"/>
                  </a:lnTo>
                  <a:lnTo>
                    <a:pt x="0" y="182"/>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2"/>
            <p:cNvSpPr>
              <a:spLocks/>
            </p:cNvSpPr>
            <p:nvPr/>
          </p:nvSpPr>
          <p:spPr bwMode="auto">
            <a:xfrm>
              <a:off x="17272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3"/>
            <p:cNvSpPr>
              <a:spLocks noEditPoints="1"/>
            </p:cNvSpPr>
            <p:nvPr/>
          </p:nvSpPr>
          <p:spPr bwMode="auto">
            <a:xfrm>
              <a:off x="2016125"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4"/>
            <p:cNvSpPr>
              <a:spLocks/>
            </p:cNvSpPr>
            <p:nvPr/>
          </p:nvSpPr>
          <p:spPr bwMode="auto">
            <a:xfrm>
              <a:off x="2152650" y="3514725"/>
              <a:ext cx="165100" cy="387350"/>
            </a:xfrm>
            <a:custGeom>
              <a:avLst/>
              <a:gdLst/>
              <a:ahLst/>
              <a:cxnLst>
                <a:cxn ang="0">
                  <a:pos x="0" y="94"/>
                </a:cxn>
                <a:cxn ang="0">
                  <a:pos x="0" y="54"/>
                </a:cxn>
                <a:cxn ang="0">
                  <a:pos x="16" y="54"/>
                </a:cxn>
                <a:cxn ang="0">
                  <a:pos x="16" y="0"/>
                </a:cxn>
                <a:cxn ang="0">
                  <a:pos x="78" y="0"/>
                </a:cxn>
                <a:cxn ang="0">
                  <a:pos x="78" y="54"/>
                </a:cxn>
                <a:cxn ang="0">
                  <a:pos x="104" y="54"/>
                </a:cxn>
                <a:cxn ang="0">
                  <a:pos x="104" y="94"/>
                </a:cxn>
                <a:cxn ang="0">
                  <a:pos x="78" y="94"/>
                </a:cxn>
                <a:cxn ang="0">
                  <a:pos x="78" y="190"/>
                </a:cxn>
                <a:cxn ang="0">
                  <a:pos x="78" y="190"/>
                </a:cxn>
                <a:cxn ang="0">
                  <a:pos x="80" y="196"/>
                </a:cxn>
                <a:cxn ang="0">
                  <a:pos x="82" y="202"/>
                </a:cxn>
                <a:cxn ang="0">
                  <a:pos x="88" y="204"/>
                </a:cxn>
                <a:cxn ang="0">
                  <a:pos x="94" y="206"/>
                </a:cxn>
                <a:cxn ang="0">
                  <a:pos x="94" y="206"/>
                </a:cxn>
                <a:cxn ang="0">
                  <a:pos x="104" y="206"/>
                </a:cxn>
                <a:cxn ang="0">
                  <a:pos x="104" y="244"/>
                </a:cxn>
                <a:cxn ang="0">
                  <a:pos x="104" y="244"/>
                </a:cxn>
                <a:cxn ang="0">
                  <a:pos x="70" y="244"/>
                </a:cxn>
                <a:cxn ang="0">
                  <a:pos x="70" y="244"/>
                </a:cxn>
                <a:cxn ang="0">
                  <a:pos x="58" y="244"/>
                </a:cxn>
                <a:cxn ang="0">
                  <a:pos x="48" y="242"/>
                </a:cxn>
                <a:cxn ang="0">
                  <a:pos x="38" y="238"/>
                </a:cxn>
                <a:cxn ang="0">
                  <a:pos x="30" y="232"/>
                </a:cxn>
                <a:cxn ang="0">
                  <a:pos x="24" y="226"/>
                </a:cxn>
                <a:cxn ang="0">
                  <a:pos x="20" y="216"/>
                </a:cxn>
                <a:cxn ang="0">
                  <a:pos x="18" y="208"/>
                </a:cxn>
                <a:cxn ang="0">
                  <a:pos x="16" y="196"/>
                </a:cxn>
                <a:cxn ang="0">
                  <a:pos x="16" y="94"/>
                </a:cxn>
                <a:cxn ang="0">
                  <a:pos x="0" y="94"/>
                </a:cxn>
              </a:cxnLst>
              <a:rect l="0" t="0" r="r" b="b"/>
              <a:pathLst>
                <a:path w="104" h="244">
                  <a:moveTo>
                    <a:pt x="0" y="94"/>
                  </a:moveTo>
                  <a:lnTo>
                    <a:pt x="0" y="54"/>
                  </a:lnTo>
                  <a:lnTo>
                    <a:pt x="16" y="54"/>
                  </a:lnTo>
                  <a:lnTo>
                    <a:pt x="16" y="0"/>
                  </a:lnTo>
                  <a:lnTo>
                    <a:pt x="78" y="0"/>
                  </a:lnTo>
                  <a:lnTo>
                    <a:pt x="78" y="54"/>
                  </a:lnTo>
                  <a:lnTo>
                    <a:pt x="104" y="54"/>
                  </a:lnTo>
                  <a:lnTo>
                    <a:pt x="104" y="94"/>
                  </a:lnTo>
                  <a:lnTo>
                    <a:pt x="78" y="94"/>
                  </a:lnTo>
                  <a:lnTo>
                    <a:pt x="78" y="190"/>
                  </a:lnTo>
                  <a:lnTo>
                    <a:pt x="78" y="190"/>
                  </a:lnTo>
                  <a:lnTo>
                    <a:pt x="80" y="196"/>
                  </a:lnTo>
                  <a:lnTo>
                    <a:pt x="82" y="202"/>
                  </a:lnTo>
                  <a:lnTo>
                    <a:pt x="88" y="204"/>
                  </a:lnTo>
                  <a:lnTo>
                    <a:pt x="94" y="206"/>
                  </a:lnTo>
                  <a:lnTo>
                    <a:pt x="94" y="206"/>
                  </a:lnTo>
                  <a:lnTo>
                    <a:pt x="104" y="206"/>
                  </a:lnTo>
                  <a:lnTo>
                    <a:pt x="104" y="244"/>
                  </a:lnTo>
                  <a:lnTo>
                    <a:pt x="104" y="244"/>
                  </a:lnTo>
                  <a:lnTo>
                    <a:pt x="70" y="244"/>
                  </a:lnTo>
                  <a:lnTo>
                    <a:pt x="70" y="244"/>
                  </a:lnTo>
                  <a:lnTo>
                    <a:pt x="58" y="244"/>
                  </a:lnTo>
                  <a:lnTo>
                    <a:pt x="48" y="242"/>
                  </a:lnTo>
                  <a:lnTo>
                    <a:pt x="38" y="238"/>
                  </a:lnTo>
                  <a:lnTo>
                    <a:pt x="30" y="232"/>
                  </a:lnTo>
                  <a:lnTo>
                    <a:pt x="24" y="226"/>
                  </a:lnTo>
                  <a:lnTo>
                    <a:pt x="20" y="216"/>
                  </a:lnTo>
                  <a:lnTo>
                    <a:pt x="18" y="208"/>
                  </a:lnTo>
                  <a:lnTo>
                    <a:pt x="16" y="196"/>
                  </a:lnTo>
                  <a:lnTo>
                    <a:pt x="16"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5"/>
            <p:cNvSpPr>
              <a:spLocks noEditPoints="1"/>
            </p:cNvSpPr>
            <p:nvPr/>
          </p:nvSpPr>
          <p:spPr bwMode="auto">
            <a:xfrm>
              <a:off x="2346325" y="3594100"/>
              <a:ext cx="222250" cy="317500"/>
            </a:xfrm>
            <a:custGeom>
              <a:avLst/>
              <a:gdLst/>
              <a:ahLst/>
              <a:cxnLst>
                <a:cxn ang="0">
                  <a:pos x="140" y="136"/>
                </a:cxn>
                <a:cxn ang="0">
                  <a:pos x="138" y="150"/>
                </a:cxn>
                <a:cxn ang="0">
                  <a:pos x="130" y="172"/>
                </a:cxn>
                <a:cxn ang="0">
                  <a:pos x="112" y="190"/>
                </a:cxn>
                <a:cxn ang="0">
                  <a:pos x="86" y="198"/>
                </a:cxn>
                <a:cxn ang="0">
                  <a:pos x="70" y="200"/>
                </a:cxn>
                <a:cxn ang="0">
                  <a:pos x="42" y="196"/>
                </a:cxn>
                <a:cxn ang="0">
                  <a:pos x="20" y="184"/>
                </a:cxn>
                <a:cxn ang="0">
                  <a:pos x="6" y="162"/>
                </a:cxn>
                <a:cxn ang="0">
                  <a:pos x="0" y="134"/>
                </a:cxn>
                <a:cxn ang="0">
                  <a:pos x="0" y="64"/>
                </a:cxn>
                <a:cxn ang="0">
                  <a:pos x="6" y="36"/>
                </a:cxn>
                <a:cxn ang="0">
                  <a:pos x="20" y="16"/>
                </a:cxn>
                <a:cxn ang="0">
                  <a:pos x="42" y="4"/>
                </a:cxn>
                <a:cxn ang="0">
                  <a:pos x="70" y="0"/>
                </a:cxn>
                <a:cxn ang="0">
                  <a:pos x="88" y="2"/>
                </a:cxn>
                <a:cxn ang="0">
                  <a:pos x="114" y="10"/>
                </a:cxn>
                <a:cxn ang="0">
                  <a:pos x="130" y="28"/>
                </a:cxn>
                <a:cxn ang="0">
                  <a:pos x="138" y="50"/>
                </a:cxn>
                <a:cxn ang="0">
                  <a:pos x="140" y="112"/>
                </a:cxn>
                <a:cxn ang="0">
                  <a:pos x="58" y="146"/>
                </a:cxn>
                <a:cxn ang="0">
                  <a:pos x="58" y="150"/>
                </a:cxn>
                <a:cxn ang="0">
                  <a:pos x="66" y="158"/>
                </a:cxn>
                <a:cxn ang="0">
                  <a:pos x="70" y="160"/>
                </a:cxn>
                <a:cxn ang="0">
                  <a:pos x="80" y="156"/>
                </a:cxn>
                <a:cxn ang="0">
                  <a:pos x="84" y="146"/>
                </a:cxn>
                <a:cxn ang="0">
                  <a:pos x="140" y="128"/>
                </a:cxn>
                <a:cxn ang="0">
                  <a:pos x="84" y="52"/>
                </a:cxn>
                <a:cxn ang="0">
                  <a:pos x="82" y="48"/>
                </a:cxn>
                <a:cxn ang="0">
                  <a:pos x="76" y="42"/>
                </a:cxn>
                <a:cxn ang="0">
                  <a:pos x="70" y="40"/>
                </a:cxn>
                <a:cxn ang="0">
                  <a:pos x="62" y="44"/>
                </a:cxn>
                <a:cxn ang="0">
                  <a:pos x="58" y="54"/>
                </a:cxn>
                <a:cxn ang="0">
                  <a:pos x="58" y="74"/>
                </a:cxn>
              </a:cxnLst>
              <a:rect l="0" t="0" r="r" b="b"/>
              <a:pathLst>
                <a:path w="140" h="200">
                  <a:moveTo>
                    <a:pt x="140" y="128"/>
                  </a:moveTo>
                  <a:lnTo>
                    <a:pt x="140" y="136"/>
                  </a:lnTo>
                  <a:lnTo>
                    <a:pt x="140" y="136"/>
                  </a:lnTo>
                  <a:lnTo>
                    <a:pt x="138" y="150"/>
                  </a:lnTo>
                  <a:lnTo>
                    <a:pt x="136" y="162"/>
                  </a:lnTo>
                  <a:lnTo>
                    <a:pt x="130" y="172"/>
                  </a:lnTo>
                  <a:lnTo>
                    <a:pt x="122" y="182"/>
                  </a:lnTo>
                  <a:lnTo>
                    <a:pt x="112" y="190"/>
                  </a:lnTo>
                  <a:lnTo>
                    <a:pt x="102" y="194"/>
                  </a:lnTo>
                  <a:lnTo>
                    <a:pt x="86" y="198"/>
                  </a:lnTo>
                  <a:lnTo>
                    <a:pt x="70" y="200"/>
                  </a:lnTo>
                  <a:lnTo>
                    <a:pt x="70" y="200"/>
                  </a:lnTo>
                  <a:lnTo>
                    <a:pt x="56" y="198"/>
                  </a:lnTo>
                  <a:lnTo>
                    <a:pt x="42"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2" y="4"/>
                  </a:lnTo>
                  <a:lnTo>
                    <a:pt x="56" y="0"/>
                  </a:lnTo>
                  <a:lnTo>
                    <a:pt x="70" y="0"/>
                  </a:lnTo>
                  <a:lnTo>
                    <a:pt x="70" y="0"/>
                  </a:lnTo>
                  <a:lnTo>
                    <a:pt x="88" y="2"/>
                  </a:lnTo>
                  <a:lnTo>
                    <a:pt x="102" y="4"/>
                  </a:lnTo>
                  <a:lnTo>
                    <a:pt x="114" y="10"/>
                  </a:lnTo>
                  <a:lnTo>
                    <a:pt x="124" y="18"/>
                  </a:lnTo>
                  <a:lnTo>
                    <a:pt x="130" y="28"/>
                  </a:lnTo>
                  <a:lnTo>
                    <a:pt x="136" y="38"/>
                  </a:lnTo>
                  <a:lnTo>
                    <a:pt x="138" y="50"/>
                  </a:lnTo>
                  <a:lnTo>
                    <a:pt x="140" y="64"/>
                  </a:lnTo>
                  <a:lnTo>
                    <a:pt x="140" y="112"/>
                  </a:lnTo>
                  <a:lnTo>
                    <a:pt x="58" y="112"/>
                  </a:lnTo>
                  <a:lnTo>
                    <a:pt x="58" y="146"/>
                  </a:lnTo>
                  <a:lnTo>
                    <a:pt x="58" y="146"/>
                  </a:lnTo>
                  <a:lnTo>
                    <a:pt x="58" y="150"/>
                  </a:lnTo>
                  <a:lnTo>
                    <a:pt x="62" y="156"/>
                  </a:lnTo>
                  <a:lnTo>
                    <a:pt x="66" y="158"/>
                  </a:lnTo>
                  <a:lnTo>
                    <a:pt x="70" y="160"/>
                  </a:lnTo>
                  <a:lnTo>
                    <a:pt x="70" y="160"/>
                  </a:lnTo>
                  <a:lnTo>
                    <a:pt x="76" y="158"/>
                  </a:lnTo>
                  <a:lnTo>
                    <a:pt x="80" y="156"/>
                  </a:lnTo>
                  <a:lnTo>
                    <a:pt x="82" y="152"/>
                  </a:lnTo>
                  <a:lnTo>
                    <a:pt x="84" y="146"/>
                  </a:lnTo>
                  <a:lnTo>
                    <a:pt x="84" y="128"/>
                  </a:lnTo>
                  <a:lnTo>
                    <a:pt x="140" y="128"/>
                  </a:lnTo>
                  <a:close/>
                  <a:moveTo>
                    <a:pt x="84" y="74"/>
                  </a:moveTo>
                  <a:lnTo>
                    <a:pt x="84" y="52"/>
                  </a:lnTo>
                  <a:lnTo>
                    <a:pt x="84" y="52"/>
                  </a:lnTo>
                  <a:lnTo>
                    <a:pt x="82" y="48"/>
                  </a:lnTo>
                  <a:lnTo>
                    <a:pt x="80" y="44"/>
                  </a:lnTo>
                  <a:lnTo>
                    <a:pt x="76" y="42"/>
                  </a:lnTo>
                  <a:lnTo>
                    <a:pt x="70" y="40"/>
                  </a:lnTo>
                  <a:lnTo>
                    <a:pt x="70" y="40"/>
                  </a:lnTo>
                  <a:lnTo>
                    <a:pt x="66" y="42"/>
                  </a:lnTo>
                  <a:lnTo>
                    <a:pt x="62" y="44"/>
                  </a:lnTo>
                  <a:lnTo>
                    <a:pt x="58" y="48"/>
                  </a:lnTo>
                  <a:lnTo>
                    <a:pt x="58" y="54"/>
                  </a:lnTo>
                  <a:lnTo>
                    <a:pt x="58" y="54"/>
                  </a:lnTo>
                  <a:lnTo>
                    <a:pt x="58" y="74"/>
                  </a:lnTo>
                  <a:lnTo>
                    <a:pt x="84"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6"/>
            <p:cNvSpPr>
              <a:spLocks noEditPoints="1"/>
            </p:cNvSpPr>
            <p:nvPr/>
          </p:nvSpPr>
          <p:spPr bwMode="auto">
            <a:xfrm>
              <a:off x="2619375" y="3502025"/>
              <a:ext cx="228600" cy="406400"/>
            </a:xfrm>
            <a:custGeom>
              <a:avLst/>
              <a:gdLst/>
              <a:ahLst/>
              <a:cxnLst>
                <a:cxn ang="0">
                  <a:pos x="144" y="0"/>
                </a:cxn>
                <a:cxn ang="0">
                  <a:pos x="144" y="252"/>
                </a:cxn>
                <a:cxn ang="0">
                  <a:pos x="92" y="252"/>
                </a:cxn>
                <a:cxn ang="0">
                  <a:pos x="92" y="236"/>
                </a:cxn>
                <a:cxn ang="0">
                  <a:pos x="90" y="236"/>
                </a:cxn>
                <a:cxn ang="0">
                  <a:pos x="90" y="236"/>
                </a:cxn>
                <a:cxn ang="0">
                  <a:pos x="86" y="242"/>
                </a:cxn>
                <a:cxn ang="0">
                  <a:pos x="78" y="248"/>
                </a:cxn>
                <a:cxn ang="0">
                  <a:pos x="66" y="254"/>
                </a:cxn>
                <a:cxn ang="0">
                  <a:pos x="58" y="256"/>
                </a:cxn>
                <a:cxn ang="0">
                  <a:pos x="48" y="256"/>
                </a:cxn>
                <a:cxn ang="0">
                  <a:pos x="48" y="256"/>
                </a:cxn>
                <a:cxn ang="0">
                  <a:pos x="38" y="256"/>
                </a:cxn>
                <a:cxn ang="0">
                  <a:pos x="28" y="254"/>
                </a:cxn>
                <a:cxn ang="0">
                  <a:pos x="20" y="248"/>
                </a:cxn>
                <a:cxn ang="0">
                  <a:pos x="14" y="242"/>
                </a:cxn>
                <a:cxn ang="0">
                  <a:pos x="8" y="234"/>
                </a:cxn>
                <a:cxn ang="0">
                  <a:pos x="4" y="226"/>
                </a:cxn>
                <a:cxn ang="0">
                  <a:pos x="2" y="216"/>
                </a:cxn>
                <a:cxn ang="0">
                  <a:pos x="0" y="204"/>
                </a:cxn>
                <a:cxn ang="0">
                  <a:pos x="0" y="110"/>
                </a:cxn>
                <a:cxn ang="0">
                  <a:pos x="0" y="110"/>
                </a:cxn>
                <a:cxn ang="0">
                  <a:pos x="2" y="98"/>
                </a:cxn>
                <a:cxn ang="0">
                  <a:pos x="4" y="88"/>
                </a:cxn>
                <a:cxn ang="0">
                  <a:pos x="8" y="80"/>
                </a:cxn>
                <a:cxn ang="0">
                  <a:pos x="14" y="72"/>
                </a:cxn>
                <a:cxn ang="0">
                  <a:pos x="20" y="66"/>
                </a:cxn>
                <a:cxn ang="0">
                  <a:pos x="28" y="62"/>
                </a:cxn>
                <a:cxn ang="0">
                  <a:pos x="38" y="58"/>
                </a:cxn>
                <a:cxn ang="0">
                  <a:pos x="48" y="58"/>
                </a:cxn>
                <a:cxn ang="0">
                  <a:pos x="48" y="58"/>
                </a:cxn>
                <a:cxn ang="0">
                  <a:pos x="62" y="60"/>
                </a:cxn>
                <a:cxn ang="0">
                  <a:pos x="74" y="64"/>
                </a:cxn>
                <a:cxn ang="0">
                  <a:pos x="80" y="68"/>
                </a:cxn>
                <a:cxn ang="0">
                  <a:pos x="86" y="70"/>
                </a:cxn>
                <a:cxn ang="0">
                  <a:pos x="86" y="70"/>
                </a:cxn>
                <a:cxn ang="0">
                  <a:pos x="86" y="0"/>
                </a:cxn>
                <a:cxn ang="0">
                  <a:pos x="144" y="0"/>
                </a:cxn>
                <a:cxn ang="0">
                  <a:pos x="60" y="202"/>
                </a:cxn>
                <a:cxn ang="0">
                  <a:pos x="60" y="202"/>
                </a:cxn>
                <a:cxn ang="0">
                  <a:pos x="60" y="208"/>
                </a:cxn>
                <a:cxn ang="0">
                  <a:pos x="64" y="212"/>
                </a:cxn>
                <a:cxn ang="0">
                  <a:pos x="68" y="216"/>
                </a:cxn>
                <a:cxn ang="0">
                  <a:pos x="72" y="216"/>
                </a:cxn>
                <a:cxn ang="0">
                  <a:pos x="72" y="216"/>
                </a:cxn>
                <a:cxn ang="0">
                  <a:pos x="78" y="216"/>
                </a:cxn>
                <a:cxn ang="0">
                  <a:pos x="82" y="212"/>
                </a:cxn>
                <a:cxn ang="0">
                  <a:pos x="84" y="208"/>
                </a:cxn>
                <a:cxn ang="0">
                  <a:pos x="86" y="202"/>
                </a:cxn>
                <a:cxn ang="0">
                  <a:pos x="86" y="112"/>
                </a:cxn>
                <a:cxn ang="0">
                  <a:pos x="86" y="112"/>
                </a:cxn>
                <a:cxn ang="0">
                  <a:pos x="84" y="106"/>
                </a:cxn>
                <a:cxn ang="0">
                  <a:pos x="82" y="102"/>
                </a:cxn>
                <a:cxn ang="0">
                  <a:pos x="78" y="98"/>
                </a:cxn>
                <a:cxn ang="0">
                  <a:pos x="72" y="98"/>
                </a:cxn>
                <a:cxn ang="0">
                  <a:pos x="72" y="98"/>
                </a:cxn>
                <a:cxn ang="0">
                  <a:pos x="68" y="98"/>
                </a:cxn>
                <a:cxn ang="0">
                  <a:pos x="64" y="102"/>
                </a:cxn>
                <a:cxn ang="0">
                  <a:pos x="60" y="106"/>
                </a:cxn>
                <a:cxn ang="0">
                  <a:pos x="60" y="112"/>
                </a:cxn>
                <a:cxn ang="0">
                  <a:pos x="60" y="112"/>
                </a:cxn>
                <a:cxn ang="0">
                  <a:pos x="60" y="202"/>
                </a:cxn>
                <a:cxn ang="0">
                  <a:pos x="60" y="202"/>
                </a:cxn>
              </a:cxnLst>
              <a:rect l="0" t="0" r="r" b="b"/>
              <a:pathLst>
                <a:path w="144" h="256">
                  <a:moveTo>
                    <a:pt x="144" y="0"/>
                  </a:moveTo>
                  <a:lnTo>
                    <a:pt x="144" y="252"/>
                  </a:lnTo>
                  <a:lnTo>
                    <a:pt x="92" y="252"/>
                  </a:lnTo>
                  <a:lnTo>
                    <a:pt x="92" y="236"/>
                  </a:lnTo>
                  <a:lnTo>
                    <a:pt x="90" y="236"/>
                  </a:lnTo>
                  <a:lnTo>
                    <a:pt x="90" y="236"/>
                  </a:lnTo>
                  <a:lnTo>
                    <a:pt x="86" y="242"/>
                  </a:lnTo>
                  <a:lnTo>
                    <a:pt x="78" y="248"/>
                  </a:lnTo>
                  <a:lnTo>
                    <a:pt x="66" y="254"/>
                  </a:lnTo>
                  <a:lnTo>
                    <a:pt x="58" y="256"/>
                  </a:lnTo>
                  <a:lnTo>
                    <a:pt x="48" y="256"/>
                  </a:lnTo>
                  <a:lnTo>
                    <a:pt x="48" y="256"/>
                  </a:lnTo>
                  <a:lnTo>
                    <a:pt x="38" y="256"/>
                  </a:lnTo>
                  <a:lnTo>
                    <a:pt x="28" y="254"/>
                  </a:lnTo>
                  <a:lnTo>
                    <a:pt x="20" y="248"/>
                  </a:lnTo>
                  <a:lnTo>
                    <a:pt x="14" y="242"/>
                  </a:lnTo>
                  <a:lnTo>
                    <a:pt x="8" y="234"/>
                  </a:lnTo>
                  <a:lnTo>
                    <a:pt x="4" y="226"/>
                  </a:lnTo>
                  <a:lnTo>
                    <a:pt x="2" y="216"/>
                  </a:lnTo>
                  <a:lnTo>
                    <a:pt x="0" y="204"/>
                  </a:lnTo>
                  <a:lnTo>
                    <a:pt x="0" y="110"/>
                  </a:lnTo>
                  <a:lnTo>
                    <a:pt x="0" y="110"/>
                  </a:lnTo>
                  <a:lnTo>
                    <a:pt x="2" y="98"/>
                  </a:lnTo>
                  <a:lnTo>
                    <a:pt x="4" y="88"/>
                  </a:lnTo>
                  <a:lnTo>
                    <a:pt x="8" y="80"/>
                  </a:lnTo>
                  <a:lnTo>
                    <a:pt x="14" y="72"/>
                  </a:lnTo>
                  <a:lnTo>
                    <a:pt x="20" y="66"/>
                  </a:lnTo>
                  <a:lnTo>
                    <a:pt x="28" y="62"/>
                  </a:lnTo>
                  <a:lnTo>
                    <a:pt x="38" y="58"/>
                  </a:lnTo>
                  <a:lnTo>
                    <a:pt x="48" y="58"/>
                  </a:lnTo>
                  <a:lnTo>
                    <a:pt x="48" y="58"/>
                  </a:lnTo>
                  <a:lnTo>
                    <a:pt x="62" y="60"/>
                  </a:lnTo>
                  <a:lnTo>
                    <a:pt x="74" y="64"/>
                  </a:lnTo>
                  <a:lnTo>
                    <a:pt x="80" y="68"/>
                  </a:lnTo>
                  <a:lnTo>
                    <a:pt x="86" y="70"/>
                  </a:lnTo>
                  <a:lnTo>
                    <a:pt x="86" y="70"/>
                  </a:lnTo>
                  <a:lnTo>
                    <a:pt x="86" y="0"/>
                  </a:lnTo>
                  <a:lnTo>
                    <a:pt x="144" y="0"/>
                  </a:lnTo>
                  <a:close/>
                  <a:moveTo>
                    <a:pt x="60" y="202"/>
                  </a:moveTo>
                  <a:lnTo>
                    <a:pt x="60" y="202"/>
                  </a:lnTo>
                  <a:lnTo>
                    <a:pt x="60" y="208"/>
                  </a:lnTo>
                  <a:lnTo>
                    <a:pt x="64" y="212"/>
                  </a:lnTo>
                  <a:lnTo>
                    <a:pt x="68" y="216"/>
                  </a:lnTo>
                  <a:lnTo>
                    <a:pt x="72" y="216"/>
                  </a:lnTo>
                  <a:lnTo>
                    <a:pt x="72" y="216"/>
                  </a:lnTo>
                  <a:lnTo>
                    <a:pt x="78" y="216"/>
                  </a:lnTo>
                  <a:lnTo>
                    <a:pt x="82" y="212"/>
                  </a:lnTo>
                  <a:lnTo>
                    <a:pt x="84" y="208"/>
                  </a:lnTo>
                  <a:lnTo>
                    <a:pt x="86" y="202"/>
                  </a:lnTo>
                  <a:lnTo>
                    <a:pt x="86" y="112"/>
                  </a:lnTo>
                  <a:lnTo>
                    <a:pt x="86" y="112"/>
                  </a:lnTo>
                  <a:lnTo>
                    <a:pt x="84" y="106"/>
                  </a:lnTo>
                  <a:lnTo>
                    <a:pt x="82" y="102"/>
                  </a:lnTo>
                  <a:lnTo>
                    <a:pt x="78" y="98"/>
                  </a:lnTo>
                  <a:lnTo>
                    <a:pt x="72" y="98"/>
                  </a:lnTo>
                  <a:lnTo>
                    <a:pt x="72" y="98"/>
                  </a:lnTo>
                  <a:lnTo>
                    <a:pt x="68" y="98"/>
                  </a:lnTo>
                  <a:lnTo>
                    <a:pt x="64" y="102"/>
                  </a:lnTo>
                  <a:lnTo>
                    <a:pt x="60" y="106"/>
                  </a:lnTo>
                  <a:lnTo>
                    <a:pt x="60" y="112"/>
                  </a:lnTo>
                  <a:lnTo>
                    <a:pt x="60" y="112"/>
                  </a:lnTo>
                  <a:lnTo>
                    <a:pt x="60" y="202"/>
                  </a:lnTo>
                  <a:lnTo>
                    <a:pt x="60" y="20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7"/>
            <p:cNvSpPr>
              <a:spLocks/>
            </p:cNvSpPr>
            <p:nvPr/>
          </p:nvSpPr>
          <p:spPr bwMode="auto">
            <a:xfrm>
              <a:off x="3016250" y="3502025"/>
              <a:ext cx="241300" cy="396875"/>
            </a:xfrm>
            <a:custGeom>
              <a:avLst/>
              <a:gdLst/>
              <a:ahLst/>
              <a:cxnLst>
                <a:cxn ang="0">
                  <a:pos x="0" y="0"/>
                </a:cxn>
                <a:cxn ang="0">
                  <a:pos x="152" y="0"/>
                </a:cxn>
                <a:cxn ang="0">
                  <a:pos x="152" y="50"/>
                </a:cxn>
                <a:cxn ang="0">
                  <a:pos x="108" y="50"/>
                </a:cxn>
                <a:cxn ang="0">
                  <a:pos x="108" y="250"/>
                </a:cxn>
                <a:cxn ang="0">
                  <a:pos x="42" y="250"/>
                </a:cxn>
                <a:cxn ang="0">
                  <a:pos x="42" y="50"/>
                </a:cxn>
                <a:cxn ang="0">
                  <a:pos x="0" y="50"/>
                </a:cxn>
                <a:cxn ang="0">
                  <a:pos x="0" y="0"/>
                </a:cxn>
              </a:cxnLst>
              <a:rect l="0" t="0" r="r" b="b"/>
              <a:pathLst>
                <a:path w="152" h="250">
                  <a:moveTo>
                    <a:pt x="0" y="0"/>
                  </a:moveTo>
                  <a:lnTo>
                    <a:pt x="152" y="0"/>
                  </a:lnTo>
                  <a:lnTo>
                    <a:pt x="152" y="50"/>
                  </a:lnTo>
                  <a:lnTo>
                    <a:pt x="108" y="50"/>
                  </a:lnTo>
                  <a:lnTo>
                    <a:pt x="108" y="250"/>
                  </a:lnTo>
                  <a:lnTo>
                    <a:pt x="42" y="250"/>
                  </a:lnTo>
                  <a:lnTo>
                    <a:pt x="42" y="50"/>
                  </a:lnTo>
                  <a:lnTo>
                    <a:pt x="0" y="5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58"/>
            <p:cNvSpPr>
              <a:spLocks noEditPoints="1"/>
            </p:cNvSpPr>
            <p:nvPr/>
          </p:nvSpPr>
          <p:spPr bwMode="auto">
            <a:xfrm>
              <a:off x="3241675" y="3594100"/>
              <a:ext cx="222250" cy="317500"/>
            </a:xfrm>
            <a:custGeom>
              <a:avLst/>
              <a:gdLst/>
              <a:ahLst/>
              <a:cxnLst>
                <a:cxn ang="0">
                  <a:pos x="138" y="136"/>
                </a:cxn>
                <a:cxn ang="0">
                  <a:pos x="138" y="150"/>
                </a:cxn>
                <a:cxn ang="0">
                  <a:pos x="130"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40"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40" h="200">
                  <a:moveTo>
                    <a:pt x="138" y="128"/>
                  </a:moveTo>
                  <a:lnTo>
                    <a:pt x="138" y="136"/>
                  </a:lnTo>
                  <a:lnTo>
                    <a:pt x="138" y="136"/>
                  </a:lnTo>
                  <a:lnTo>
                    <a:pt x="138" y="150"/>
                  </a:lnTo>
                  <a:lnTo>
                    <a:pt x="134" y="162"/>
                  </a:lnTo>
                  <a:lnTo>
                    <a:pt x="130"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2" y="150"/>
                  </a:lnTo>
                  <a:lnTo>
                    <a:pt x="0" y="134"/>
                  </a:lnTo>
                  <a:lnTo>
                    <a:pt x="0" y="64"/>
                  </a:lnTo>
                  <a:lnTo>
                    <a:pt x="0" y="64"/>
                  </a:lnTo>
                  <a:lnTo>
                    <a:pt x="2"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40" y="64"/>
                  </a:lnTo>
                  <a:lnTo>
                    <a:pt x="140"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9"/>
            <p:cNvSpPr>
              <a:spLocks/>
            </p:cNvSpPr>
            <p:nvPr/>
          </p:nvSpPr>
          <p:spPr bwMode="auto">
            <a:xfrm>
              <a:off x="3514725" y="3594100"/>
              <a:ext cx="231775" cy="317500"/>
            </a:xfrm>
            <a:custGeom>
              <a:avLst/>
              <a:gdLst/>
              <a:ahLst/>
              <a:cxnLst>
                <a:cxn ang="0">
                  <a:pos x="146" y="134"/>
                </a:cxn>
                <a:cxn ang="0">
                  <a:pos x="144" y="148"/>
                </a:cxn>
                <a:cxn ang="0">
                  <a:pos x="136" y="172"/>
                </a:cxn>
                <a:cxn ang="0">
                  <a:pos x="116" y="190"/>
                </a:cxn>
                <a:cxn ang="0">
                  <a:pos x="90" y="198"/>
                </a:cxn>
                <a:cxn ang="0">
                  <a:pos x="72" y="200"/>
                </a:cxn>
                <a:cxn ang="0">
                  <a:pos x="44" y="196"/>
                </a:cxn>
                <a:cxn ang="0">
                  <a:pos x="20" y="184"/>
                </a:cxn>
                <a:cxn ang="0">
                  <a:pos x="6" y="162"/>
                </a:cxn>
                <a:cxn ang="0">
                  <a:pos x="0" y="134"/>
                </a:cxn>
                <a:cxn ang="0">
                  <a:pos x="0" y="64"/>
                </a:cxn>
                <a:cxn ang="0">
                  <a:pos x="6" y="36"/>
                </a:cxn>
                <a:cxn ang="0">
                  <a:pos x="20" y="16"/>
                </a:cxn>
                <a:cxn ang="0">
                  <a:pos x="44" y="4"/>
                </a:cxn>
                <a:cxn ang="0">
                  <a:pos x="72" y="0"/>
                </a:cxn>
                <a:cxn ang="0">
                  <a:pos x="90" y="2"/>
                </a:cxn>
                <a:cxn ang="0">
                  <a:pos x="116" y="10"/>
                </a:cxn>
                <a:cxn ang="0">
                  <a:pos x="136" y="28"/>
                </a:cxn>
                <a:cxn ang="0">
                  <a:pos x="144" y="50"/>
                </a:cxn>
                <a:cxn ang="0">
                  <a:pos x="146" y="76"/>
                </a:cxn>
                <a:cxn ang="0">
                  <a:pos x="86" y="54"/>
                </a:cxn>
                <a:cxn ang="0">
                  <a:pos x="84" y="48"/>
                </a:cxn>
                <a:cxn ang="0">
                  <a:pos x="78" y="42"/>
                </a:cxn>
                <a:cxn ang="0">
                  <a:pos x="72" y="42"/>
                </a:cxn>
                <a:cxn ang="0">
                  <a:pos x="64" y="44"/>
                </a:cxn>
                <a:cxn ang="0">
                  <a:pos x="60" y="54"/>
                </a:cxn>
                <a:cxn ang="0">
                  <a:pos x="60" y="146"/>
                </a:cxn>
                <a:cxn ang="0">
                  <a:pos x="60" y="150"/>
                </a:cxn>
                <a:cxn ang="0">
                  <a:pos x="68" y="158"/>
                </a:cxn>
                <a:cxn ang="0">
                  <a:pos x="72" y="158"/>
                </a:cxn>
                <a:cxn ang="0">
                  <a:pos x="82" y="154"/>
                </a:cxn>
                <a:cxn ang="0">
                  <a:pos x="86" y="146"/>
                </a:cxn>
                <a:cxn ang="0">
                  <a:pos x="146" y="122"/>
                </a:cxn>
              </a:cxnLst>
              <a:rect l="0" t="0" r="r" b="b"/>
              <a:pathLst>
                <a:path w="146" h="200">
                  <a:moveTo>
                    <a:pt x="146" y="122"/>
                  </a:moveTo>
                  <a:lnTo>
                    <a:pt x="146" y="134"/>
                  </a:lnTo>
                  <a:lnTo>
                    <a:pt x="146" y="134"/>
                  </a:lnTo>
                  <a:lnTo>
                    <a:pt x="144" y="148"/>
                  </a:lnTo>
                  <a:lnTo>
                    <a:pt x="142" y="162"/>
                  </a:lnTo>
                  <a:lnTo>
                    <a:pt x="136" y="172"/>
                  </a:lnTo>
                  <a:lnTo>
                    <a:pt x="128" y="182"/>
                  </a:lnTo>
                  <a:lnTo>
                    <a:pt x="116" y="190"/>
                  </a:lnTo>
                  <a:lnTo>
                    <a:pt x="104" y="194"/>
                  </a:lnTo>
                  <a:lnTo>
                    <a:pt x="90" y="198"/>
                  </a:lnTo>
                  <a:lnTo>
                    <a:pt x="72" y="200"/>
                  </a:lnTo>
                  <a:lnTo>
                    <a:pt x="72" y="200"/>
                  </a:lnTo>
                  <a:lnTo>
                    <a:pt x="58" y="198"/>
                  </a:lnTo>
                  <a:lnTo>
                    <a:pt x="44" y="196"/>
                  </a:lnTo>
                  <a:lnTo>
                    <a:pt x="30" y="190"/>
                  </a:lnTo>
                  <a:lnTo>
                    <a:pt x="20" y="184"/>
                  </a:lnTo>
                  <a:lnTo>
                    <a:pt x="12" y="174"/>
                  </a:lnTo>
                  <a:lnTo>
                    <a:pt x="6" y="162"/>
                  </a:lnTo>
                  <a:lnTo>
                    <a:pt x="2" y="150"/>
                  </a:lnTo>
                  <a:lnTo>
                    <a:pt x="0" y="134"/>
                  </a:lnTo>
                  <a:lnTo>
                    <a:pt x="0" y="64"/>
                  </a:ln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76"/>
                  </a:lnTo>
                  <a:lnTo>
                    <a:pt x="86" y="76"/>
                  </a:lnTo>
                  <a:lnTo>
                    <a:pt x="86" y="54"/>
                  </a:lnTo>
                  <a:lnTo>
                    <a:pt x="86" y="54"/>
                  </a:lnTo>
                  <a:lnTo>
                    <a:pt x="84" y="48"/>
                  </a:lnTo>
                  <a:lnTo>
                    <a:pt x="82" y="44"/>
                  </a:lnTo>
                  <a:lnTo>
                    <a:pt x="78" y="42"/>
                  </a:lnTo>
                  <a:lnTo>
                    <a:pt x="72" y="42"/>
                  </a:lnTo>
                  <a:lnTo>
                    <a:pt x="72" y="42"/>
                  </a:lnTo>
                  <a:lnTo>
                    <a:pt x="68" y="42"/>
                  </a:lnTo>
                  <a:lnTo>
                    <a:pt x="64" y="44"/>
                  </a:lnTo>
                  <a:lnTo>
                    <a:pt x="60" y="48"/>
                  </a:lnTo>
                  <a:lnTo>
                    <a:pt x="60" y="54"/>
                  </a:lnTo>
                  <a:lnTo>
                    <a:pt x="60" y="54"/>
                  </a:lnTo>
                  <a:lnTo>
                    <a:pt x="60" y="146"/>
                  </a:lnTo>
                  <a:lnTo>
                    <a:pt x="60" y="146"/>
                  </a:lnTo>
                  <a:lnTo>
                    <a:pt x="60" y="150"/>
                  </a:lnTo>
                  <a:lnTo>
                    <a:pt x="64" y="154"/>
                  </a:lnTo>
                  <a:lnTo>
                    <a:pt x="68" y="158"/>
                  </a:lnTo>
                  <a:lnTo>
                    <a:pt x="72" y="158"/>
                  </a:lnTo>
                  <a:lnTo>
                    <a:pt x="72" y="158"/>
                  </a:lnTo>
                  <a:lnTo>
                    <a:pt x="78" y="158"/>
                  </a:lnTo>
                  <a:lnTo>
                    <a:pt x="82" y="154"/>
                  </a:lnTo>
                  <a:lnTo>
                    <a:pt x="84" y="150"/>
                  </a:lnTo>
                  <a:lnTo>
                    <a:pt x="86" y="146"/>
                  </a:lnTo>
                  <a:lnTo>
                    <a:pt x="86" y="122"/>
                  </a:lnTo>
                  <a:lnTo>
                    <a:pt x="146"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0"/>
            <p:cNvSpPr>
              <a:spLocks/>
            </p:cNvSpPr>
            <p:nvPr/>
          </p:nvSpPr>
          <p:spPr bwMode="auto">
            <a:xfrm>
              <a:off x="3794125" y="3502025"/>
              <a:ext cx="234950" cy="396875"/>
            </a:xfrm>
            <a:custGeom>
              <a:avLst/>
              <a:gdLst/>
              <a:ahLst/>
              <a:cxnLst>
                <a:cxn ang="0">
                  <a:pos x="62" y="0"/>
                </a:cxn>
                <a:cxn ang="0">
                  <a:pos x="62" y="74"/>
                </a:cxn>
                <a:cxn ang="0">
                  <a:pos x="62" y="74"/>
                </a:cxn>
                <a:cxn ang="0">
                  <a:pos x="62" y="74"/>
                </a:cxn>
                <a:cxn ang="0">
                  <a:pos x="68" y="68"/>
                </a:cxn>
                <a:cxn ang="0">
                  <a:pos x="76" y="64"/>
                </a:cxn>
                <a:cxn ang="0">
                  <a:pos x="88" y="58"/>
                </a:cxn>
                <a:cxn ang="0">
                  <a:pos x="100" y="58"/>
                </a:cxn>
                <a:cxn ang="0">
                  <a:pos x="100" y="58"/>
                </a:cxn>
                <a:cxn ang="0">
                  <a:pos x="112" y="58"/>
                </a:cxn>
                <a:cxn ang="0">
                  <a:pos x="122" y="62"/>
                </a:cxn>
                <a:cxn ang="0">
                  <a:pos x="130" y="66"/>
                </a:cxn>
                <a:cxn ang="0">
                  <a:pos x="136" y="72"/>
                </a:cxn>
                <a:cxn ang="0">
                  <a:pos x="142" y="80"/>
                </a:cxn>
                <a:cxn ang="0">
                  <a:pos x="146" y="88"/>
                </a:cxn>
                <a:cxn ang="0">
                  <a:pos x="148" y="98"/>
                </a:cxn>
                <a:cxn ang="0">
                  <a:pos x="148" y="108"/>
                </a:cxn>
                <a:cxn ang="0">
                  <a:pos x="148" y="108"/>
                </a:cxn>
                <a:cxn ang="0">
                  <a:pos x="148" y="250"/>
                </a:cxn>
                <a:cxn ang="0">
                  <a:pos x="88" y="250"/>
                </a:cxn>
                <a:cxn ang="0">
                  <a:pos x="88" y="250"/>
                </a:cxn>
                <a:cxn ang="0">
                  <a:pos x="88" y="120"/>
                </a:cxn>
                <a:cxn ang="0">
                  <a:pos x="88" y="120"/>
                </a:cxn>
                <a:cxn ang="0">
                  <a:pos x="86" y="112"/>
                </a:cxn>
                <a:cxn ang="0">
                  <a:pos x="84" y="108"/>
                </a:cxn>
                <a:cxn ang="0">
                  <a:pos x="80" y="106"/>
                </a:cxn>
                <a:cxn ang="0">
                  <a:pos x="74" y="104"/>
                </a:cxn>
                <a:cxn ang="0">
                  <a:pos x="74" y="104"/>
                </a:cxn>
                <a:cxn ang="0">
                  <a:pos x="70" y="106"/>
                </a:cxn>
                <a:cxn ang="0">
                  <a:pos x="66" y="108"/>
                </a:cxn>
                <a:cxn ang="0">
                  <a:pos x="62" y="112"/>
                </a:cxn>
                <a:cxn ang="0">
                  <a:pos x="62" y="118"/>
                </a:cxn>
                <a:cxn ang="0">
                  <a:pos x="62" y="118"/>
                </a:cxn>
                <a:cxn ang="0">
                  <a:pos x="62" y="250"/>
                </a:cxn>
                <a:cxn ang="0">
                  <a:pos x="0" y="250"/>
                </a:cxn>
                <a:cxn ang="0">
                  <a:pos x="0" y="0"/>
                </a:cxn>
                <a:cxn ang="0">
                  <a:pos x="62" y="0"/>
                </a:cxn>
              </a:cxnLst>
              <a:rect l="0" t="0" r="r" b="b"/>
              <a:pathLst>
                <a:path w="148" h="250">
                  <a:moveTo>
                    <a:pt x="62" y="0"/>
                  </a:moveTo>
                  <a:lnTo>
                    <a:pt x="62" y="74"/>
                  </a:lnTo>
                  <a:lnTo>
                    <a:pt x="62" y="74"/>
                  </a:lnTo>
                  <a:lnTo>
                    <a:pt x="62" y="74"/>
                  </a:lnTo>
                  <a:lnTo>
                    <a:pt x="68" y="68"/>
                  </a:lnTo>
                  <a:lnTo>
                    <a:pt x="76" y="64"/>
                  </a:lnTo>
                  <a:lnTo>
                    <a:pt x="88" y="58"/>
                  </a:lnTo>
                  <a:lnTo>
                    <a:pt x="100" y="58"/>
                  </a:lnTo>
                  <a:lnTo>
                    <a:pt x="100" y="58"/>
                  </a:lnTo>
                  <a:lnTo>
                    <a:pt x="112" y="58"/>
                  </a:lnTo>
                  <a:lnTo>
                    <a:pt x="122" y="62"/>
                  </a:lnTo>
                  <a:lnTo>
                    <a:pt x="130" y="66"/>
                  </a:lnTo>
                  <a:lnTo>
                    <a:pt x="136" y="72"/>
                  </a:lnTo>
                  <a:lnTo>
                    <a:pt x="142" y="80"/>
                  </a:lnTo>
                  <a:lnTo>
                    <a:pt x="146" y="88"/>
                  </a:lnTo>
                  <a:lnTo>
                    <a:pt x="148" y="98"/>
                  </a:lnTo>
                  <a:lnTo>
                    <a:pt x="148" y="108"/>
                  </a:lnTo>
                  <a:lnTo>
                    <a:pt x="148" y="108"/>
                  </a:lnTo>
                  <a:lnTo>
                    <a:pt x="148" y="250"/>
                  </a:lnTo>
                  <a:lnTo>
                    <a:pt x="88" y="250"/>
                  </a:lnTo>
                  <a:lnTo>
                    <a:pt x="88" y="250"/>
                  </a:lnTo>
                  <a:lnTo>
                    <a:pt x="88" y="120"/>
                  </a:lnTo>
                  <a:lnTo>
                    <a:pt x="88" y="120"/>
                  </a:lnTo>
                  <a:lnTo>
                    <a:pt x="86" y="112"/>
                  </a:lnTo>
                  <a:lnTo>
                    <a:pt x="84" y="108"/>
                  </a:lnTo>
                  <a:lnTo>
                    <a:pt x="80" y="106"/>
                  </a:lnTo>
                  <a:lnTo>
                    <a:pt x="74" y="104"/>
                  </a:lnTo>
                  <a:lnTo>
                    <a:pt x="74" y="104"/>
                  </a:lnTo>
                  <a:lnTo>
                    <a:pt x="70" y="106"/>
                  </a:lnTo>
                  <a:lnTo>
                    <a:pt x="66" y="108"/>
                  </a:lnTo>
                  <a:lnTo>
                    <a:pt x="62" y="112"/>
                  </a:lnTo>
                  <a:lnTo>
                    <a:pt x="62" y="118"/>
                  </a:lnTo>
                  <a:lnTo>
                    <a:pt x="62" y="118"/>
                  </a:lnTo>
                  <a:lnTo>
                    <a:pt x="62" y="250"/>
                  </a:lnTo>
                  <a:lnTo>
                    <a:pt x="0" y="250"/>
                  </a:lnTo>
                  <a:lnTo>
                    <a:pt x="0" y="0"/>
                  </a:lnTo>
                  <a:lnTo>
                    <a:pt x="62"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1"/>
            <p:cNvSpPr>
              <a:spLocks/>
            </p:cNvSpPr>
            <p:nvPr/>
          </p:nvSpPr>
          <p:spPr bwMode="auto">
            <a:xfrm>
              <a:off x="4089400" y="3594100"/>
              <a:ext cx="231775" cy="307975"/>
            </a:xfrm>
            <a:custGeom>
              <a:avLst/>
              <a:gdLst/>
              <a:ahLst/>
              <a:cxnLst>
                <a:cxn ang="0">
                  <a:pos x="52" y="6"/>
                </a:cxn>
                <a:cxn ang="0">
                  <a:pos x="54" y="22"/>
                </a:cxn>
                <a:cxn ang="0">
                  <a:pos x="56" y="22"/>
                </a:cxn>
                <a:cxn ang="0">
                  <a:pos x="56" y="22"/>
                </a:cxn>
                <a:cxn ang="0">
                  <a:pos x="60" y="16"/>
                </a:cxn>
                <a:cxn ang="0">
                  <a:pos x="70" y="8"/>
                </a:cxn>
                <a:cxn ang="0">
                  <a:pos x="82" y="2"/>
                </a:cxn>
                <a:cxn ang="0">
                  <a:pos x="90" y="0"/>
                </a:cxn>
                <a:cxn ang="0">
                  <a:pos x="100" y="0"/>
                </a:cxn>
                <a:cxn ang="0">
                  <a:pos x="100" y="0"/>
                </a:cxn>
                <a:cxn ang="0">
                  <a:pos x="110" y="0"/>
                </a:cxn>
                <a:cxn ang="0">
                  <a:pos x="120" y="4"/>
                </a:cxn>
                <a:cxn ang="0">
                  <a:pos x="128" y="8"/>
                </a:cxn>
                <a:cxn ang="0">
                  <a:pos x="134" y="14"/>
                </a:cxn>
                <a:cxn ang="0">
                  <a:pos x="140" y="22"/>
                </a:cxn>
                <a:cxn ang="0">
                  <a:pos x="144" y="30"/>
                </a:cxn>
                <a:cxn ang="0">
                  <a:pos x="146" y="40"/>
                </a:cxn>
                <a:cxn ang="0">
                  <a:pos x="146" y="50"/>
                </a:cxn>
                <a:cxn ang="0">
                  <a:pos x="146" y="50"/>
                </a:cxn>
                <a:cxn ang="0">
                  <a:pos x="146" y="194"/>
                </a:cxn>
                <a:cxn ang="0">
                  <a:pos x="86" y="194"/>
                </a:cxn>
                <a:cxn ang="0">
                  <a:pos x="86" y="194"/>
                </a:cxn>
                <a:cxn ang="0">
                  <a:pos x="86" y="62"/>
                </a:cxn>
                <a:cxn ang="0">
                  <a:pos x="86" y="62"/>
                </a:cxn>
                <a:cxn ang="0">
                  <a:pos x="86" y="56"/>
                </a:cxn>
                <a:cxn ang="0">
                  <a:pos x="82" y="52"/>
                </a:cxn>
                <a:cxn ang="0">
                  <a:pos x="78" y="48"/>
                </a:cxn>
                <a:cxn ang="0">
                  <a:pos x="74" y="48"/>
                </a:cxn>
                <a:cxn ang="0">
                  <a:pos x="74" y="48"/>
                </a:cxn>
                <a:cxn ang="0">
                  <a:pos x="68" y="48"/>
                </a:cxn>
                <a:cxn ang="0">
                  <a:pos x="64" y="50"/>
                </a:cxn>
                <a:cxn ang="0">
                  <a:pos x="62" y="56"/>
                </a:cxn>
                <a:cxn ang="0">
                  <a:pos x="60" y="62"/>
                </a:cxn>
                <a:cxn ang="0">
                  <a:pos x="60" y="194"/>
                </a:cxn>
                <a:cxn ang="0">
                  <a:pos x="0" y="194"/>
                </a:cxn>
                <a:cxn ang="0">
                  <a:pos x="0" y="6"/>
                </a:cxn>
                <a:cxn ang="0">
                  <a:pos x="52" y="6"/>
                </a:cxn>
              </a:cxnLst>
              <a:rect l="0" t="0" r="r" b="b"/>
              <a:pathLst>
                <a:path w="146" h="194">
                  <a:moveTo>
                    <a:pt x="52" y="6"/>
                  </a:moveTo>
                  <a:lnTo>
                    <a:pt x="54" y="22"/>
                  </a:lnTo>
                  <a:lnTo>
                    <a:pt x="56" y="22"/>
                  </a:lnTo>
                  <a:lnTo>
                    <a:pt x="56" y="22"/>
                  </a:lnTo>
                  <a:lnTo>
                    <a:pt x="60" y="16"/>
                  </a:lnTo>
                  <a:lnTo>
                    <a:pt x="70" y="8"/>
                  </a:lnTo>
                  <a:lnTo>
                    <a:pt x="82" y="2"/>
                  </a:lnTo>
                  <a:lnTo>
                    <a:pt x="90" y="0"/>
                  </a:lnTo>
                  <a:lnTo>
                    <a:pt x="100" y="0"/>
                  </a:lnTo>
                  <a:lnTo>
                    <a:pt x="100" y="0"/>
                  </a:lnTo>
                  <a:lnTo>
                    <a:pt x="110" y="0"/>
                  </a:lnTo>
                  <a:lnTo>
                    <a:pt x="120" y="4"/>
                  </a:lnTo>
                  <a:lnTo>
                    <a:pt x="128" y="8"/>
                  </a:lnTo>
                  <a:lnTo>
                    <a:pt x="134" y="14"/>
                  </a:lnTo>
                  <a:lnTo>
                    <a:pt x="140" y="22"/>
                  </a:lnTo>
                  <a:lnTo>
                    <a:pt x="144" y="30"/>
                  </a:lnTo>
                  <a:lnTo>
                    <a:pt x="146" y="40"/>
                  </a:lnTo>
                  <a:lnTo>
                    <a:pt x="146" y="50"/>
                  </a:lnTo>
                  <a:lnTo>
                    <a:pt x="146" y="50"/>
                  </a:lnTo>
                  <a:lnTo>
                    <a:pt x="146" y="194"/>
                  </a:lnTo>
                  <a:lnTo>
                    <a:pt x="86" y="194"/>
                  </a:lnTo>
                  <a:lnTo>
                    <a:pt x="86" y="194"/>
                  </a:lnTo>
                  <a:lnTo>
                    <a:pt x="86" y="62"/>
                  </a:lnTo>
                  <a:lnTo>
                    <a:pt x="86" y="62"/>
                  </a:lnTo>
                  <a:lnTo>
                    <a:pt x="86" y="56"/>
                  </a:lnTo>
                  <a:lnTo>
                    <a:pt x="82" y="52"/>
                  </a:lnTo>
                  <a:lnTo>
                    <a:pt x="78" y="48"/>
                  </a:lnTo>
                  <a:lnTo>
                    <a:pt x="74" y="48"/>
                  </a:lnTo>
                  <a:lnTo>
                    <a:pt x="74" y="48"/>
                  </a:lnTo>
                  <a:lnTo>
                    <a:pt x="68" y="48"/>
                  </a:lnTo>
                  <a:lnTo>
                    <a:pt x="64" y="50"/>
                  </a:lnTo>
                  <a:lnTo>
                    <a:pt x="62" y="56"/>
                  </a:lnTo>
                  <a:lnTo>
                    <a:pt x="60" y="62"/>
                  </a:lnTo>
                  <a:lnTo>
                    <a:pt x="60" y="194"/>
                  </a:lnTo>
                  <a:lnTo>
                    <a:pt x="0" y="194"/>
                  </a:lnTo>
                  <a:lnTo>
                    <a:pt x="0" y="6"/>
                  </a:lnTo>
                  <a:lnTo>
                    <a:pt x="52"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2"/>
            <p:cNvSpPr>
              <a:spLocks noEditPoints="1"/>
            </p:cNvSpPr>
            <p:nvPr/>
          </p:nvSpPr>
          <p:spPr bwMode="auto">
            <a:xfrm>
              <a:off x="4371975" y="3594100"/>
              <a:ext cx="231775" cy="317500"/>
            </a:xfrm>
            <a:custGeom>
              <a:avLst/>
              <a:gdLst/>
              <a:ahLst/>
              <a:cxnLst>
                <a:cxn ang="0">
                  <a:pos x="0" y="64"/>
                </a:cxn>
                <a:cxn ang="0">
                  <a:pos x="6" y="36"/>
                </a:cxn>
                <a:cxn ang="0">
                  <a:pos x="20" y="16"/>
                </a:cxn>
                <a:cxn ang="0">
                  <a:pos x="44" y="4"/>
                </a:cxn>
                <a:cxn ang="0">
                  <a:pos x="74" y="0"/>
                </a:cxn>
                <a:cxn ang="0">
                  <a:pos x="90" y="2"/>
                </a:cxn>
                <a:cxn ang="0">
                  <a:pos x="118" y="10"/>
                </a:cxn>
                <a:cxn ang="0">
                  <a:pos x="136" y="28"/>
                </a:cxn>
                <a:cxn ang="0">
                  <a:pos x="144" y="50"/>
                </a:cxn>
                <a:cxn ang="0">
                  <a:pos x="146" y="134"/>
                </a:cxn>
                <a:cxn ang="0">
                  <a:pos x="144" y="148"/>
                </a:cxn>
                <a:cxn ang="0">
                  <a:pos x="136" y="172"/>
                </a:cxn>
                <a:cxn ang="0">
                  <a:pos x="118" y="190"/>
                </a:cxn>
                <a:cxn ang="0">
                  <a:pos x="90" y="198"/>
                </a:cxn>
                <a:cxn ang="0">
                  <a:pos x="74" y="200"/>
                </a:cxn>
                <a:cxn ang="0">
                  <a:pos x="44" y="196"/>
                </a:cxn>
                <a:cxn ang="0">
                  <a:pos x="20" y="184"/>
                </a:cxn>
                <a:cxn ang="0">
                  <a:pos x="6" y="164"/>
                </a:cxn>
                <a:cxn ang="0">
                  <a:pos x="0" y="136"/>
                </a:cxn>
                <a:cxn ang="0">
                  <a:pos x="60" y="146"/>
                </a:cxn>
                <a:cxn ang="0">
                  <a:pos x="60" y="150"/>
                </a:cxn>
                <a:cxn ang="0">
                  <a:pos x="68" y="158"/>
                </a:cxn>
                <a:cxn ang="0">
                  <a:pos x="74" y="158"/>
                </a:cxn>
                <a:cxn ang="0">
                  <a:pos x="82" y="154"/>
                </a:cxn>
                <a:cxn ang="0">
                  <a:pos x="86" y="146"/>
                </a:cxn>
                <a:cxn ang="0">
                  <a:pos x="86" y="54"/>
                </a:cxn>
                <a:cxn ang="0">
                  <a:pos x="86" y="48"/>
                </a:cxn>
                <a:cxn ang="0">
                  <a:pos x="78" y="42"/>
                </a:cxn>
                <a:cxn ang="0">
                  <a:pos x="74"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2" y="10"/>
                  </a:lnTo>
                  <a:lnTo>
                    <a:pt x="44" y="4"/>
                  </a:lnTo>
                  <a:lnTo>
                    <a:pt x="58" y="0"/>
                  </a:lnTo>
                  <a:lnTo>
                    <a:pt x="74" y="0"/>
                  </a:lnTo>
                  <a:lnTo>
                    <a:pt x="74" y="0"/>
                  </a:lnTo>
                  <a:lnTo>
                    <a:pt x="90" y="2"/>
                  </a:lnTo>
                  <a:lnTo>
                    <a:pt x="104" y="4"/>
                  </a:lnTo>
                  <a:lnTo>
                    <a:pt x="118"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4" y="200"/>
                  </a:lnTo>
                  <a:lnTo>
                    <a:pt x="74"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4" y="158"/>
                  </a:lnTo>
                  <a:lnTo>
                    <a:pt x="74" y="158"/>
                  </a:lnTo>
                  <a:lnTo>
                    <a:pt x="78" y="158"/>
                  </a:lnTo>
                  <a:lnTo>
                    <a:pt x="82" y="154"/>
                  </a:lnTo>
                  <a:lnTo>
                    <a:pt x="86" y="150"/>
                  </a:lnTo>
                  <a:lnTo>
                    <a:pt x="86" y="146"/>
                  </a:lnTo>
                  <a:lnTo>
                    <a:pt x="86" y="146"/>
                  </a:lnTo>
                  <a:lnTo>
                    <a:pt x="86" y="54"/>
                  </a:lnTo>
                  <a:lnTo>
                    <a:pt x="86" y="54"/>
                  </a:lnTo>
                  <a:lnTo>
                    <a:pt x="86" y="48"/>
                  </a:lnTo>
                  <a:lnTo>
                    <a:pt x="82" y="44"/>
                  </a:lnTo>
                  <a:lnTo>
                    <a:pt x="78" y="42"/>
                  </a:lnTo>
                  <a:lnTo>
                    <a:pt x="74" y="40"/>
                  </a:lnTo>
                  <a:lnTo>
                    <a:pt x="74"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63"/>
            <p:cNvSpPr>
              <a:spLocks noChangeArrowheads="1"/>
            </p:cNvSpPr>
            <p:nvPr/>
          </p:nvSpPr>
          <p:spPr bwMode="auto">
            <a:xfrm>
              <a:off x="4654550" y="3502025"/>
              <a:ext cx="98425" cy="396875"/>
            </a:xfrm>
            <a:prstGeom prst="rect">
              <a:avLst/>
            </a:prstGeom>
            <a:solidFill>
              <a:schemeClr val="tx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4"/>
            <p:cNvSpPr>
              <a:spLocks noEditPoints="1"/>
            </p:cNvSpPr>
            <p:nvPr/>
          </p:nvSpPr>
          <p:spPr bwMode="auto">
            <a:xfrm>
              <a:off x="4806950" y="3594100"/>
              <a:ext cx="231775" cy="317500"/>
            </a:xfrm>
            <a:custGeom>
              <a:avLst/>
              <a:gdLst/>
              <a:ahLst/>
              <a:cxnLst>
                <a:cxn ang="0">
                  <a:pos x="0" y="64"/>
                </a:cxn>
                <a:cxn ang="0">
                  <a:pos x="6" y="36"/>
                </a:cxn>
                <a:cxn ang="0">
                  <a:pos x="20" y="16"/>
                </a:cxn>
                <a:cxn ang="0">
                  <a:pos x="44" y="4"/>
                </a:cxn>
                <a:cxn ang="0">
                  <a:pos x="72" y="0"/>
                </a:cxn>
                <a:cxn ang="0">
                  <a:pos x="90" y="2"/>
                </a:cxn>
                <a:cxn ang="0">
                  <a:pos x="116" y="10"/>
                </a:cxn>
                <a:cxn ang="0">
                  <a:pos x="136" y="28"/>
                </a:cxn>
                <a:cxn ang="0">
                  <a:pos x="144" y="50"/>
                </a:cxn>
                <a:cxn ang="0">
                  <a:pos x="146" y="134"/>
                </a:cxn>
                <a:cxn ang="0">
                  <a:pos x="144" y="148"/>
                </a:cxn>
                <a:cxn ang="0">
                  <a:pos x="136" y="172"/>
                </a:cxn>
                <a:cxn ang="0">
                  <a:pos x="118" y="190"/>
                </a:cxn>
                <a:cxn ang="0">
                  <a:pos x="90" y="198"/>
                </a:cxn>
                <a:cxn ang="0">
                  <a:pos x="72" y="200"/>
                </a:cxn>
                <a:cxn ang="0">
                  <a:pos x="44" y="196"/>
                </a:cxn>
                <a:cxn ang="0">
                  <a:pos x="20" y="184"/>
                </a:cxn>
                <a:cxn ang="0">
                  <a:pos x="6" y="164"/>
                </a:cxn>
                <a:cxn ang="0">
                  <a:pos x="0" y="136"/>
                </a:cxn>
                <a:cxn ang="0">
                  <a:pos x="60" y="146"/>
                </a:cxn>
                <a:cxn ang="0">
                  <a:pos x="60" y="150"/>
                </a:cxn>
                <a:cxn ang="0">
                  <a:pos x="68" y="158"/>
                </a:cxn>
                <a:cxn ang="0">
                  <a:pos x="72" y="158"/>
                </a:cxn>
                <a:cxn ang="0">
                  <a:pos x="82" y="154"/>
                </a:cxn>
                <a:cxn ang="0">
                  <a:pos x="86" y="146"/>
                </a:cxn>
                <a:cxn ang="0">
                  <a:pos x="86" y="54"/>
                </a:cxn>
                <a:cxn ang="0">
                  <a:pos x="86" y="48"/>
                </a:cxn>
                <a:cxn ang="0">
                  <a:pos x="78" y="42"/>
                </a:cxn>
                <a:cxn ang="0">
                  <a:pos x="72" y="40"/>
                </a:cxn>
                <a:cxn ang="0">
                  <a:pos x="64" y="44"/>
                </a:cxn>
                <a:cxn ang="0">
                  <a:pos x="60" y="54"/>
                </a:cxn>
                <a:cxn ang="0">
                  <a:pos x="60" y="146"/>
                </a:cxn>
              </a:cxnLst>
              <a:rect l="0" t="0" r="r" b="b"/>
              <a:pathLst>
                <a:path w="146" h="200">
                  <a:moveTo>
                    <a:pt x="0" y="64"/>
                  </a:moveTo>
                  <a:lnTo>
                    <a:pt x="0" y="64"/>
                  </a:lnTo>
                  <a:lnTo>
                    <a:pt x="2" y="50"/>
                  </a:lnTo>
                  <a:lnTo>
                    <a:pt x="6" y="36"/>
                  </a:lnTo>
                  <a:lnTo>
                    <a:pt x="12" y="26"/>
                  </a:lnTo>
                  <a:lnTo>
                    <a:pt x="20" y="16"/>
                  </a:lnTo>
                  <a:lnTo>
                    <a:pt x="30" y="10"/>
                  </a:lnTo>
                  <a:lnTo>
                    <a:pt x="44" y="4"/>
                  </a:lnTo>
                  <a:lnTo>
                    <a:pt x="58" y="0"/>
                  </a:lnTo>
                  <a:lnTo>
                    <a:pt x="72" y="0"/>
                  </a:lnTo>
                  <a:lnTo>
                    <a:pt x="72" y="0"/>
                  </a:lnTo>
                  <a:lnTo>
                    <a:pt x="90" y="2"/>
                  </a:lnTo>
                  <a:lnTo>
                    <a:pt x="104" y="4"/>
                  </a:lnTo>
                  <a:lnTo>
                    <a:pt x="116" y="10"/>
                  </a:lnTo>
                  <a:lnTo>
                    <a:pt x="128" y="18"/>
                  </a:lnTo>
                  <a:lnTo>
                    <a:pt x="136" y="28"/>
                  </a:lnTo>
                  <a:lnTo>
                    <a:pt x="142" y="38"/>
                  </a:lnTo>
                  <a:lnTo>
                    <a:pt x="144" y="50"/>
                  </a:lnTo>
                  <a:lnTo>
                    <a:pt x="146" y="64"/>
                  </a:lnTo>
                  <a:lnTo>
                    <a:pt x="146" y="134"/>
                  </a:lnTo>
                  <a:lnTo>
                    <a:pt x="146" y="134"/>
                  </a:lnTo>
                  <a:lnTo>
                    <a:pt x="144" y="148"/>
                  </a:lnTo>
                  <a:lnTo>
                    <a:pt x="142" y="162"/>
                  </a:lnTo>
                  <a:lnTo>
                    <a:pt x="136" y="172"/>
                  </a:lnTo>
                  <a:lnTo>
                    <a:pt x="128" y="182"/>
                  </a:lnTo>
                  <a:lnTo>
                    <a:pt x="118" y="190"/>
                  </a:lnTo>
                  <a:lnTo>
                    <a:pt x="104" y="194"/>
                  </a:lnTo>
                  <a:lnTo>
                    <a:pt x="90" y="198"/>
                  </a:lnTo>
                  <a:lnTo>
                    <a:pt x="72" y="200"/>
                  </a:lnTo>
                  <a:lnTo>
                    <a:pt x="72" y="200"/>
                  </a:lnTo>
                  <a:lnTo>
                    <a:pt x="58" y="198"/>
                  </a:lnTo>
                  <a:lnTo>
                    <a:pt x="44" y="196"/>
                  </a:lnTo>
                  <a:lnTo>
                    <a:pt x="32" y="190"/>
                  </a:lnTo>
                  <a:lnTo>
                    <a:pt x="20" y="184"/>
                  </a:lnTo>
                  <a:lnTo>
                    <a:pt x="12" y="174"/>
                  </a:lnTo>
                  <a:lnTo>
                    <a:pt x="6" y="164"/>
                  </a:lnTo>
                  <a:lnTo>
                    <a:pt x="2" y="150"/>
                  </a:lnTo>
                  <a:lnTo>
                    <a:pt x="0" y="136"/>
                  </a:lnTo>
                  <a:lnTo>
                    <a:pt x="0" y="64"/>
                  </a:lnTo>
                  <a:close/>
                  <a:moveTo>
                    <a:pt x="60" y="146"/>
                  </a:moveTo>
                  <a:lnTo>
                    <a:pt x="60" y="146"/>
                  </a:lnTo>
                  <a:lnTo>
                    <a:pt x="60" y="150"/>
                  </a:lnTo>
                  <a:lnTo>
                    <a:pt x="64" y="154"/>
                  </a:lnTo>
                  <a:lnTo>
                    <a:pt x="68" y="158"/>
                  </a:lnTo>
                  <a:lnTo>
                    <a:pt x="72" y="158"/>
                  </a:lnTo>
                  <a:lnTo>
                    <a:pt x="72" y="158"/>
                  </a:lnTo>
                  <a:lnTo>
                    <a:pt x="78" y="158"/>
                  </a:lnTo>
                  <a:lnTo>
                    <a:pt x="82" y="154"/>
                  </a:lnTo>
                  <a:lnTo>
                    <a:pt x="86" y="150"/>
                  </a:lnTo>
                  <a:lnTo>
                    <a:pt x="86" y="146"/>
                  </a:lnTo>
                  <a:lnTo>
                    <a:pt x="86" y="146"/>
                  </a:lnTo>
                  <a:lnTo>
                    <a:pt x="86" y="54"/>
                  </a:lnTo>
                  <a:lnTo>
                    <a:pt x="86" y="54"/>
                  </a:lnTo>
                  <a:lnTo>
                    <a:pt x="86" y="48"/>
                  </a:lnTo>
                  <a:lnTo>
                    <a:pt x="82" y="44"/>
                  </a:lnTo>
                  <a:lnTo>
                    <a:pt x="78" y="42"/>
                  </a:lnTo>
                  <a:lnTo>
                    <a:pt x="72" y="40"/>
                  </a:lnTo>
                  <a:lnTo>
                    <a:pt x="72" y="40"/>
                  </a:lnTo>
                  <a:lnTo>
                    <a:pt x="68" y="42"/>
                  </a:lnTo>
                  <a:lnTo>
                    <a:pt x="64" y="44"/>
                  </a:lnTo>
                  <a:lnTo>
                    <a:pt x="60" y="48"/>
                  </a:lnTo>
                  <a:lnTo>
                    <a:pt x="60" y="54"/>
                  </a:lnTo>
                  <a:lnTo>
                    <a:pt x="60" y="54"/>
                  </a:lnTo>
                  <a:lnTo>
                    <a:pt x="60" y="146"/>
                  </a:lnTo>
                  <a:lnTo>
                    <a:pt x="60" y="14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5"/>
            <p:cNvSpPr>
              <a:spLocks noEditPoints="1"/>
            </p:cNvSpPr>
            <p:nvPr/>
          </p:nvSpPr>
          <p:spPr bwMode="auto">
            <a:xfrm>
              <a:off x="5092700" y="3594100"/>
              <a:ext cx="225425" cy="403225"/>
            </a:xfrm>
            <a:custGeom>
              <a:avLst/>
              <a:gdLst/>
              <a:ahLst/>
              <a:cxnLst>
                <a:cxn ang="0">
                  <a:pos x="58" y="202"/>
                </a:cxn>
                <a:cxn ang="0">
                  <a:pos x="60" y="208"/>
                </a:cxn>
                <a:cxn ang="0">
                  <a:pos x="66" y="214"/>
                </a:cxn>
                <a:cxn ang="0">
                  <a:pos x="72" y="216"/>
                </a:cxn>
                <a:cxn ang="0">
                  <a:pos x="80" y="212"/>
                </a:cxn>
                <a:cxn ang="0">
                  <a:pos x="84" y="202"/>
                </a:cxn>
                <a:cxn ang="0">
                  <a:pos x="84" y="172"/>
                </a:cxn>
                <a:cxn ang="0">
                  <a:pos x="78" y="176"/>
                </a:cxn>
                <a:cxn ang="0">
                  <a:pos x="58" y="184"/>
                </a:cxn>
                <a:cxn ang="0">
                  <a:pos x="46" y="184"/>
                </a:cxn>
                <a:cxn ang="0">
                  <a:pos x="26" y="180"/>
                </a:cxn>
                <a:cxn ang="0">
                  <a:pos x="12" y="170"/>
                </a:cxn>
                <a:cxn ang="0">
                  <a:pos x="4" y="154"/>
                </a:cxn>
                <a:cxn ang="0">
                  <a:pos x="0" y="134"/>
                </a:cxn>
                <a:cxn ang="0">
                  <a:pos x="0" y="52"/>
                </a:cxn>
                <a:cxn ang="0">
                  <a:pos x="0" y="40"/>
                </a:cxn>
                <a:cxn ang="0">
                  <a:pos x="6" y="22"/>
                </a:cxn>
                <a:cxn ang="0">
                  <a:pos x="18" y="8"/>
                </a:cxn>
                <a:cxn ang="0">
                  <a:pos x="36" y="0"/>
                </a:cxn>
                <a:cxn ang="0">
                  <a:pos x="46" y="0"/>
                </a:cxn>
                <a:cxn ang="0">
                  <a:pos x="64" y="2"/>
                </a:cxn>
                <a:cxn ang="0">
                  <a:pos x="84" y="14"/>
                </a:cxn>
                <a:cxn ang="0">
                  <a:pos x="90" y="20"/>
                </a:cxn>
                <a:cxn ang="0">
                  <a:pos x="142" y="6"/>
                </a:cxn>
                <a:cxn ang="0">
                  <a:pos x="142" y="190"/>
                </a:cxn>
                <a:cxn ang="0">
                  <a:pos x="138" y="216"/>
                </a:cxn>
                <a:cxn ang="0">
                  <a:pos x="126" y="236"/>
                </a:cxn>
                <a:cxn ang="0">
                  <a:pos x="104" y="250"/>
                </a:cxn>
                <a:cxn ang="0">
                  <a:pos x="72" y="254"/>
                </a:cxn>
                <a:cxn ang="0">
                  <a:pos x="56" y="254"/>
                </a:cxn>
                <a:cxn ang="0">
                  <a:pos x="28" y="246"/>
                </a:cxn>
                <a:cxn ang="0">
                  <a:pos x="10" y="232"/>
                </a:cxn>
                <a:cxn ang="0">
                  <a:pos x="2" y="212"/>
                </a:cxn>
                <a:cxn ang="0">
                  <a:pos x="58" y="198"/>
                </a:cxn>
                <a:cxn ang="0">
                  <a:pos x="58" y="136"/>
                </a:cxn>
                <a:cxn ang="0">
                  <a:pos x="62" y="146"/>
                </a:cxn>
                <a:cxn ang="0">
                  <a:pos x="72" y="150"/>
                </a:cxn>
                <a:cxn ang="0">
                  <a:pos x="76" y="148"/>
                </a:cxn>
                <a:cxn ang="0">
                  <a:pos x="84" y="142"/>
                </a:cxn>
                <a:cxn ang="0">
                  <a:pos x="84" y="54"/>
                </a:cxn>
                <a:cxn ang="0">
                  <a:pos x="84" y="48"/>
                </a:cxn>
                <a:cxn ang="0">
                  <a:pos x="76" y="42"/>
                </a:cxn>
                <a:cxn ang="0">
                  <a:pos x="72" y="40"/>
                </a:cxn>
                <a:cxn ang="0">
                  <a:pos x="62" y="44"/>
                </a:cxn>
                <a:cxn ang="0">
                  <a:pos x="58" y="54"/>
                </a:cxn>
                <a:cxn ang="0">
                  <a:pos x="58" y="136"/>
                </a:cxn>
              </a:cxnLst>
              <a:rect l="0" t="0" r="r" b="b"/>
              <a:pathLst>
                <a:path w="142" h="254">
                  <a:moveTo>
                    <a:pt x="58" y="198"/>
                  </a:moveTo>
                  <a:lnTo>
                    <a:pt x="58" y="202"/>
                  </a:lnTo>
                  <a:lnTo>
                    <a:pt x="58" y="202"/>
                  </a:lnTo>
                  <a:lnTo>
                    <a:pt x="60" y="208"/>
                  </a:lnTo>
                  <a:lnTo>
                    <a:pt x="62" y="212"/>
                  </a:lnTo>
                  <a:lnTo>
                    <a:pt x="66" y="214"/>
                  </a:lnTo>
                  <a:lnTo>
                    <a:pt x="72" y="216"/>
                  </a:lnTo>
                  <a:lnTo>
                    <a:pt x="72" y="216"/>
                  </a:lnTo>
                  <a:lnTo>
                    <a:pt x="76" y="214"/>
                  </a:lnTo>
                  <a:lnTo>
                    <a:pt x="80" y="212"/>
                  </a:lnTo>
                  <a:lnTo>
                    <a:pt x="82" y="208"/>
                  </a:lnTo>
                  <a:lnTo>
                    <a:pt x="84" y="202"/>
                  </a:lnTo>
                  <a:lnTo>
                    <a:pt x="84" y="172"/>
                  </a:lnTo>
                  <a:lnTo>
                    <a:pt x="84" y="172"/>
                  </a:lnTo>
                  <a:lnTo>
                    <a:pt x="84" y="172"/>
                  </a:lnTo>
                  <a:lnTo>
                    <a:pt x="78" y="176"/>
                  </a:lnTo>
                  <a:lnTo>
                    <a:pt x="70" y="180"/>
                  </a:lnTo>
                  <a:lnTo>
                    <a:pt x="58" y="184"/>
                  </a:lnTo>
                  <a:lnTo>
                    <a:pt x="46" y="184"/>
                  </a:lnTo>
                  <a:lnTo>
                    <a:pt x="46" y="184"/>
                  </a:lnTo>
                  <a:lnTo>
                    <a:pt x="36" y="184"/>
                  </a:lnTo>
                  <a:lnTo>
                    <a:pt x="26" y="180"/>
                  </a:lnTo>
                  <a:lnTo>
                    <a:pt x="18" y="176"/>
                  </a:lnTo>
                  <a:lnTo>
                    <a:pt x="12" y="170"/>
                  </a:lnTo>
                  <a:lnTo>
                    <a:pt x="6" y="164"/>
                  </a:lnTo>
                  <a:lnTo>
                    <a:pt x="4" y="154"/>
                  </a:lnTo>
                  <a:lnTo>
                    <a:pt x="0" y="144"/>
                  </a:lnTo>
                  <a:lnTo>
                    <a:pt x="0" y="134"/>
                  </a:lnTo>
                  <a:lnTo>
                    <a:pt x="0" y="134"/>
                  </a:lnTo>
                  <a:lnTo>
                    <a:pt x="0" y="52"/>
                  </a:lnTo>
                  <a:lnTo>
                    <a:pt x="0" y="52"/>
                  </a:lnTo>
                  <a:lnTo>
                    <a:pt x="0" y="40"/>
                  </a:lnTo>
                  <a:lnTo>
                    <a:pt x="4" y="30"/>
                  </a:lnTo>
                  <a:lnTo>
                    <a:pt x="6" y="22"/>
                  </a:lnTo>
                  <a:lnTo>
                    <a:pt x="12" y="14"/>
                  </a:lnTo>
                  <a:lnTo>
                    <a:pt x="18" y="8"/>
                  </a:lnTo>
                  <a:lnTo>
                    <a:pt x="26" y="4"/>
                  </a:lnTo>
                  <a:lnTo>
                    <a:pt x="36" y="0"/>
                  </a:lnTo>
                  <a:lnTo>
                    <a:pt x="46" y="0"/>
                  </a:lnTo>
                  <a:lnTo>
                    <a:pt x="46" y="0"/>
                  </a:lnTo>
                  <a:lnTo>
                    <a:pt x="56" y="0"/>
                  </a:lnTo>
                  <a:lnTo>
                    <a:pt x="64" y="2"/>
                  </a:lnTo>
                  <a:lnTo>
                    <a:pt x="78" y="8"/>
                  </a:lnTo>
                  <a:lnTo>
                    <a:pt x="84" y="14"/>
                  </a:lnTo>
                  <a:lnTo>
                    <a:pt x="88" y="20"/>
                  </a:lnTo>
                  <a:lnTo>
                    <a:pt x="90" y="20"/>
                  </a:lnTo>
                  <a:lnTo>
                    <a:pt x="92" y="6"/>
                  </a:lnTo>
                  <a:lnTo>
                    <a:pt x="142" y="6"/>
                  </a:lnTo>
                  <a:lnTo>
                    <a:pt x="142" y="190"/>
                  </a:lnTo>
                  <a:lnTo>
                    <a:pt x="142" y="190"/>
                  </a:lnTo>
                  <a:lnTo>
                    <a:pt x="142" y="204"/>
                  </a:lnTo>
                  <a:lnTo>
                    <a:pt x="138" y="216"/>
                  </a:lnTo>
                  <a:lnTo>
                    <a:pt x="134" y="228"/>
                  </a:lnTo>
                  <a:lnTo>
                    <a:pt x="126" y="236"/>
                  </a:lnTo>
                  <a:lnTo>
                    <a:pt x="118" y="244"/>
                  </a:lnTo>
                  <a:lnTo>
                    <a:pt x="104" y="250"/>
                  </a:lnTo>
                  <a:lnTo>
                    <a:pt x="90" y="254"/>
                  </a:lnTo>
                  <a:lnTo>
                    <a:pt x="72" y="254"/>
                  </a:lnTo>
                  <a:lnTo>
                    <a:pt x="72" y="254"/>
                  </a:lnTo>
                  <a:lnTo>
                    <a:pt x="56" y="254"/>
                  </a:lnTo>
                  <a:lnTo>
                    <a:pt x="40" y="250"/>
                  </a:lnTo>
                  <a:lnTo>
                    <a:pt x="28" y="246"/>
                  </a:lnTo>
                  <a:lnTo>
                    <a:pt x="18" y="240"/>
                  </a:lnTo>
                  <a:lnTo>
                    <a:pt x="10" y="232"/>
                  </a:lnTo>
                  <a:lnTo>
                    <a:pt x="4" y="222"/>
                  </a:lnTo>
                  <a:lnTo>
                    <a:pt x="2" y="212"/>
                  </a:lnTo>
                  <a:lnTo>
                    <a:pt x="0" y="198"/>
                  </a:lnTo>
                  <a:lnTo>
                    <a:pt x="58" y="198"/>
                  </a:lnTo>
                  <a:close/>
                  <a:moveTo>
                    <a:pt x="58" y="136"/>
                  </a:moveTo>
                  <a:lnTo>
                    <a:pt x="58" y="136"/>
                  </a:lnTo>
                  <a:lnTo>
                    <a:pt x="60" y="142"/>
                  </a:lnTo>
                  <a:lnTo>
                    <a:pt x="62" y="146"/>
                  </a:lnTo>
                  <a:lnTo>
                    <a:pt x="66" y="148"/>
                  </a:lnTo>
                  <a:lnTo>
                    <a:pt x="72" y="150"/>
                  </a:lnTo>
                  <a:lnTo>
                    <a:pt x="72" y="150"/>
                  </a:lnTo>
                  <a:lnTo>
                    <a:pt x="76" y="148"/>
                  </a:lnTo>
                  <a:lnTo>
                    <a:pt x="80" y="146"/>
                  </a:lnTo>
                  <a:lnTo>
                    <a:pt x="84" y="142"/>
                  </a:lnTo>
                  <a:lnTo>
                    <a:pt x="84" y="136"/>
                  </a:lnTo>
                  <a:lnTo>
                    <a:pt x="84" y="54"/>
                  </a:lnTo>
                  <a:lnTo>
                    <a:pt x="84" y="54"/>
                  </a:lnTo>
                  <a:lnTo>
                    <a:pt x="84" y="48"/>
                  </a:lnTo>
                  <a:lnTo>
                    <a:pt x="80" y="44"/>
                  </a:lnTo>
                  <a:lnTo>
                    <a:pt x="76" y="42"/>
                  </a:lnTo>
                  <a:lnTo>
                    <a:pt x="72" y="40"/>
                  </a:lnTo>
                  <a:lnTo>
                    <a:pt x="72" y="40"/>
                  </a:lnTo>
                  <a:lnTo>
                    <a:pt x="66" y="42"/>
                  </a:lnTo>
                  <a:lnTo>
                    <a:pt x="62" y="44"/>
                  </a:lnTo>
                  <a:lnTo>
                    <a:pt x="60" y="48"/>
                  </a:lnTo>
                  <a:lnTo>
                    <a:pt x="58" y="54"/>
                  </a:lnTo>
                  <a:lnTo>
                    <a:pt x="58" y="54"/>
                  </a:lnTo>
                  <a:lnTo>
                    <a:pt x="58" y="136"/>
                  </a:lnTo>
                  <a:lnTo>
                    <a:pt x="58" y="13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6"/>
            <p:cNvSpPr>
              <a:spLocks noEditPoints="1"/>
            </p:cNvSpPr>
            <p:nvPr/>
          </p:nvSpPr>
          <p:spPr bwMode="auto">
            <a:xfrm>
              <a:off x="5378450" y="3502025"/>
              <a:ext cx="98425" cy="400050"/>
            </a:xfrm>
            <a:custGeom>
              <a:avLst/>
              <a:gdLst/>
              <a:ahLst/>
              <a:cxnLst>
                <a:cxn ang="0">
                  <a:pos x="0" y="0"/>
                </a:cxn>
                <a:cxn ang="0">
                  <a:pos x="62" y="0"/>
                </a:cxn>
                <a:cxn ang="0">
                  <a:pos x="62" y="46"/>
                </a:cxn>
                <a:cxn ang="0">
                  <a:pos x="0" y="46"/>
                </a:cxn>
                <a:cxn ang="0">
                  <a:pos x="0" y="0"/>
                </a:cxn>
                <a:cxn ang="0">
                  <a:pos x="0" y="64"/>
                </a:cxn>
                <a:cxn ang="0">
                  <a:pos x="62" y="64"/>
                </a:cxn>
                <a:cxn ang="0">
                  <a:pos x="62" y="252"/>
                </a:cxn>
                <a:cxn ang="0">
                  <a:pos x="0" y="252"/>
                </a:cxn>
                <a:cxn ang="0">
                  <a:pos x="0" y="64"/>
                </a:cxn>
              </a:cxnLst>
              <a:rect l="0" t="0" r="r" b="b"/>
              <a:pathLst>
                <a:path w="62" h="252">
                  <a:moveTo>
                    <a:pt x="0" y="0"/>
                  </a:moveTo>
                  <a:lnTo>
                    <a:pt x="62" y="0"/>
                  </a:lnTo>
                  <a:lnTo>
                    <a:pt x="62" y="46"/>
                  </a:lnTo>
                  <a:lnTo>
                    <a:pt x="0" y="46"/>
                  </a:lnTo>
                  <a:lnTo>
                    <a:pt x="0" y="0"/>
                  </a:lnTo>
                  <a:close/>
                  <a:moveTo>
                    <a:pt x="0" y="64"/>
                  </a:moveTo>
                  <a:lnTo>
                    <a:pt x="62" y="64"/>
                  </a:lnTo>
                  <a:lnTo>
                    <a:pt x="62" y="252"/>
                  </a:lnTo>
                  <a:lnTo>
                    <a:pt x="0" y="252"/>
                  </a:lnTo>
                  <a:lnTo>
                    <a:pt x="0" y="6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7"/>
            <p:cNvSpPr>
              <a:spLocks noEditPoints="1"/>
            </p:cNvSpPr>
            <p:nvPr/>
          </p:nvSpPr>
          <p:spPr bwMode="auto">
            <a:xfrm>
              <a:off x="5534025" y="3594100"/>
              <a:ext cx="219075" cy="317500"/>
            </a:xfrm>
            <a:custGeom>
              <a:avLst/>
              <a:gdLst/>
              <a:ahLst/>
              <a:cxnLst>
                <a:cxn ang="0">
                  <a:pos x="138" y="136"/>
                </a:cxn>
                <a:cxn ang="0">
                  <a:pos x="138" y="150"/>
                </a:cxn>
                <a:cxn ang="0">
                  <a:pos x="128" y="172"/>
                </a:cxn>
                <a:cxn ang="0">
                  <a:pos x="112" y="190"/>
                </a:cxn>
                <a:cxn ang="0">
                  <a:pos x="86" y="198"/>
                </a:cxn>
                <a:cxn ang="0">
                  <a:pos x="70" y="200"/>
                </a:cxn>
                <a:cxn ang="0">
                  <a:pos x="40" y="196"/>
                </a:cxn>
                <a:cxn ang="0">
                  <a:pos x="18" y="184"/>
                </a:cxn>
                <a:cxn ang="0">
                  <a:pos x="4" y="162"/>
                </a:cxn>
                <a:cxn ang="0">
                  <a:pos x="0" y="134"/>
                </a:cxn>
                <a:cxn ang="0">
                  <a:pos x="0" y="64"/>
                </a:cxn>
                <a:cxn ang="0">
                  <a:pos x="4" y="36"/>
                </a:cxn>
                <a:cxn ang="0">
                  <a:pos x="18" y="16"/>
                </a:cxn>
                <a:cxn ang="0">
                  <a:pos x="40" y="4"/>
                </a:cxn>
                <a:cxn ang="0">
                  <a:pos x="70" y="0"/>
                </a:cxn>
                <a:cxn ang="0">
                  <a:pos x="86" y="2"/>
                </a:cxn>
                <a:cxn ang="0">
                  <a:pos x="112" y="10"/>
                </a:cxn>
                <a:cxn ang="0">
                  <a:pos x="130" y="28"/>
                </a:cxn>
                <a:cxn ang="0">
                  <a:pos x="138" y="50"/>
                </a:cxn>
                <a:cxn ang="0">
                  <a:pos x="138" y="112"/>
                </a:cxn>
                <a:cxn ang="0">
                  <a:pos x="56" y="146"/>
                </a:cxn>
                <a:cxn ang="0">
                  <a:pos x="58" y="150"/>
                </a:cxn>
                <a:cxn ang="0">
                  <a:pos x="64" y="158"/>
                </a:cxn>
                <a:cxn ang="0">
                  <a:pos x="70" y="160"/>
                </a:cxn>
                <a:cxn ang="0">
                  <a:pos x="78" y="156"/>
                </a:cxn>
                <a:cxn ang="0">
                  <a:pos x="82" y="146"/>
                </a:cxn>
                <a:cxn ang="0">
                  <a:pos x="138" y="128"/>
                </a:cxn>
                <a:cxn ang="0">
                  <a:pos x="82" y="52"/>
                </a:cxn>
                <a:cxn ang="0">
                  <a:pos x="82" y="48"/>
                </a:cxn>
                <a:cxn ang="0">
                  <a:pos x="74" y="42"/>
                </a:cxn>
                <a:cxn ang="0">
                  <a:pos x="70" y="40"/>
                </a:cxn>
                <a:cxn ang="0">
                  <a:pos x="60" y="44"/>
                </a:cxn>
                <a:cxn ang="0">
                  <a:pos x="56" y="54"/>
                </a:cxn>
                <a:cxn ang="0">
                  <a:pos x="56" y="74"/>
                </a:cxn>
              </a:cxnLst>
              <a:rect l="0" t="0" r="r" b="b"/>
              <a:pathLst>
                <a:path w="138" h="200">
                  <a:moveTo>
                    <a:pt x="138" y="128"/>
                  </a:moveTo>
                  <a:lnTo>
                    <a:pt x="138" y="136"/>
                  </a:lnTo>
                  <a:lnTo>
                    <a:pt x="138" y="136"/>
                  </a:lnTo>
                  <a:lnTo>
                    <a:pt x="138" y="150"/>
                  </a:lnTo>
                  <a:lnTo>
                    <a:pt x="134" y="162"/>
                  </a:lnTo>
                  <a:lnTo>
                    <a:pt x="128" y="172"/>
                  </a:lnTo>
                  <a:lnTo>
                    <a:pt x="122" y="182"/>
                  </a:lnTo>
                  <a:lnTo>
                    <a:pt x="112" y="190"/>
                  </a:lnTo>
                  <a:lnTo>
                    <a:pt x="100" y="194"/>
                  </a:lnTo>
                  <a:lnTo>
                    <a:pt x="86" y="198"/>
                  </a:lnTo>
                  <a:lnTo>
                    <a:pt x="70" y="200"/>
                  </a:lnTo>
                  <a:lnTo>
                    <a:pt x="70" y="200"/>
                  </a:lnTo>
                  <a:lnTo>
                    <a:pt x="54" y="198"/>
                  </a:lnTo>
                  <a:lnTo>
                    <a:pt x="40" y="196"/>
                  </a:lnTo>
                  <a:lnTo>
                    <a:pt x="28" y="190"/>
                  </a:lnTo>
                  <a:lnTo>
                    <a:pt x="18" y="184"/>
                  </a:lnTo>
                  <a:lnTo>
                    <a:pt x="10" y="174"/>
                  </a:lnTo>
                  <a:lnTo>
                    <a:pt x="4" y="162"/>
                  </a:lnTo>
                  <a:lnTo>
                    <a:pt x="0" y="150"/>
                  </a:lnTo>
                  <a:lnTo>
                    <a:pt x="0" y="134"/>
                  </a:lnTo>
                  <a:lnTo>
                    <a:pt x="0" y="64"/>
                  </a:lnTo>
                  <a:lnTo>
                    <a:pt x="0" y="64"/>
                  </a:lnTo>
                  <a:lnTo>
                    <a:pt x="0" y="50"/>
                  </a:lnTo>
                  <a:lnTo>
                    <a:pt x="4" y="36"/>
                  </a:lnTo>
                  <a:lnTo>
                    <a:pt x="10" y="26"/>
                  </a:lnTo>
                  <a:lnTo>
                    <a:pt x="18" y="16"/>
                  </a:lnTo>
                  <a:lnTo>
                    <a:pt x="28" y="10"/>
                  </a:lnTo>
                  <a:lnTo>
                    <a:pt x="40" y="4"/>
                  </a:lnTo>
                  <a:lnTo>
                    <a:pt x="54" y="0"/>
                  </a:lnTo>
                  <a:lnTo>
                    <a:pt x="70" y="0"/>
                  </a:lnTo>
                  <a:lnTo>
                    <a:pt x="70" y="0"/>
                  </a:lnTo>
                  <a:lnTo>
                    <a:pt x="86" y="2"/>
                  </a:lnTo>
                  <a:lnTo>
                    <a:pt x="100" y="4"/>
                  </a:lnTo>
                  <a:lnTo>
                    <a:pt x="112" y="10"/>
                  </a:lnTo>
                  <a:lnTo>
                    <a:pt x="122" y="18"/>
                  </a:lnTo>
                  <a:lnTo>
                    <a:pt x="130" y="28"/>
                  </a:lnTo>
                  <a:lnTo>
                    <a:pt x="134" y="38"/>
                  </a:lnTo>
                  <a:lnTo>
                    <a:pt x="138" y="50"/>
                  </a:lnTo>
                  <a:lnTo>
                    <a:pt x="138" y="64"/>
                  </a:lnTo>
                  <a:lnTo>
                    <a:pt x="138" y="112"/>
                  </a:lnTo>
                  <a:lnTo>
                    <a:pt x="56" y="112"/>
                  </a:lnTo>
                  <a:lnTo>
                    <a:pt x="56" y="146"/>
                  </a:lnTo>
                  <a:lnTo>
                    <a:pt x="56" y="146"/>
                  </a:lnTo>
                  <a:lnTo>
                    <a:pt x="58" y="150"/>
                  </a:lnTo>
                  <a:lnTo>
                    <a:pt x="60" y="156"/>
                  </a:lnTo>
                  <a:lnTo>
                    <a:pt x="64" y="158"/>
                  </a:lnTo>
                  <a:lnTo>
                    <a:pt x="70" y="160"/>
                  </a:lnTo>
                  <a:lnTo>
                    <a:pt x="70" y="160"/>
                  </a:lnTo>
                  <a:lnTo>
                    <a:pt x="74" y="158"/>
                  </a:lnTo>
                  <a:lnTo>
                    <a:pt x="78" y="156"/>
                  </a:lnTo>
                  <a:lnTo>
                    <a:pt x="82" y="152"/>
                  </a:lnTo>
                  <a:lnTo>
                    <a:pt x="82" y="146"/>
                  </a:lnTo>
                  <a:lnTo>
                    <a:pt x="82" y="128"/>
                  </a:lnTo>
                  <a:lnTo>
                    <a:pt x="138" y="128"/>
                  </a:lnTo>
                  <a:close/>
                  <a:moveTo>
                    <a:pt x="82" y="74"/>
                  </a:moveTo>
                  <a:lnTo>
                    <a:pt x="82" y="52"/>
                  </a:lnTo>
                  <a:lnTo>
                    <a:pt x="82" y="52"/>
                  </a:lnTo>
                  <a:lnTo>
                    <a:pt x="82" y="48"/>
                  </a:lnTo>
                  <a:lnTo>
                    <a:pt x="78" y="44"/>
                  </a:lnTo>
                  <a:lnTo>
                    <a:pt x="74" y="42"/>
                  </a:lnTo>
                  <a:lnTo>
                    <a:pt x="70" y="40"/>
                  </a:lnTo>
                  <a:lnTo>
                    <a:pt x="70" y="40"/>
                  </a:lnTo>
                  <a:lnTo>
                    <a:pt x="64" y="42"/>
                  </a:lnTo>
                  <a:lnTo>
                    <a:pt x="60" y="44"/>
                  </a:lnTo>
                  <a:lnTo>
                    <a:pt x="58" y="48"/>
                  </a:lnTo>
                  <a:lnTo>
                    <a:pt x="56" y="54"/>
                  </a:lnTo>
                  <a:lnTo>
                    <a:pt x="56" y="54"/>
                  </a:lnTo>
                  <a:lnTo>
                    <a:pt x="56" y="74"/>
                  </a:lnTo>
                  <a:lnTo>
                    <a:pt x="82" y="7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8"/>
            <p:cNvSpPr>
              <a:spLocks/>
            </p:cNvSpPr>
            <p:nvPr/>
          </p:nvSpPr>
          <p:spPr bwMode="auto">
            <a:xfrm>
              <a:off x="5794375" y="3594100"/>
              <a:ext cx="234950" cy="317500"/>
            </a:xfrm>
            <a:custGeom>
              <a:avLst/>
              <a:gdLst/>
              <a:ahLst/>
              <a:cxnLst>
                <a:cxn ang="0">
                  <a:pos x="116" y="66"/>
                </a:cxn>
                <a:cxn ang="0">
                  <a:pos x="88" y="66"/>
                </a:cxn>
                <a:cxn ang="0">
                  <a:pos x="88" y="62"/>
                </a:cxn>
                <a:cxn ang="0">
                  <a:pos x="88" y="54"/>
                </a:cxn>
                <a:cxn ang="0">
                  <a:pos x="84" y="44"/>
                </a:cxn>
                <a:cxn ang="0">
                  <a:pos x="80" y="40"/>
                </a:cxn>
                <a:cxn ang="0">
                  <a:pos x="72" y="38"/>
                </a:cxn>
                <a:cxn ang="0">
                  <a:pos x="60" y="42"/>
                </a:cxn>
                <a:cxn ang="0">
                  <a:pos x="58" y="46"/>
                </a:cxn>
                <a:cxn ang="0">
                  <a:pos x="58" y="50"/>
                </a:cxn>
                <a:cxn ang="0">
                  <a:pos x="60" y="60"/>
                </a:cxn>
                <a:cxn ang="0">
                  <a:pos x="70" y="68"/>
                </a:cxn>
                <a:cxn ang="0">
                  <a:pos x="100" y="82"/>
                </a:cxn>
                <a:cxn ang="0">
                  <a:pos x="134" y="104"/>
                </a:cxn>
                <a:cxn ang="0">
                  <a:pos x="140" y="112"/>
                </a:cxn>
                <a:cxn ang="0">
                  <a:pos x="148" y="128"/>
                </a:cxn>
                <a:cxn ang="0">
                  <a:pos x="148" y="140"/>
                </a:cxn>
                <a:cxn ang="0">
                  <a:pos x="142" y="166"/>
                </a:cxn>
                <a:cxn ang="0">
                  <a:pos x="128" y="184"/>
                </a:cxn>
                <a:cxn ang="0">
                  <a:pos x="116" y="190"/>
                </a:cxn>
                <a:cxn ang="0">
                  <a:pos x="88" y="198"/>
                </a:cxn>
                <a:cxn ang="0">
                  <a:pos x="72" y="200"/>
                </a:cxn>
                <a:cxn ang="0">
                  <a:pos x="42" y="194"/>
                </a:cxn>
                <a:cxn ang="0">
                  <a:pos x="18" y="182"/>
                </a:cxn>
                <a:cxn ang="0">
                  <a:pos x="10" y="174"/>
                </a:cxn>
                <a:cxn ang="0">
                  <a:pos x="0" y="150"/>
                </a:cxn>
                <a:cxn ang="0">
                  <a:pos x="0" y="132"/>
                </a:cxn>
                <a:cxn ang="0">
                  <a:pos x="28" y="128"/>
                </a:cxn>
                <a:cxn ang="0">
                  <a:pos x="56" y="128"/>
                </a:cxn>
                <a:cxn ang="0">
                  <a:pos x="56" y="136"/>
                </a:cxn>
                <a:cxn ang="0">
                  <a:pos x="56" y="144"/>
                </a:cxn>
                <a:cxn ang="0">
                  <a:pos x="60" y="156"/>
                </a:cxn>
                <a:cxn ang="0">
                  <a:pos x="64" y="160"/>
                </a:cxn>
                <a:cxn ang="0">
                  <a:pos x="72" y="160"/>
                </a:cxn>
                <a:cxn ang="0">
                  <a:pos x="84" y="156"/>
                </a:cxn>
                <a:cxn ang="0">
                  <a:pos x="88" y="152"/>
                </a:cxn>
                <a:cxn ang="0">
                  <a:pos x="88" y="146"/>
                </a:cxn>
                <a:cxn ang="0">
                  <a:pos x="80" y="130"/>
                </a:cxn>
                <a:cxn ang="0">
                  <a:pos x="68" y="122"/>
                </a:cxn>
                <a:cxn ang="0">
                  <a:pos x="52" y="116"/>
                </a:cxn>
                <a:cxn ang="0">
                  <a:pos x="22" y="100"/>
                </a:cxn>
                <a:cxn ang="0">
                  <a:pos x="16" y="92"/>
                </a:cxn>
                <a:cxn ang="0">
                  <a:pos x="6" y="78"/>
                </a:cxn>
                <a:cxn ang="0">
                  <a:pos x="2" y="56"/>
                </a:cxn>
                <a:cxn ang="0">
                  <a:pos x="4" y="42"/>
                </a:cxn>
                <a:cxn ang="0">
                  <a:pos x="16" y="22"/>
                </a:cxn>
                <a:cxn ang="0">
                  <a:pos x="24" y="14"/>
                </a:cxn>
                <a:cxn ang="0">
                  <a:pos x="46" y="4"/>
                </a:cxn>
                <a:cxn ang="0">
                  <a:pos x="74" y="0"/>
                </a:cxn>
                <a:cxn ang="0">
                  <a:pos x="88" y="0"/>
                </a:cxn>
                <a:cxn ang="0">
                  <a:pos x="112" y="8"/>
                </a:cxn>
                <a:cxn ang="0">
                  <a:pos x="122" y="14"/>
                </a:cxn>
                <a:cxn ang="0">
                  <a:pos x="138" y="32"/>
                </a:cxn>
                <a:cxn ang="0">
                  <a:pos x="144" y="62"/>
                </a:cxn>
                <a:cxn ang="0">
                  <a:pos x="144" y="66"/>
                </a:cxn>
              </a:cxnLst>
              <a:rect l="0" t="0" r="r" b="b"/>
              <a:pathLst>
                <a:path w="148" h="200">
                  <a:moveTo>
                    <a:pt x="144" y="66"/>
                  </a:moveTo>
                  <a:lnTo>
                    <a:pt x="116" y="66"/>
                  </a:lnTo>
                  <a:lnTo>
                    <a:pt x="88" y="66"/>
                  </a:lnTo>
                  <a:lnTo>
                    <a:pt x="88" y="66"/>
                  </a:lnTo>
                  <a:lnTo>
                    <a:pt x="88" y="62"/>
                  </a:lnTo>
                  <a:lnTo>
                    <a:pt x="88" y="62"/>
                  </a:lnTo>
                  <a:lnTo>
                    <a:pt x="88" y="54"/>
                  </a:lnTo>
                  <a:lnTo>
                    <a:pt x="88" y="54"/>
                  </a:lnTo>
                  <a:lnTo>
                    <a:pt x="88" y="48"/>
                  </a:lnTo>
                  <a:lnTo>
                    <a:pt x="84" y="44"/>
                  </a:lnTo>
                  <a:lnTo>
                    <a:pt x="84" y="44"/>
                  </a:lnTo>
                  <a:lnTo>
                    <a:pt x="80" y="40"/>
                  </a:lnTo>
                  <a:lnTo>
                    <a:pt x="72" y="38"/>
                  </a:lnTo>
                  <a:lnTo>
                    <a:pt x="72" y="38"/>
                  </a:lnTo>
                  <a:lnTo>
                    <a:pt x="66" y="40"/>
                  </a:lnTo>
                  <a:lnTo>
                    <a:pt x="60" y="42"/>
                  </a:lnTo>
                  <a:lnTo>
                    <a:pt x="60" y="42"/>
                  </a:lnTo>
                  <a:lnTo>
                    <a:pt x="58" y="46"/>
                  </a:lnTo>
                  <a:lnTo>
                    <a:pt x="58" y="50"/>
                  </a:lnTo>
                  <a:lnTo>
                    <a:pt x="58" y="50"/>
                  </a:lnTo>
                  <a:lnTo>
                    <a:pt x="58" y="56"/>
                  </a:lnTo>
                  <a:lnTo>
                    <a:pt x="60" y="60"/>
                  </a:lnTo>
                  <a:lnTo>
                    <a:pt x="70" y="68"/>
                  </a:lnTo>
                  <a:lnTo>
                    <a:pt x="70" y="68"/>
                  </a:lnTo>
                  <a:lnTo>
                    <a:pt x="100" y="82"/>
                  </a:lnTo>
                  <a:lnTo>
                    <a:pt x="100" y="82"/>
                  </a:lnTo>
                  <a:lnTo>
                    <a:pt x="118" y="92"/>
                  </a:lnTo>
                  <a:lnTo>
                    <a:pt x="134" y="104"/>
                  </a:lnTo>
                  <a:lnTo>
                    <a:pt x="134" y="104"/>
                  </a:lnTo>
                  <a:lnTo>
                    <a:pt x="140" y="112"/>
                  </a:lnTo>
                  <a:lnTo>
                    <a:pt x="144" y="120"/>
                  </a:lnTo>
                  <a:lnTo>
                    <a:pt x="148" y="128"/>
                  </a:lnTo>
                  <a:lnTo>
                    <a:pt x="148" y="140"/>
                  </a:lnTo>
                  <a:lnTo>
                    <a:pt x="148" y="140"/>
                  </a:lnTo>
                  <a:lnTo>
                    <a:pt x="148" y="154"/>
                  </a:lnTo>
                  <a:lnTo>
                    <a:pt x="142" y="166"/>
                  </a:lnTo>
                  <a:lnTo>
                    <a:pt x="136" y="176"/>
                  </a:lnTo>
                  <a:lnTo>
                    <a:pt x="128" y="184"/>
                  </a:lnTo>
                  <a:lnTo>
                    <a:pt x="128" y="184"/>
                  </a:lnTo>
                  <a:lnTo>
                    <a:pt x="116" y="190"/>
                  </a:lnTo>
                  <a:lnTo>
                    <a:pt x="102" y="196"/>
                  </a:lnTo>
                  <a:lnTo>
                    <a:pt x="88" y="198"/>
                  </a:lnTo>
                  <a:lnTo>
                    <a:pt x="72" y="200"/>
                  </a:lnTo>
                  <a:lnTo>
                    <a:pt x="72" y="200"/>
                  </a:lnTo>
                  <a:lnTo>
                    <a:pt x="56" y="198"/>
                  </a:lnTo>
                  <a:lnTo>
                    <a:pt x="42" y="194"/>
                  </a:lnTo>
                  <a:lnTo>
                    <a:pt x="28" y="190"/>
                  </a:lnTo>
                  <a:lnTo>
                    <a:pt x="18" y="182"/>
                  </a:lnTo>
                  <a:lnTo>
                    <a:pt x="18" y="182"/>
                  </a:lnTo>
                  <a:lnTo>
                    <a:pt x="10" y="174"/>
                  </a:lnTo>
                  <a:lnTo>
                    <a:pt x="4" y="162"/>
                  </a:lnTo>
                  <a:lnTo>
                    <a:pt x="0" y="150"/>
                  </a:lnTo>
                  <a:lnTo>
                    <a:pt x="0" y="136"/>
                  </a:lnTo>
                  <a:lnTo>
                    <a:pt x="0" y="132"/>
                  </a:lnTo>
                  <a:lnTo>
                    <a:pt x="0" y="128"/>
                  </a:lnTo>
                  <a:lnTo>
                    <a:pt x="28" y="128"/>
                  </a:lnTo>
                  <a:lnTo>
                    <a:pt x="56" y="128"/>
                  </a:lnTo>
                  <a:lnTo>
                    <a:pt x="56" y="128"/>
                  </a:lnTo>
                  <a:lnTo>
                    <a:pt x="56" y="136"/>
                  </a:lnTo>
                  <a:lnTo>
                    <a:pt x="56" y="136"/>
                  </a:lnTo>
                  <a:lnTo>
                    <a:pt x="56" y="144"/>
                  </a:lnTo>
                  <a:lnTo>
                    <a:pt x="56" y="144"/>
                  </a:lnTo>
                  <a:lnTo>
                    <a:pt x="56" y="150"/>
                  </a:lnTo>
                  <a:lnTo>
                    <a:pt x="60" y="156"/>
                  </a:lnTo>
                  <a:lnTo>
                    <a:pt x="60" y="156"/>
                  </a:lnTo>
                  <a:lnTo>
                    <a:pt x="64" y="160"/>
                  </a:lnTo>
                  <a:lnTo>
                    <a:pt x="72" y="160"/>
                  </a:lnTo>
                  <a:lnTo>
                    <a:pt x="72" y="160"/>
                  </a:lnTo>
                  <a:lnTo>
                    <a:pt x="80" y="160"/>
                  </a:lnTo>
                  <a:lnTo>
                    <a:pt x="84" y="156"/>
                  </a:lnTo>
                  <a:lnTo>
                    <a:pt x="84" y="156"/>
                  </a:lnTo>
                  <a:lnTo>
                    <a:pt x="88" y="152"/>
                  </a:lnTo>
                  <a:lnTo>
                    <a:pt x="88" y="146"/>
                  </a:lnTo>
                  <a:lnTo>
                    <a:pt x="88" y="146"/>
                  </a:lnTo>
                  <a:lnTo>
                    <a:pt x="86" y="138"/>
                  </a:lnTo>
                  <a:lnTo>
                    <a:pt x="80" y="130"/>
                  </a:lnTo>
                  <a:lnTo>
                    <a:pt x="80" y="130"/>
                  </a:lnTo>
                  <a:lnTo>
                    <a:pt x="68" y="122"/>
                  </a:lnTo>
                  <a:lnTo>
                    <a:pt x="52" y="116"/>
                  </a:lnTo>
                  <a:lnTo>
                    <a:pt x="52" y="116"/>
                  </a:lnTo>
                  <a:lnTo>
                    <a:pt x="32" y="106"/>
                  </a:lnTo>
                  <a:lnTo>
                    <a:pt x="22" y="100"/>
                  </a:lnTo>
                  <a:lnTo>
                    <a:pt x="16" y="92"/>
                  </a:lnTo>
                  <a:lnTo>
                    <a:pt x="16" y="92"/>
                  </a:lnTo>
                  <a:lnTo>
                    <a:pt x="10" y="86"/>
                  </a:lnTo>
                  <a:lnTo>
                    <a:pt x="6" y="78"/>
                  </a:lnTo>
                  <a:lnTo>
                    <a:pt x="4" y="68"/>
                  </a:lnTo>
                  <a:lnTo>
                    <a:pt x="2" y="56"/>
                  </a:lnTo>
                  <a:lnTo>
                    <a:pt x="2" y="56"/>
                  </a:lnTo>
                  <a:lnTo>
                    <a:pt x="4" y="42"/>
                  </a:lnTo>
                  <a:lnTo>
                    <a:pt x="8" y="32"/>
                  </a:lnTo>
                  <a:lnTo>
                    <a:pt x="16" y="22"/>
                  </a:lnTo>
                  <a:lnTo>
                    <a:pt x="24" y="14"/>
                  </a:lnTo>
                  <a:lnTo>
                    <a:pt x="24" y="14"/>
                  </a:lnTo>
                  <a:lnTo>
                    <a:pt x="34" y="8"/>
                  </a:lnTo>
                  <a:lnTo>
                    <a:pt x="46" y="4"/>
                  </a:lnTo>
                  <a:lnTo>
                    <a:pt x="60" y="0"/>
                  </a:lnTo>
                  <a:lnTo>
                    <a:pt x="74" y="0"/>
                  </a:lnTo>
                  <a:lnTo>
                    <a:pt x="74" y="0"/>
                  </a:lnTo>
                  <a:lnTo>
                    <a:pt x="88" y="0"/>
                  </a:lnTo>
                  <a:lnTo>
                    <a:pt x="100" y="4"/>
                  </a:lnTo>
                  <a:lnTo>
                    <a:pt x="112" y="8"/>
                  </a:lnTo>
                  <a:lnTo>
                    <a:pt x="122" y="14"/>
                  </a:lnTo>
                  <a:lnTo>
                    <a:pt x="122" y="14"/>
                  </a:lnTo>
                  <a:lnTo>
                    <a:pt x="132" y="22"/>
                  </a:lnTo>
                  <a:lnTo>
                    <a:pt x="138" y="32"/>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9"/>
            <p:cNvSpPr>
              <a:spLocks noEditPoints="1"/>
            </p:cNvSpPr>
            <p:nvPr/>
          </p:nvSpPr>
          <p:spPr bwMode="auto">
            <a:xfrm>
              <a:off x="1406525" y="4006850"/>
              <a:ext cx="273050" cy="400050"/>
            </a:xfrm>
            <a:custGeom>
              <a:avLst/>
              <a:gdLst/>
              <a:ahLst/>
              <a:cxnLst>
                <a:cxn ang="0">
                  <a:pos x="0" y="252"/>
                </a:cxn>
                <a:cxn ang="0">
                  <a:pos x="86" y="0"/>
                </a:cxn>
                <a:cxn ang="0">
                  <a:pos x="104" y="2"/>
                </a:cxn>
                <a:cxn ang="0">
                  <a:pos x="132" y="10"/>
                </a:cxn>
                <a:cxn ang="0">
                  <a:pos x="150" y="26"/>
                </a:cxn>
                <a:cxn ang="0">
                  <a:pos x="158" y="52"/>
                </a:cxn>
                <a:cxn ang="0">
                  <a:pos x="160" y="70"/>
                </a:cxn>
                <a:cxn ang="0">
                  <a:pos x="156" y="96"/>
                </a:cxn>
                <a:cxn ang="0">
                  <a:pos x="148" y="112"/>
                </a:cxn>
                <a:cxn ang="0">
                  <a:pos x="136" y="122"/>
                </a:cxn>
                <a:cxn ang="0">
                  <a:pos x="128" y="128"/>
                </a:cxn>
                <a:cxn ang="0">
                  <a:pos x="140" y="132"/>
                </a:cxn>
                <a:cxn ang="0">
                  <a:pos x="158" y="148"/>
                </a:cxn>
                <a:cxn ang="0">
                  <a:pos x="160" y="160"/>
                </a:cxn>
                <a:cxn ang="0">
                  <a:pos x="162" y="202"/>
                </a:cxn>
                <a:cxn ang="0">
                  <a:pos x="166" y="240"/>
                </a:cxn>
                <a:cxn ang="0">
                  <a:pos x="168" y="244"/>
                </a:cxn>
                <a:cxn ang="0">
                  <a:pos x="172" y="252"/>
                </a:cxn>
                <a:cxn ang="0">
                  <a:pos x="104" y="252"/>
                </a:cxn>
                <a:cxn ang="0">
                  <a:pos x="100" y="238"/>
                </a:cxn>
                <a:cxn ang="0">
                  <a:pos x="100" y="206"/>
                </a:cxn>
                <a:cxn ang="0">
                  <a:pos x="100" y="180"/>
                </a:cxn>
                <a:cxn ang="0">
                  <a:pos x="94" y="160"/>
                </a:cxn>
                <a:cxn ang="0">
                  <a:pos x="80" y="152"/>
                </a:cxn>
                <a:cxn ang="0">
                  <a:pos x="64" y="252"/>
                </a:cxn>
                <a:cxn ang="0">
                  <a:pos x="76" y="108"/>
                </a:cxn>
                <a:cxn ang="0">
                  <a:pos x="82" y="108"/>
                </a:cxn>
                <a:cxn ang="0">
                  <a:pos x="90" y="102"/>
                </a:cxn>
                <a:cxn ang="0">
                  <a:pos x="100" y="88"/>
                </a:cxn>
                <a:cxn ang="0">
                  <a:pos x="100" y="76"/>
                </a:cxn>
                <a:cxn ang="0">
                  <a:pos x="96" y="54"/>
                </a:cxn>
                <a:cxn ang="0">
                  <a:pos x="88" y="48"/>
                </a:cxn>
                <a:cxn ang="0">
                  <a:pos x="76" y="44"/>
                </a:cxn>
                <a:cxn ang="0">
                  <a:pos x="64" y="108"/>
                </a:cxn>
              </a:cxnLst>
              <a:rect l="0" t="0" r="r" b="b"/>
              <a:pathLst>
                <a:path w="172" h="252">
                  <a:moveTo>
                    <a:pt x="64" y="252"/>
                  </a:moveTo>
                  <a:lnTo>
                    <a:pt x="0" y="252"/>
                  </a:lnTo>
                  <a:lnTo>
                    <a:pt x="0" y="0"/>
                  </a:lnTo>
                  <a:lnTo>
                    <a:pt x="86" y="0"/>
                  </a:lnTo>
                  <a:lnTo>
                    <a:pt x="86" y="0"/>
                  </a:lnTo>
                  <a:lnTo>
                    <a:pt x="104" y="2"/>
                  </a:lnTo>
                  <a:lnTo>
                    <a:pt x="118" y="4"/>
                  </a:lnTo>
                  <a:lnTo>
                    <a:pt x="132" y="10"/>
                  </a:lnTo>
                  <a:lnTo>
                    <a:pt x="142" y="16"/>
                  </a:lnTo>
                  <a:lnTo>
                    <a:pt x="150" y="26"/>
                  </a:lnTo>
                  <a:lnTo>
                    <a:pt x="154" y="38"/>
                  </a:lnTo>
                  <a:lnTo>
                    <a:pt x="158" y="52"/>
                  </a:lnTo>
                  <a:lnTo>
                    <a:pt x="160" y="70"/>
                  </a:lnTo>
                  <a:lnTo>
                    <a:pt x="160" y="70"/>
                  </a:lnTo>
                  <a:lnTo>
                    <a:pt x="158" y="88"/>
                  </a:lnTo>
                  <a:lnTo>
                    <a:pt x="156" y="96"/>
                  </a:lnTo>
                  <a:lnTo>
                    <a:pt x="154" y="104"/>
                  </a:lnTo>
                  <a:lnTo>
                    <a:pt x="148" y="112"/>
                  </a:lnTo>
                  <a:lnTo>
                    <a:pt x="144" y="118"/>
                  </a:lnTo>
                  <a:lnTo>
                    <a:pt x="136" y="122"/>
                  </a:lnTo>
                  <a:lnTo>
                    <a:pt x="128" y="128"/>
                  </a:lnTo>
                  <a:lnTo>
                    <a:pt x="128" y="128"/>
                  </a:lnTo>
                  <a:lnTo>
                    <a:pt x="128" y="128"/>
                  </a:lnTo>
                  <a:lnTo>
                    <a:pt x="140" y="132"/>
                  </a:lnTo>
                  <a:lnTo>
                    <a:pt x="150" y="140"/>
                  </a:lnTo>
                  <a:lnTo>
                    <a:pt x="158" y="148"/>
                  </a:lnTo>
                  <a:lnTo>
                    <a:pt x="160" y="154"/>
                  </a:lnTo>
                  <a:lnTo>
                    <a:pt x="160" y="160"/>
                  </a:lnTo>
                  <a:lnTo>
                    <a:pt x="160" y="160"/>
                  </a:lnTo>
                  <a:lnTo>
                    <a:pt x="162" y="202"/>
                  </a:lnTo>
                  <a:lnTo>
                    <a:pt x="164" y="224"/>
                  </a:lnTo>
                  <a:lnTo>
                    <a:pt x="166" y="240"/>
                  </a:lnTo>
                  <a:lnTo>
                    <a:pt x="166" y="240"/>
                  </a:lnTo>
                  <a:lnTo>
                    <a:pt x="168" y="244"/>
                  </a:lnTo>
                  <a:lnTo>
                    <a:pt x="172" y="248"/>
                  </a:lnTo>
                  <a:lnTo>
                    <a:pt x="172" y="252"/>
                  </a:lnTo>
                  <a:lnTo>
                    <a:pt x="104" y="252"/>
                  </a:lnTo>
                  <a:lnTo>
                    <a:pt x="104" y="252"/>
                  </a:lnTo>
                  <a:lnTo>
                    <a:pt x="102" y="246"/>
                  </a:lnTo>
                  <a:lnTo>
                    <a:pt x="100" y="238"/>
                  </a:lnTo>
                  <a:lnTo>
                    <a:pt x="100" y="238"/>
                  </a:lnTo>
                  <a:lnTo>
                    <a:pt x="100" y="206"/>
                  </a:lnTo>
                  <a:lnTo>
                    <a:pt x="100" y="180"/>
                  </a:lnTo>
                  <a:lnTo>
                    <a:pt x="100" y="180"/>
                  </a:lnTo>
                  <a:lnTo>
                    <a:pt x="98" y="168"/>
                  </a:lnTo>
                  <a:lnTo>
                    <a:pt x="94" y="160"/>
                  </a:lnTo>
                  <a:lnTo>
                    <a:pt x="88" y="156"/>
                  </a:lnTo>
                  <a:lnTo>
                    <a:pt x="80" y="152"/>
                  </a:lnTo>
                  <a:lnTo>
                    <a:pt x="64" y="152"/>
                  </a:lnTo>
                  <a:lnTo>
                    <a:pt x="64" y="252"/>
                  </a:lnTo>
                  <a:close/>
                  <a:moveTo>
                    <a:pt x="64" y="108"/>
                  </a:moveTo>
                  <a:lnTo>
                    <a:pt x="76" y="108"/>
                  </a:lnTo>
                  <a:lnTo>
                    <a:pt x="76" y="108"/>
                  </a:lnTo>
                  <a:lnTo>
                    <a:pt x="82" y="108"/>
                  </a:lnTo>
                  <a:lnTo>
                    <a:pt x="86" y="106"/>
                  </a:lnTo>
                  <a:lnTo>
                    <a:pt x="90" y="102"/>
                  </a:lnTo>
                  <a:lnTo>
                    <a:pt x="94" y="98"/>
                  </a:lnTo>
                  <a:lnTo>
                    <a:pt x="100" y="88"/>
                  </a:lnTo>
                  <a:lnTo>
                    <a:pt x="100" y="76"/>
                  </a:lnTo>
                  <a:lnTo>
                    <a:pt x="100" y="76"/>
                  </a:lnTo>
                  <a:lnTo>
                    <a:pt x="100" y="64"/>
                  </a:lnTo>
                  <a:lnTo>
                    <a:pt x="96" y="54"/>
                  </a:lnTo>
                  <a:lnTo>
                    <a:pt x="92" y="50"/>
                  </a:lnTo>
                  <a:lnTo>
                    <a:pt x="88" y="48"/>
                  </a:lnTo>
                  <a:lnTo>
                    <a:pt x="82" y="46"/>
                  </a:lnTo>
                  <a:lnTo>
                    <a:pt x="76" y="44"/>
                  </a:lnTo>
                  <a:lnTo>
                    <a:pt x="64" y="44"/>
                  </a:lnTo>
                  <a:lnTo>
                    <a:pt x="64" y="10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0"/>
            <p:cNvSpPr>
              <a:spLocks noEditPoints="1"/>
            </p:cNvSpPr>
            <p:nvPr/>
          </p:nvSpPr>
          <p:spPr bwMode="auto">
            <a:xfrm>
              <a:off x="1711325" y="4098925"/>
              <a:ext cx="222250" cy="317500"/>
            </a:xfrm>
            <a:custGeom>
              <a:avLst/>
              <a:gdLst/>
              <a:ahLst/>
              <a:cxnLst>
                <a:cxn ang="0">
                  <a:pos x="140" y="136"/>
                </a:cxn>
                <a:cxn ang="0">
                  <a:pos x="138" y="150"/>
                </a:cxn>
                <a:cxn ang="0">
                  <a:pos x="130" y="174"/>
                </a:cxn>
                <a:cxn ang="0">
                  <a:pos x="112" y="190"/>
                </a:cxn>
                <a:cxn ang="0">
                  <a:pos x="86"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38"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0" y="44"/>
                </a:cxn>
                <a:cxn ang="0">
                  <a:pos x="58" y="54"/>
                </a:cxn>
                <a:cxn ang="0">
                  <a:pos x="58" y="76"/>
                </a:cxn>
              </a:cxnLst>
              <a:rect l="0" t="0" r="r" b="b"/>
              <a:pathLst>
                <a:path w="140" h="200">
                  <a:moveTo>
                    <a:pt x="140" y="130"/>
                  </a:moveTo>
                  <a:lnTo>
                    <a:pt x="140" y="136"/>
                  </a:lnTo>
                  <a:lnTo>
                    <a:pt x="140" y="136"/>
                  </a:lnTo>
                  <a:lnTo>
                    <a:pt x="138" y="150"/>
                  </a:lnTo>
                  <a:lnTo>
                    <a:pt x="134" y="162"/>
                  </a:lnTo>
                  <a:lnTo>
                    <a:pt x="130" y="174"/>
                  </a:lnTo>
                  <a:lnTo>
                    <a:pt x="122" y="182"/>
                  </a:lnTo>
                  <a:lnTo>
                    <a:pt x="112" y="190"/>
                  </a:lnTo>
                  <a:lnTo>
                    <a:pt x="100" y="196"/>
                  </a:lnTo>
                  <a:lnTo>
                    <a:pt x="86" y="198"/>
                  </a:lnTo>
                  <a:lnTo>
                    <a:pt x="70" y="200"/>
                  </a:lnTo>
                  <a:lnTo>
                    <a:pt x="70" y="200"/>
                  </a:lnTo>
                  <a:lnTo>
                    <a:pt x="54"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4" y="2"/>
                  </a:lnTo>
                  <a:lnTo>
                    <a:pt x="70" y="0"/>
                  </a:lnTo>
                  <a:lnTo>
                    <a:pt x="70" y="0"/>
                  </a:lnTo>
                  <a:lnTo>
                    <a:pt x="88" y="2"/>
                  </a:lnTo>
                  <a:lnTo>
                    <a:pt x="102" y="6"/>
                  </a:lnTo>
                  <a:lnTo>
                    <a:pt x="114" y="12"/>
                  </a:lnTo>
                  <a:lnTo>
                    <a:pt x="122" y="18"/>
                  </a:lnTo>
                  <a:lnTo>
                    <a:pt x="130" y="28"/>
                  </a:lnTo>
                  <a:lnTo>
                    <a:pt x="136" y="38"/>
                  </a:lnTo>
                  <a:lnTo>
                    <a:pt x="138" y="52"/>
                  </a:lnTo>
                  <a:lnTo>
                    <a:pt x="140" y="66"/>
                  </a:lnTo>
                  <a:lnTo>
                    <a:pt x="140" y="114"/>
                  </a:lnTo>
                  <a:lnTo>
                    <a:pt x="58" y="114"/>
                  </a:lnTo>
                  <a:lnTo>
                    <a:pt x="58" y="146"/>
                  </a:lnTo>
                  <a:lnTo>
                    <a:pt x="58" y="146"/>
                  </a:lnTo>
                  <a:lnTo>
                    <a:pt x="58" y="152"/>
                  </a:lnTo>
                  <a:lnTo>
                    <a:pt x="60"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0"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1"/>
            <p:cNvSpPr>
              <a:spLocks/>
            </p:cNvSpPr>
            <p:nvPr/>
          </p:nvSpPr>
          <p:spPr bwMode="auto">
            <a:xfrm>
              <a:off x="1971675" y="4098925"/>
              <a:ext cx="238125" cy="317500"/>
            </a:xfrm>
            <a:custGeom>
              <a:avLst/>
              <a:gdLst/>
              <a:ahLst/>
              <a:cxnLst>
                <a:cxn ang="0">
                  <a:pos x="116" y="66"/>
                </a:cxn>
                <a:cxn ang="0">
                  <a:pos x="90" y="66"/>
                </a:cxn>
                <a:cxn ang="0">
                  <a:pos x="90" y="62"/>
                </a:cxn>
                <a:cxn ang="0">
                  <a:pos x="90" y="56"/>
                </a:cxn>
                <a:cxn ang="0">
                  <a:pos x="86" y="44"/>
                </a:cxn>
                <a:cxn ang="0">
                  <a:pos x="80" y="40"/>
                </a:cxn>
                <a:cxn ang="0">
                  <a:pos x="74" y="40"/>
                </a:cxn>
                <a:cxn ang="0">
                  <a:pos x="62" y="44"/>
                </a:cxn>
                <a:cxn ang="0">
                  <a:pos x="60" y="48"/>
                </a:cxn>
                <a:cxn ang="0">
                  <a:pos x="58" y="52"/>
                </a:cxn>
                <a:cxn ang="0">
                  <a:pos x="62" y="62"/>
                </a:cxn>
                <a:cxn ang="0">
                  <a:pos x="72" y="70"/>
                </a:cxn>
                <a:cxn ang="0">
                  <a:pos x="100" y="84"/>
                </a:cxn>
                <a:cxn ang="0">
                  <a:pos x="136" y="104"/>
                </a:cxn>
                <a:cxn ang="0">
                  <a:pos x="142" y="112"/>
                </a:cxn>
                <a:cxn ang="0">
                  <a:pos x="148" y="130"/>
                </a:cxn>
                <a:cxn ang="0">
                  <a:pos x="150" y="140"/>
                </a:cxn>
                <a:cxn ang="0">
                  <a:pos x="144" y="166"/>
                </a:cxn>
                <a:cxn ang="0">
                  <a:pos x="128" y="186"/>
                </a:cxn>
                <a:cxn ang="0">
                  <a:pos x="116" y="192"/>
                </a:cxn>
                <a:cxn ang="0">
                  <a:pos x="90" y="200"/>
                </a:cxn>
                <a:cxn ang="0">
                  <a:pos x="74" y="200"/>
                </a:cxn>
                <a:cxn ang="0">
                  <a:pos x="42" y="196"/>
                </a:cxn>
                <a:cxn ang="0">
                  <a:pos x="20" y="184"/>
                </a:cxn>
                <a:cxn ang="0">
                  <a:pos x="12" y="174"/>
                </a:cxn>
                <a:cxn ang="0">
                  <a:pos x="2" y="150"/>
                </a:cxn>
                <a:cxn ang="0">
                  <a:pos x="0" y="134"/>
                </a:cxn>
                <a:cxn ang="0">
                  <a:pos x="28" y="130"/>
                </a:cxn>
                <a:cxn ang="0">
                  <a:pos x="56" y="130"/>
                </a:cxn>
                <a:cxn ang="0">
                  <a:pos x="56" y="136"/>
                </a:cxn>
                <a:cxn ang="0">
                  <a:pos x="56" y="144"/>
                </a:cxn>
                <a:cxn ang="0">
                  <a:pos x="60" y="156"/>
                </a:cxn>
                <a:cxn ang="0">
                  <a:pos x="66" y="160"/>
                </a:cxn>
                <a:cxn ang="0">
                  <a:pos x="74" y="162"/>
                </a:cxn>
                <a:cxn ang="0">
                  <a:pos x="86" y="158"/>
                </a:cxn>
                <a:cxn ang="0">
                  <a:pos x="88" y="152"/>
                </a:cxn>
                <a:cxn ang="0">
                  <a:pos x="90" y="146"/>
                </a:cxn>
                <a:cxn ang="0">
                  <a:pos x="82" y="130"/>
                </a:cxn>
                <a:cxn ang="0">
                  <a:pos x="70" y="124"/>
                </a:cxn>
                <a:cxn ang="0">
                  <a:pos x="54" y="116"/>
                </a:cxn>
                <a:cxn ang="0">
                  <a:pos x="24" y="100"/>
                </a:cxn>
                <a:cxn ang="0">
                  <a:pos x="16" y="94"/>
                </a:cxn>
                <a:cxn ang="0">
                  <a:pos x="8" y="78"/>
                </a:cxn>
                <a:cxn ang="0">
                  <a:pos x="4" y="58"/>
                </a:cxn>
                <a:cxn ang="0">
                  <a:pos x="6" y="44"/>
                </a:cxn>
                <a:cxn ang="0">
                  <a:pos x="16" y="22"/>
                </a:cxn>
                <a:cxn ang="0">
                  <a:pos x="26" y="14"/>
                </a:cxn>
                <a:cxn ang="0">
                  <a:pos x="48" y="4"/>
                </a:cxn>
                <a:cxn ang="0">
                  <a:pos x="74" y="0"/>
                </a:cxn>
                <a:cxn ang="0">
                  <a:pos x="88" y="2"/>
                </a:cxn>
                <a:cxn ang="0">
                  <a:pos x="114" y="8"/>
                </a:cxn>
                <a:cxn ang="0">
                  <a:pos x="124" y="14"/>
                </a:cxn>
                <a:cxn ang="0">
                  <a:pos x="138" y="34"/>
                </a:cxn>
                <a:cxn ang="0">
                  <a:pos x="144" y="62"/>
                </a:cxn>
                <a:cxn ang="0">
                  <a:pos x="144" y="66"/>
                </a:cxn>
              </a:cxnLst>
              <a:rect l="0" t="0" r="r" b="b"/>
              <a:pathLst>
                <a:path w="150" h="200">
                  <a:moveTo>
                    <a:pt x="144" y="66"/>
                  </a:moveTo>
                  <a:lnTo>
                    <a:pt x="116" y="66"/>
                  </a:lnTo>
                  <a:lnTo>
                    <a:pt x="90" y="66"/>
                  </a:lnTo>
                  <a:lnTo>
                    <a:pt x="90" y="66"/>
                  </a:lnTo>
                  <a:lnTo>
                    <a:pt x="90" y="62"/>
                  </a:lnTo>
                  <a:lnTo>
                    <a:pt x="90" y="62"/>
                  </a:lnTo>
                  <a:lnTo>
                    <a:pt x="90" y="56"/>
                  </a:lnTo>
                  <a:lnTo>
                    <a:pt x="90" y="56"/>
                  </a:lnTo>
                  <a:lnTo>
                    <a:pt x="88" y="50"/>
                  </a:lnTo>
                  <a:lnTo>
                    <a:pt x="86" y="44"/>
                  </a:lnTo>
                  <a:lnTo>
                    <a:pt x="86" y="44"/>
                  </a:lnTo>
                  <a:lnTo>
                    <a:pt x="80" y="40"/>
                  </a:lnTo>
                  <a:lnTo>
                    <a:pt x="74" y="40"/>
                  </a:lnTo>
                  <a:lnTo>
                    <a:pt x="74" y="40"/>
                  </a:lnTo>
                  <a:lnTo>
                    <a:pt x="66" y="40"/>
                  </a:lnTo>
                  <a:lnTo>
                    <a:pt x="62" y="44"/>
                  </a:lnTo>
                  <a:lnTo>
                    <a:pt x="62" y="44"/>
                  </a:lnTo>
                  <a:lnTo>
                    <a:pt x="60" y="48"/>
                  </a:lnTo>
                  <a:lnTo>
                    <a:pt x="58" y="52"/>
                  </a:lnTo>
                  <a:lnTo>
                    <a:pt x="58" y="52"/>
                  </a:lnTo>
                  <a:lnTo>
                    <a:pt x="60" y="56"/>
                  </a:lnTo>
                  <a:lnTo>
                    <a:pt x="62" y="62"/>
                  </a:lnTo>
                  <a:lnTo>
                    <a:pt x="72" y="70"/>
                  </a:lnTo>
                  <a:lnTo>
                    <a:pt x="72" y="70"/>
                  </a:lnTo>
                  <a:lnTo>
                    <a:pt x="100" y="84"/>
                  </a:lnTo>
                  <a:lnTo>
                    <a:pt x="100" y="84"/>
                  </a:lnTo>
                  <a:lnTo>
                    <a:pt x="120" y="94"/>
                  </a:lnTo>
                  <a:lnTo>
                    <a:pt x="136" y="104"/>
                  </a:lnTo>
                  <a:lnTo>
                    <a:pt x="136" y="104"/>
                  </a:lnTo>
                  <a:lnTo>
                    <a:pt x="142" y="112"/>
                  </a:lnTo>
                  <a:lnTo>
                    <a:pt x="146" y="120"/>
                  </a:lnTo>
                  <a:lnTo>
                    <a:pt x="148" y="130"/>
                  </a:lnTo>
                  <a:lnTo>
                    <a:pt x="150" y="140"/>
                  </a:lnTo>
                  <a:lnTo>
                    <a:pt x="150" y="140"/>
                  </a:lnTo>
                  <a:lnTo>
                    <a:pt x="148" y="154"/>
                  </a:lnTo>
                  <a:lnTo>
                    <a:pt x="144" y="166"/>
                  </a:lnTo>
                  <a:lnTo>
                    <a:pt x="138" y="176"/>
                  </a:lnTo>
                  <a:lnTo>
                    <a:pt x="128" y="186"/>
                  </a:lnTo>
                  <a:lnTo>
                    <a:pt x="128" y="186"/>
                  </a:lnTo>
                  <a:lnTo>
                    <a:pt x="116" y="192"/>
                  </a:lnTo>
                  <a:lnTo>
                    <a:pt x="104" y="196"/>
                  </a:lnTo>
                  <a:lnTo>
                    <a:pt x="90" y="200"/>
                  </a:lnTo>
                  <a:lnTo>
                    <a:pt x="74" y="200"/>
                  </a:lnTo>
                  <a:lnTo>
                    <a:pt x="74" y="200"/>
                  </a:lnTo>
                  <a:lnTo>
                    <a:pt x="58" y="200"/>
                  </a:lnTo>
                  <a:lnTo>
                    <a:pt x="42" y="196"/>
                  </a:lnTo>
                  <a:lnTo>
                    <a:pt x="30" y="190"/>
                  </a:lnTo>
                  <a:lnTo>
                    <a:pt x="20" y="184"/>
                  </a:lnTo>
                  <a:lnTo>
                    <a:pt x="20" y="184"/>
                  </a:lnTo>
                  <a:lnTo>
                    <a:pt x="12" y="174"/>
                  </a:lnTo>
                  <a:lnTo>
                    <a:pt x="6" y="164"/>
                  </a:lnTo>
                  <a:lnTo>
                    <a:pt x="2" y="150"/>
                  </a:lnTo>
                  <a:lnTo>
                    <a:pt x="0" y="136"/>
                  </a:lnTo>
                  <a:lnTo>
                    <a:pt x="0" y="134"/>
                  </a:lnTo>
                  <a:lnTo>
                    <a:pt x="0" y="130"/>
                  </a:lnTo>
                  <a:lnTo>
                    <a:pt x="28" y="130"/>
                  </a:lnTo>
                  <a:lnTo>
                    <a:pt x="56" y="130"/>
                  </a:lnTo>
                  <a:lnTo>
                    <a:pt x="56" y="130"/>
                  </a:lnTo>
                  <a:lnTo>
                    <a:pt x="56" y="136"/>
                  </a:lnTo>
                  <a:lnTo>
                    <a:pt x="56" y="136"/>
                  </a:lnTo>
                  <a:lnTo>
                    <a:pt x="56" y="144"/>
                  </a:lnTo>
                  <a:lnTo>
                    <a:pt x="56" y="144"/>
                  </a:lnTo>
                  <a:lnTo>
                    <a:pt x="58" y="152"/>
                  </a:lnTo>
                  <a:lnTo>
                    <a:pt x="60" y="156"/>
                  </a:lnTo>
                  <a:lnTo>
                    <a:pt x="60" y="156"/>
                  </a:lnTo>
                  <a:lnTo>
                    <a:pt x="66" y="160"/>
                  </a:lnTo>
                  <a:lnTo>
                    <a:pt x="74" y="162"/>
                  </a:lnTo>
                  <a:lnTo>
                    <a:pt x="74" y="162"/>
                  </a:lnTo>
                  <a:lnTo>
                    <a:pt x="80" y="160"/>
                  </a:lnTo>
                  <a:lnTo>
                    <a:pt x="86" y="158"/>
                  </a:lnTo>
                  <a:lnTo>
                    <a:pt x="86" y="158"/>
                  </a:lnTo>
                  <a:lnTo>
                    <a:pt x="88" y="152"/>
                  </a:lnTo>
                  <a:lnTo>
                    <a:pt x="90" y="146"/>
                  </a:lnTo>
                  <a:lnTo>
                    <a:pt x="90" y="146"/>
                  </a:lnTo>
                  <a:lnTo>
                    <a:pt x="88" y="138"/>
                  </a:lnTo>
                  <a:lnTo>
                    <a:pt x="82" y="130"/>
                  </a:lnTo>
                  <a:lnTo>
                    <a:pt x="82" y="130"/>
                  </a:lnTo>
                  <a:lnTo>
                    <a:pt x="70" y="124"/>
                  </a:lnTo>
                  <a:lnTo>
                    <a:pt x="54" y="116"/>
                  </a:lnTo>
                  <a:lnTo>
                    <a:pt x="54" y="116"/>
                  </a:lnTo>
                  <a:lnTo>
                    <a:pt x="32" y="106"/>
                  </a:lnTo>
                  <a:lnTo>
                    <a:pt x="24" y="100"/>
                  </a:lnTo>
                  <a:lnTo>
                    <a:pt x="16" y="94"/>
                  </a:lnTo>
                  <a:lnTo>
                    <a:pt x="16" y="94"/>
                  </a:lnTo>
                  <a:lnTo>
                    <a:pt x="12" y="86"/>
                  </a:lnTo>
                  <a:lnTo>
                    <a:pt x="8" y="78"/>
                  </a:lnTo>
                  <a:lnTo>
                    <a:pt x="4" y="68"/>
                  </a:lnTo>
                  <a:lnTo>
                    <a:pt x="4" y="58"/>
                  </a:lnTo>
                  <a:lnTo>
                    <a:pt x="4" y="58"/>
                  </a:lnTo>
                  <a:lnTo>
                    <a:pt x="6" y="44"/>
                  </a:lnTo>
                  <a:lnTo>
                    <a:pt x="10" y="32"/>
                  </a:lnTo>
                  <a:lnTo>
                    <a:pt x="16" y="22"/>
                  </a:lnTo>
                  <a:lnTo>
                    <a:pt x="26" y="14"/>
                  </a:lnTo>
                  <a:lnTo>
                    <a:pt x="26" y="14"/>
                  </a:lnTo>
                  <a:lnTo>
                    <a:pt x="36" y="8"/>
                  </a:lnTo>
                  <a:lnTo>
                    <a:pt x="48" y="4"/>
                  </a:lnTo>
                  <a:lnTo>
                    <a:pt x="60" y="2"/>
                  </a:lnTo>
                  <a:lnTo>
                    <a:pt x="74" y="0"/>
                  </a:lnTo>
                  <a:lnTo>
                    <a:pt x="74" y="0"/>
                  </a:lnTo>
                  <a:lnTo>
                    <a:pt x="88" y="2"/>
                  </a:lnTo>
                  <a:lnTo>
                    <a:pt x="102" y="4"/>
                  </a:lnTo>
                  <a:lnTo>
                    <a:pt x="114" y="8"/>
                  </a:lnTo>
                  <a:lnTo>
                    <a:pt x="124" y="14"/>
                  </a:lnTo>
                  <a:lnTo>
                    <a:pt x="124" y="14"/>
                  </a:lnTo>
                  <a:lnTo>
                    <a:pt x="132" y="24"/>
                  </a:lnTo>
                  <a:lnTo>
                    <a:pt x="138" y="34"/>
                  </a:lnTo>
                  <a:lnTo>
                    <a:pt x="142" y="46"/>
                  </a:lnTo>
                  <a:lnTo>
                    <a:pt x="144" y="62"/>
                  </a:lnTo>
                  <a:lnTo>
                    <a:pt x="144" y="64"/>
                  </a:lnTo>
                  <a:lnTo>
                    <a:pt x="144" y="6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2"/>
            <p:cNvSpPr>
              <a:spLocks noEditPoints="1"/>
            </p:cNvSpPr>
            <p:nvPr/>
          </p:nvSpPr>
          <p:spPr bwMode="auto">
            <a:xfrm>
              <a:off x="2244725" y="4098925"/>
              <a:ext cx="222250" cy="317500"/>
            </a:xfrm>
            <a:custGeom>
              <a:avLst/>
              <a:gdLst/>
              <a:ahLst/>
              <a:cxnLst>
                <a:cxn ang="0">
                  <a:pos x="138" y="136"/>
                </a:cxn>
                <a:cxn ang="0">
                  <a:pos x="138"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40" y="114"/>
                </a:cxn>
                <a:cxn ang="0">
                  <a:pos x="56" y="146"/>
                </a:cxn>
                <a:cxn ang="0">
                  <a:pos x="58"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40" h="200">
                  <a:moveTo>
                    <a:pt x="138" y="130"/>
                  </a:moveTo>
                  <a:lnTo>
                    <a:pt x="138" y="136"/>
                  </a:lnTo>
                  <a:lnTo>
                    <a:pt x="138" y="136"/>
                  </a:lnTo>
                  <a:lnTo>
                    <a:pt x="138"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40" y="66"/>
                  </a:lnTo>
                  <a:lnTo>
                    <a:pt x="140" y="114"/>
                  </a:lnTo>
                  <a:lnTo>
                    <a:pt x="56" y="114"/>
                  </a:lnTo>
                  <a:lnTo>
                    <a:pt x="56" y="146"/>
                  </a:lnTo>
                  <a:lnTo>
                    <a:pt x="56" y="146"/>
                  </a:lnTo>
                  <a:lnTo>
                    <a:pt x="58"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8"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3"/>
            <p:cNvSpPr>
              <a:spLocks noEditPoints="1"/>
            </p:cNvSpPr>
            <p:nvPr/>
          </p:nvSpPr>
          <p:spPr bwMode="auto">
            <a:xfrm>
              <a:off x="2514600" y="4098925"/>
              <a:ext cx="238125" cy="317500"/>
            </a:xfrm>
            <a:custGeom>
              <a:avLst/>
              <a:gdLst/>
              <a:ahLst/>
              <a:cxnLst>
                <a:cxn ang="0">
                  <a:pos x="90" y="54"/>
                </a:cxn>
                <a:cxn ang="0">
                  <a:pos x="86" y="42"/>
                </a:cxn>
                <a:cxn ang="0">
                  <a:pos x="76" y="38"/>
                </a:cxn>
                <a:cxn ang="0">
                  <a:pos x="70" y="40"/>
                </a:cxn>
                <a:cxn ang="0">
                  <a:pos x="62" y="48"/>
                </a:cxn>
                <a:cxn ang="0">
                  <a:pos x="60" y="56"/>
                </a:cxn>
                <a:cxn ang="0">
                  <a:pos x="6" y="66"/>
                </a:cxn>
                <a:cxn ang="0">
                  <a:pos x="6" y="58"/>
                </a:cxn>
                <a:cxn ang="0">
                  <a:pos x="6" y="46"/>
                </a:cxn>
                <a:cxn ang="0">
                  <a:pos x="16" y="24"/>
                </a:cxn>
                <a:cxn ang="0">
                  <a:pos x="36" y="10"/>
                </a:cxn>
                <a:cxn ang="0">
                  <a:pos x="60" y="2"/>
                </a:cxn>
                <a:cxn ang="0">
                  <a:pos x="74" y="0"/>
                </a:cxn>
                <a:cxn ang="0">
                  <a:pos x="106" y="6"/>
                </a:cxn>
                <a:cxn ang="0">
                  <a:pos x="128" y="18"/>
                </a:cxn>
                <a:cxn ang="0">
                  <a:pos x="142" y="38"/>
                </a:cxn>
                <a:cxn ang="0">
                  <a:pos x="146" y="64"/>
                </a:cxn>
                <a:cxn ang="0">
                  <a:pos x="146" y="160"/>
                </a:cxn>
                <a:cxn ang="0">
                  <a:pos x="150" y="194"/>
                </a:cxn>
                <a:cxn ang="0">
                  <a:pos x="96" y="178"/>
                </a:cxn>
                <a:cxn ang="0">
                  <a:pos x="94" y="178"/>
                </a:cxn>
                <a:cxn ang="0">
                  <a:pos x="80" y="192"/>
                </a:cxn>
                <a:cxn ang="0">
                  <a:pos x="58" y="200"/>
                </a:cxn>
                <a:cxn ang="0">
                  <a:pos x="48" y="200"/>
                </a:cxn>
                <a:cxn ang="0">
                  <a:pos x="30" y="196"/>
                </a:cxn>
                <a:cxn ang="0">
                  <a:pos x="14" y="186"/>
                </a:cxn>
                <a:cxn ang="0">
                  <a:pos x="4" y="172"/>
                </a:cxn>
                <a:cxn ang="0">
                  <a:pos x="0" y="152"/>
                </a:cxn>
                <a:cxn ang="0">
                  <a:pos x="0" y="142"/>
                </a:cxn>
                <a:cxn ang="0">
                  <a:pos x="2" y="132"/>
                </a:cxn>
                <a:cxn ang="0">
                  <a:pos x="10" y="112"/>
                </a:cxn>
                <a:cxn ang="0">
                  <a:pos x="26" y="98"/>
                </a:cxn>
                <a:cxn ang="0">
                  <a:pos x="56" y="84"/>
                </a:cxn>
                <a:cxn ang="0">
                  <a:pos x="68" y="78"/>
                </a:cxn>
                <a:cxn ang="0">
                  <a:pos x="84" y="68"/>
                </a:cxn>
                <a:cxn ang="0">
                  <a:pos x="90" y="60"/>
                </a:cxn>
                <a:cxn ang="0">
                  <a:pos x="90" y="54"/>
                </a:cxn>
                <a:cxn ang="0">
                  <a:pos x="56" y="140"/>
                </a:cxn>
                <a:cxn ang="0">
                  <a:pos x="62" y="152"/>
                </a:cxn>
                <a:cxn ang="0">
                  <a:pos x="72" y="156"/>
                </a:cxn>
                <a:cxn ang="0">
                  <a:pos x="80" y="154"/>
                </a:cxn>
                <a:cxn ang="0">
                  <a:pos x="90" y="144"/>
                </a:cxn>
                <a:cxn ang="0">
                  <a:pos x="92" y="106"/>
                </a:cxn>
                <a:cxn ang="0">
                  <a:pos x="80" y="110"/>
                </a:cxn>
                <a:cxn ang="0">
                  <a:pos x="64" y="122"/>
                </a:cxn>
                <a:cxn ang="0">
                  <a:pos x="58" y="132"/>
                </a:cxn>
                <a:cxn ang="0">
                  <a:pos x="56" y="140"/>
                </a:cxn>
              </a:cxnLst>
              <a:rect l="0" t="0" r="r" b="b"/>
              <a:pathLst>
                <a:path w="150" h="200">
                  <a:moveTo>
                    <a:pt x="90" y="54"/>
                  </a:moveTo>
                  <a:lnTo>
                    <a:pt x="90" y="54"/>
                  </a:lnTo>
                  <a:lnTo>
                    <a:pt x="90" y="46"/>
                  </a:lnTo>
                  <a:lnTo>
                    <a:pt x="86" y="42"/>
                  </a:lnTo>
                  <a:lnTo>
                    <a:pt x="82" y="40"/>
                  </a:lnTo>
                  <a:lnTo>
                    <a:pt x="76" y="38"/>
                  </a:lnTo>
                  <a:lnTo>
                    <a:pt x="76" y="38"/>
                  </a:lnTo>
                  <a:lnTo>
                    <a:pt x="70" y="40"/>
                  </a:lnTo>
                  <a:lnTo>
                    <a:pt x="64" y="44"/>
                  </a:lnTo>
                  <a:lnTo>
                    <a:pt x="62" y="48"/>
                  </a:lnTo>
                  <a:lnTo>
                    <a:pt x="60" y="56"/>
                  </a:lnTo>
                  <a:lnTo>
                    <a:pt x="60" y="56"/>
                  </a:lnTo>
                  <a:lnTo>
                    <a:pt x="60" y="66"/>
                  </a:lnTo>
                  <a:lnTo>
                    <a:pt x="6" y="66"/>
                  </a:lnTo>
                  <a:lnTo>
                    <a:pt x="6" y="66"/>
                  </a:lnTo>
                  <a:lnTo>
                    <a:pt x="6" y="58"/>
                  </a:lnTo>
                  <a:lnTo>
                    <a:pt x="6" y="58"/>
                  </a:lnTo>
                  <a:lnTo>
                    <a:pt x="6" y="46"/>
                  </a:lnTo>
                  <a:lnTo>
                    <a:pt x="10" y="34"/>
                  </a:lnTo>
                  <a:lnTo>
                    <a:pt x="16" y="24"/>
                  </a:lnTo>
                  <a:lnTo>
                    <a:pt x="24" y="16"/>
                  </a:lnTo>
                  <a:lnTo>
                    <a:pt x="36" y="10"/>
                  </a:lnTo>
                  <a:lnTo>
                    <a:pt x="46" y="4"/>
                  </a:lnTo>
                  <a:lnTo>
                    <a:pt x="60" y="2"/>
                  </a:lnTo>
                  <a:lnTo>
                    <a:pt x="74" y="0"/>
                  </a:lnTo>
                  <a:lnTo>
                    <a:pt x="74" y="0"/>
                  </a:lnTo>
                  <a:lnTo>
                    <a:pt x="92" y="2"/>
                  </a:lnTo>
                  <a:lnTo>
                    <a:pt x="106" y="6"/>
                  </a:lnTo>
                  <a:lnTo>
                    <a:pt x="118" y="10"/>
                  </a:lnTo>
                  <a:lnTo>
                    <a:pt x="128" y="18"/>
                  </a:lnTo>
                  <a:lnTo>
                    <a:pt x="136" y="26"/>
                  </a:lnTo>
                  <a:lnTo>
                    <a:pt x="142" y="38"/>
                  </a:lnTo>
                  <a:lnTo>
                    <a:pt x="144" y="50"/>
                  </a:lnTo>
                  <a:lnTo>
                    <a:pt x="146" y="64"/>
                  </a:lnTo>
                  <a:lnTo>
                    <a:pt x="146" y="160"/>
                  </a:lnTo>
                  <a:lnTo>
                    <a:pt x="146" y="160"/>
                  </a:lnTo>
                  <a:lnTo>
                    <a:pt x="148" y="182"/>
                  </a:lnTo>
                  <a:lnTo>
                    <a:pt x="150" y="194"/>
                  </a:lnTo>
                  <a:lnTo>
                    <a:pt x="98" y="194"/>
                  </a:lnTo>
                  <a:lnTo>
                    <a:pt x="96" y="178"/>
                  </a:lnTo>
                  <a:lnTo>
                    <a:pt x="94" y="178"/>
                  </a:lnTo>
                  <a:lnTo>
                    <a:pt x="94" y="178"/>
                  </a:lnTo>
                  <a:lnTo>
                    <a:pt x="90" y="184"/>
                  </a:lnTo>
                  <a:lnTo>
                    <a:pt x="80" y="192"/>
                  </a:lnTo>
                  <a:lnTo>
                    <a:pt x="68" y="198"/>
                  </a:lnTo>
                  <a:lnTo>
                    <a:pt x="58" y="200"/>
                  </a:lnTo>
                  <a:lnTo>
                    <a:pt x="48" y="200"/>
                  </a:lnTo>
                  <a:lnTo>
                    <a:pt x="48" y="200"/>
                  </a:lnTo>
                  <a:lnTo>
                    <a:pt x="38" y="200"/>
                  </a:lnTo>
                  <a:lnTo>
                    <a:pt x="30" y="196"/>
                  </a:lnTo>
                  <a:lnTo>
                    <a:pt x="22" y="192"/>
                  </a:lnTo>
                  <a:lnTo>
                    <a:pt x="14" y="186"/>
                  </a:lnTo>
                  <a:lnTo>
                    <a:pt x="8" y="180"/>
                  </a:lnTo>
                  <a:lnTo>
                    <a:pt x="4" y="172"/>
                  </a:lnTo>
                  <a:lnTo>
                    <a:pt x="2" y="162"/>
                  </a:lnTo>
                  <a:lnTo>
                    <a:pt x="0" y="152"/>
                  </a:lnTo>
                  <a:lnTo>
                    <a:pt x="0" y="152"/>
                  </a:lnTo>
                  <a:lnTo>
                    <a:pt x="0" y="142"/>
                  </a:lnTo>
                  <a:lnTo>
                    <a:pt x="0" y="142"/>
                  </a:lnTo>
                  <a:lnTo>
                    <a:pt x="2" y="132"/>
                  </a:lnTo>
                  <a:lnTo>
                    <a:pt x="6" y="122"/>
                  </a:lnTo>
                  <a:lnTo>
                    <a:pt x="10" y="112"/>
                  </a:lnTo>
                  <a:lnTo>
                    <a:pt x="18" y="104"/>
                  </a:lnTo>
                  <a:lnTo>
                    <a:pt x="26" y="98"/>
                  </a:lnTo>
                  <a:lnTo>
                    <a:pt x="36" y="92"/>
                  </a:lnTo>
                  <a:lnTo>
                    <a:pt x="56" y="84"/>
                  </a:lnTo>
                  <a:lnTo>
                    <a:pt x="56" y="84"/>
                  </a:lnTo>
                  <a:lnTo>
                    <a:pt x="68" y="78"/>
                  </a:lnTo>
                  <a:lnTo>
                    <a:pt x="80" y="72"/>
                  </a:lnTo>
                  <a:lnTo>
                    <a:pt x="84" y="68"/>
                  </a:lnTo>
                  <a:lnTo>
                    <a:pt x="88" y="64"/>
                  </a:lnTo>
                  <a:lnTo>
                    <a:pt x="90" y="60"/>
                  </a:lnTo>
                  <a:lnTo>
                    <a:pt x="90" y="54"/>
                  </a:lnTo>
                  <a:lnTo>
                    <a:pt x="90" y="54"/>
                  </a:lnTo>
                  <a:close/>
                  <a:moveTo>
                    <a:pt x="56" y="140"/>
                  </a:moveTo>
                  <a:lnTo>
                    <a:pt x="56" y="140"/>
                  </a:lnTo>
                  <a:lnTo>
                    <a:pt x="58" y="148"/>
                  </a:lnTo>
                  <a:lnTo>
                    <a:pt x="62" y="152"/>
                  </a:lnTo>
                  <a:lnTo>
                    <a:pt x="66" y="156"/>
                  </a:lnTo>
                  <a:lnTo>
                    <a:pt x="72" y="156"/>
                  </a:lnTo>
                  <a:lnTo>
                    <a:pt x="72" y="156"/>
                  </a:lnTo>
                  <a:lnTo>
                    <a:pt x="80" y="154"/>
                  </a:lnTo>
                  <a:lnTo>
                    <a:pt x="86" y="150"/>
                  </a:lnTo>
                  <a:lnTo>
                    <a:pt x="90" y="144"/>
                  </a:lnTo>
                  <a:lnTo>
                    <a:pt x="92" y="136"/>
                  </a:lnTo>
                  <a:lnTo>
                    <a:pt x="92" y="106"/>
                  </a:lnTo>
                  <a:lnTo>
                    <a:pt x="92" y="106"/>
                  </a:lnTo>
                  <a:lnTo>
                    <a:pt x="80" y="110"/>
                  </a:lnTo>
                  <a:lnTo>
                    <a:pt x="70" y="118"/>
                  </a:lnTo>
                  <a:lnTo>
                    <a:pt x="64" y="122"/>
                  </a:lnTo>
                  <a:lnTo>
                    <a:pt x="60" y="126"/>
                  </a:lnTo>
                  <a:lnTo>
                    <a:pt x="58" y="132"/>
                  </a:lnTo>
                  <a:lnTo>
                    <a:pt x="56" y="140"/>
                  </a:lnTo>
                  <a:lnTo>
                    <a:pt x="56" y="14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4"/>
            <p:cNvSpPr>
              <a:spLocks/>
            </p:cNvSpPr>
            <p:nvPr/>
          </p:nvSpPr>
          <p:spPr bwMode="auto">
            <a:xfrm>
              <a:off x="2809875" y="4102100"/>
              <a:ext cx="155575" cy="304800"/>
            </a:xfrm>
            <a:custGeom>
              <a:avLst/>
              <a:gdLst/>
              <a:ahLst/>
              <a:cxnLst>
                <a:cxn ang="0">
                  <a:pos x="50" y="4"/>
                </a:cxn>
                <a:cxn ang="0">
                  <a:pos x="52" y="30"/>
                </a:cxn>
                <a:cxn ang="0">
                  <a:pos x="52" y="30"/>
                </a:cxn>
                <a:cxn ang="0">
                  <a:pos x="52" y="30"/>
                </a:cxn>
                <a:cxn ang="0">
                  <a:pos x="60" y="18"/>
                </a:cxn>
                <a:cxn ang="0">
                  <a:pos x="70" y="10"/>
                </a:cxn>
                <a:cxn ang="0">
                  <a:pos x="84" y="4"/>
                </a:cxn>
                <a:cxn ang="0">
                  <a:pos x="98" y="0"/>
                </a:cxn>
                <a:cxn ang="0">
                  <a:pos x="98" y="62"/>
                </a:cxn>
                <a:cxn ang="0">
                  <a:pos x="98" y="62"/>
                </a:cxn>
                <a:cxn ang="0">
                  <a:pos x="90" y="62"/>
                </a:cxn>
                <a:cxn ang="0">
                  <a:pos x="90" y="62"/>
                </a:cxn>
                <a:cxn ang="0">
                  <a:pos x="84" y="62"/>
                </a:cxn>
                <a:cxn ang="0">
                  <a:pos x="78" y="64"/>
                </a:cxn>
                <a:cxn ang="0">
                  <a:pos x="72" y="66"/>
                </a:cxn>
                <a:cxn ang="0">
                  <a:pos x="68" y="70"/>
                </a:cxn>
                <a:cxn ang="0">
                  <a:pos x="62" y="78"/>
                </a:cxn>
                <a:cxn ang="0">
                  <a:pos x="60" y="90"/>
                </a:cxn>
                <a:cxn ang="0">
                  <a:pos x="60" y="192"/>
                </a:cxn>
                <a:cxn ang="0">
                  <a:pos x="0" y="192"/>
                </a:cxn>
                <a:cxn ang="0">
                  <a:pos x="0" y="4"/>
                </a:cxn>
                <a:cxn ang="0">
                  <a:pos x="50" y="4"/>
                </a:cxn>
              </a:cxnLst>
              <a:rect l="0" t="0" r="r" b="b"/>
              <a:pathLst>
                <a:path w="98" h="192">
                  <a:moveTo>
                    <a:pt x="50" y="4"/>
                  </a:moveTo>
                  <a:lnTo>
                    <a:pt x="52" y="30"/>
                  </a:lnTo>
                  <a:lnTo>
                    <a:pt x="52" y="30"/>
                  </a:lnTo>
                  <a:lnTo>
                    <a:pt x="52" y="30"/>
                  </a:lnTo>
                  <a:lnTo>
                    <a:pt x="60" y="18"/>
                  </a:lnTo>
                  <a:lnTo>
                    <a:pt x="70" y="10"/>
                  </a:lnTo>
                  <a:lnTo>
                    <a:pt x="84" y="4"/>
                  </a:lnTo>
                  <a:lnTo>
                    <a:pt x="98" y="0"/>
                  </a:lnTo>
                  <a:lnTo>
                    <a:pt x="98" y="62"/>
                  </a:lnTo>
                  <a:lnTo>
                    <a:pt x="98" y="62"/>
                  </a:lnTo>
                  <a:lnTo>
                    <a:pt x="90" y="62"/>
                  </a:lnTo>
                  <a:lnTo>
                    <a:pt x="90" y="62"/>
                  </a:lnTo>
                  <a:lnTo>
                    <a:pt x="84" y="62"/>
                  </a:lnTo>
                  <a:lnTo>
                    <a:pt x="78" y="64"/>
                  </a:lnTo>
                  <a:lnTo>
                    <a:pt x="72" y="66"/>
                  </a:lnTo>
                  <a:lnTo>
                    <a:pt x="68" y="70"/>
                  </a:lnTo>
                  <a:lnTo>
                    <a:pt x="62" y="78"/>
                  </a:lnTo>
                  <a:lnTo>
                    <a:pt x="60" y="90"/>
                  </a:lnTo>
                  <a:lnTo>
                    <a:pt x="60" y="192"/>
                  </a:lnTo>
                  <a:lnTo>
                    <a:pt x="0" y="192"/>
                  </a:lnTo>
                  <a:lnTo>
                    <a:pt x="0" y="4"/>
                  </a:lnTo>
                  <a:lnTo>
                    <a:pt x="50"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5"/>
            <p:cNvSpPr>
              <a:spLocks/>
            </p:cNvSpPr>
            <p:nvPr/>
          </p:nvSpPr>
          <p:spPr bwMode="auto">
            <a:xfrm>
              <a:off x="2994025" y="4098925"/>
              <a:ext cx="234950" cy="317500"/>
            </a:xfrm>
            <a:custGeom>
              <a:avLst/>
              <a:gdLst/>
              <a:ahLst/>
              <a:cxnLst>
                <a:cxn ang="0">
                  <a:pos x="148" y="136"/>
                </a:cxn>
                <a:cxn ang="0">
                  <a:pos x="146" y="150"/>
                </a:cxn>
                <a:cxn ang="0">
                  <a:pos x="136" y="174"/>
                </a:cxn>
                <a:cxn ang="0">
                  <a:pos x="118" y="190"/>
                </a:cxn>
                <a:cxn ang="0">
                  <a:pos x="90" y="198"/>
                </a:cxn>
                <a:cxn ang="0">
                  <a:pos x="74" y="200"/>
                </a:cxn>
                <a:cxn ang="0">
                  <a:pos x="44" y="196"/>
                </a:cxn>
                <a:cxn ang="0">
                  <a:pos x="22" y="184"/>
                </a:cxn>
                <a:cxn ang="0">
                  <a:pos x="6" y="164"/>
                </a:cxn>
                <a:cxn ang="0">
                  <a:pos x="0" y="136"/>
                </a:cxn>
                <a:cxn ang="0">
                  <a:pos x="0" y="66"/>
                </a:cxn>
                <a:cxn ang="0">
                  <a:pos x="6" y="38"/>
                </a:cxn>
                <a:cxn ang="0">
                  <a:pos x="22" y="18"/>
                </a:cxn>
                <a:cxn ang="0">
                  <a:pos x="44" y="4"/>
                </a:cxn>
                <a:cxn ang="0">
                  <a:pos x="74" y="0"/>
                </a:cxn>
                <a:cxn ang="0">
                  <a:pos x="90" y="2"/>
                </a:cxn>
                <a:cxn ang="0">
                  <a:pos x="118" y="12"/>
                </a:cxn>
                <a:cxn ang="0">
                  <a:pos x="136" y="28"/>
                </a:cxn>
                <a:cxn ang="0">
                  <a:pos x="146" y="52"/>
                </a:cxn>
                <a:cxn ang="0">
                  <a:pos x="148" y="78"/>
                </a:cxn>
                <a:cxn ang="0">
                  <a:pos x="86" y="54"/>
                </a:cxn>
                <a:cxn ang="0">
                  <a:pos x="86" y="50"/>
                </a:cxn>
                <a:cxn ang="0">
                  <a:pos x="78" y="42"/>
                </a:cxn>
                <a:cxn ang="0">
                  <a:pos x="74" y="42"/>
                </a:cxn>
                <a:cxn ang="0">
                  <a:pos x="64" y="46"/>
                </a:cxn>
                <a:cxn ang="0">
                  <a:pos x="62" y="54"/>
                </a:cxn>
                <a:cxn ang="0">
                  <a:pos x="62" y="146"/>
                </a:cxn>
                <a:cxn ang="0">
                  <a:pos x="62" y="152"/>
                </a:cxn>
                <a:cxn ang="0">
                  <a:pos x="68" y="158"/>
                </a:cxn>
                <a:cxn ang="0">
                  <a:pos x="74" y="158"/>
                </a:cxn>
                <a:cxn ang="0">
                  <a:pos x="82" y="156"/>
                </a:cxn>
                <a:cxn ang="0">
                  <a:pos x="86" y="146"/>
                </a:cxn>
                <a:cxn ang="0">
                  <a:pos x="148" y="122"/>
                </a:cxn>
              </a:cxnLst>
              <a:rect l="0" t="0" r="r" b="b"/>
              <a:pathLst>
                <a:path w="148" h="200">
                  <a:moveTo>
                    <a:pt x="148" y="122"/>
                  </a:moveTo>
                  <a:lnTo>
                    <a:pt x="148" y="136"/>
                  </a:lnTo>
                  <a:lnTo>
                    <a:pt x="148" y="136"/>
                  </a:lnTo>
                  <a:lnTo>
                    <a:pt x="146" y="150"/>
                  </a:lnTo>
                  <a:lnTo>
                    <a:pt x="142" y="162"/>
                  </a:lnTo>
                  <a:lnTo>
                    <a:pt x="136" y="174"/>
                  </a:lnTo>
                  <a:lnTo>
                    <a:pt x="128" y="182"/>
                  </a:lnTo>
                  <a:lnTo>
                    <a:pt x="118" y="190"/>
                  </a:lnTo>
                  <a:lnTo>
                    <a:pt x="106" y="196"/>
                  </a:lnTo>
                  <a:lnTo>
                    <a:pt x="90" y="198"/>
                  </a:lnTo>
                  <a:lnTo>
                    <a:pt x="74" y="200"/>
                  </a:lnTo>
                  <a:lnTo>
                    <a:pt x="74" y="200"/>
                  </a:lnTo>
                  <a:lnTo>
                    <a:pt x="58" y="200"/>
                  </a:lnTo>
                  <a:lnTo>
                    <a:pt x="44" y="196"/>
                  </a:lnTo>
                  <a:lnTo>
                    <a:pt x="32" y="192"/>
                  </a:lnTo>
                  <a:lnTo>
                    <a:pt x="22" y="184"/>
                  </a:lnTo>
                  <a:lnTo>
                    <a:pt x="12" y="174"/>
                  </a:lnTo>
                  <a:lnTo>
                    <a:pt x="6" y="164"/>
                  </a:lnTo>
                  <a:lnTo>
                    <a:pt x="2" y="150"/>
                  </a:lnTo>
                  <a:lnTo>
                    <a:pt x="0" y="136"/>
                  </a:lnTo>
                  <a:lnTo>
                    <a:pt x="0" y="66"/>
                  </a:lnTo>
                  <a:lnTo>
                    <a:pt x="0" y="66"/>
                  </a:lnTo>
                  <a:lnTo>
                    <a:pt x="2" y="50"/>
                  </a:lnTo>
                  <a:lnTo>
                    <a:pt x="6" y="38"/>
                  </a:lnTo>
                  <a:lnTo>
                    <a:pt x="12" y="26"/>
                  </a:lnTo>
                  <a:lnTo>
                    <a:pt x="22" y="18"/>
                  </a:lnTo>
                  <a:lnTo>
                    <a:pt x="32" y="10"/>
                  </a:lnTo>
                  <a:lnTo>
                    <a:pt x="44" y="4"/>
                  </a:lnTo>
                  <a:lnTo>
                    <a:pt x="58" y="2"/>
                  </a:lnTo>
                  <a:lnTo>
                    <a:pt x="74" y="0"/>
                  </a:lnTo>
                  <a:lnTo>
                    <a:pt x="74" y="0"/>
                  </a:lnTo>
                  <a:lnTo>
                    <a:pt x="90" y="2"/>
                  </a:lnTo>
                  <a:lnTo>
                    <a:pt x="106" y="6"/>
                  </a:lnTo>
                  <a:lnTo>
                    <a:pt x="118" y="12"/>
                  </a:lnTo>
                  <a:lnTo>
                    <a:pt x="128" y="18"/>
                  </a:lnTo>
                  <a:lnTo>
                    <a:pt x="136" y="28"/>
                  </a:lnTo>
                  <a:lnTo>
                    <a:pt x="142" y="38"/>
                  </a:lnTo>
                  <a:lnTo>
                    <a:pt x="146" y="52"/>
                  </a:lnTo>
                  <a:lnTo>
                    <a:pt x="148" y="66"/>
                  </a:lnTo>
                  <a:lnTo>
                    <a:pt x="148" y="78"/>
                  </a:lnTo>
                  <a:lnTo>
                    <a:pt x="86" y="78"/>
                  </a:lnTo>
                  <a:lnTo>
                    <a:pt x="86" y="54"/>
                  </a:lnTo>
                  <a:lnTo>
                    <a:pt x="86" y="54"/>
                  </a:lnTo>
                  <a:lnTo>
                    <a:pt x="86" y="50"/>
                  </a:lnTo>
                  <a:lnTo>
                    <a:pt x="82" y="46"/>
                  </a:lnTo>
                  <a:lnTo>
                    <a:pt x="78" y="42"/>
                  </a:lnTo>
                  <a:lnTo>
                    <a:pt x="74" y="42"/>
                  </a:lnTo>
                  <a:lnTo>
                    <a:pt x="74" y="42"/>
                  </a:lnTo>
                  <a:lnTo>
                    <a:pt x="68" y="44"/>
                  </a:lnTo>
                  <a:lnTo>
                    <a:pt x="64" y="46"/>
                  </a:lnTo>
                  <a:lnTo>
                    <a:pt x="62" y="50"/>
                  </a:lnTo>
                  <a:lnTo>
                    <a:pt x="62" y="54"/>
                  </a:lnTo>
                  <a:lnTo>
                    <a:pt x="62" y="54"/>
                  </a:lnTo>
                  <a:lnTo>
                    <a:pt x="62" y="146"/>
                  </a:lnTo>
                  <a:lnTo>
                    <a:pt x="62" y="146"/>
                  </a:lnTo>
                  <a:lnTo>
                    <a:pt x="62" y="152"/>
                  </a:lnTo>
                  <a:lnTo>
                    <a:pt x="64" y="156"/>
                  </a:lnTo>
                  <a:lnTo>
                    <a:pt x="68" y="158"/>
                  </a:lnTo>
                  <a:lnTo>
                    <a:pt x="74" y="158"/>
                  </a:lnTo>
                  <a:lnTo>
                    <a:pt x="74" y="158"/>
                  </a:lnTo>
                  <a:lnTo>
                    <a:pt x="78" y="158"/>
                  </a:lnTo>
                  <a:lnTo>
                    <a:pt x="82" y="156"/>
                  </a:lnTo>
                  <a:lnTo>
                    <a:pt x="86" y="152"/>
                  </a:lnTo>
                  <a:lnTo>
                    <a:pt x="86" y="146"/>
                  </a:lnTo>
                  <a:lnTo>
                    <a:pt x="86" y="122"/>
                  </a:lnTo>
                  <a:lnTo>
                    <a:pt x="148" y="122"/>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6"/>
            <p:cNvSpPr>
              <a:spLocks/>
            </p:cNvSpPr>
            <p:nvPr/>
          </p:nvSpPr>
          <p:spPr bwMode="auto">
            <a:xfrm>
              <a:off x="3276600" y="4006850"/>
              <a:ext cx="234950" cy="400050"/>
            </a:xfrm>
            <a:custGeom>
              <a:avLst/>
              <a:gdLst/>
              <a:ahLst/>
              <a:cxnLst>
                <a:cxn ang="0">
                  <a:pos x="60" y="0"/>
                </a:cxn>
                <a:cxn ang="0">
                  <a:pos x="60" y="76"/>
                </a:cxn>
                <a:cxn ang="0">
                  <a:pos x="60" y="76"/>
                </a:cxn>
                <a:cxn ang="0">
                  <a:pos x="60" y="76"/>
                </a:cxn>
                <a:cxn ang="0">
                  <a:pos x="66" y="70"/>
                </a:cxn>
                <a:cxn ang="0">
                  <a:pos x="76" y="64"/>
                </a:cxn>
                <a:cxn ang="0">
                  <a:pos x="86" y="60"/>
                </a:cxn>
                <a:cxn ang="0">
                  <a:pos x="100" y="58"/>
                </a:cxn>
                <a:cxn ang="0">
                  <a:pos x="100" y="58"/>
                </a:cxn>
                <a:cxn ang="0">
                  <a:pos x="112" y="60"/>
                </a:cxn>
                <a:cxn ang="0">
                  <a:pos x="122" y="62"/>
                </a:cxn>
                <a:cxn ang="0">
                  <a:pos x="130" y="66"/>
                </a:cxn>
                <a:cxn ang="0">
                  <a:pos x="136" y="72"/>
                </a:cxn>
                <a:cxn ang="0">
                  <a:pos x="140" y="80"/>
                </a:cxn>
                <a:cxn ang="0">
                  <a:pos x="144" y="88"/>
                </a:cxn>
                <a:cxn ang="0">
                  <a:pos x="146" y="98"/>
                </a:cxn>
                <a:cxn ang="0">
                  <a:pos x="148" y="108"/>
                </a:cxn>
                <a:cxn ang="0">
                  <a:pos x="148" y="108"/>
                </a:cxn>
                <a:cxn ang="0">
                  <a:pos x="148" y="252"/>
                </a:cxn>
                <a:cxn ang="0">
                  <a:pos x="86" y="252"/>
                </a:cxn>
                <a:cxn ang="0">
                  <a:pos x="86" y="252"/>
                </a:cxn>
                <a:cxn ang="0">
                  <a:pos x="86" y="120"/>
                </a:cxn>
                <a:cxn ang="0">
                  <a:pos x="86" y="120"/>
                </a:cxn>
                <a:cxn ang="0">
                  <a:pos x="86" y="114"/>
                </a:cxn>
                <a:cxn ang="0">
                  <a:pos x="82" y="110"/>
                </a:cxn>
                <a:cxn ang="0">
                  <a:pos x="78" y="106"/>
                </a:cxn>
                <a:cxn ang="0">
                  <a:pos x="74" y="106"/>
                </a:cxn>
                <a:cxn ang="0">
                  <a:pos x="74" y="106"/>
                </a:cxn>
                <a:cxn ang="0">
                  <a:pos x="70" y="106"/>
                </a:cxn>
                <a:cxn ang="0">
                  <a:pos x="64" y="110"/>
                </a:cxn>
                <a:cxn ang="0">
                  <a:pos x="62" y="114"/>
                </a:cxn>
                <a:cxn ang="0">
                  <a:pos x="60" y="120"/>
                </a:cxn>
                <a:cxn ang="0">
                  <a:pos x="60" y="120"/>
                </a:cxn>
                <a:cxn ang="0">
                  <a:pos x="60" y="252"/>
                </a:cxn>
                <a:cxn ang="0">
                  <a:pos x="0" y="252"/>
                </a:cxn>
                <a:cxn ang="0">
                  <a:pos x="0" y="0"/>
                </a:cxn>
                <a:cxn ang="0">
                  <a:pos x="60" y="0"/>
                </a:cxn>
              </a:cxnLst>
              <a:rect l="0" t="0" r="r" b="b"/>
              <a:pathLst>
                <a:path w="148" h="252">
                  <a:moveTo>
                    <a:pt x="60" y="0"/>
                  </a:moveTo>
                  <a:lnTo>
                    <a:pt x="60" y="76"/>
                  </a:lnTo>
                  <a:lnTo>
                    <a:pt x="60" y="76"/>
                  </a:lnTo>
                  <a:lnTo>
                    <a:pt x="60" y="76"/>
                  </a:lnTo>
                  <a:lnTo>
                    <a:pt x="66" y="70"/>
                  </a:lnTo>
                  <a:lnTo>
                    <a:pt x="76" y="64"/>
                  </a:lnTo>
                  <a:lnTo>
                    <a:pt x="86" y="60"/>
                  </a:lnTo>
                  <a:lnTo>
                    <a:pt x="100" y="58"/>
                  </a:lnTo>
                  <a:lnTo>
                    <a:pt x="100" y="58"/>
                  </a:lnTo>
                  <a:lnTo>
                    <a:pt x="112" y="60"/>
                  </a:lnTo>
                  <a:lnTo>
                    <a:pt x="122" y="62"/>
                  </a:lnTo>
                  <a:lnTo>
                    <a:pt x="130" y="66"/>
                  </a:lnTo>
                  <a:lnTo>
                    <a:pt x="136" y="72"/>
                  </a:lnTo>
                  <a:lnTo>
                    <a:pt x="140" y="80"/>
                  </a:lnTo>
                  <a:lnTo>
                    <a:pt x="144" y="88"/>
                  </a:lnTo>
                  <a:lnTo>
                    <a:pt x="146" y="98"/>
                  </a:lnTo>
                  <a:lnTo>
                    <a:pt x="148" y="108"/>
                  </a:lnTo>
                  <a:lnTo>
                    <a:pt x="148" y="108"/>
                  </a:lnTo>
                  <a:lnTo>
                    <a:pt x="148" y="252"/>
                  </a:lnTo>
                  <a:lnTo>
                    <a:pt x="86" y="252"/>
                  </a:lnTo>
                  <a:lnTo>
                    <a:pt x="86" y="252"/>
                  </a:lnTo>
                  <a:lnTo>
                    <a:pt x="86" y="120"/>
                  </a:lnTo>
                  <a:lnTo>
                    <a:pt x="86" y="120"/>
                  </a:lnTo>
                  <a:lnTo>
                    <a:pt x="86" y="114"/>
                  </a:lnTo>
                  <a:lnTo>
                    <a:pt x="82" y="110"/>
                  </a:lnTo>
                  <a:lnTo>
                    <a:pt x="78" y="106"/>
                  </a:lnTo>
                  <a:lnTo>
                    <a:pt x="74" y="106"/>
                  </a:lnTo>
                  <a:lnTo>
                    <a:pt x="74" y="106"/>
                  </a:lnTo>
                  <a:lnTo>
                    <a:pt x="70" y="106"/>
                  </a:lnTo>
                  <a:lnTo>
                    <a:pt x="64" y="110"/>
                  </a:lnTo>
                  <a:lnTo>
                    <a:pt x="62" y="114"/>
                  </a:lnTo>
                  <a:lnTo>
                    <a:pt x="60" y="120"/>
                  </a:lnTo>
                  <a:lnTo>
                    <a:pt x="60" y="120"/>
                  </a:lnTo>
                  <a:lnTo>
                    <a:pt x="60" y="252"/>
                  </a:lnTo>
                  <a:lnTo>
                    <a:pt x="0" y="252"/>
                  </a:lnTo>
                  <a:lnTo>
                    <a:pt x="0" y="0"/>
                  </a:lnTo>
                  <a:lnTo>
                    <a:pt x="6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7"/>
            <p:cNvSpPr>
              <a:spLocks/>
            </p:cNvSpPr>
            <p:nvPr/>
          </p:nvSpPr>
          <p:spPr bwMode="auto">
            <a:xfrm>
              <a:off x="3683000" y="3997325"/>
              <a:ext cx="260350" cy="419100"/>
            </a:xfrm>
            <a:custGeom>
              <a:avLst/>
              <a:gdLst/>
              <a:ahLst/>
              <a:cxnLst>
                <a:cxn ang="0">
                  <a:pos x="64" y="196"/>
                </a:cxn>
                <a:cxn ang="0">
                  <a:pos x="68" y="210"/>
                </a:cxn>
                <a:cxn ang="0">
                  <a:pos x="82" y="216"/>
                </a:cxn>
                <a:cxn ang="0">
                  <a:pos x="90" y="216"/>
                </a:cxn>
                <a:cxn ang="0">
                  <a:pos x="98" y="204"/>
                </a:cxn>
                <a:cxn ang="0">
                  <a:pos x="100" y="170"/>
                </a:cxn>
                <a:cxn ang="0">
                  <a:pos x="164" y="190"/>
                </a:cxn>
                <a:cxn ang="0">
                  <a:pos x="162" y="204"/>
                </a:cxn>
                <a:cxn ang="0">
                  <a:pos x="154" y="232"/>
                </a:cxn>
                <a:cxn ang="0">
                  <a:pos x="134" y="252"/>
                </a:cxn>
                <a:cxn ang="0">
                  <a:pos x="102" y="264"/>
                </a:cxn>
                <a:cxn ang="0">
                  <a:pos x="82" y="264"/>
                </a:cxn>
                <a:cxn ang="0">
                  <a:pos x="48" y="260"/>
                </a:cxn>
                <a:cxn ang="0">
                  <a:pos x="22" y="246"/>
                </a:cxn>
                <a:cxn ang="0">
                  <a:pos x="6" y="222"/>
                </a:cxn>
                <a:cxn ang="0">
                  <a:pos x="0" y="190"/>
                </a:cxn>
                <a:cxn ang="0">
                  <a:pos x="0" y="76"/>
                </a:cxn>
                <a:cxn ang="0">
                  <a:pos x="6" y="42"/>
                </a:cxn>
                <a:cxn ang="0">
                  <a:pos x="22" y="18"/>
                </a:cxn>
                <a:cxn ang="0">
                  <a:pos x="48" y="4"/>
                </a:cxn>
                <a:cxn ang="0">
                  <a:pos x="82" y="0"/>
                </a:cxn>
                <a:cxn ang="0">
                  <a:pos x="102" y="2"/>
                </a:cxn>
                <a:cxn ang="0">
                  <a:pos x="134" y="14"/>
                </a:cxn>
                <a:cxn ang="0">
                  <a:pos x="154" y="34"/>
                </a:cxn>
                <a:cxn ang="0">
                  <a:pos x="162" y="60"/>
                </a:cxn>
                <a:cxn ang="0">
                  <a:pos x="164" y="92"/>
                </a:cxn>
                <a:cxn ang="0">
                  <a:pos x="100" y="70"/>
                </a:cxn>
                <a:cxn ang="0">
                  <a:pos x="98" y="60"/>
                </a:cxn>
                <a:cxn ang="0">
                  <a:pos x="90" y="50"/>
                </a:cxn>
                <a:cxn ang="0">
                  <a:pos x="82" y="48"/>
                </a:cxn>
                <a:cxn ang="0">
                  <a:pos x="68" y="54"/>
                </a:cxn>
                <a:cxn ang="0">
                  <a:pos x="64" y="70"/>
                </a:cxn>
              </a:cxnLst>
              <a:rect l="0" t="0" r="r" b="b"/>
              <a:pathLst>
                <a:path w="164" h="264">
                  <a:moveTo>
                    <a:pt x="64" y="196"/>
                  </a:moveTo>
                  <a:lnTo>
                    <a:pt x="64" y="196"/>
                  </a:lnTo>
                  <a:lnTo>
                    <a:pt x="64" y="204"/>
                  </a:lnTo>
                  <a:lnTo>
                    <a:pt x="68" y="210"/>
                  </a:lnTo>
                  <a:lnTo>
                    <a:pt x="72" y="214"/>
                  </a:lnTo>
                  <a:lnTo>
                    <a:pt x="82" y="216"/>
                  </a:lnTo>
                  <a:lnTo>
                    <a:pt x="82" y="216"/>
                  </a:lnTo>
                  <a:lnTo>
                    <a:pt x="90" y="216"/>
                  </a:lnTo>
                  <a:lnTo>
                    <a:pt x="96" y="212"/>
                  </a:lnTo>
                  <a:lnTo>
                    <a:pt x="98" y="204"/>
                  </a:lnTo>
                  <a:lnTo>
                    <a:pt x="100" y="196"/>
                  </a:lnTo>
                  <a:lnTo>
                    <a:pt x="100" y="170"/>
                  </a:lnTo>
                  <a:lnTo>
                    <a:pt x="164" y="170"/>
                  </a:lnTo>
                  <a:lnTo>
                    <a:pt x="164" y="190"/>
                  </a:lnTo>
                  <a:lnTo>
                    <a:pt x="164" y="190"/>
                  </a:lnTo>
                  <a:lnTo>
                    <a:pt x="162" y="204"/>
                  </a:lnTo>
                  <a:lnTo>
                    <a:pt x="158" y="218"/>
                  </a:lnTo>
                  <a:lnTo>
                    <a:pt x="154" y="232"/>
                  </a:lnTo>
                  <a:lnTo>
                    <a:pt x="144" y="242"/>
                  </a:lnTo>
                  <a:lnTo>
                    <a:pt x="134" y="252"/>
                  </a:lnTo>
                  <a:lnTo>
                    <a:pt x="120" y="258"/>
                  </a:lnTo>
                  <a:lnTo>
                    <a:pt x="102" y="264"/>
                  </a:lnTo>
                  <a:lnTo>
                    <a:pt x="82" y="264"/>
                  </a:lnTo>
                  <a:lnTo>
                    <a:pt x="82" y="264"/>
                  </a:lnTo>
                  <a:lnTo>
                    <a:pt x="64" y="264"/>
                  </a:lnTo>
                  <a:lnTo>
                    <a:pt x="48" y="260"/>
                  </a:lnTo>
                  <a:lnTo>
                    <a:pt x="34" y="254"/>
                  </a:lnTo>
                  <a:lnTo>
                    <a:pt x="22" y="246"/>
                  </a:lnTo>
                  <a:lnTo>
                    <a:pt x="12" y="236"/>
                  </a:lnTo>
                  <a:lnTo>
                    <a:pt x="6" y="222"/>
                  </a:lnTo>
                  <a:lnTo>
                    <a:pt x="2" y="208"/>
                  </a:lnTo>
                  <a:lnTo>
                    <a:pt x="0" y="190"/>
                  </a:lnTo>
                  <a:lnTo>
                    <a:pt x="0" y="76"/>
                  </a:lnTo>
                  <a:lnTo>
                    <a:pt x="0" y="76"/>
                  </a:lnTo>
                  <a:lnTo>
                    <a:pt x="2" y="58"/>
                  </a:lnTo>
                  <a:lnTo>
                    <a:pt x="6" y="42"/>
                  </a:lnTo>
                  <a:lnTo>
                    <a:pt x="12" y="30"/>
                  </a:lnTo>
                  <a:lnTo>
                    <a:pt x="22" y="18"/>
                  </a:lnTo>
                  <a:lnTo>
                    <a:pt x="34" y="10"/>
                  </a:lnTo>
                  <a:lnTo>
                    <a:pt x="48" y="4"/>
                  </a:lnTo>
                  <a:lnTo>
                    <a:pt x="64" y="2"/>
                  </a:lnTo>
                  <a:lnTo>
                    <a:pt x="82" y="0"/>
                  </a:lnTo>
                  <a:lnTo>
                    <a:pt x="82" y="0"/>
                  </a:lnTo>
                  <a:lnTo>
                    <a:pt x="102" y="2"/>
                  </a:lnTo>
                  <a:lnTo>
                    <a:pt x="120" y="6"/>
                  </a:lnTo>
                  <a:lnTo>
                    <a:pt x="134" y="14"/>
                  </a:lnTo>
                  <a:lnTo>
                    <a:pt x="144" y="22"/>
                  </a:lnTo>
                  <a:lnTo>
                    <a:pt x="154" y="34"/>
                  </a:lnTo>
                  <a:lnTo>
                    <a:pt x="158" y="46"/>
                  </a:lnTo>
                  <a:lnTo>
                    <a:pt x="162" y="60"/>
                  </a:lnTo>
                  <a:lnTo>
                    <a:pt x="164" y="76"/>
                  </a:lnTo>
                  <a:lnTo>
                    <a:pt x="164" y="92"/>
                  </a:lnTo>
                  <a:lnTo>
                    <a:pt x="100" y="92"/>
                  </a:lnTo>
                  <a:lnTo>
                    <a:pt x="100" y="70"/>
                  </a:lnTo>
                  <a:lnTo>
                    <a:pt x="100" y="70"/>
                  </a:lnTo>
                  <a:lnTo>
                    <a:pt x="98" y="60"/>
                  </a:lnTo>
                  <a:lnTo>
                    <a:pt x="96" y="54"/>
                  </a:lnTo>
                  <a:lnTo>
                    <a:pt x="90" y="50"/>
                  </a:lnTo>
                  <a:lnTo>
                    <a:pt x="82" y="48"/>
                  </a:lnTo>
                  <a:lnTo>
                    <a:pt x="82" y="48"/>
                  </a:lnTo>
                  <a:lnTo>
                    <a:pt x="72" y="50"/>
                  </a:lnTo>
                  <a:lnTo>
                    <a:pt x="68" y="54"/>
                  </a:lnTo>
                  <a:lnTo>
                    <a:pt x="64" y="62"/>
                  </a:lnTo>
                  <a:lnTo>
                    <a:pt x="64" y="70"/>
                  </a:lnTo>
                  <a:lnTo>
                    <a:pt x="64" y="19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8"/>
            <p:cNvSpPr>
              <a:spLocks noEditPoints="1"/>
            </p:cNvSpPr>
            <p:nvPr/>
          </p:nvSpPr>
          <p:spPr bwMode="auto">
            <a:xfrm>
              <a:off x="3990975" y="4098925"/>
              <a:ext cx="222250" cy="317500"/>
            </a:xfrm>
            <a:custGeom>
              <a:avLst/>
              <a:gdLst/>
              <a:ahLst/>
              <a:cxnLst>
                <a:cxn ang="0">
                  <a:pos x="140" y="136"/>
                </a:cxn>
                <a:cxn ang="0">
                  <a:pos x="138" y="150"/>
                </a:cxn>
                <a:cxn ang="0">
                  <a:pos x="130" y="174"/>
                </a:cxn>
                <a:cxn ang="0">
                  <a:pos x="112" y="190"/>
                </a:cxn>
                <a:cxn ang="0">
                  <a:pos x="88" y="198"/>
                </a:cxn>
                <a:cxn ang="0">
                  <a:pos x="70" y="200"/>
                </a:cxn>
                <a:cxn ang="0">
                  <a:pos x="42" y="196"/>
                </a:cxn>
                <a:cxn ang="0">
                  <a:pos x="20" y="184"/>
                </a:cxn>
                <a:cxn ang="0">
                  <a:pos x="6" y="164"/>
                </a:cxn>
                <a:cxn ang="0">
                  <a:pos x="0" y="136"/>
                </a:cxn>
                <a:cxn ang="0">
                  <a:pos x="0" y="66"/>
                </a:cxn>
                <a:cxn ang="0">
                  <a:pos x="6" y="38"/>
                </a:cxn>
                <a:cxn ang="0">
                  <a:pos x="20" y="18"/>
                </a:cxn>
                <a:cxn ang="0">
                  <a:pos x="42" y="4"/>
                </a:cxn>
                <a:cxn ang="0">
                  <a:pos x="70" y="0"/>
                </a:cxn>
                <a:cxn ang="0">
                  <a:pos x="88" y="2"/>
                </a:cxn>
                <a:cxn ang="0">
                  <a:pos x="114" y="12"/>
                </a:cxn>
                <a:cxn ang="0">
                  <a:pos x="130" y="28"/>
                </a:cxn>
                <a:cxn ang="0">
                  <a:pos x="140" y="52"/>
                </a:cxn>
                <a:cxn ang="0">
                  <a:pos x="140" y="114"/>
                </a:cxn>
                <a:cxn ang="0">
                  <a:pos x="58" y="146"/>
                </a:cxn>
                <a:cxn ang="0">
                  <a:pos x="58" y="152"/>
                </a:cxn>
                <a:cxn ang="0">
                  <a:pos x="66" y="158"/>
                </a:cxn>
                <a:cxn ang="0">
                  <a:pos x="70" y="160"/>
                </a:cxn>
                <a:cxn ang="0">
                  <a:pos x="80" y="156"/>
                </a:cxn>
                <a:cxn ang="0">
                  <a:pos x="84" y="146"/>
                </a:cxn>
                <a:cxn ang="0">
                  <a:pos x="140" y="130"/>
                </a:cxn>
                <a:cxn ang="0">
                  <a:pos x="84" y="54"/>
                </a:cxn>
                <a:cxn ang="0">
                  <a:pos x="82" y="48"/>
                </a:cxn>
                <a:cxn ang="0">
                  <a:pos x="76" y="42"/>
                </a:cxn>
                <a:cxn ang="0">
                  <a:pos x="70" y="42"/>
                </a:cxn>
                <a:cxn ang="0">
                  <a:pos x="62" y="44"/>
                </a:cxn>
                <a:cxn ang="0">
                  <a:pos x="58" y="54"/>
                </a:cxn>
                <a:cxn ang="0">
                  <a:pos x="58" y="76"/>
                </a:cxn>
              </a:cxnLst>
              <a:rect l="0" t="0" r="r" b="b"/>
              <a:pathLst>
                <a:path w="140" h="200">
                  <a:moveTo>
                    <a:pt x="140" y="130"/>
                  </a:moveTo>
                  <a:lnTo>
                    <a:pt x="140" y="136"/>
                  </a:lnTo>
                  <a:lnTo>
                    <a:pt x="140" y="136"/>
                  </a:lnTo>
                  <a:lnTo>
                    <a:pt x="138" y="150"/>
                  </a:lnTo>
                  <a:lnTo>
                    <a:pt x="136" y="162"/>
                  </a:lnTo>
                  <a:lnTo>
                    <a:pt x="130" y="174"/>
                  </a:lnTo>
                  <a:lnTo>
                    <a:pt x="122" y="182"/>
                  </a:lnTo>
                  <a:lnTo>
                    <a:pt x="112" y="190"/>
                  </a:lnTo>
                  <a:lnTo>
                    <a:pt x="102" y="196"/>
                  </a:lnTo>
                  <a:lnTo>
                    <a:pt x="88" y="198"/>
                  </a:lnTo>
                  <a:lnTo>
                    <a:pt x="70" y="200"/>
                  </a:lnTo>
                  <a:lnTo>
                    <a:pt x="70" y="200"/>
                  </a:lnTo>
                  <a:lnTo>
                    <a:pt x="56" y="200"/>
                  </a:lnTo>
                  <a:lnTo>
                    <a:pt x="42" y="196"/>
                  </a:lnTo>
                  <a:lnTo>
                    <a:pt x="30" y="192"/>
                  </a:lnTo>
                  <a:lnTo>
                    <a:pt x="20" y="184"/>
                  </a:lnTo>
                  <a:lnTo>
                    <a:pt x="12" y="174"/>
                  </a:lnTo>
                  <a:lnTo>
                    <a:pt x="6" y="164"/>
                  </a:lnTo>
                  <a:lnTo>
                    <a:pt x="2" y="150"/>
                  </a:lnTo>
                  <a:lnTo>
                    <a:pt x="0" y="136"/>
                  </a:lnTo>
                  <a:lnTo>
                    <a:pt x="0" y="66"/>
                  </a:lnTo>
                  <a:lnTo>
                    <a:pt x="0" y="66"/>
                  </a:lnTo>
                  <a:lnTo>
                    <a:pt x="2" y="50"/>
                  </a:lnTo>
                  <a:lnTo>
                    <a:pt x="6" y="38"/>
                  </a:lnTo>
                  <a:lnTo>
                    <a:pt x="12" y="26"/>
                  </a:lnTo>
                  <a:lnTo>
                    <a:pt x="20" y="18"/>
                  </a:lnTo>
                  <a:lnTo>
                    <a:pt x="30" y="10"/>
                  </a:lnTo>
                  <a:lnTo>
                    <a:pt x="42" y="4"/>
                  </a:lnTo>
                  <a:lnTo>
                    <a:pt x="56" y="2"/>
                  </a:lnTo>
                  <a:lnTo>
                    <a:pt x="70" y="0"/>
                  </a:lnTo>
                  <a:lnTo>
                    <a:pt x="70" y="0"/>
                  </a:lnTo>
                  <a:lnTo>
                    <a:pt x="88" y="2"/>
                  </a:lnTo>
                  <a:lnTo>
                    <a:pt x="102" y="6"/>
                  </a:lnTo>
                  <a:lnTo>
                    <a:pt x="114" y="12"/>
                  </a:lnTo>
                  <a:lnTo>
                    <a:pt x="124" y="18"/>
                  </a:lnTo>
                  <a:lnTo>
                    <a:pt x="130" y="28"/>
                  </a:lnTo>
                  <a:lnTo>
                    <a:pt x="136" y="38"/>
                  </a:lnTo>
                  <a:lnTo>
                    <a:pt x="140" y="52"/>
                  </a:lnTo>
                  <a:lnTo>
                    <a:pt x="140" y="66"/>
                  </a:lnTo>
                  <a:lnTo>
                    <a:pt x="140" y="114"/>
                  </a:lnTo>
                  <a:lnTo>
                    <a:pt x="58" y="114"/>
                  </a:lnTo>
                  <a:lnTo>
                    <a:pt x="58" y="146"/>
                  </a:lnTo>
                  <a:lnTo>
                    <a:pt x="58" y="146"/>
                  </a:lnTo>
                  <a:lnTo>
                    <a:pt x="58" y="152"/>
                  </a:lnTo>
                  <a:lnTo>
                    <a:pt x="62" y="156"/>
                  </a:lnTo>
                  <a:lnTo>
                    <a:pt x="66" y="158"/>
                  </a:lnTo>
                  <a:lnTo>
                    <a:pt x="70" y="160"/>
                  </a:lnTo>
                  <a:lnTo>
                    <a:pt x="70" y="160"/>
                  </a:lnTo>
                  <a:lnTo>
                    <a:pt x="76" y="158"/>
                  </a:lnTo>
                  <a:lnTo>
                    <a:pt x="80" y="156"/>
                  </a:lnTo>
                  <a:lnTo>
                    <a:pt x="82" y="152"/>
                  </a:lnTo>
                  <a:lnTo>
                    <a:pt x="84" y="146"/>
                  </a:lnTo>
                  <a:lnTo>
                    <a:pt x="84" y="130"/>
                  </a:lnTo>
                  <a:lnTo>
                    <a:pt x="140" y="130"/>
                  </a:lnTo>
                  <a:close/>
                  <a:moveTo>
                    <a:pt x="84" y="76"/>
                  </a:moveTo>
                  <a:lnTo>
                    <a:pt x="84" y="54"/>
                  </a:lnTo>
                  <a:lnTo>
                    <a:pt x="84" y="54"/>
                  </a:lnTo>
                  <a:lnTo>
                    <a:pt x="82" y="48"/>
                  </a:lnTo>
                  <a:lnTo>
                    <a:pt x="80" y="44"/>
                  </a:lnTo>
                  <a:lnTo>
                    <a:pt x="76" y="42"/>
                  </a:lnTo>
                  <a:lnTo>
                    <a:pt x="70" y="42"/>
                  </a:lnTo>
                  <a:lnTo>
                    <a:pt x="70" y="42"/>
                  </a:lnTo>
                  <a:lnTo>
                    <a:pt x="66" y="42"/>
                  </a:lnTo>
                  <a:lnTo>
                    <a:pt x="62" y="44"/>
                  </a:lnTo>
                  <a:lnTo>
                    <a:pt x="58" y="50"/>
                  </a:lnTo>
                  <a:lnTo>
                    <a:pt x="58" y="54"/>
                  </a:lnTo>
                  <a:lnTo>
                    <a:pt x="58" y="54"/>
                  </a:lnTo>
                  <a:lnTo>
                    <a:pt x="58" y="76"/>
                  </a:lnTo>
                  <a:lnTo>
                    <a:pt x="84"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9"/>
            <p:cNvSpPr>
              <a:spLocks/>
            </p:cNvSpPr>
            <p:nvPr/>
          </p:nvSpPr>
          <p:spPr bwMode="auto">
            <a:xfrm>
              <a:off x="4267200" y="4098925"/>
              <a:ext cx="234950" cy="307975"/>
            </a:xfrm>
            <a:custGeom>
              <a:avLst/>
              <a:gdLst/>
              <a:ahLst/>
              <a:cxnLst>
                <a:cxn ang="0">
                  <a:pos x="54" y="6"/>
                </a:cxn>
                <a:cxn ang="0">
                  <a:pos x="54" y="24"/>
                </a:cxn>
                <a:cxn ang="0">
                  <a:pos x="56" y="24"/>
                </a:cxn>
                <a:cxn ang="0">
                  <a:pos x="56" y="24"/>
                </a:cxn>
                <a:cxn ang="0">
                  <a:pos x="62" y="16"/>
                </a:cxn>
                <a:cxn ang="0">
                  <a:pos x="70" y="10"/>
                </a:cxn>
                <a:cxn ang="0">
                  <a:pos x="84" y="4"/>
                </a:cxn>
                <a:cxn ang="0">
                  <a:pos x="92" y="2"/>
                </a:cxn>
                <a:cxn ang="0">
                  <a:pos x="100" y="0"/>
                </a:cxn>
                <a:cxn ang="0">
                  <a:pos x="100" y="0"/>
                </a:cxn>
                <a:cxn ang="0">
                  <a:pos x="112" y="2"/>
                </a:cxn>
                <a:cxn ang="0">
                  <a:pos x="120" y="4"/>
                </a:cxn>
                <a:cxn ang="0">
                  <a:pos x="128" y="10"/>
                </a:cxn>
                <a:cxn ang="0">
                  <a:pos x="136" y="16"/>
                </a:cxn>
                <a:cxn ang="0">
                  <a:pos x="140" y="22"/>
                </a:cxn>
                <a:cxn ang="0">
                  <a:pos x="144" y="32"/>
                </a:cxn>
                <a:cxn ang="0">
                  <a:pos x="146" y="40"/>
                </a:cxn>
                <a:cxn ang="0">
                  <a:pos x="148" y="50"/>
                </a:cxn>
                <a:cxn ang="0">
                  <a:pos x="148" y="50"/>
                </a:cxn>
                <a:cxn ang="0">
                  <a:pos x="148" y="194"/>
                </a:cxn>
                <a:cxn ang="0">
                  <a:pos x="86" y="194"/>
                </a:cxn>
                <a:cxn ang="0">
                  <a:pos x="86" y="194"/>
                </a:cxn>
                <a:cxn ang="0">
                  <a:pos x="86" y="64"/>
                </a:cxn>
                <a:cxn ang="0">
                  <a:pos x="86" y="64"/>
                </a:cxn>
                <a:cxn ang="0">
                  <a:pos x="86" y="56"/>
                </a:cxn>
                <a:cxn ang="0">
                  <a:pos x="84" y="52"/>
                </a:cxn>
                <a:cxn ang="0">
                  <a:pos x="78" y="50"/>
                </a:cxn>
                <a:cxn ang="0">
                  <a:pos x="74" y="48"/>
                </a:cxn>
                <a:cxn ang="0">
                  <a:pos x="74" y="48"/>
                </a:cxn>
                <a:cxn ang="0">
                  <a:pos x="70" y="50"/>
                </a:cxn>
                <a:cxn ang="0">
                  <a:pos x="66" y="52"/>
                </a:cxn>
                <a:cxn ang="0">
                  <a:pos x="62" y="56"/>
                </a:cxn>
                <a:cxn ang="0">
                  <a:pos x="60" y="62"/>
                </a:cxn>
                <a:cxn ang="0">
                  <a:pos x="60" y="194"/>
                </a:cxn>
                <a:cxn ang="0">
                  <a:pos x="0" y="194"/>
                </a:cxn>
                <a:cxn ang="0">
                  <a:pos x="0" y="6"/>
                </a:cxn>
                <a:cxn ang="0">
                  <a:pos x="54" y="6"/>
                </a:cxn>
              </a:cxnLst>
              <a:rect l="0" t="0" r="r" b="b"/>
              <a:pathLst>
                <a:path w="148" h="194">
                  <a:moveTo>
                    <a:pt x="54" y="6"/>
                  </a:moveTo>
                  <a:lnTo>
                    <a:pt x="54" y="24"/>
                  </a:lnTo>
                  <a:lnTo>
                    <a:pt x="56" y="24"/>
                  </a:lnTo>
                  <a:lnTo>
                    <a:pt x="56" y="24"/>
                  </a:lnTo>
                  <a:lnTo>
                    <a:pt x="62" y="16"/>
                  </a:lnTo>
                  <a:lnTo>
                    <a:pt x="70" y="10"/>
                  </a:lnTo>
                  <a:lnTo>
                    <a:pt x="84" y="4"/>
                  </a:lnTo>
                  <a:lnTo>
                    <a:pt x="92" y="2"/>
                  </a:lnTo>
                  <a:lnTo>
                    <a:pt x="100" y="0"/>
                  </a:lnTo>
                  <a:lnTo>
                    <a:pt x="100" y="0"/>
                  </a:lnTo>
                  <a:lnTo>
                    <a:pt x="112" y="2"/>
                  </a:lnTo>
                  <a:lnTo>
                    <a:pt x="120" y="4"/>
                  </a:lnTo>
                  <a:lnTo>
                    <a:pt x="128" y="10"/>
                  </a:lnTo>
                  <a:lnTo>
                    <a:pt x="136" y="16"/>
                  </a:lnTo>
                  <a:lnTo>
                    <a:pt x="140" y="22"/>
                  </a:lnTo>
                  <a:lnTo>
                    <a:pt x="144" y="32"/>
                  </a:lnTo>
                  <a:lnTo>
                    <a:pt x="146" y="40"/>
                  </a:lnTo>
                  <a:lnTo>
                    <a:pt x="148" y="50"/>
                  </a:lnTo>
                  <a:lnTo>
                    <a:pt x="148" y="50"/>
                  </a:lnTo>
                  <a:lnTo>
                    <a:pt x="148" y="194"/>
                  </a:lnTo>
                  <a:lnTo>
                    <a:pt x="86" y="194"/>
                  </a:lnTo>
                  <a:lnTo>
                    <a:pt x="86" y="194"/>
                  </a:lnTo>
                  <a:lnTo>
                    <a:pt x="86" y="64"/>
                  </a:lnTo>
                  <a:lnTo>
                    <a:pt x="86" y="64"/>
                  </a:lnTo>
                  <a:lnTo>
                    <a:pt x="86" y="56"/>
                  </a:lnTo>
                  <a:lnTo>
                    <a:pt x="84" y="52"/>
                  </a:lnTo>
                  <a:lnTo>
                    <a:pt x="78" y="50"/>
                  </a:lnTo>
                  <a:lnTo>
                    <a:pt x="74" y="48"/>
                  </a:lnTo>
                  <a:lnTo>
                    <a:pt x="74" y="48"/>
                  </a:lnTo>
                  <a:lnTo>
                    <a:pt x="70" y="50"/>
                  </a:lnTo>
                  <a:lnTo>
                    <a:pt x="66" y="52"/>
                  </a:lnTo>
                  <a:lnTo>
                    <a:pt x="62" y="56"/>
                  </a:lnTo>
                  <a:lnTo>
                    <a:pt x="60" y="62"/>
                  </a:lnTo>
                  <a:lnTo>
                    <a:pt x="60" y="194"/>
                  </a:lnTo>
                  <a:lnTo>
                    <a:pt x="0" y="194"/>
                  </a:lnTo>
                  <a:lnTo>
                    <a:pt x="0" y="6"/>
                  </a:lnTo>
                  <a:lnTo>
                    <a:pt x="54" y="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0"/>
            <p:cNvSpPr>
              <a:spLocks/>
            </p:cNvSpPr>
            <p:nvPr/>
          </p:nvSpPr>
          <p:spPr bwMode="auto">
            <a:xfrm>
              <a:off x="4543425" y="4019550"/>
              <a:ext cx="165100" cy="390525"/>
            </a:xfrm>
            <a:custGeom>
              <a:avLst/>
              <a:gdLst/>
              <a:ahLst/>
              <a:cxnLst>
                <a:cxn ang="0">
                  <a:pos x="0" y="94"/>
                </a:cxn>
                <a:cxn ang="0">
                  <a:pos x="0" y="56"/>
                </a:cxn>
                <a:cxn ang="0">
                  <a:pos x="18" y="56"/>
                </a:cxn>
                <a:cxn ang="0">
                  <a:pos x="18" y="0"/>
                </a:cxn>
                <a:cxn ang="0">
                  <a:pos x="78" y="0"/>
                </a:cxn>
                <a:cxn ang="0">
                  <a:pos x="78" y="56"/>
                </a:cxn>
                <a:cxn ang="0">
                  <a:pos x="104" y="56"/>
                </a:cxn>
                <a:cxn ang="0">
                  <a:pos x="104" y="94"/>
                </a:cxn>
                <a:cxn ang="0">
                  <a:pos x="78" y="94"/>
                </a:cxn>
                <a:cxn ang="0">
                  <a:pos x="78" y="190"/>
                </a:cxn>
                <a:cxn ang="0">
                  <a:pos x="78" y="190"/>
                </a:cxn>
                <a:cxn ang="0">
                  <a:pos x="80" y="198"/>
                </a:cxn>
                <a:cxn ang="0">
                  <a:pos x="84" y="202"/>
                </a:cxn>
                <a:cxn ang="0">
                  <a:pos x="88" y="206"/>
                </a:cxn>
                <a:cxn ang="0">
                  <a:pos x="96" y="206"/>
                </a:cxn>
                <a:cxn ang="0">
                  <a:pos x="96" y="206"/>
                </a:cxn>
                <a:cxn ang="0">
                  <a:pos x="104" y="206"/>
                </a:cxn>
                <a:cxn ang="0">
                  <a:pos x="104" y="246"/>
                </a:cxn>
                <a:cxn ang="0">
                  <a:pos x="104" y="246"/>
                </a:cxn>
                <a:cxn ang="0">
                  <a:pos x="70" y="246"/>
                </a:cxn>
                <a:cxn ang="0">
                  <a:pos x="70" y="246"/>
                </a:cxn>
                <a:cxn ang="0">
                  <a:pos x="58" y="244"/>
                </a:cxn>
                <a:cxn ang="0">
                  <a:pos x="48" y="242"/>
                </a:cxn>
                <a:cxn ang="0">
                  <a:pos x="38" y="238"/>
                </a:cxn>
                <a:cxn ang="0">
                  <a:pos x="32" y="232"/>
                </a:cxn>
                <a:cxn ang="0">
                  <a:pos x="26" y="226"/>
                </a:cxn>
                <a:cxn ang="0">
                  <a:pos x="20" y="218"/>
                </a:cxn>
                <a:cxn ang="0">
                  <a:pos x="18" y="208"/>
                </a:cxn>
                <a:cxn ang="0">
                  <a:pos x="18" y="198"/>
                </a:cxn>
                <a:cxn ang="0">
                  <a:pos x="18" y="94"/>
                </a:cxn>
                <a:cxn ang="0">
                  <a:pos x="0" y="94"/>
                </a:cxn>
              </a:cxnLst>
              <a:rect l="0" t="0" r="r" b="b"/>
              <a:pathLst>
                <a:path w="104" h="246">
                  <a:moveTo>
                    <a:pt x="0" y="94"/>
                  </a:moveTo>
                  <a:lnTo>
                    <a:pt x="0" y="56"/>
                  </a:lnTo>
                  <a:lnTo>
                    <a:pt x="18" y="56"/>
                  </a:lnTo>
                  <a:lnTo>
                    <a:pt x="18" y="0"/>
                  </a:lnTo>
                  <a:lnTo>
                    <a:pt x="78" y="0"/>
                  </a:lnTo>
                  <a:lnTo>
                    <a:pt x="78" y="56"/>
                  </a:lnTo>
                  <a:lnTo>
                    <a:pt x="104" y="56"/>
                  </a:lnTo>
                  <a:lnTo>
                    <a:pt x="104" y="94"/>
                  </a:lnTo>
                  <a:lnTo>
                    <a:pt x="78" y="94"/>
                  </a:lnTo>
                  <a:lnTo>
                    <a:pt x="78" y="190"/>
                  </a:lnTo>
                  <a:lnTo>
                    <a:pt x="78" y="190"/>
                  </a:lnTo>
                  <a:lnTo>
                    <a:pt x="80" y="198"/>
                  </a:lnTo>
                  <a:lnTo>
                    <a:pt x="84" y="202"/>
                  </a:lnTo>
                  <a:lnTo>
                    <a:pt x="88" y="206"/>
                  </a:lnTo>
                  <a:lnTo>
                    <a:pt x="96" y="206"/>
                  </a:lnTo>
                  <a:lnTo>
                    <a:pt x="96" y="206"/>
                  </a:lnTo>
                  <a:lnTo>
                    <a:pt x="104" y="206"/>
                  </a:lnTo>
                  <a:lnTo>
                    <a:pt x="104" y="246"/>
                  </a:lnTo>
                  <a:lnTo>
                    <a:pt x="104" y="246"/>
                  </a:lnTo>
                  <a:lnTo>
                    <a:pt x="70" y="246"/>
                  </a:lnTo>
                  <a:lnTo>
                    <a:pt x="70" y="246"/>
                  </a:lnTo>
                  <a:lnTo>
                    <a:pt x="58" y="244"/>
                  </a:lnTo>
                  <a:lnTo>
                    <a:pt x="48" y="242"/>
                  </a:lnTo>
                  <a:lnTo>
                    <a:pt x="38" y="238"/>
                  </a:lnTo>
                  <a:lnTo>
                    <a:pt x="32" y="232"/>
                  </a:lnTo>
                  <a:lnTo>
                    <a:pt x="26" y="226"/>
                  </a:lnTo>
                  <a:lnTo>
                    <a:pt x="20" y="218"/>
                  </a:lnTo>
                  <a:lnTo>
                    <a:pt x="18" y="208"/>
                  </a:lnTo>
                  <a:lnTo>
                    <a:pt x="18" y="198"/>
                  </a:lnTo>
                  <a:lnTo>
                    <a:pt x="18" y="94"/>
                  </a:lnTo>
                  <a:lnTo>
                    <a:pt x="0" y="9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1"/>
            <p:cNvSpPr>
              <a:spLocks noEditPoints="1"/>
            </p:cNvSpPr>
            <p:nvPr/>
          </p:nvSpPr>
          <p:spPr bwMode="auto">
            <a:xfrm>
              <a:off x="4740275" y="4098925"/>
              <a:ext cx="219075" cy="317500"/>
            </a:xfrm>
            <a:custGeom>
              <a:avLst/>
              <a:gdLst/>
              <a:ahLst/>
              <a:cxnLst>
                <a:cxn ang="0">
                  <a:pos x="138" y="136"/>
                </a:cxn>
                <a:cxn ang="0">
                  <a:pos x="136" y="150"/>
                </a:cxn>
                <a:cxn ang="0">
                  <a:pos x="128" y="174"/>
                </a:cxn>
                <a:cxn ang="0">
                  <a:pos x="112" y="190"/>
                </a:cxn>
                <a:cxn ang="0">
                  <a:pos x="86" y="198"/>
                </a:cxn>
                <a:cxn ang="0">
                  <a:pos x="70" y="200"/>
                </a:cxn>
                <a:cxn ang="0">
                  <a:pos x="40" y="196"/>
                </a:cxn>
                <a:cxn ang="0">
                  <a:pos x="18" y="184"/>
                </a:cxn>
                <a:cxn ang="0">
                  <a:pos x="4" y="164"/>
                </a:cxn>
                <a:cxn ang="0">
                  <a:pos x="0" y="136"/>
                </a:cxn>
                <a:cxn ang="0">
                  <a:pos x="0" y="66"/>
                </a:cxn>
                <a:cxn ang="0">
                  <a:pos x="4" y="38"/>
                </a:cxn>
                <a:cxn ang="0">
                  <a:pos x="18" y="18"/>
                </a:cxn>
                <a:cxn ang="0">
                  <a:pos x="40" y="4"/>
                </a:cxn>
                <a:cxn ang="0">
                  <a:pos x="70" y="0"/>
                </a:cxn>
                <a:cxn ang="0">
                  <a:pos x="86" y="2"/>
                </a:cxn>
                <a:cxn ang="0">
                  <a:pos x="112" y="12"/>
                </a:cxn>
                <a:cxn ang="0">
                  <a:pos x="130" y="28"/>
                </a:cxn>
                <a:cxn ang="0">
                  <a:pos x="138" y="52"/>
                </a:cxn>
                <a:cxn ang="0">
                  <a:pos x="138" y="114"/>
                </a:cxn>
                <a:cxn ang="0">
                  <a:pos x="56" y="146"/>
                </a:cxn>
                <a:cxn ang="0">
                  <a:pos x="56" y="152"/>
                </a:cxn>
                <a:cxn ang="0">
                  <a:pos x="64" y="158"/>
                </a:cxn>
                <a:cxn ang="0">
                  <a:pos x="70" y="160"/>
                </a:cxn>
                <a:cxn ang="0">
                  <a:pos x="78" y="156"/>
                </a:cxn>
                <a:cxn ang="0">
                  <a:pos x="82" y="146"/>
                </a:cxn>
                <a:cxn ang="0">
                  <a:pos x="138" y="130"/>
                </a:cxn>
                <a:cxn ang="0">
                  <a:pos x="82" y="54"/>
                </a:cxn>
                <a:cxn ang="0">
                  <a:pos x="82" y="48"/>
                </a:cxn>
                <a:cxn ang="0">
                  <a:pos x="74" y="42"/>
                </a:cxn>
                <a:cxn ang="0">
                  <a:pos x="70" y="42"/>
                </a:cxn>
                <a:cxn ang="0">
                  <a:pos x="60" y="44"/>
                </a:cxn>
                <a:cxn ang="0">
                  <a:pos x="56" y="54"/>
                </a:cxn>
                <a:cxn ang="0">
                  <a:pos x="56" y="76"/>
                </a:cxn>
              </a:cxnLst>
              <a:rect l="0" t="0" r="r" b="b"/>
              <a:pathLst>
                <a:path w="138" h="200">
                  <a:moveTo>
                    <a:pt x="138" y="130"/>
                  </a:moveTo>
                  <a:lnTo>
                    <a:pt x="138" y="136"/>
                  </a:lnTo>
                  <a:lnTo>
                    <a:pt x="138" y="136"/>
                  </a:lnTo>
                  <a:lnTo>
                    <a:pt x="136" y="150"/>
                  </a:lnTo>
                  <a:lnTo>
                    <a:pt x="134" y="162"/>
                  </a:lnTo>
                  <a:lnTo>
                    <a:pt x="128" y="174"/>
                  </a:lnTo>
                  <a:lnTo>
                    <a:pt x="122" y="182"/>
                  </a:lnTo>
                  <a:lnTo>
                    <a:pt x="112" y="190"/>
                  </a:lnTo>
                  <a:lnTo>
                    <a:pt x="100" y="196"/>
                  </a:lnTo>
                  <a:lnTo>
                    <a:pt x="86" y="198"/>
                  </a:lnTo>
                  <a:lnTo>
                    <a:pt x="70" y="200"/>
                  </a:lnTo>
                  <a:lnTo>
                    <a:pt x="70" y="200"/>
                  </a:lnTo>
                  <a:lnTo>
                    <a:pt x="54" y="200"/>
                  </a:lnTo>
                  <a:lnTo>
                    <a:pt x="40" y="196"/>
                  </a:lnTo>
                  <a:lnTo>
                    <a:pt x="28" y="192"/>
                  </a:lnTo>
                  <a:lnTo>
                    <a:pt x="18" y="184"/>
                  </a:lnTo>
                  <a:lnTo>
                    <a:pt x="10" y="174"/>
                  </a:lnTo>
                  <a:lnTo>
                    <a:pt x="4" y="164"/>
                  </a:lnTo>
                  <a:lnTo>
                    <a:pt x="0" y="150"/>
                  </a:lnTo>
                  <a:lnTo>
                    <a:pt x="0" y="136"/>
                  </a:lnTo>
                  <a:lnTo>
                    <a:pt x="0" y="66"/>
                  </a:lnTo>
                  <a:lnTo>
                    <a:pt x="0" y="66"/>
                  </a:lnTo>
                  <a:lnTo>
                    <a:pt x="0" y="50"/>
                  </a:lnTo>
                  <a:lnTo>
                    <a:pt x="4" y="38"/>
                  </a:lnTo>
                  <a:lnTo>
                    <a:pt x="10" y="26"/>
                  </a:lnTo>
                  <a:lnTo>
                    <a:pt x="18" y="18"/>
                  </a:lnTo>
                  <a:lnTo>
                    <a:pt x="28" y="10"/>
                  </a:lnTo>
                  <a:lnTo>
                    <a:pt x="40" y="4"/>
                  </a:lnTo>
                  <a:lnTo>
                    <a:pt x="54" y="2"/>
                  </a:lnTo>
                  <a:lnTo>
                    <a:pt x="70" y="0"/>
                  </a:lnTo>
                  <a:lnTo>
                    <a:pt x="70" y="0"/>
                  </a:lnTo>
                  <a:lnTo>
                    <a:pt x="86" y="2"/>
                  </a:lnTo>
                  <a:lnTo>
                    <a:pt x="100" y="6"/>
                  </a:lnTo>
                  <a:lnTo>
                    <a:pt x="112" y="12"/>
                  </a:lnTo>
                  <a:lnTo>
                    <a:pt x="122" y="18"/>
                  </a:lnTo>
                  <a:lnTo>
                    <a:pt x="130" y="28"/>
                  </a:lnTo>
                  <a:lnTo>
                    <a:pt x="134" y="38"/>
                  </a:lnTo>
                  <a:lnTo>
                    <a:pt x="138" y="52"/>
                  </a:lnTo>
                  <a:lnTo>
                    <a:pt x="138" y="66"/>
                  </a:lnTo>
                  <a:lnTo>
                    <a:pt x="138" y="114"/>
                  </a:lnTo>
                  <a:lnTo>
                    <a:pt x="56" y="114"/>
                  </a:lnTo>
                  <a:lnTo>
                    <a:pt x="56" y="146"/>
                  </a:lnTo>
                  <a:lnTo>
                    <a:pt x="56" y="146"/>
                  </a:lnTo>
                  <a:lnTo>
                    <a:pt x="56" y="152"/>
                  </a:lnTo>
                  <a:lnTo>
                    <a:pt x="60" y="156"/>
                  </a:lnTo>
                  <a:lnTo>
                    <a:pt x="64" y="158"/>
                  </a:lnTo>
                  <a:lnTo>
                    <a:pt x="70" y="160"/>
                  </a:lnTo>
                  <a:lnTo>
                    <a:pt x="70" y="160"/>
                  </a:lnTo>
                  <a:lnTo>
                    <a:pt x="74" y="158"/>
                  </a:lnTo>
                  <a:lnTo>
                    <a:pt x="78" y="156"/>
                  </a:lnTo>
                  <a:lnTo>
                    <a:pt x="82" y="152"/>
                  </a:lnTo>
                  <a:lnTo>
                    <a:pt x="82" y="146"/>
                  </a:lnTo>
                  <a:lnTo>
                    <a:pt x="82" y="130"/>
                  </a:lnTo>
                  <a:lnTo>
                    <a:pt x="138" y="130"/>
                  </a:lnTo>
                  <a:close/>
                  <a:moveTo>
                    <a:pt x="82" y="76"/>
                  </a:moveTo>
                  <a:lnTo>
                    <a:pt x="82" y="54"/>
                  </a:lnTo>
                  <a:lnTo>
                    <a:pt x="82" y="54"/>
                  </a:lnTo>
                  <a:lnTo>
                    <a:pt x="82" y="48"/>
                  </a:lnTo>
                  <a:lnTo>
                    <a:pt x="78" y="44"/>
                  </a:lnTo>
                  <a:lnTo>
                    <a:pt x="74" y="42"/>
                  </a:lnTo>
                  <a:lnTo>
                    <a:pt x="70" y="42"/>
                  </a:lnTo>
                  <a:lnTo>
                    <a:pt x="70" y="42"/>
                  </a:lnTo>
                  <a:lnTo>
                    <a:pt x="64" y="42"/>
                  </a:lnTo>
                  <a:lnTo>
                    <a:pt x="60" y="44"/>
                  </a:lnTo>
                  <a:lnTo>
                    <a:pt x="56" y="50"/>
                  </a:lnTo>
                  <a:lnTo>
                    <a:pt x="56" y="54"/>
                  </a:lnTo>
                  <a:lnTo>
                    <a:pt x="56" y="54"/>
                  </a:lnTo>
                  <a:lnTo>
                    <a:pt x="56" y="76"/>
                  </a:lnTo>
                  <a:lnTo>
                    <a:pt x="82" y="7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2"/>
            <p:cNvSpPr>
              <a:spLocks/>
            </p:cNvSpPr>
            <p:nvPr/>
          </p:nvSpPr>
          <p:spPr bwMode="auto">
            <a:xfrm>
              <a:off x="5006975" y="4102100"/>
              <a:ext cx="155575" cy="304800"/>
            </a:xfrm>
            <a:custGeom>
              <a:avLst/>
              <a:gdLst/>
              <a:ahLst/>
              <a:cxnLst>
                <a:cxn ang="0">
                  <a:pos x="52" y="4"/>
                </a:cxn>
                <a:cxn ang="0">
                  <a:pos x="52" y="30"/>
                </a:cxn>
                <a:cxn ang="0">
                  <a:pos x="54" y="30"/>
                </a:cxn>
                <a:cxn ang="0">
                  <a:pos x="54" y="30"/>
                </a:cxn>
                <a:cxn ang="0">
                  <a:pos x="60" y="18"/>
                </a:cxn>
                <a:cxn ang="0">
                  <a:pos x="72" y="10"/>
                </a:cxn>
                <a:cxn ang="0">
                  <a:pos x="84" y="4"/>
                </a:cxn>
                <a:cxn ang="0">
                  <a:pos x="98" y="0"/>
                </a:cxn>
                <a:cxn ang="0">
                  <a:pos x="98" y="62"/>
                </a:cxn>
                <a:cxn ang="0">
                  <a:pos x="98" y="62"/>
                </a:cxn>
                <a:cxn ang="0">
                  <a:pos x="92" y="62"/>
                </a:cxn>
                <a:cxn ang="0">
                  <a:pos x="92" y="62"/>
                </a:cxn>
                <a:cxn ang="0">
                  <a:pos x="84" y="62"/>
                </a:cxn>
                <a:cxn ang="0">
                  <a:pos x="78" y="64"/>
                </a:cxn>
                <a:cxn ang="0">
                  <a:pos x="72" y="66"/>
                </a:cxn>
                <a:cxn ang="0">
                  <a:pos x="68" y="70"/>
                </a:cxn>
                <a:cxn ang="0">
                  <a:pos x="62" y="78"/>
                </a:cxn>
                <a:cxn ang="0">
                  <a:pos x="60" y="90"/>
                </a:cxn>
                <a:cxn ang="0">
                  <a:pos x="60" y="192"/>
                </a:cxn>
                <a:cxn ang="0">
                  <a:pos x="0" y="192"/>
                </a:cxn>
                <a:cxn ang="0">
                  <a:pos x="0" y="4"/>
                </a:cxn>
                <a:cxn ang="0">
                  <a:pos x="52" y="4"/>
                </a:cxn>
              </a:cxnLst>
              <a:rect l="0" t="0" r="r" b="b"/>
              <a:pathLst>
                <a:path w="98" h="192">
                  <a:moveTo>
                    <a:pt x="52" y="4"/>
                  </a:moveTo>
                  <a:lnTo>
                    <a:pt x="52" y="30"/>
                  </a:lnTo>
                  <a:lnTo>
                    <a:pt x="54" y="30"/>
                  </a:lnTo>
                  <a:lnTo>
                    <a:pt x="54" y="30"/>
                  </a:lnTo>
                  <a:lnTo>
                    <a:pt x="60" y="18"/>
                  </a:lnTo>
                  <a:lnTo>
                    <a:pt x="72" y="10"/>
                  </a:lnTo>
                  <a:lnTo>
                    <a:pt x="84" y="4"/>
                  </a:lnTo>
                  <a:lnTo>
                    <a:pt x="98" y="0"/>
                  </a:lnTo>
                  <a:lnTo>
                    <a:pt x="98" y="62"/>
                  </a:lnTo>
                  <a:lnTo>
                    <a:pt x="98" y="62"/>
                  </a:lnTo>
                  <a:lnTo>
                    <a:pt x="92" y="62"/>
                  </a:lnTo>
                  <a:lnTo>
                    <a:pt x="92" y="62"/>
                  </a:lnTo>
                  <a:lnTo>
                    <a:pt x="84" y="62"/>
                  </a:lnTo>
                  <a:lnTo>
                    <a:pt x="78" y="64"/>
                  </a:lnTo>
                  <a:lnTo>
                    <a:pt x="72" y="66"/>
                  </a:lnTo>
                  <a:lnTo>
                    <a:pt x="68" y="70"/>
                  </a:lnTo>
                  <a:lnTo>
                    <a:pt x="62" y="78"/>
                  </a:lnTo>
                  <a:lnTo>
                    <a:pt x="60" y="90"/>
                  </a:lnTo>
                  <a:lnTo>
                    <a:pt x="60" y="192"/>
                  </a:lnTo>
                  <a:lnTo>
                    <a:pt x="0" y="192"/>
                  </a:lnTo>
                  <a:lnTo>
                    <a:pt x="0" y="4"/>
                  </a:lnTo>
                  <a:lnTo>
                    <a:pt x="52" y="4"/>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3"/>
            <p:cNvSpPr>
              <a:spLocks noEditPoints="1"/>
            </p:cNvSpPr>
            <p:nvPr/>
          </p:nvSpPr>
          <p:spPr bwMode="auto">
            <a:xfrm>
              <a:off x="0" y="3429000"/>
              <a:ext cx="1079500" cy="1079500"/>
            </a:xfrm>
            <a:custGeom>
              <a:avLst/>
              <a:gdLst/>
              <a:ahLst/>
              <a:cxnLst>
                <a:cxn ang="0">
                  <a:pos x="668" y="248"/>
                </a:cxn>
                <a:cxn ang="0">
                  <a:pos x="452" y="270"/>
                </a:cxn>
                <a:cxn ang="0">
                  <a:pos x="644" y="188"/>
                </a:cxn>
                <a:cxn ang="0">
                  <a:pos x="596" y="116"/>
                </a:cxn>
                <a:cxn ang="0">
                  <a:pos x="426" y="240"/>
                </a:cxn>
                <a:cxn ang="0">
                  <a:pos x="394" y="220"/>
                </a:cxn>
                <a:cxn ang="0">
                  <a:pos x="528" y="56"/>
                </a:cxn>
                <a:cxn ang="0">
                  <a:pos x="394" y="220"/>
                </a:cxn>
                <a:cxn ang="0">
                  <a:pos x="390" y="218"/>
                </a:cxn>
                <a:cxn ang="0">
                  <a:pos x="414" y="8"/>
                </a:cxn>
                <a:cxn ang="0">
                  <a:pos x="340" y="0"/>
                </a:cxn>
                <a:cxn ang="0">
                  <a:pos x="326" y="210"/>
                </a:cxn>
                <a:cxn ang="0">
                  <a:pos x="358" y="0"/>
                </a:cxn>
                <a:cxn ang="0">
                  <a:pos x="490" y="644"/>
                </a:cxn>
                <a:cxn ang="0">
                  <a:pos x="550" y="606"/>
                </a:cxn>
                <a:cxn ang="0">
                  <a:pos x="570" y="590"/>
                </a:cxn>
                <a:cxn ang="0">
                  <a:pos x="618" y="534"/>
                </a:cxn>
                <a:cxn ang="0">
                  <a:pos x="632" y="514"/>
                </a:cxn>
                <a:cxn ang="0">
                  <a:pos x="664" y="442"/>
                </a:cxn>
                <a:cxn ang="0">
                  <a:pos x="670" y="420"/>
                </a:cxn>
                <a:cxn ang="0">
                  <a:pos x="680" y="340"/>
                </a:cxn>
                <a:cxn ang="0">
                  <a:pos x="468" y="366"/>
                </a:cxn>
                <a:cxn ang="0">
                  <a:pos x="450" y="412"/>
                </a:cxn>
                <a:cxn ang="0">
                  <a:pos x="392" y="460"/>
                </a:cxn>
                <a:cxn ang="0">
                  <a:pos x="340" y="470"/>
                </a:cxn>
                <a:cxn ang="0">
                  <a:pos x="302" y="464"/>
                </a:cxn>
                <a:cxn ang="0">
                  <a:pos x="258" y="440"/>
                </a:cxn>
                <a:cxn ang="0">
                  <a:pos x="226" y="402"/>
                </a:cxn>
                <a:cxn ang="0">
                  <a:pos x="210" y="352"/>
                </a:cxn>
                <a:cxn ang="0">
                  <a:pos x="218" y="292"/>
                </a:cxn>
                <a:cxn ang="0">
                  <a:pos x="278" y="224"/>
                </a:cxn>
                <a:cxn ang="0">
                  <a:pos x="270" y="8"/>
                </a:cxn>
                <a:cxn ang="0">
                  <a:pos x="284" y="208"/>
                </a:cxn>
                <a:cxn ang="0">
                  <a:pos x="152" y="58"/>
                </a:cxn>
                <a:cxn ang="0">
                  <a:pos x="114" y="88"/>
                </a:cxn>
                <a:cxn ang="0">
                  <a:pos x="210" y="240"/>
                </a:cxn>
                <a:cxn ang="0">
                  <a:pos x="36" y="190"/>
                </a:cxn>
                <a:cxn ang="0">
                  <a:pos x="20" y="228"/>
                </a:cxn>
                <a:cxn ang="0">
                  <a:pos x="160" y="314"/>
                </a:cxn>
                <a:cxn ang="0">
                  <a:pos x="0" y="340"/>
                </a:cxn>
                <a:cxn ang="0">
                  <a:pos x="6" y="402"/>
                </a:cxn>
                <a:cxn ang="0">
                  <a:pos x="154" y="414"/>
                </a:cxn>
                <a:cxn ang="0">
                  <a:pos x="46" y="508"/>
                </a:cxn>
                <a:cxn ang="0">
                  <a:pos x="80" y="558"/>
                </a:cxn>
                <a:cxn ang="0">
                  <a:pos x="202" y="516"/>
                </a:cxn>
                <a:cxn ang="0">
                  <a:pos x="170" y="634"/>
                </a:cxn>
                <a:cxn ang="0">
                  <a:pos x="224" y="660"/>
                </a:cxn>
                <a:cxn ang="0">
                  <a:pos x="308" y="580"/>
                </a:cxn>
                <a:cxn ang="0">
                  <a:pos x="340" y="680"/>
                </a:cxn>
                <a:cxn ang="0">
                  <a:pos x="378" y="588"/>
                </a:cxn>
                <a:cxn ang="0">
                  <a:pos x="466" y="656"/>
                </a:cxn>
              </a:cxnLst>
              <a:rect l="0" t="0" r="r" b="b"/>
              <a:pathLst>
                <a:path w="680" h="680">
                  <a:moveTo>
                    <a:pt x="470" y="318"/>
                  </a:moveTo>
                  <a:lnTo>
                    <a:pt x="470" y="318"/>
                  </a:lnTo>
                  <a:lnTo>
                    <a:pt x="466" y="300"/>
                  </a:lnTo>
                  <a:lnTo>
                    <a:pt x="668" y="248"/>
                  </a:lnTo>
                  <a:lnTo>
                    <a:pt x="668" y="248"/>
                  </a:lnTo>
                  <a:lnTo>
                    <a:pt x="672" y="270"/>
                  </a:lnTo>
                  <a:lnTo>
                    <a:pt x="470" y="318"/>
                  </a:lnTo>
                  <a:close/>
                  <a:moveTo>
                    <a:pt x="452" y="270"/>
                  </a:moveTo>
                  <a:lnTo>
                    <a:pt x="452" y="270"/>
                  </a:lnTo>
                  <a:lnTo>
                    <a:pt x="460" y="288"/>
                  </a:lnTo>
                  <a:lnTo>
                    <a:pt x="644" y="188"/>
                  </a:lnTo>
                  <a:lnTo>
                    <a:pt x="644" y="188"/>
                  </a:lnTo>
                  <a:lnTo>
                    <a:pt x="632" y="166"/>
                  </a:lnTo>
                  <a:lnTo>
                    <a:pt x="452" y="270"/>
                  </a:lnTo>
                  <a:close/>
                  <a:moveTo>
                    <a:pt x="596" y="116"/>
                  </a:moveTo>
                  <a:lnTo>
                    <a:pt x="596" y="116"/>
                  </a:lnTo>
                  <a:lnTo>
                    <a:pt x="586" y="104"/>
                  </a:lnTo>
                  <a:lnTo>
                    <a:pt x="574" y="94"/>
                  </a:lnTo>
                  <a:lnTo>
                    <a:pt x="426" y="240"/>
                  </a:lnTo>
                  <a:lnTo>
                    <a:pt x="426" y="240"/>
                  </a:lnTo>
                  <a:lnTo>
                    <a:pt x="434" y="248"/>
                  </a:lnTo>
                  <a:lnTo>
                    <a:pt x="444" y="258"/>
                  </a:lnTo>
                  <a:lnTo>
                    <a:pt x="596" y="116"/>
                  </a:lnTo>
                  <a:close/>
                  <a:moveTo>
                    <a:pt x="394" y="220"/>
                  </a:moveTo>
                  <a:lnTo>
                    <a:pt x="394" y="220"/>
                  </a:lnTo>
                  <a:lnTo>
                    <a:pt x="408" y="228"/>
                  </a:lnTo>
                  <a:lnTo>
                    <a:pt x="420" y="236"/>
                  </a:lnTo>
                  <a:lnTo>
                    <a:pt x="528" y="56"/>
                  </a:lnTo>
                  <a:lnTo>
                    <a:pt x="528" y="56"/>
                  </a:lnTo>
                  <a:lnTo>
                    <a:pt x="514" y="48"/>
                  </a:lnTo>
                  <a:lnTo>
                    <a:pt x="500" y="40"/>
                  </a:lnTo>
                  <a:lnTo>
                    <a:pt x="394" y="220"/>
                  </a:lnTo>
                  <a:close/>
                  <a:moveTo>
                    <a:pt x="360" y="210"/>
                  </a:moveTo>
                  <a:lnTo>
                    <a:pt x="360" y="210"/>
                  </a:lnTo>
                  <a:lnTo>
                    <a:pt x="376" y="214"/>
                  </a:lnTo>
                  <a:lnTo>
                    <a:pt x="390" y="218"/>
                  </a:lnTo>
                  <a:lnTo>
                    <a:pt x="446" y="18"/>
                  </a:lnTo>
                  <a:lnTo>
                    <a:pt x="446" y="18"/>
                  </a:lnTo>
                  <a:lnTo>
                    <a:pt x="430" y="12"/>
                  </a:lnTo>
                  <a:lnTo>
                    <a:pt x="414" y="8"/>
                  </a:lnTo>
                  <a:lnTo>
                    <a:pt x="360" y="210"/>
                  </a:lnTo>
                  <a:close/>
                  <a:moveTo>
                    <a:pt x="358" y="0"/>
                  </a:moveTo>
                  <a:lnTo>
                    <a:pt x="358" y="0"/>
                  </a:lnTo>
                  <a:lnTo>
                    <a:pt x="340" y="0"/>
                  </a:lnTo>
                  <a:lnTo>
                    <a:pt x="340" y="0"/>
                  </a:lnTo>
                  <a:lnTo>
                    <a:pt x="324" y="0"/>
                  </a:lnTo>
                  <a:lnTo>
                    <a:pt x="326" y="210"/>
                  </a:lnTo>
                  <a:lnTo>
                    <a:pt x="326" y="210"/>
                  </a:lnTo>
                  <a:lnTo>
                    <a:pt x="340" y="208"/>
                  </a:lnTo>
                  <a:lnTo>
                    <a:pt x="340" y="208"/>
                  </a:lnTo>
                  <a:lnTo>
                    <a:pt x="356" y="210"/>
                  </a:lnTo>
                  <a:lnTo>
                    <a:pt x="358" y="0"/>
                  </a:lnTo>
                  <a:close/>
                  <a:moveTo>
                    <a:pt x="466" y="656"/>
                  </a:moveTo>
                  <a:lnTo>
                    <a:pt x="444" y="576"/>
                  </a:lnTo>
                  <a:lnTo>
                    <a:pt x="446" y="574"/>
                  </a:lnTo>
                  <a:lnTo>
                    <a:pt x="490" y="644"/>
                  </a:lnTo>
                  <a:lnTo>
                    <a:pt x="490" y="644"/>
                  </a:lnTo>
                  <a:lnTo>
                    <a:pt x="506" y="636"/>
                  </a:lnTo>
                  <a:lnTo>
                    <a:pt x="522" y="628"/>
                  </a:lnTo>
                  <a:lnTo>
                    <a:pt x="550" y="606"/>
                  </a:lnTo>
                  <a:lnTo>
                    <a:pt x="510" y="542"/>
                  </a:lnTo>
                  <a:lnTo>
                    <a:pt x="512" y="540"/>
                  </a:lnTo>
                  <a:lnTo>
                    <a:pt x="570" y="590"/>
                  </a:lnTo>
                  <a:lnTo>
                    <a:pt x="570" y="590"/>
                  </a:lnTo>
                  <a:lnTo>
                    <a:pt x="582" y="578"/>
                  </a:lnTo>
                  <a:lnTo>
                    <a:pt x="596" y="564"/>
                  </a:lnTo>
                  <a:lnTo>
                    <a:pt x="608" y="550"/>
                  </a:lnTo>
                  <a:lnTo>
                    <a:pt x="618" y="534"/>
                  </a:lnTo>
                  <a:lnTo>
                    <a:pt x="566" y="488"/>
                  </a:lnTo>
                  <a:lnTo>
                    <a:pt x="568" y="486"/>
                  </a:lnTo>
                  <a:lnTo>
                    <a:pt x="632" y="514"/>
                  </a:lnTo>
                  <a:lnTo>
                    <a:pt x="632" y="514"/>
                  </a:lnTo>
                  <a:lnTo>
                    <a:pt x="642" y="498"/>
                  </a:lnTo>
                  <a:lnTo>
                    <a:pt x="650" y="480"/>
                  </a:lnTo>
                  <a:lnTo>
                    <a:pt x="658" y="462"/>
                  </a:lnTo>
                  <a:lnTo>
                    <a:pt x="664" y="442"/>
                  </a:lnTo>
                  <a:lnTo>
                    <a:pt x="606" y="416"/>
                  </a:lnTo>
                  <a:lnTo>
                    <a:pt x="608" y="412"/>
                  </a:lnTo>
                  <a:lnTo>
                    <a:pt x="670" y="420"/>
                  </a:lnTo>
                  <a:lnTo>
                    <a:pt x="670" y="420"/>
                  </a:lnTo>
                  <a:lnTo>
                    <a:pt x="674" y="400"/>
                  </a:lnTo>
                  <a:lnTo>
                    <a:pt x="678" y="382"/>
                  </a:lnTo>
                  <a:lnTo>
                    <a:pt x="680" y="360"/>
                  </a:lnTo>
                  <a:lnTo>
                    <a:pt x="680" y="340"/>
                  </a:lnTo>
                  <a:lnTo>
                    <a:pt x="472" y="340"/>
                  </a:lnTo>
                  <a:lnTo>
                    <a:pt x="472" y="340"/>
                  </a:lnTo>
                  <a:lnTo>
                    <a:pt x="470" y="354"/>
                  </a:lnTo>
                  <a:lnTo>
                    <a:pt x="468" y="366"/>
                  </a:lnTo>
                  <a:lnTo>
                    <a:pt x="466" y="378"/>
                  </a:lnTo>
                  <a:lnTo>
                    <a:pt x="462" y="390"/>
                  </a:lnTo>
                  <a:lnTo>
                    <a:pt x="456" y="402"/>
                  </a:lnTo>
                  <a:lnTo>
                    <a:pt x="450" y="412"/>
                  </a:lnTo>
                  <a:lnTo>
                    <a:pt x="434" y="432"/>
                  </a:lnTo>
                  <a:lnTo>
                    <a:pt x="414" y="448"/>
                  </a:lnTo>
                  <a:lnTo>
                    <a:pt x="404" y="454"/>
                  </a:lnTo>
                  <a:lnTo>
                    <a:pt x="392" y="460"/>
                  </a:lnTo>
                  <a:lnTo>
                    <a:pt x="380" y="464"/>
                  </a:lnTo>
                  <a:lnTo>
                    <a:pt x="368" y="468"/>
                  </a:lnTo>
                  <a:lnTo>
                    <a:pt x="354" y="470"/>
                  </a:lnTo>
                  <a:lnTo>
                    <a:pt x="340" y="470"/>
                  </a:lnTo>
                  <a:lnTo>
                    <a:pt x="340" y="470"/>
                  </a:lnTo>
                  <a:lnTo>
                    <a:pt x="328" y="470"/>
                  </a:lnTo>
                  <a:lnTo>
                    <a:pt x="314" y="468"/>
                  </a:lnTo>
                  <a:lnTo>
                    <a:pt x="302" y="464"/>
                  </a:lnTo>
                  <a:lnTo>
                    <a:pt x="290" y="460"/>
                  </a:lnTo>
                  <a:lnTo>
                    <a:pt x="278" y="454"/>
                  </a:lnTo>
                  <a:lnTo>
                    <a:pt x="268" y="448"/>
                  </a:lnTo>
                  <a:lnTo>
                    <a:pt x="258" y="440"/>
                  </a:lnTo>
                  <a:lnTo>
                    <a:pt x="248" y="432"/>
                  </a:lnTo>
                  <a:lnTo>
                    <a:pt x="240" y="422"/>
                  </a:lnTo>
                  <a:lnTo>
                    <a:pt x="232" y="412"/>
                  </a:lnTo>
                  <a:lnTo>
                    <a:pt x="226" y="402"/>
                  </a:lnTo>
                  <a:lnTo>
                    <a:pt x="220" y="390"/>
                  </a:lnTo>
                  <a:lnTo>
                    <a:pt x="216" y="378"/>
                  </a:lnTo>
                  <a:lnTo>
                    <a:pt x="212" y="366"/>
                  </a:lnTo>
                  <a:lnTo>
                    <a:pt x="210" y="352"/>
                  </a:lnTo>
                  <a:lnTo>
                    <a:pt x="210" y="340"/>
                  </a:lnTo>
                  <a:lnTo>
                    <a:pt x="210" y="340"/>
                  </a:lnTo>
                  <a:lnTo>
                    <a:pt x="212" y="316"/>
                  </a:lnTo>
                  <a:lnTo>
                    <a:pt x="218" y="292"/>
                  </a:lnTo>
                  <a:lnTo>
                    <a:pt x="230" y="272"/>
                  </a:lnTo>
                  <a:lnTo>
                    <a:pt x="242" y="254"/>
                  </a:lnTo>
                  <a:lnTo>
                    <a:pt x="260" y="238"/>
                  </a:lnTo>
                  <a:lnTo>
                    <a:pt x="278" y="224"/>
                  </a:lnTo>
                  <a:lnTo>
                    <a:pt x="300" y="216"/>
                  </a:lnTo>
                  <a:lnTo>
                    <a:pt x="322" y="210"/>
                  </a:lnTo>
                  <a:lnTo>
                    <a:pt x="270" y="8"/>
                  </a:lnTo>
                  <a:lnTo>
                    <a:pt x="270" y="8"/>
                  </a:lnTo>
                  <a:lnTo>
                    <a:pt x="252" y="12"/>
                  </a:lnTo>
                  <a:lnTo>
                    <a:pt x="234" y="18"/>
                  </a:lnTo>
                  <a:lnTo>
                    <a:pt x="286" y="206"/>
                  </a:lnTo>
                  <a:lnTo>
                    <a:pt x="284" y="208"/>
                  </a:lnTo>
                  <a:lnTo>
                    <a:pt x="186" y="38"/>
                  </a:lnTo>
                  <a:lnTo>
                    <a:pt x="186" y="38"/>
                  </a:lnTo>
                  <a:lnTo>
                    <a:pt x="168" y="46"/>
                  </a:lnTo>
                  <a:lnTo>
                    <a:pt x="152" y="58"/>
                  </a:lnTo>
                  <a:lnTo>
                    <a:pt x="248" y="216"/>
                  </a:lnTo>
                  <a:lnTo>
                    <a:pt x="246" y="218"/>
                  </a:lnTo>
                  <a:lnTo>
                    <a:pt x="114" y="88"/>
                  </a:lnTo>
                  <a:lnTo>
                    <a:pt x="114" y="88"/>
                  </a:lnTo>
                  <a:lnTo>
                    <a:pt x="98" y="100"/>
                  </a:lnTo>
                  <a:lnTo>
                    <a:pt x="84" y="116"/>
                  </a:lnTo>
                  <a:lnTo>
                    <a:pt x="212" y="238"/>
                  </a:lnTo>
                  <a:lnTo>
                    <a:pt x="210" y="240"/>
                  </a:lnTo>
                  <a:lnTo>
                    <a:pt x="58" y="152"/>
                  </a:lnTo>
                  <a:lnTo>
                    <a:pt x="58" y="152"/>
                  </a:lnTo>
                  <a:lnTo>
                    <a:pt x="46" y="170"/>
                  </a:lnTo>
                  <a:lnTo>
                    <a:pt x="36" y="190"/>
                  </a:lnTo>
                  <a:lnTo>
                    <a:pt x="182" y="270"/>
                  </a:lnTo>
                  <a:lnTo>
                    <a:pt x="180" y="274"/>
                  </a:lnTo>
                  <a:lnTo>
                    <a:pt x="20" y="228"/>
                  </a:lnTo>
                  <a:lnTo>
                    <a:pt x="20" y="228"/>
                  </a:lnTo>
                  <a:lnTo>
                    <a:pt x="12" y="252"/>
                  </a:lnTo>
                  <a:lnTo>
                    <a:pt x="6" y="274"/>
                  </a:lnTo>
                  <a:lnTo>
                    <a:pt x="160" y="312"/>
                  </a:lnTo>
                  <a:lnTo>
                    <a:pt x="160" y="314"/>
                  </a:lnTo>
                  <a:lnTo>
                    <a:pt x="2" y="314"/>
                  </a:lnTo>
                  <a:lnTo>
                    <a:pt x="2" y="314"/>
                  </a:lnTo>
                  <a:lnTo>
                    <a:pt x="0" y="340"/>
                  </a:lnTo>
                  <a:lnTo>
                    <a:pt x="0" y="340"/>
                  </a:lnTo>
                  <a:lnTo>
                    <a:pt x="2" y="364"/>
                  </a:lnTo>
                  <a:lnTo>
                    <a:pt x="150" y="362"/>
                  </a:lnTo>
                  <a:lnTo>
                    <a:pt x="150" y="366"/>
                  </a:lnTo>
                  <a:lnTo>
                    <a:pt x="6" y="402"/>
                  </a:lnTo>
                  <a:lnTo>
                    <a:pt x="6" y="402"/>
                  </a:lnTo>
                  <a:lnTo>
                    <a:pt x="12" y="428"/>
                  </a:lnTo>
                  <a:lnTo>
                    <a:pt x="20" y="452"/>
                  </a:lnTo>
                  <a:lnTo>
                    <a:pt x="154" y="414"/>
                  </a:lnTo>
                  <a:lnTo>
                    <a:pt x="154" y="418"/>
                  </a:lnTo>
                  <a:lnTo>
                    <a:pt x="32" y="484"/>
                  </a:lnTo>
                  <a:lnTo>
                    <a:pt x="32" y="484"/>
                  </a:lnTo>
                  <a:lnTo>
                    <a:pt x="46" y="508"/>
                  </a:lnTo>
                  <a:lnTo>
                    <a:pt x="60" y="532"/>
                  </a:lnTo>
                  <a:lnTo>
                    <a:pt x="170" y="468"/>
                  </a:lnTo>
                  <a:lnTo>
                    <a:pt x="172" y="470"/>
                  </a:lnTo>
                  <a:lnTo>
                    <a:pt x="80" y="558"/>
                  </a:lnTo>
                  <a:lnTo>
                    <a:pt x="80" y="558"/>
                  </a:lnTo>
                  <a:lnTo>
                    <a:pt x="98" y="580"/>
                  </a:lnTo>
                  <a:lnTo>
                    <a:pt x="120" y="598"/>
                  </a:lnTo>
                  <a:lnTo>
                    <a:pt x="202" y="516"/>
                  </a:lnTo>
                  <a:lnTo>
                    <a:pt x="204" y="518"/>
                  </a:lnTo>
                  <a:lnTo>
                    <a:pt x="146" y="618"/>
                  </a:lnTo>
                  <a:lnTo>
                    <a:pt x="146" y="618"/>
                  </a:lnTo>
                  <a:lnTo>
                    <a:pt x="170" y="634"/>
                  </a:lnTo>
                  <a:lnTo>
                    <a:pt x="196" y="648"/>
                  </a:lnTo>
                  <a:lnTo>
                    <a:pt x="248" y="556"/>
                  </a:lnTo>
                  <a:lnTo>
                    <a:pt x="252" y="558"/>
                  </a:lnTo>
                  <a:lnTo>
                    <a:pt x="224" y="660"/>
                  </a:lnTo>
                  <a:lnTo>
                    <a:pt x="224" y="660"/>
                  </a:lnTo>
                  <a:lnTo>
                    <a:pt x="252" y="668"/>
                  </a:lnTo>
                  <a:lnTo>
                    <a:pt x="282" y="674"/>
                  </a:lnTo>
                  <a:lnTo>
                    <a:pt x="308" y="580"/>
                  </a:lnTo>
                  <a:lnTo>
                    <a:pt x="310" y="580"/>
                  </a:lnTo>
                  <a:lnTo>
                    <a:pt x="312" y="678"/>
                  </a:lnTo>
                  <a:lnTo>
                    <a:pt x="312" y="678"/>
                  </a:lnTo>
                  <a:lnTo>
                    <a:pt x="340" y="680"/>
                  </a:lnTo>
                  <a:lnTo>
                    <a:pt x="340" y="680"/>
                  </a:lnTo>
                  <a:lnTo>
                    <a:pt x="374" y="678"/>
                  </a:lnTo>
                  <a:lnTo>
                    <a:pt x="374" y="588"/>
                  </a:lnTo>
                  <a:lnTo>
                    <a:pt x="378" y="588"/>
                  </a:lnTo>
                  <a:lnTo>
                    <a:pt x="402" y="674"/>
                  </a:lnTo>
                  <a:lnTo>
                    <a:pt x="402" y="674"/>
                  </a:lnTo>
                  <a:lnTo>
                    <a:pt x="436" y="666"/>
                  </a:lnTo>
                  <a:lnTo>
                    <a:pt x="466" y="656"/>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4"/>
            <p:cNvSpPr>
              <a:spLocks/>
            </p:cNvSpPr>
            <p:nvPr/>
          </p:nvSpPr>
          <p:spPr bwMode="auto">
            <a:xfrm>
              <a:off x="739775" y="3822700"/>
              <a:ext cx="327025" cy="111125"/>
            </a:xfrm>
            <a:custGeom>
              <a:avLst/>
              <a:gdLst/>
              <a:ahLst/>
              <a:cxnLst>
                <a:cxn ang="0">
                  <a:pos x="4" y="70"/>
                </a:cxn>
                <a:cxn ang="0">
                  <a:pos x="4" y="70"/>
                </a:cxn>
                <a:cxn ang="0">
                  <a:pos x="0" y="52"/>
                </a:cxn>
                <a:cxn ang="0">
                  <a:pos x="202" y="0"/>
                </a:cxn>
                <a:cxn ang="0">
                  <a:pos x="202" y="0"/>
                </a:cxn>
                <a:cxn ang="0">
                  <a:pos x="206" y="22"/>
                </a:cxn>
                <a:cxn ang="0">
                  <a:pos x="4" y="70"/>
                </a:cxn>
              </a:cxnLst>
              <a:rect l="0" t="0" r="r" b="b"/>
              <a:pathLst>
                <a:path w="206" h="70">
                  <a:moveTo>
                    <a:pt x="4" y="70"/>
                  </a:moveTo>
                  <a:lnTo>
                    <a:pt x="4" y="70"/>
                  </a:lnTo>
                  <a:lnTo>
                    <a:pt x="0" y="52"/>
                  </a:lnTo>
                  <a:lnTo>
                    <a:pt x="202" y="0"/>
                  </a:lnTo>
                  <a:lnTo>
                    <a:pt x="202" y="0"/>
                  </a:lnTo>
                  <a:lnTo>
                    <a:pt x="206" y="22"/>
                  </a:lnTo>
                  <a:lnTo>
                    <a:pt x="4" y="7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5"/>
            <p:cNvSpPr>
              <a:spLocks/>
            </p:cNvSpPr>
            <p:nvPr/>
          </p:nvSpPr>
          <p:spPr bwMode="auto">
            <a:xfrm>
              <a:off x="717550" y="3692525"/>
              <a:ext cx="304800" cy="193675"/>
            </a:xfrm>
            <a:custGeom>
              <a:avLst/>
              <a:gdLst/>
              <a:ahLst/>
              <a:cxnLst>
                <a:cxn ang="0">
                  <a:pos x="0" y="104"/>
                </a:cxn>
                <a:cxn ang="0">
                  <a:pos x="0" y="104"/>
                </a:cxn>
                <a:cxn ang="0">
                  <a:pos x="8" y="122"/>
                </a:cxn>
                <a:cxn ang="0">
                  <a:pos x="192" y="22"/>
                </a:cxn>
                <a:cxn ang="0">
                  <a:pos x="192" y="22"/>
                </a:cxn>
                <a:cxn ang="0">
                  <a:pos x="180" y="0"/>
                </a:cxn>
                <a:cxn ang="0">
                  <a:pos x="0" y="104"/>
                </a:cxn>
              </a:cxnLst>
              <a:rect l="0" t="0" r="r" b="b"/>
              <a:pathLst>
                <a:path w="192" h="122">
                  <a:moveTo>
                    <a:pt x="0" y="104"/>
                  </a:moveTo>
                  <a:lnTo>
                    <a:pt x="0" y="104"/>
                  </a:lnTo>
                  <a:lnTo>
                    <a:pt x="8" y="122"/>
                  </a:lnTo>
                  <a:lnTo>
                    <a:pt x="192" y="22"/>
                  </a:lnTo>
                  <a:lnTo>
                    <a:pt x="192" y="22"/>
                  </a:lnTo>
                  <a:lnTo>
                    <a:pt x="180" y="0"/>
                  </a:lnTo>
                  <a:lnTo>
                    <a:pt x="0" y="104"/>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6"/>
            <p:cNvSpPr>
              <a:spLocks/>
            </p:cNvSpPr>
            <p:nvPr/>
          </p:nvSpPr>
          <p:spPr bwMode="auto">
            <a:xfrm>
              <a:off x="676275" y="3578225"/>
              <a:ext cx="269875" cy="260350"/>
            </a:xfrm>
            <a:custGeom>
              <a:avLst/>
              <a:gdLst/>
              <a:ahLst/>
              <a:cxnLst>
                <a:cxn ang="0">
                  <a:pos x="170" y="22"/>
                </a:cxn>
                <a:cxn ang="0">
                  <a:pos x="170" y="22"/>
                </a:cxn>
                <a:cxn ang="0">
                  <a:pos x="160" y="10"/>
                </a:cxn>
                <a:cxn ang="0">
                  <a:pos x="148" y="0"/>
                </a:cxn>
                <a:cxn ang="0">
                  <a:pos x="0" y="146"/>
                </a:cxn>
                <a:cxn ang="0">
                  <a:pos x="0" y="146"/>
                </a:cxn>
                <a:cxn ang="0">
                  <a:pos x="8" y="154"/>
                </a:cxn>
                <a:cxn ang="0">
                  <a:pos x="18" y="164"/>
                </a:cxn>
                <a:cxn ang="0">
                  <a:pos x="170" y="22"/>
                </a:cxn>
              </a:cxnLst>
              <a:rect l="0" t="0" r="r" b="b"/>
              <a:pathLst>
                <a:path w="170" h="164">
                  <a:moveTo>
                    <a:pt x="170" y="22"/>
                  </a:moveTo>
                  <a:lnTo>
                    <a:pt x="170" y="22"/>
                  </a:lnTo>
                  <a:lnTo>
                    <a:pt x="160" y="10"/>
                  </a:lnTo>
                  <a:lnTo>
                    <a:pt x="148" y="0"/>
                  </a:lnTo>
                  <a:lnTo>
                    <a:pt x="0" y="146"/>
                  </a:lnTo>
                  <a:lnTo>
                    <a:pt x="0" y="146"/>
                  </a:lnTo>
                  <a:lnTo>
                    <a:pt x="8" y="154"/>
                  </a:lnTo>
                  <a:lnTo>
                    <a:pt x="18" y="164"/>
                  </a:lnTo>
                  <a:lnTo>
                    <a:pt x="170" y="2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7"/>
            <p:cNvSpPr>
              <a:spLocks/>
            </p:cNvSpPr>
            <p:nvPr/>
          </p:nvSpPr>
          <p:spPr bwMode="auto">
            <a:xfrm>
              <a:off x="625475" y="3492500"/>
              <a:ext cx="212725" cy="311150"/>
            </a:xfrm>
            <a:custGeom>
              <a:avLst/>
              <a:gdLst/>
              <a:ahLst/>
              <a:cxnLst>
                <a:cxn ang="0">
                  <a:pos x="0" y="180"/>
                </a:cxn>
                <a:cxn ang="0">
                  <a:pos x="0" y="180"/>
                </a:cxn>
                <a:cxn ang="0">
                  <a:pos x="14" y="188"/>
                </a:cxn>
                <a:cxn ang="0">
                  <a:pos x="26" y="196"/>
                </a:cxn>
                <a:cxn ang="0">
                  <a:pos x="134" y="16"/>
                </a:cxn>
                <a:cxn ang="0">
                  <a:pos x="134" y="16"/>
                </a:cxn>
                <a:cxn ang="0">
                  <a:pos x="120" y="8"/>
                </a:cxn>
                <a:cxn ang="0">
                  <a:pos x="106" y="0"/>
                </a:cxn>
                <a:cxn ang="0">
                  <a:pos x="0" y="180"/>
                </a:cxn>
              </a:cxnLst>
              <a:rect l="0" t="0" r="r" b="b"/>
              <a:pathLst>
                <a:path w="134" h="196">
                  <a:moveTo>
                    <a:pt x="0" y="180"/>
                  </a:moveTo>
                  <a:lnTo>
                    <a:pt x="0" y="180"/>
                  </a:lnTo>
                  <a:lnTo>
                    <a:pt x="14" y="188"/>
                  </a:lnTo>
                  <a:lnTo>
                    <a:pt x="26" y="196"/>
                  </a:lnTo>
                  <a:lnTo>
                    <a:pt x="134" y="16"/>
                  </a:lnTo>
                  <a:lnTo>
                    <a:pt x="134" y="16"/>
                  </a:lnTo>
                  <a:lnTo>
                    <a:pt x="120" y="8"/>
                  </a:lnTo>
                  <a:lnTo>
                    <a:pt x="106" y="0"/>
                  </a:lnTo>
                  <a:lnTo>
                    <a:pt x="0" y="18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8"/>
            <p:cNvSpPr>
              <a:spLocks/>
            </p:cNvSpPr>
            <p:nvPr/>
          </p:nvSpPr>
          <p:spPr bwMode="auto">
            <a:xfrm>
              <a:off x="571500" y="3441700"/>
              <a:ext cx="136525" cy="333375"/>
            </a:xfrm>
            <a:custGeom>
              <a:avLst/>
              <a:gdLst/>
              <a:ahLst/>
              <a:cxnLst>
                <a:cxn ang="0">
                  <a:pos x="0" y="202"/>
                </a:cxn>
                <a:cxn ang="0">
                  <a:pos x="0" y="202"/>
                </a:cxn>
                <a:cxn ang="0">
                  <a:pos x="16" y="206"/>
                </a:cxn>
                <a:cxn ang="0">
                  <a:pos x="30" y="210"/>
                </a:cxn>
                <a:cxn ang="0">
                  <a:pos x="86" y="10"/>
                </a:cxn>
                <a:cxn ang="0">
                  <a:pos x="86" y="10"/>
                </a:cxn>
                <a:cxn ang="0">
                  <a:pos x="70" y="4"/>
                </a:cxn>
                <a:cxn ang="0">
                  <a:pos x="54" y="0"/>
                </a:cxn>
                <a:cxn ang="0">
                  <a:pos x="0" y="202"/>
                </a:cxn>
              </a:cxnLst>
              <a:rect l="0" t="0" r="r" b="b"/>
              <a:pathLst>
                <a:path w="86" h="210">
                  <a:moveTo>
                    <a:pt x="0" y="202"/>
                  </a:moveTo>
                  <a:lnTo>
                    <a:pt x="0" y="202"/>
                  </a:lnTo>
                  <a:lnTo>
                    <a:pt x="16" y="206"/>
                  </a:lnTo>
                  <a:lnTo>
                    <a:pt x="30" y="210"/>
                  </a:lnTo>
                  <a:lnTo>
                    <a:pt x="86" y="10"/>
                  </a:lnTo>
                  <a:lnTo>
                    <a:pt x="86" y="10"/>
                  </a:lnTo>
                  <a:lnTo>
                    <a:pt x="70" y="4"/>
                  </a:lnTo>
                  <a:lnTo>
                    <a:pt x="54" y="0"/>
                  </a:lnTo>
                  <a:lnTo>
                    <a:pt x="0" y="202"/>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9"/>
            <p:cNvSpPr>
              <a:spLocks/>
            </p:cNvSpPr>
            <p:nvPr/>
          </p:nvSpPr>
          <p:spPr bwMode="auto">
            <a:xfrm>
              <a:off x="514350" y="3429000"/>
              <a:ext cx="53975" cy="333375"/>
            </a:xfrm>
            <a:custGeom>
              <a:avLst/>
              <a:gdLst/>
              <a:ahLst/>
              <a:cxnLst>
                <a:cxn ang="0">
                  <a:pos x="34" y="0"/>
                </a:cxn>
                <a:cxn ang="0">
                  <a:pos x="34" y="0"/>
                </a:cxn>
                <a:cxn ang="0">
                  <a:pos x="16" y="0"/>
                </a:cxn>
                <a:cxn ang="0">
                  <a:pos x="16" y="0"/>
                </a:cxn>
                <a:cxn ang="0">
                  <a:pos x="0" y="0"/>
                </a:cxn>
                <a:cxn ang="0">
                  <a:pos x="2" y="210"/>
                </a:cxn>
                <a:cxn ang="0">
                  <a:pos x="2" y="210"/>
                </a:cxn>
                <a:cxn ang="0">
                  <a:pos x="16" y="208"/>
                </a:cxn>
                <a:cxn ang="0">
                  <a:pos x="16" y="208"/>
                </a:cxn>
                <a:cxn ang="0">
                  <a:pos x="32" y="210"/>
                </a:cxn>
                <a:cxn ang="0">
                  <a:pos x="34" y="0"/>
                </a:cxn>
              </a:cxnLst>
              <a:rect l="0" t="0" r="r" b="b"/>
              <a:pathLst>
                <a:path w="34" h="210">
                  <a:moveTo>
                    <a:pt x="34" y="0"/>
                  </a:moveTo>
                  <a:lnTo>
                    <a:pt x="34" y="0"/>
                  </a:lnTo>
                  <a:lnTo>
                    <a:pt x="16" y="0"/>
                  </a:lnTo>
                  <a:lnTo>
                    <a:pt x="16" y="0"/>
                  </a:lnTo>
                  <a:lnTo>
                    <a:pt x="0" y="0"/>
                  </a:lnTo>
                  <a:lnTo>
                    <a:pt x="2" y="210"/>
                  </a:lnTo>
                  <a:lnTo>
                    <a:pt x="2" y="210"/>
                  </a:lnTo>
                  <a:lnTo>
                    <a:pt x="16" y="208"/>
                  </a:lnTo>
                  <a:lnTo>
                    <a:pt x="16" y="208"/>
                  </a:lnTo>
                  <a:lnTo>
                    <a:pt x="32" y="210"/>
                  </a:lnTo>
                  <a:lnTo>
                    <a:pt x="34" y="0"/>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90"/>
            <p:cNvSpPr>
              <a:spLocks/>
            </p:cNvSpPr>
            <p:nvPr/>
          </p:nvSpPr>
          <p:spPr bwMode="auto">
            <a:xfrm>
              <a:off x="0" y="3441700"/>
              <a:ext cx="1079500" cy="1066800"/>
            </a:xfrm>
            <a:custGeom>
              <a:avLst/>
              <a:gdLst/>
              <a:ahLst/>
              <a:cxnLst>
                <a:cxn ang="0">
                  <a:pos x="446" y="566"/>
                </a:cxn>
                <a:cxn ang="0">
                  <a:pos x="506" y="628"/>
                </a:cxn>
                <a:cxn ang="0">
                  <a:pos x="510" y="534"/>
                </a:cxn>
                <a:cxn ang="0">
                  <a:pos x="570" y="582"/>
                </a:cxn>
                <a:cxn ang="0">
                  <a:pos x="608" y="542"/>
                </a:cxn>
                <a:cxn ang="0">
                  <a:pos x="568" y="478"/>
                </a:cxn>
                <a:cxn ang="0">
                  <a:pos x="642" y="490"/>
                </a:cxn>
                <a:cxn ang="0">
                  <a:pos x="664" y="434"/>
                </a:cxn>
                <a:cxn ang="0">
                  <a:pos x="670" y="412"/>
                </a:cxn>
                <a:cxn ang="0">
                  <a:pos x="678" y="374"/>
                </a:cxn>
                <a:cxn ang="0">
                  <a:pos x="472" y="332"/>
                </a:cxn>
                <a:cxn ang="0">
                  <a:pos x="468" y="358"/>
                </a:cxn>
                <a:cxn ang="0">
                  <a:pos x="456" y="394"/>
                </a:cxn>
                <a:cxn ang="0">
                  <a:pos x="414" y="440"/>
                </a:cxn>
                <a:cxn ang="0">
                  <a:pos x="380" y="456"/>
                </a:cxn>
                <a:cxn ang="0">
                  <a:pos x="340" y="462"/>
                </a:cxn>
                <a:cxn ang="0">
                  <a:pos x="314" y="460"/>
                </a:cxn>
                <a:cxn ang="0">
                  <a:pos x="278" y="446"/>
                </a:cxn>
                <a:cxn ang="0">
                  <a:pos x="248" y="424"/>
                </a:cxn>
                <a:cxn ang="0">
                  <a:pos x="226" y="394"/>
                </a:cxn>
                <a:cxn ang="0">
                  <a:pos x="212" y="358"/>
                </a:cxn>
                <a:cxn ang="0">
                  <a:pos x="210" y="332"/>
                </a:cxn>
                <a:cxn ang="0">
                  <a:pos x="230" y="264"/>
                </a:cxn>
                <a:cxn ang="0">
                  <a:pos x="278" y="216"/>
                </a:cxn>
                <a:cxn ang="0">
                  <a:pos x="270" y="0"/>
                </a:cxn>
                <a:cxn ang="0">
                  <a:pos x="234" y="10"/>
                </a:cxn>
                <a:cxn ang="0">
                  <a:pos x="186" y="30"/>
                </a:cxn>
                <a:cxn ang="0">
                  <a:pos x="152" y="50"/>
                </a:cxn>
                <a:cxn ang="0">
                  <a:pos x="114" y="80"/>
                </a:cxn>
                <a:cxn ang="0">
                  <a:pos x="84" y="108"/>
                </a:cxn>
                <a:cxn ang="0">
                  <a:pos x="58" y="144"/>
                </a:cxn>
                <a:cxn ang="0">
                  <a:pos x="36" y="182"/>
                </a:cxn>
                <a:cxn ang="0">
                  <a:pos x="20" y="220"/>
                </a:cxn>
                <a:cxn ang="0">
                  <a:pos x="6" y="266"/>
                </a:cxn>
                <a:cxn ang="0">
                  <a:pos x="2" y="306"/>
                </a:cxn>
                <a:cxn ang="0">
                  <a:pos x="0" y="332"/>
                </a:cxn>
                <a:cxn ang="0">
                  <a:pos x="150" y="358"/>
                </a:cxn>
                <a:cxn ang="0">
                  <a:pos x="12" y="420"/>
                </a:cxn>
                <a:cxn ang="0">
                  <a:pos x="154" y="410"/>
                </a:cxn>
                <a:cxn ang="0">
                  <a:pos x="46" y="500"/>
                </a:cxn>
                <a:cxn ang="0">
                  <a:pos x="172" y="462"/>
                </a:cxn>
                <a:cxn ang="0">
                  <a:pos x="98" y="572"/>
                </a:cxn>
                <a:cxn ang="0">
                  <a:pos x="204" y="510"/>
                </a:cxn>
                <a:cxn ang="0">
                  <a:pos x="170" y="626"/>
                </a:cxn>
                <a:cxn ang="0">
                  <a:pos x="252" y="550"/>
                </a:cxn>
                <a:cxn ang="0">
                  <a:pos x="252" y="660"/>
                </a:cxn>
                <a:cxn ang="0">
                  <a:pos x="310" y="572"/>
                </a:cxn>
                <a:cxn ang="0">
                  <a:pos x="340" y="672"/>
                </a:cxn>
                <a:cxn ang="0">
                  <a:pos x="374" y="580"/>
                </a:cxn>
                <a:cxn ang="0">
                  <a:pos x="402" y="666"/>
                </a:cxn>
              </a:cxnLst>
              <a:rect l="0" t="0" r="r" b="b"/>
              <a:pathLst>
                <a:path w="680" h="672">
                  <a:moveTo>
                    <a:pt x="466" y="648"/>
                  </a:moveTo>
                  <a:lnTo>
                    <a:pt x="444" y="568"/>
                  </a:lnTo>
                  <a:lnTo>
                    <a:pt x="446" y="566"/>
                  </a:lnTo>
                  <a:lnTo>
                    <a:pt x="490" y="636"/>
                  </a:lnTo>
                  <a:lnTo>
                    <a:pt x="490" y="636"/>
                  </a:lnTo>
                  <a:lnTo>
                    <a:pt x="506" y="628"/>
                  </a:lnTo>
                  <a:lnTo>
                    <a:pt x="522" y="620"/>
                  </a:lnTo>
                  <a:lnTo>
                    <a:pt x="550" y="598"/>
                  </a:lnTo>
                  <a:lnTo>
                    <a:pt x="510" y="534"/>
                  </a:lnTo>
                  <a:lnTo>
                    <a:pt x="512" y="532"/>
                  </a:lnTo>
                  <a:lnTo>
                    <a:pt x="570" y="582"/>
                  </a:lnTo>
                  <a:lnTo>
                    <a:pt x="570" y="582"/>
                  </a:lnTo>
                  <a:lnTo>
                    <a:pt x="582" y="570"/>
                  </a:lnTo>
                  <a:lnTo>
                    <a:pt x="596" y="556"/>
                  </a:lnTo>
                  <a:lnTo>
                    <a:pt x="608" y="542"/>
                  </a:lnTo>
                  <a:lnTo>
                    <a:pt x="618" y="526"/>
                  </a:lnTo>
                  <a:lnTo>
                    <a:pt x="566" y="480"/>
                  </a:lnTo>
                  <a:lnTo>
                    <a:pt x="568" y="478"/>
                  </a:lnTo>
                  <a:lnTo>
                    <a:pt x="632" y="506"/>
                  </a:lnTo>
                  <a:lnTo>
                    <a:pt x="632" y="506"/>
                  </a:lnTo>
                  <a:lnTo>
                    <a:pt x="642" y="490"/>
                  </a:lnTo>
                  <a:lnTo>
                    <a:pt x="650" y="472"/>
                  </a:lnTo>
                  <a:lnTo>
                    <a:pt x="658" y="454"/>
                  </a:lnTo>
                  <a:lnTo>
                    <a:pt x="664" y="434"/>
                  </a:lnTo>
                  <a:lnTo>
                    <a:pt x="606" y="408"/>
                  </a:lnTo>
                  <a:lnTo>
                    <a:pt x="608" y="404"/>
                  </a:lnTo>
                  <a:lnTo>
                    <a:pt x="670" y="412"/>
                  </a:lnTo>
                  <a:lnTo>
                    <a:pt x="670" y="412"/>
                  </a:lnTo>
                  <a:lnTo>
                    <a:pt x="674" y="392"/>
                  </a:lnTo>
                  <a:lnTo>
                    <a:pt x="678" y="374"/>
                  </a:lnTo>
                  <a:lnTo>
                    <a:pt x="680" y="352"/>
                  </a:lnTo>
                  <a:lnTo>
                    <a:pt x="680" y="332"/>
                  </a:lnTo>
                  <a:lnTo>
                    <a:pt x="472" y="332"/>
                  </a:lnTo>
                  <a:lnTo>
                    <a:pt x="472" y="332"/>
                  </a:lnTo>
                  <a:lnTo>
                    <a:pt x="470" y="346"/>
                  </a:lnTo>
                  <a:lnTo>
                    <a:pt x="468" y="358"/>
                  </a:lnTo>
                  <a:lnTo>
                    <a:pt x="466" y="370"/>
                  </a:lnTo>
                  <a:lnTo>
                    <a:pt x="462" y="382"/>
                  </a:lnTo>
                  <a:lnTo>
                    <a:pt x="456" y="394"/>
                  </a:lnTo>
                  <a:lnTo>
                    <a:pt x="450" y="404"/>
                  </a:lnTo>
                  <a:lnTo>
                    <a:pt x="434" y="424"/>
                  </a:lnTo>
                  <a:lnTo>
                    <a:pt x="414" y="440"/>
                  </a:lnTo>
                  <a:lnTo>
                    <a:pt x="404" y="446"/>
                  </a:lnTo>
                  <a:lnTo>
                    <a:pt x="392" y="452"/>
                  </a:lnTo>
                  <a:lnTo>
                    <a:pt x="380" y="456"/>
                  </a:lnTo>
                  <a:lnTo>
                    <a:pt x="368" y="460"/>
                  </a:lnTo>
                  <a:lnTo>
                    <a:pt x="354" y="462"/>
                  </a:lnTo>
                  <a:lnTo>
                    <a:pt x="340" y="462"/>
                  </a:lnTo>
                  <a:lnTo>
                    <a:pt x="340" y="462"/>
                  </a:lnTo>
                  <a:lnTo>
                    <a:pt x="328" y="462"/>
                  </a:lnTo>
                  <a:lnTo>
                    <a:pt x="314" y="460"/>
                  </a:lnTo>
                  <a:lnTo>
                    <a:pt x="302" y="456"/>
                  </a:lnTo>
                  <a:lnTo>
                    <a:pt x="290" y="452"/>
                  </a:lnTo>
                  <a:lnTo>
                    <a:pt x="278" y="446"/>
                  </a:lnTo>
                  <a:lnTo>
                    <a:pt x="268" y="440"/>
                  </a:lnTo>
                  <a:lnTo>
                    <a:pt x="258" y="432"/>
                  </a:lnTo>
                  <a:lnTo>
                    <a:pt x="248" y="424"/>
                  </a:lnTo>
                  <a:lnTo>
                    <a:pt x="240" y="414"/>
                  </a:lnTo>
                  <a:lnTo>
                    <a:pt x="232" y="404"/>
                  </a:lnTo>
                  <a:lnTo>
                    <a:pt x="226" y="394"/>
                  </a:lnTo>
                  <a:lnTo>
                    <a:pt x="220" y="382"/>
                  </a:lnTo>
                  <a:lnTo>
                    <a:pt x="216" y="370"/>
                  </a:lnTo>
                  <a:lnTo>
                    <a:pt x="212" y="358"/>
                  </a:lnTo>
                  <a:lnTo>
                    <a:pt x="210" y="344"/>
                  </a:lnTo>
                  <a:lnTo>
                    <a:pt x="210" y="332"/>
                  </a:lnTo>
                  <a:lnTo>
                    <a:pt x="210" y="332"/>
                  </a:lnTo>
                  <a:lnTo>
                    <a:pt x="212" y="308"/>
                  </a:lnTo>
                  <a:lnTo>
                    <a:pt x="218" y="284"/>
                  </a:lnTo>
                  <a:lnTo>
                    <a:pt x="230" y="264"/>
                  </a:lnTo>
                  <a:lnTo>
                    <a:pt x="242" y="246"/>
                  </a:lnTo>
                  <a:lnTo>
                    <a:pt x="260" y="230"/>
                  </a:lnTo>
                  <a:lnTo>
                    <a:pt x="278" y="216"/>
                  </a:lnTo>
                  <a:lnTo>
                    <a:pt x="300" y="208"/>
                  </a:lnTo>
                  <a:lnTo>
                    <a:pt x="322" y="202"/>
                  </a:lnTo>
                  <a:lnTo>
                    <a:pt x="270" y="0"/>
                  </a:lnTo>
                  <a:lnTo>
                    <a:pt x="270" y="0"/>
                  </a:lnTo>
                  <a:lnTo>
                    <a:pt x="252" y="4"/>
                  </a:lnTo>
                  <a:lnTo>
                    <a:pt x="234" y="10"/>
                  </a:lnTo>
                  <a:lnTo>
                    <a:pt x="286" y="198"/>
                  </a:lnTo>
                  <a:lnTo>
                    <a:pt x="284" y="200"/>
                  </a:lnTo>
                  <a:lnTo>
                    <a:pt x="186" y="30"/>
                  </a:lnTo>
                  <a:lnTo>
                    <a:pt x="186" y="30"/>
                  </a:lnTo>
                  <a:lnTo>
                    <a:pt x="168" y="38"/>
                  </a:lnTo>
                  <a:lnTo>
                    <a:pt x="152" y="50"/>
                  </a:lnTo>
                  <a:lnTo>
                    <a:pt x="248" y="208"/>
                  </a:lnTo>
                  <a:lnTo>
                    <a:pt x="246" y="210"/>
                  </a:lnTo>
                  <a:lnTo>
                    <a:pt x="114" y="80"/>
                  </a:lnTo>
                  <a:lnTo>
                    <a:pt x="114" y="80"/>
                  </a:lnTo>
                  <a:lnTo>
                    <a:pt x="98" y="92"/>
                  </a:lnTo>
                  <a:lnTo>
                    <a:pt x="84" y="108"/>
                  </a:lnTo>
                  <a:lnTo>
                    <a:pt x="212" y="230"/>
                  </a:lnTo>
                  <a:lnTo>
                    <a:pt x="210" y="232"/>
                  </a:lnTo>
                  <a:lnTo>
                    <a:pt x="58" y="144"/>
                  </a:lnTo>
                  <a:lnTo>
                    <a:pt x="58" y="144"/>
                  </a:lnTo>
                  <a:lnTo>
                    <a:pt x="46" y="162"/>
                  </a:lnTo>
                  <a:lnTo>
                    <a:pt x="36" y="182"/>
                  </a:lnTo>
                  <a:lnTo>
                    <a:pt x="182" y="262"/>
                  </a:lnTo>
                  <a:lnTo>
                    <a:pt x="180" y="266"/>
                  </a:lnTo>
                  <a:lnTo>
                    <a:pt x="20" y="220"/>
                  </a:lnTo>
                  <a:lnTo>
                    <a:pt x="20" y="220"/>
                  </a:lnTo>
                  <a:lnTo>
                    <a:pt x="12" y="244"/>
                  </a:lnTo>
                  <a:lnTo>
                    <a:pt x="6" y="266"/>
                  </a:lnTo>
                  <a:lnTo>
                    <a:pt x="160" y="304"/>
                  </a:lnTo>
                  <a:lnTo>
                    <a:pt x="160" y="306"/>
                  </a:lnTo>
                  <a:lnTo>
                    <a:pt x="2" y="306"/>
                  </a:lnTo>
                  <a:lnTo>
                    <a:pt x="2" y="306"/>
                  </a:lnTo>
                  <a:lnTo>
                    <a:pt x="0" y="332"/>
                  </a:lnTo>
                  <a:lnTo>
                    <a:pt x="0" y="332"/>
                  </a:lnTo>
                  <a:lnTo>
                    <a:pt x="2" y="356"/>
                  </a:lnTo>
                  <a:lnTo>
                    <a:pt x="150" y="354"/>
                  </a:lnTo>
                  <a:lnTo>
                    <a:pt x="150" y="358"/>
                  </a:lnTo>
                  <a:lnTo>
                    <a:pt x="6" y="394"/>
                  </a:lnTo>
                  <a:lnTo>
                    <a:pt x="6" y="394"/>
                  </a:lnTo>
                  <a:lnTo>
                    <a:pt x="12" y="420"/>
                  </a:lnTo>
                  <a:lnTo>
                    <a:pt x="20" y="444"/>
                  </a:lnTo>
                  <a:lnTo>
                    <a:pt x="154" y="406"/>
                  </a:lnTo>
                  <a:lnTo>
                    <a:pt x="154" y="410"/>
                  </a:lnTo>
                  <a:lnTo>
                    <a:pt x="32" y="476"/>
                  </a:lnTo>
                  <a:lnTo>
                    <a:pt x="32" y="476"/>
                  </a:lnTo>
                  <a:lnTo>
                    <a:pt x="46" y="500"/>
                  </a:lnTo>
                  <a:lnTo>
                    <a:pt x="60" y="524"/>
                  </a:lnTo>
                  <a:lnTo>
                    <a:pt x="170" y="460"/>
                  </a:lnTo>
                  <a:lnTo>
                    <a:pt x="172" y="462"/>
                  </a:lnTo>
                  <a:lnTo>
                    <a:pt x="80" y="550"/>
                  </a:lnTo>
                  <a:lnTo>
                    <a:pt x="80" y="550"/>
                  </a:lnTo>
                  <a:lnTo>
                    <a:pt x="98" y="572"/>
                  </a:lnTo>
                  <a:lnTo>
                    <a:pt x="120" y="590"/>
                  </a:lnTo>
                  <a:lnTo>
                    <a:pt x="202" y="508"/>
                  </a:lnTo>
                  <a:lnTo>
                    <a:pt x="204" y="510"/>
                  </a:lnTo>
                  <a:lnTo>
                    <a:pt x="146" y="610"/>
                  </a:lnTo>
                  <a:lnTo>
                    <a:pt x="146" y="610"/>
                  </a:lnTo>
                  <a:lnTo>
                    <a:pt x="170" y="626"/>
                  </a:lnTo>
                  <a:lnTo>
                    <a:pt x="196" y="640"/>
                  </a:lnTo>
                  <a:lnTo>
                    <a:pt x="248" y="548"/>
                  </a:lnTo>
                  <a:lnTo>
                    <a:pt x="252" y="550"/>
                  </a:lnTo>
                  <a:lnTo>
                    <a:pt x="224" y="652"/>
                  </a:lnTo>
                  <a:lnTo>
                    <a:pt x="224" y="652"/>
                  </a:lnTo>
                  <a:lnTo>
                    <a:pt x="252" y="660"/>
                  </a:lnTo>
                  <a:lnTo>
                    <a:pt x="282" y="666"/>
                  </a:lnTo>
                  <a:lnTo>
                    <a:pt x="308" y="572"/>
                  </a:lnTo>
                  <a:lnTo>
                    <a:pt x="310" y="572"/>
                  </a:lnTo>
                  <a:lnTo>
                    <a:pt x="312" y="670"/>
                  </a:lnTo>
                  <a:lnTo>
                    <a:pt x="312" y="670"/>
                  </a:lnTo>
                  <a:lnTo>
                    <a:pt x="340" y="672"/>
                  </a:lnTo>
                  <a:lnTo>
                    <a:pt x="340" y="672"/>
                  </a:lnTo>
                  <a:lnTo>
                    <a:pt x="374" y="670"/>
                  </a:lnTo>
                  <a:lnTo>
                    <a:pt x="374" y="580"/>
                  </a:lnTo>
                  <a:lnTo>
                    <a:pt x="378" y="580"/>
                  </a:lnTo>
                  <a:lnTo>
                    <a:pt x="402" y="666"/>
                  </a:lnTo>
                  <a:lnTo>
                    <a:pt x="402" y="666"/>
                  </a:lnTo>
                  <a:lnTo>
                    <a:pt x="436" y="658"/>
                  </a:lnTo>
                  <a:lnTo>
                    <a:pt x="466" y="648"/>
                  </a:ln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8669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UTC">
  <a:themeElements>
    <a:clrScheme name="UTC">
      <a:dk1>
        <a:sysClr val="windowText" lastClr="000000"/>
      </a:dk1>
      <a:lt1>
        <a:sysClr val="window" lastClr="FFFFFF"/>
      </a:lt1>
      <a:dk2>
        <a:srgbClr val="000099"/>
      </a:dk2>
      <a:lt2>
        <a:srgbClr val="0038A9"/>
      </a:lt2>
      <a:accent1>
        <a:srgbClr val="D20000"/>
      </a:accent1>
      <a:accent2>
        <a:srgbClr val="0000F0"/>
      </a:accent2>
      <a:accent3>
        <a:srgbClr val="009A00"/>
      </a:accent3>
      <a:accent4>
        <a:srgbClr val="FF6600"/>
      </a:accent4>
      <a:accent5>
        <a:srgbClr val="F6FC00"/>
      </a:accent5>
      <a:accent6>
        <a:srgbClr val="993366"/>
      </a:accent6>
      <a:hlink>
        <a:srgbClr val="0000F0"/>
      </a:hlink>
      <a:folHlink>
        <a:srgbClr val="D20000"/>
      </a:folHlink>
    </a:clrScheme>
    <a:fontScheme name="UTC">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T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dk1">
                <a:tint val="100000"/>
                <a:satMod val="100000"/>
              </a:schemeClr>
            </a:gs>
            <a:gs pos="100000">
              <a:schemeClr val="phClr">
                <a:tint val="100000"/>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UTC F&amp;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TC F&amp;S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wrap="square">
        <a:spAutoFit/>
      </a:bodyPr>
      <a:lstStyle>
        <a:defPPr>
          <a:defRPr sz="3200" dirty="0" smtClean="0"/>
        </a:defPPr>
      </a:lstStyle>
    </a:txDef>
  </a:objectDefaults>
  <a:extraClrSchemeLst>
    <a:extraClrScheme>
      <a:clrScheme name="UTC F&amp;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TC F&amp;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TC F&amp;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TC F&amp;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TC F&amp;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TC F&amp;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TC F&amp;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chnical_x0020_Data xmlns="87a1b392-eb0e-4d41-9a43-9da8dd52f910">Yes</Technical_x0020_Data>
    <Certification xmlns="0d0768c6-eef8-4937-a0c1-32dfcefe6514">Yes</Certification>
    <US_x0020_Export_x0020_Classification xmlns="87a1b392-eb0e-4d41-9a43-9da8dd52f910">9E991</US_x0020_Export_x0020_Classification>
    <JC_x0020_Reference_x0020_Number xmlns="87a1b392-eb0e-4d41-9a43-9da8dd52f910" xsi:nil="true"/>
    <US_x0020_Export_x0020_Jurisdiction xmlns="a1ef3b00-e653-4e3a-b792-3f6178e857f2">EAR</US_x0020_Export_x0020_Jurisdic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F713873F66D94592C6903A3114D47A" ma:contentTypeVersion="5" ma:contentTypeDescription="Create a new document." ma:contentTypeScope="" ma:versionID="836bd0f92b557484b2d5d6c7338fa386">
  <xsd:schema xmlns:xsd="http://www.w3.org/2001/XMLSchema" xmlns:xs="http://www.w3.org/2001/XMLSchema" xmlns:p="http://schemas.microsoft.com/office/2006/metadata/properties" xmlns:ns2="87a1b392-eb0e-4d41-9a43-9da8dd52f910" xmlns:ns3="a1ef3b00-e653-4e3a-b792-3f6178e857f2" xmlns:ns4="0d0768c6-eef8-4937-a0c1-32dfcefe6514" targetNamespace="http://schemas.microsoft.com/office/2006/metadata/properties" ma:root="true" ma:fieldsID="0d2e0e823bc9c0b61504fc09f902ea3a" ns2:_="" ns3:_="" ns4:_="">
    <xsd:import namespace="87a1b392-eb0e-4d41-9a43-9da8dd52f910"/>
    <xsd:import namespace="a1ef3b00-e653-4e3a-b792-3f6178e857f2"/>
    <xsd:import namespace="0d0768c6-eef8-4937-a0c1-32dfcefe6514"/>
    <xsd:element name="properties">
      <xsd:complexType>
        <xsd:sequence>
          <xsd:element name="documentManagement">
            <xsd:complexType>
              <xsd:all>
                <xsd:element ref="ns2:Technical_x0020_Data"/>
                <xsd:element ref="ns3:US_x0020_Export_x0020_Jurisdiction" minOccurs="0"/>
                <xsd:element ref="ns2:US_x0020_Export_x0020_Classification" minOccurs="0"/>
                <xsd:element ref="ns2:JC_x0020_Reference_x0020_Number" minOccurs="0"/>
                <xsd:element ref="ns4:Cert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1b392-eb0e-4d41-9a43-9da8dd52f910" elementFormDefault="qualified">
    <xsd:import namespace="http://schemas.microsoft.com/office/2006/documentManagement/types"/>
    <xsd:import namespace="http://schemas.microsoft.com/office/infopath/2007/PartnerControls"/>
    <xsd:element name="Technical_x0020_Data" ma:index="2" ma:displayName="Technical Data" ma:description="Does this document contain any data that is protected under the EAR or the ITAR? Please see the UTC flow chart to determine whether this document contains technical data. http://itc360.utc.com/Documents/2013-02-22_technical_data.pdf&#10;&#10;Or consult the full UTC guidance document on determining technical data state: http://itc360.utc.com/Documents/2013-02-22_tech_data_interpretation.pdf" ma:format="Dropdown" ma:internalName="Technical_x0020_Data">
      <xsd:simpleType>
        <xsd:restriction base="dms:Choice">
          <xsd:enumeration value="Yes"/>
          <xsd:enumeration value="No"/>
          <xsd:enumeration value="Unsure"/>
        </xsd:restriction>
      </xsd:simpleType>
    </xsd:element>
    <xsd:element name="US_x0020_Export_x0020_Classification" ma:index="4" nillable="true" ma:displayName="US Export Classification" ma:default="Undetermined/Nontechnical" ma:format="Dropdown" ma:list="{c3449edd-a38f-4d23-86d9-115eb021b901}" ma:internalName="US_x0020_Export_x0020_Classification" ma:showField="Term1033" ma:web="a1ef3b00-e653-4e3a-b792-3f6178e857f2">
      <xsd:simpleType>
        <xsd:restriction base="dms:Choice">
          <xsd:enumeration value="Undetermined/Nontechnical"/>
          <xsd:enumeration value="EAR99"/>
          <xsd:enumeration value="1E994"/>
          <xsd:enumeration value="1E998"/>
          <xsd:enumeration value="2E991"/>
          <xsd:enumeration value="2E994"/>
          <xsd:enumeration value="3E991"/>
          <xsd:enumeration value="4E992"/>
          <xsd:enumeration value="4E993"/>
          <xsd:enumeration value="5E991"/>
          <xsd:enumeration value="5E992"/>
          <xsd:enumeration value="6E992"/>
          <xsd:enumeration value="6E993"/>
          <xsd:enumeration value="7E994"/>
          <xsd:enumeration value="8E992"/>
          <xsd:enumeration value="9D991"/>
          <xsd:enumeration value="9E990"/>
          <xsd:enumeration value="9E991"/>
          <xsd:enumeration value="9E993"/>
        </xsd:restriction>
      </xsd:simpleType>
    </xsd:element>
    <xsd:element name="JC_x0020_Reference_x0020_Number" ma:index="5" nillable="true" ma:displayName="JC Reference Number" ma:indexed="true" ma:internalName="JC_x0020_Reference_x0020_Numb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ef3b00-e653-4e3a-b792-3f6178e857f2" elementFormDefault="qualified">
    <xsd:import namespace="http://schemas.microsoft.com/office/2006/documentManagement/types"/>
    <xsd:import namespace="http://schemas.microsoft.com/office/infopath/2007/PartnerControls"/>
    <xsd:element name="US_x0020_Export_x0020_Jurisdiction" ma:index="3" nillable="true" ma:displayName="US Export Jurisdiction" ma:default="Undetermined/Nontechnical" ma:format="Dropdown" ma:internalName="US_x0020_Export_x0020_Jurisdiction">
      <xsd:simpleType>
        <xsd:restriction base="dms:Choice">
          <xsd:enumeration value="Undetermined/Nontechnical"/>
          <xsd:enumeration value="ITAR"/>
          <xsd:enumeration value="EAR"/>
        </xsd:restriction>
      </xsd:simpleType>
    </xsd:element>
  </xsd:schema>
  <xsd:schema xmlns:xsd="http://www.w3.org/2001/XMLSchema" xmlns:xs="http://www.w3.org/2001/XMLSchema" xmlns:dms="http://schemas.microsoft.com/office/2006/documentManagement/types" xmlns:pc="http://schemas.microsoft.com/office/infopath/2007/PartnerControls" targetNamespace="0d0768c6-eef8-4937-a0c1-32dfcefe6514" elementFormDefault="qualified">
    <xsd:import namespace="http://schemas.microsoft.com/office/2006/documentManagement/types"/>
    <xsd:import namespace="http://schemas.microsoft.com/office/infopath/2007/PartnerControls"/>
    <xsd:element name="Certification" ma:index="6" ma:displayName="Certification" ma:description="I certify that I have read and understand the UTC Common Interpretation of Technical Data contained within UTC's CPM 20 Export Compliance Manual, and acknowledge my responsibility to correctly identify the documents or data uploaded to this site." ma:format="Dropdown" ma:internalName="Certification">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D08A06-E828-4F51-9562-2EF84532C816}">
  <ds:schemaRefs>
    <ds:schemaRef ds:uri="http://schemas.microsoft.com/sharepoint/v3/contenttype/forms"/>
  </ds:schemaRefs>
</ds:datastoreItem>
</file>

<file path=customXml/itemProps2.xml><?xml version="1.0" encoding="utf-8"?>
<ds:datastoreItem xmlns:ds="http://schemas.openxmlformats.org/officeDocument/2006/customXml" ds:itemID="{24E9C61D-4B50-423D-9E5F-D3EB77A5D059}">
  <ds:schemaRefs>
    <ds:schemaRef ds:uri="http://purl.org/dc/elements/1.1/"/>
    <ds:schemaRef ds:uri="http://schemas.microsoft.com/office/2006/metadata/properties"/>
    <ds:schemaRef ds:uri="0d0768c6-eef8-4937-a0c1-32dfcefe651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1ef3b00-e653-4e3a-b792-3f6178e857f2"/>
    <ds:schemaRef ds:uri="87a1b392-eb0e-4d41-9a43-9da8dd52f910"/>
    <ds:schemaRef ds:uri="http://www.w3.org/XML/1998/namespace"/>
    <ds:schemaRef ds:uri="http://purl.org/dc/dcmitype/"/>
  </ds:schemaRefs>
</ds:datastoreItem>
</file>

<file path=customXml/itemProps3.xml><?xml version="1.0" encoding="utf-8"?>
<ds:datastoreItem xmlns:ds="http://schemas.openxmlformats.org/officeDocument/2006/customXml" ds:itemID="{6CF716E9-D04E-49E7-B485-BE55667BF0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a1b392-eb0e-4d41-9a43-9da8dd52f910"/>
    <ds:schemaRef ds:uri="a1ef3b00-e653-4e3a-b792-3f6178e857f2"/>
    <ds:schemaRef ds:uri="0d0768c6-eef8-4937-a0c1-32dfcefe65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1171</Words>
  <Application>Microsoft Office PowerPoint</Application>
  <PresentationFormat>On-screen Show (4:3)</PresentationFormat>
  <Paragraphs>259</Paragraphs>
  <Slides>18</Slides>
  <Notes>18</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 Narrow</vt:lpstr>
      <vt:lpstr>Calibri</vt:lpstr>
      <vt:lpstr>Times New Roman</vt:lpstr>
      <vt:lpstr>Wingdings</vt:lpstr>
      <vt:lpstr>UTC</vt:lpstr>
      <vt:lpstr>UTC F&amp;S Template</vt:lpstr>
      <vt:lpstr>PowerPoint Presentation</vt:lpstr>
      <vt:lpstr>PowerPoint Presentation</vt:lpstr>
      <vt:lpstr>Cargo bay Detection system development</vt:lpstr>
      <vt:lpstr>Model-based design vision: detection system development</vt:lpstr>
      <vt:lpstr>Cargo bay Detection system  design tool framework</vt:lpstr>
      <vt:lpstr>Model components</vt:lpstr>
      <vt:lpstr>Smoke source:  smoke generator</vt:lpstr>
      <vt:lpstr>Simulation tool &amp; set-up</vt:lpstr>
      <vt:lpstr>Smoke generator model</vt:lpstr>
      <vt:lpstr>Smoke generator model</vt:lpstr>
      <vt:lpstr>Qualitative comparison of  flow fields</vt:lpstr>
      <vt:lpstr>Quantitative comparison with data</vt:lpstr>
      <vt:lpstr>Plume centerline particle size</vt:lpstr>
      <vt:lpstr>Plume centerline particle size: cross-flowing air present</vt:lpstr>
      <vt:lpstr>Quantitative comparison:  centerline smoke concentrations</vt:lpstr>
      <vt:lpstr>Summary—smoke generator  simulation approach</vt:lpstr>
      <vt:lpstr>Cargo bay simulation demonstration</vt:lpstr>
      <vt:lpstr>Cargo bay smoke transport modeling: 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UTC Slides</dc:title>
  <dc:creator>Cao, Changmin             Export License Required - US UTRC-China</dc:creator>
  <cp:keywords>Technical Data</cp:keywords>
  <cp:lastModifiedBy>May Corn</cp:lastModifiedBy>
  <cp:revision>1965</cp:revision>
  <cp:lastPrinted>2018-05-04T23:21:50Z</cp:lastPrinted>
  <dcterms:created xsi:type="dcterms:W3CDTF">2009-09-03T18:46:20Z</dcterms:created>
  <dcterms:modified xsi:type="dcterms:W3CDTF">2018-05-07T19:41:00Z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TCPres">
    <vt:bool>true</vt:bool>
  </property>
  <property fmtid="{D5CDD505-2E9C-101B-9397-08002B2CF9AE}" pid="3" name="Masters">
    <vt:bool>true</vt:bool>
  </property>
  <property fmtid="{D5CDD505-2E9C-101B-9397-08002B2CF9AE}" pid="4" name="TitusGUID">
    <vt:lpwstr>53c61900-8fe4-43e4-a167-a39a21c111f7</vt:lpwstr>
  </property>
  <property fmtid="{D5CDD505-2E9C-101B-9397-08002B2CF9AE}" pid="5" name="ContentTypeId">
    <vt:lpwstr>0x01010078F713873F66D94592C6903A3114D47A</vt:lpwstr>
  </property>
  <property fmtid="{D5CDD505-2E9C-101B-9397-08002B2CF9AE}" pid="6" name="UTCTechnicalData">
    <vt:lpwstr>Yes</vt:lpwstr>
  </property>
  <property fmtid="{D5CDD505-2E9C-101B-9397-08002B2CF9AE}" pid="7" name="UTCTechnicalDataKeyword">
    <vt:lpwstr>Technical Data</vt:lpwstr>
  </property>
</Properties>
</file>