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1" r:id="rId2"/>
  </p:sldMasterIdLst>
  <p:notesMasterIdLst>
    <p:notesMasterId r:id="rId15"/>
  </p:notesMasterIdLst>
  <p:handoutMasterIdLst>
    <p:handoutMasterId r:id="rId16"/>
  </p:handoutMasterIdLst>
  <p:sldIdLst>
    <p:sldId id="256" r:id="rId3"/>
    <p:sldId id="270" r:id="rId4"/>
    <p:sldId id="276" r:id="rId5"/>
    <p:sldId id="293" r:id="rId6"/>
    <p:sldId id="299" r:id="rId7"/>
    <p:sldId id="295" r:id="rId8"/>
    <p:sldId id="300" r:id="rId9"/>
    <p:sldId id="278" r:id="rId10"/>
    <p:sldId id="301" r:id="rId11"/>
    <p:sldId id="281" r:id="rId12"/>
    <p:sldId id="292" r:id="rId13"/>
    <p:sldId id="28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CCFF"/>
    <a:srgbClr val="FFCC99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705" autoAdjust="0"/>
  </p:normalViewPr>
  <p:slideViewPr>
    <p:cSldViewPr>
      <p:cViewPr varScale="1">
        <p:scale>
          <a:sx n="107" d="100"/>
          <a:sy n="107" d="100"/>
        </p:scale>
        <p:origin x="-24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0362BF8-EFF8-480C-BC42-5B76133C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06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45F2BE5-EE33-4731-88F2-D5218DDFA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1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5F2BE5-EE33-4731-88F2-D5218DDFAC5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2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98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54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6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9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5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9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9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2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9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5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9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0" y="5411788"/>
            <a:ext cx="4822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335103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1492-6B53-425A-8CB4-48A0B5008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7103-13E1-403F-9D5D-DB4F9A0FD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4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CE83-9FFB-4B5A-804A-5426E3602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DA2414(veryfinalback)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D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4935538"/>
            <a:ext cx="244951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87675" y="5373688"/>
            <a:ext cx="5995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Taking Today’s Technologies into </a:t>
            </a:r>
          </a:p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                              Tomorrow’s Markets</a:t>
            </a:r>
          </a:p>
        </p:txBody>
      </p:sp>
      <p:pic>
        <p:nvPicPr>
          <p:cNvPr id="7" name="Picture 9" descr="ADA2414_title_background"/>
          <p:cNvPicPr>
            <a:picLocks noChangeAspect="1" noChangeArrowheads="1"/>
          </p:cNvPicPr>
          <p:nvPr userDrawn="1"/>
        </p:nvPicPr>
        <p:blipFill>
          <a:blip r:embed="rId4" cstate="screen">
            <a:lum bright="-18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227138"/>
            <a:ext cx="6770687" cy="688975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989138"/>
            <a:ext cx="5576887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fol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34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9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462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3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7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1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98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93707-9AFF-430D-BC2A-EEC0AA482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3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19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383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1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2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58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F9D9D-9258-4CF2-9CFA-650D102E8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93CE-2BA0-4E8B-ADBD-323B8EE5E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7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0B09C-2944-40E9-A2F4-5F7B8FB32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5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FC14E-CDBE-40D4-9CA0-B2A62796F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AAF3B-95B0-4B80-9A23-776DFD3C7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5281-E1DA-48B5-8D6C-CBFDF4B62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0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1ABD1-8273-417D-AA2C-A1E8159D5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6EA3CF2-404A-491F-B38E-8572AD37A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DB752BA9-A6E4-468B-94F4-BF843514AC13}" type="slidenum">
              <a:rPr lang="en-US" sz="1200" b="1">
                <a:solidFill>
                  <a:schemeClr val="bg1"/>
                </a:solidFill>
              </a:rPr>
              <a:pPr algn="r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C0C0C0"/>
                </a:solidFill>
              </a:rPr>
              <a:t>Smoke Source Project</a:t>
            </a:r>
            <a:endParaRPr lang="en-US" sz="1200" dirty="0" smtClean="0">
              <a:solidFill>
                <a:srgbClr val="C0C0C0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May 18 – 19, 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4" descr="ADA2414-Title-bar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0"/>
            <a:ext cx="9144000" cy="67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248400" y="6515100"/>
            <a:ext cx="2895600" cy="301625"/>
          </a:xfrm>
          <a:prstGeom prst="rect">
            <a:avLst/>
          </a:prstGeom>
          <a:solidFill>
            <a:srgbClr val="00144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1956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2054" name="Picture 11" descr="ADA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6238875" y="6481763"/>
            <a:ext cx="10668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2" descr="ADA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7265988" y="6486525"/>
            <a:ext cx="1839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34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21.png"/><Relationship Id="rId5" Type="http://schemas.microsoft.com/office/2007/relationships/media" Target="../media/media4.wmv"/><Relationship Id="rId10" Type="http://schemas.openxmlformats.org/officeDocument/2006/relationships/image" Target="../media/image20.png"/><Relationship Id="rId4" Type="http://schemas.microsoft.com/office/2007/relationships/media" Target="../media/media3.wm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morrison@faa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Smoke Source Project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000" dirty="0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76655" y="6172200"/>
            <a:ext cx="47827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Robert Morrison, </a:t>
            </a:r>
            <a:r>
              <a:rPr lang="en-US" sz="1600" dirty="0">
                <a:solidFill>
                  <a:schemeClr val="bg1"/>
                </a:solidFill>
              </a:rPr>
              <a:t>FAA Technical Center Fire Safety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676656" y="6400800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May 18 - 19, 2016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5410200"/>
            <a:ext cx="4164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Systems Working Group Meeting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Toulouse, France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51435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Interim Testing Results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505978" cy="47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4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err="1" smtClean="0"/>
              <a:t>Rosco</a:t>
            </a:r>
            <a:r>
              <a:rPr lang="en-US" sz="3600" dirty="0" smtClean="0"/>
              <a:t> 3000 Smoke Comparison</a:t>
            </a:r>
            <a:endParaRPr lang="en-US" sz="3600" dirty="0" smtClean="0"/>
          </a:p>
        </p:txBody>
      </p:sp>
      <p:pic>
        <p:nvPicPr>
          <p:cNvPr id="2" name="Rosco 3000 with Helium Inje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7225" y="960906"/>
            <a:ext cx="4676775" cy="2628632"/>
          </a:xfrm>
          <a:prstGeom prst="rect">
            <a:avLst/>
          </a:prstGeom>
        </p:spPr>
      </p:pic>
      <p:pic>
        <p:nvPicPr>
          <p:cNvPr id="3" name="Rosco 3000 without Heliu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75" y="960906"/>
            <a:ext cx="4662296" cy="2620494"/>
          </a:xfrm>
          <a:prstGeom prst="rect">
            <a:avLst/>
          </a:prstGeom>
        </p:spPr>
      </p:pic>
      <p:pic>
        <p:nvPicPr>
          <p:cNvPr id="4" name="Rosco 3000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1237" y="3581400"/>
            <a:ext cx="4371975" cy="2457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88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Helium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6827" y="390321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</a:t>
            </a:r>
            <a:r>
              <a:rPr lang="en-US" dirty="0" smtClean="0"/>
              <a:t>60/40 Helium/Air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10540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~3</a:t>
            </a:r>
            <a:r>
              <a:rPr lang="en-US" sz="1400" dirty="0" smtClean="0"/>
              <a:t>0 seconds to get from sensor #1 to sensor #4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10540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~12</a:t>
            </a:r>
            <a:r>
              <a:rPr lang="en-US" sz="1400" dirty="0" smtClean="0"/>
              <a:t> seconds to get from </a:t>
            </a:r>
            <a:r>
              <a:rPr lang="en-US" sz="1400" dirty="0" smtClean="0"/>
              <a:t>sensor #1 </a:t>
            </a:r>
            <a:r>
              <a:rPr lang="en-US" sz="1400" dirty="0" smtClean="0"/>
              <a:t>to sensor #4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19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Planned Work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077200" cy="4756150"/>
          </a:xfrm>
        </p:spPr>
        <p:txBody>
          <a:bodyPr/>
          <a:lstStyle/>
          <a:p>
            <a:pPr lvl="0"/>
            <a:r>
              <a:rPr lang="en-US" sz="2000" dirty="0" smtClean="0"/>
              <a:t>Begin </a:t>
            </a:r>
            <a:r>
              <a:rPr lang="en-US" sz="2000" dirty="0" err="1" smtClean="0"/>
              <a:t>Rosco</a:t>
            </a:r>
            <a:r>
              <a:rPr lang="en-US" sz="2000" dirty="0" smtClean="0"/>
              <a:t> </a:t>
            </a:r>
            <a:r>
              <a:rPr lang="en-US" sz="2000" dirty="0"/>
              <a:t>1700, 1900, and 3000 series theatrical smoke generator </a:t>
            </a:r>
            <a:r>
              <a:rPr lang="en-US" sz="2000" dirty="0" smtClean="0"/>
              <a:t>testing with </a:t>
            </a:r>
            <a:r>
              <a:rPr lang="en-US" sz="2000" dirty="0"/>
              <a:t>heated chimney and Helium injection </a:t>
            </a:r>
          </a:p>
          <a:p>
            <a:pPr lvl="1"/>
            <a:r>
              <a:rPr lang="en-US" sz="2000" dirty="0" smtClean="0"/>
              <a:t>70/30 </a:t>
            </a:r>
            <a:r>
              <a:rPr lang="en-US" sz="2000" dirty="0"/>
              <a:t>Helium/Air mix</a:t>
            </a:r>
          </a:p>
          <a:p>
            <a:pPr lvl="1"/>
            <a:r>
              <a:rPr lang="en-US" sz="2000" dirty="0"/>
              <a:t>60/40 Helium/Air mix</a:t>
            </a:r>
          </a:p>
          <a:p>
            <a:pPr lvl="1"/>
            <a:r>
              <a:rPr lang="en-US" sz="2000" dirty="0"/>
              <a:t>50/50 Helium/Air </a:t>
            </a:r>
            <a:r>
              <a:rPr lang="en-US" sz="2000" dirty="0" smtClean="0"/>
              <a:t>mix</a:t>
            </a:r>
          </a:p>
          <a:p>
            <a:r>
              <a:rPr lang="en-US" sz="2000" dirty="0" smtClean="0"/>
              <a:t>Perform </a:t>
            </a:r>
            <a:r>
              <a:rPr lang="en-US" sz="2000" dirty="0"/>
              <a:t>a </a:t>
            </a:r>
            <a:r>
              <a:rPr lang="en-US" sz="2000" dirty="0" smtClean="0"/>
              <a:t>smoke test in the same </a:t>
            </a:r>
            <a:r>
              <a:rPr lang="en-US" sz="2000" dirty="0"/>
              <a:t>Boeing 727 </a:t>
            </a:r>
            <a:r>
              <a:rPr lang="en-US" sz="2000" dirty="0" smtClean="0"/>
              <a:t>Class </a:t>
            </a:r>
            <a:r>
              <a:rPr lang="en-US" sz="2000" dirty="0"/>
              <a:t>E cargo compartment </a:t>
            </a:r>
            <a:r>
              <a:rPr lang="en-US" sz="2000" dirty="0" smtClean="0"/>
              <a:t>as the </a:t>
            </a:r>
            <a:r>
              <a:rPr lang="en-US" sz="2000" dirty="0"/>
              <a:t>February 26, </a:t>
            </a:r>
            <a:r>
              <a:rPr lang="en-US" sz="2000" dirty="0" smtClean="0"/>
              <a:t>2013, 4800 </a:t>
            </a:r>
            <a:r>
              <a:rPr lang="en-US" sz="2000" dirty="0"/>
              <a:t>lithium primary battery fire test </a:t>
            </a:r>
            <a:r>
              <a:rPr lang="en-US" sz="2000" dirty="0" smtClean="0"/>
              <a:t>using the best performing smoke system from this test series and video the flight deck results</a:t>
            </a:r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  <a:p>
            <a:pPr marL="57150" indent="0" eaLnBrk="1" hangingPunct="1">
              <a:buNone/>
              <a:defRPr/>
            </a:pPr>
            <a:endParaRPr lang="en-US" sz="2000" b="0" dirty="0"/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  <a:p>
            <a:pPr marL="57150" indent="0" eaLnBrk="1" hangingPunct="1">
              <a:buNone/>
              <a:defRPr/>
            </a:pPr>
            <a:r>
              <a:rPr lang="en-US" sz="2000" b="0" dirty="0" smtClean="0"/>
              <a:t>Contact </a:t>
            </a:r>
            <a:r>
              <a:rPr lang="en-US" sz="2000" b="0" dirty="0"/>
              <a:t>Info &amp; Questions: </a:t>
            </a:r>
            <a:r>
              <a:rPr lang="en-US" sz="2000" b="0" dirty="0">
                <a:hlinkClick r:id="rId3"/>
              </a:rPr>
              <a:t>robert.morrison@faa.gov</a:t>
            </a:r>
            <a:r>
              <a:rPr lang="en-US" sz="2000" b="0" dirty="0"/>
              <a:t> (609) 485-4507</a:t>
            </a:r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7997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Purpose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r>
              <a:rPr lang="en-US" sz="2000" dirty="0"/>
              <a:t>The objective is to compare different theatrical smoke generating smoke sources to a 4800 lithium primary battery fire test performed in a Class E cargo compartment that resulted in completely obscuring the flight deck in as little as 16 minutes on a Boeing 727 aircraft. </a:t>
            </a:r>
            <a:endParaRPr lang="en-US" sz="2000" dirty="0" smtClean="0"/>
          </a:p>
          <a:p>
            <a:r>
              <a:rPr lang="en-US" sz="2000" dirty="0" smtClean="0"/>
              <a:t>Harry </a:t>
            </a:r>
            <a:r>
              <a:rPr lang="en-US" sz="2000" dirty="0"/>
              <a:t>Webster’s </a:t>
            </a:r>
            <a:r>
              <a:rPr lang="en-US" sz="2000" dirty="0" smtClean="0"/>
              <a:t>February 26, </a:t>
            </a:r>
            <a:r>
              <a:rPr lang="en-US" sz="2000" dirty="0"/>
              <a:t>2013 Lithium Battery </a:t>
            </a:r>
            <a:r>
              <a:rPr lang="en-US" sz="2000" dirty="0" smtClean="0"/>
              <a:t>Test</a:t>
            </a:r>
            <a:r>
              <a:rPr lang="en-US" sz="2000" dirty="0"/>
              <a:t> </a:t>
            </a:r>
            <a:r>
              <a:rPr lang="en-US" sz="2000" dirty="0" smtClean="0"/>
              <a:t>Video</a:t>
            </a:r>
            <a:endParaRPr lang="en-US" sz="2000" dirty="0"/>
          </a:p>
        </p:txBody>
      </p:sp>
      <p:pic>
        <p:nvPicPr>
          <p:cNvPr id="3" name="4800 Primary Timelapse 0226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3048001"/>
            <a:ext cx="4837113" cy="27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Project Work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43913" cy="4756150"/>
          </a:xfrm>
        </p:spPr>
        <p:txBody>
          <a:bodyPr/>
          <a:lstStyle/>
          <a:p>
            <a:r>
              <a:rPr lang="en-US" sz="2000" dirty="0" smtClean="0"/>
              <a:t>The scope of the project is to evaluate in-house theatrical smoke generators and see how the addition of heat and Helium effects smoke transport time</a:t>
            </a:r>
          </a:p>
          <a:p>
            <a:r>
              <a:rPr lang="en-US" sz="2000" dirty="0" smtClean="0"/>
              <a:t>Four </a:t>
            </a:r>
            <a:r>
              <a:rPr lang="en-US" sz="2000" dirty="0"/>
              <a:t>smoke sources are being evaluated </a:t>
            </a:r>
          </a:p>
          <a:p>
            <a:endParaRPr lang="en-US" sz="20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2057400" y="2362200"/>
            <a:ext cx="5357006" cy="3657599"/>
            <a:chOff x="2057400" y="2362200"/>
            <a:chExt cx="5357006" cy="3657599"/>
          </a:xfrm>
        </p:grpSpPr>
        <p:pic>
          <p:nvPicPr>
            <p:cNvPr id="4" name="Picture 3" descr="F:\Smoke Penetration\DSC0146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362200"/>
              <a:ext cx="5357006" cy="365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362200" y="5367451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3"/>
                  </a:solidFill>
                </a:rPr>
                <a:t>Rosco</a:t>
              </a:r>
              <a:r>
                <a:rPr lang="en-US" dirty="0" smtClean="0">
                  <a:solidFill>
                    <a:schemeClr val="accent3"/>
                  </a:solidFill>
                </a:rPr>
                <a:t> 1700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44672" y="5372789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3"/>
                  </a:solidFill>
                </a:rPr>
                <a:t>Rosco</a:t>
              </a:r>
              <a:r>
                <a:rPr lang="en-US" dirty="0" smtClean="0">
                  <a:solidFill>
                    <a:schemeClr val="accent3"/>
                  </a:solidFill>
                </a:rPr>
                <a:t> 1900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17039" y="5367451"/>
              <a:ext cx="1497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3"/>
                  </a:solidFill>
                </a:rPr>
                <a:t>Rosco</a:t>
              </a:r>
              <a:r>
                <a:rPr lang="en-US" dirty="0" smtClean="0">
                  <a:solidFill>
                    <a:schemeClr val="accent3"/>
                  </a:solidFill>
                </a:rPr>
                <a:t> 3000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0" y="3821667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3"/>
                  </a:solidFill>
                </a:rPr>
                <a:t>ViCount</a:t>
              </a:r>
              <a:r>
                <a:rPr lang="en-US" dirty="0" smtClean="0">
                  <a:solidFill>
                    <a:schemeClr val="accent3"/>
                  </a:solidFill>
                </a:rPr>
                <a:t> SDT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Setup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097" y="914400"/>
            <a:ext cx="3048000" cy="685800"/>
          </a:xfrm>
        </p:spPr>
        <p:txBody>
          <a:bodyPr/>
          <a:lstStyle/>
          <a:p>
            <a:pPr marL="57150" indent="0" algn="ctr" eaLnBrk="1" hangingPunct="1">
              <a:buNone/>
              <a:defRPr/>
            </a:pPr>
            <a:r>
              <a:rPr lang="en-US" sz="1400" b="0" dirty="0" smtClean="0"/>
              <a:t>Base setup with 4 Smoke Meters and a flow straightener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036903" y="914400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1400" b="0" kern="0" dirty="0" err="1" smtClean="0"/>
              <a:t>ViCount</a:t>
            </a:r>
            <a:r>
              <a:rPr lang="en-US" sz="1400" b="0" kern="0" dirty="0" smtClean="0"/>
              <a:t> </a:t>
            </a:r>
            <a:r>
              <a:rPr lang="en-US" sz="1400" b="0" kern="0" dirty="0"/>
              <a:t>SDT </a:t>
            </a:r>
            <a:r>
              <a:rPr lang="en-US" sz="1400" b="0" kern="0" dirty="0" smtClean="0"/>
              <a:t>test setup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68482" y="915880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1400" b="0" kern="0" dirty="0" err="1" smtClean="0"/>
              <a:t>Rosco</a:t>
            </a:r>
            <a:r>
              <a:rPr lang="en-US" sz="1400" b="0" kern="0" dirty="0" smtClean="0"/>
              <a:t> </a:t>
            </a:r>
            <a:r>
              <a:rPr lang="en-US" sz="1400" b="0" kern="0" dirty="0" smtClean="0"/>
              <a:t>1900 </a:t>
            </a:r>
            <a:r>
              <a:rPr lang="en-US" sz="1400" b="0" kern="0" dirty="0" smtClean="0"/>
              <a:t>with FAA Helium injection box test setup</a:t>
            </a:r>
          </a:p>
        </p:txBody>
      </p:sp>
      <p:pic>
        <p:nvPicPr>
          <p:cNvPr id="1026" name="Picture 2" descr="F:\Smoke Penetration\DSC01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59632"/>
            <a:ext cx="3048001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moke Penetration\DSC014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59632"/>
            <a:ext cx="3048001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moke Penetration\DSC01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9632"/>
            <a:ext cx="3048001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7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</a:t>
            </a:r>
            <a:r>
              <a:rPr lang="en-US" sz="3600" dirty="0" smtClean="0"/>
              <a:t>Setup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097" y="990600"/>
            <a:ext cx="5135732" cy="5021433"/>
          </a:xfrm>
        </p:spPr>
        <p:txBody>
          <a:bodyPr/>
          <a:lstStyle/>
          <a:p>
            <a:pPr indent="-285750">
              <a:defRPr/>
            </a:pPr>
            <a:r>
              <a:rPr lang="en-US" sz="2000" dirty="0" smtClean="0"/>
              <a:t>Base setup </a:t>
            </a:r>
            <a:r>
              <a:rPr lang="en-US" sz="2000" dirty="0" smtClean="0"/>
              <a:t>for all smoke machines</a:t>
            </a:r>
          </a:p>
          <a:p>
            <a:pPr indent="-285750">
              <a:defRPr/>
            </a:pPr>
            <a:r>
              <a:rPr lang="en-US" sz="2000" b="0" dirty="0" smtClean="0"/>
              <a:t>4 Smoke Meters used to measure 1 vertical and 2 horizontal speed components over a 16.5’ distance</a:t>
            </a:r>
          </a:p>
          <a:p>
            <a:pPr lvl="1">
              <a:defRPr/>
            </a:pPr>
            <a:r>
              <a:rPr lang="en-US" sz="1600" b="0" dirty="0" smtClean="0"/>
              <a:t>#1 – Located at base of flow straightener</a:t>
            </a:r>
          </a:p>
          <a:p>
            <a:pPr lvl="1">
              <a:defRPr/>
            </a:pPr>
            <a:r>
              <a:rPr lang="en-US" sz="1600" dirty="0" smtClean="0"/>
              <a:t>#2 – Located 6’9” above #1</a:t>
            </a:r>
          </a:p>
          <a:p>
            <a:pPr lvl="1">
              <a:defRPr/>
            </a:pPr>
            <a:r>
              <a:rPr lang="en-US" sz="1600" b="0" dirty="0" smtClean="0"/>
              <a:t>#3 – Located 4.9’ to the rear of #2</a:t>
            </a:r>
          </a:p>
          <a:p>
            <a:pPr lvl="1">
              <a:defRPr/>
            </a:pPr>
            <a:r>
              <a:rPr lang="en-US" sz="1600" dirty="0" smtClean="0"/>
              <a:t>#4 – Located 4.75’ to the rear of #3</a:t>
            </a:r>
            <a:endParaRPr lang="en-US" sz="1600" b="0" dirty="0" smtClean="0"/>
          </a:p>
          <a:p>
            <a:pPr indent="-285750">
              <a:defRPr/>
            </a:pPr>
            <a:r>
              <a:rPr lang="en-US" sz="2000" b="0" dirty="0" smtClean="0"/>
              <a:t>A 5’ long, 16” diameter flow straightener was installed to direct and standardize the smoke plumes from each machine</a:t>
            </a:r>
          </a:p>
          <a:p>
            <a:pPr indent="-285750">
              <a:defRPr/>
            </a:pPr>
            <a:r>
              <a:rPr lang="en-US" sz="2000" b="0" dirty="0" smtClean="0"/>
              <a:t>Four 700 </a:t>
            </a:r>
            <a:r>
              <a:rPr lang="en-US" sz="2000" b="0" dirty="0"/>
              <a:t>w</a:t>
            </a:r>
            <a:r>
              <a:rPr lang="en-US" sz="2000" b="0" dirty="0" smtClean="0"/>
              <a:t>att heater bars were installed for future smoke plume heating tests</a:t>
            </a:r>
            <a:endParaRPr lang="en-US" sz="2000" b="0" dirty="0" smtClean="0"/>
          </a:p>
        </p:txBody>
      </p:sp>
      <p:pic>
        <p:nvPicPr>
          <p:cNvPr id="1028" name="Picture 4" descr="F:\Smoke Penetration\DSC01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35" y="122068"/>
            <a:ext cx="3875843" cy="58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2895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5231" y="159019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0031" y="1219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250" y="609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#2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</a:t>
            </a:r>
            <a:r>
              <a:rPr lang="en-US" sz="3600" dirty="0" smtClean="0"/>
              <a:t>Setup – Flow Straightener</a:t>
            </a:r>
            <a:endParaRPr lang="en-US" sz="3600" dirty="0" smtClean="0"/>
          </a:p>
        </p:txBody>
      </p:sp>
      <p:pic>
        <p:nvPicPr>
          <p:cNvPr id="1026" name="Picture 2" descr="F:\Smoke Penetration\DSC01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84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5410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View Looking Up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447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700 Watt Heaters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91000" y="1817132"/>
            <a:ext cx="1447800" cy="827901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91000" y="1817132"/>
            <a:ext cx="1828800" cy="237386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33900" y="1817132"/>
            <a:ext cx="1485900" cy="161186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505200" y="1817132"/>
            <a:ext cx="2133600" cy="145946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38200" y="4114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#1 Smoke Meter Receiver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4114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#1 Smoke Meter Laser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790700" y="3429002"/>
            <a:ext cx="190500" cy="68579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0"/>
          </p:cNvCxnSpPr>
          <p:nvPr/>
        </p:nvCxnSpPr>
        <p:spPr>
          <a:xfrm flipH="1" flipV="1">
            <a:off x="6172200" y="3276600"/>
            <a:ext cx="609600" cy="838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4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</a:t>
            </a:r>
            <a:r>
              <a:rPr lang="en-US" sz="3600" dirty="0" smtClean="0"/>
              <a:t>Setup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097" y="990600"/>
            <a:ext cx="5135732" cy="5021433"/>
          </a:xfrm>
        </p:spPr>
        <p:txBody>
          <a:bodyPr/>
          <a:lstStyle/>
          <a:p>
            <a:pPr lvl="0"/>
            <a:r>
              <a:rPr lang="en-US" sz="2000" dirty="0" err="1" smtClean="0"/>
              <a:t>ViCOUNT</a:t>
            </a:r>
            <a:r>
              <a:rPr lang="en-US" sz="2000" dirty="0" smtClean="0"/>
              <a:t> </a:t>
            </a:r>
            <a:r>
              <a:rPr lang="en-US" sz="2000" dirty="0"/>
              <a:t>SDT theatrical smoke generator </a:t>
            </a:r>
          </a:p>
          <a:p>
            <a:pPr lvl="1"/>
            <a:r>
              <a:rPr lang="en-US" sz="1600" dirty="0"/>
              <a:t>Uses CO</a:t>
            </a:r>
            <a:r>
              <a:rPr lang="en-US" sz="1600" baseline="-25000" dirty="0"/>
              <a:t>2</a:t>
            </a:r>
            <a:r>
              <a:rPr lang="en-US" sz="1600" dirty="0"/>
              <a:t> as a propellant gas to generate smoke, normally set to 45 PSI, but has an adjustable range of 0 – 75 PSI</a:t>
            </a:r>
          </a:p>
          <a:p>
            <a:pPr lvl="1"/>
            <a:r>
              <a:rPr lang="en-US" sz="1600" dirty="0"/>
              <a:t>Has 4 selectable heater bars with a total heat output of 400 watts</a:t>
            </a:r>
          </a:p>
          <a:p>
            <a:r>
              <a:rPr lang="en-US" sz="2000" dirty="0" err="1"/>
              <a:t>ViCOUNT</a:t>
            </a:r>
            <a:r>
              <a:rPr lang="en-US" sz="2000" dirty="0"/>
              <a:t> SDT test settings</a:t>
            </a:r>
          </a:p>
          <a:p>
            <a:pPr lvl="1"/>
            <a:r>
              <a:rPr lang="en-US" sz="1600" dirty="0"/>
              <a:t>CO2 regulated at 45 PSI, no Helium, all heat settings tested</a:t>
            </a:r>
          </a:p>
          <a:p>
            <a:pPr lvl="1"/>
            <a:r>
              <a:rPr lang="en-US" sz="1600" dirty="0"/>
              <a:t>Helium as propellant, regulated at 45 PSI, all heat settings tested</a:t>
            </a:r>
          </a:p>
          <a:p>
            <a:pPr lvl="1"/>
            <a:r>
              <a:rPr lang="en-US" sz="1600" dirty="0"/>
              <a:t>Helium as propellant, regulated at 75 PSI, all heat settings tested</a:t>
            </a:r>
          </a:p>
          <a:p>
            <a:endParaRPr lang="en-US" sz="2000" dirty="0"/>
          </a:p>
        </p:txBody>
      </p:sp>
      <p:pic>
        <p:nvPicPr>
          <p:cNvPr id="5" name="Picture 2" descr="F:\Smoke Penetration\DSC01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399"/>
            <a:ext cx="381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172200" y="3471908"/>
            <a:ext cx="1447800" cy="838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Interim Testing Results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41" y="1107489"/>
            <a:ext cx="6503019" cy="472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1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</a:t>
            </a:r>
            <a:r>
              <a:rPr lang="en-US" sz="3600" dirty="0" smtClean="0"/>
              <a:t>Setup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40" y="914400"/>
            <a:ext cx="5135732" cy="5021433"/>
          </a:xfrm>
        </p:spPr>
        <p:txBody>
          <a:bodyPr/>
          <a:lstStyle/>
          <a:p>
            <a:pPr lvl="0"/>
            <a:r>
              <a:rPr lang="en-US" sz="2000" dirty="0" err="1" smtClean="0"/>
              <a:t>Rosco</a:t>
            </a:r>
            <a:r>
              <a:rPr lang="en-US" sz="2000" dirty="0" smtClean="0"/>
              <a:t> </a:t>
            </a:r>
            <a:r>
              <a:rPr lang="en-US" sz="2000" dirty="0"/>
              <a:t>theatrical smoke </a:t>
            </a:r>
            <a:r>
              <a:rPr lang="en-US" sz="2000" dirty="0" smtClean="0"/>
              <a:t>generators</a:t>
            </a:r>
            <a:endParaRPr lang="en-US" sz="2000" dirty="0"/>
          </a:p>
          <a:p>
            <a:pPr lvl="1"/>
            <a:r>
              <a:rPr lang="en-US" sz="1600" dirty="0"/>
              <a:t>Model number </a:t>
            </a:r>
            <a:r>
              <a:rPr lang="en-US" sz="1600" dirty="0" smtClean="0"/>
              <a:t>(1700, 1900, 3000) indicates </a:t>
            </a:r>
            <a:r>
              <a:rPr lang="en-US" sz="1600" dirty="0"/>
              <a:t>wattage of heat exchanger used to vaporize oil to create smoke delivered from the oil pump</a:t>
            </a:r>
          </a:p>
          <a:p>
            <a:r>
              <a:rPr lang="en-US" sz="2000" dirty="0" smtClean="0"/>
              <a:t>FAA Helium Injection Box</a:t>
            </a:r>
          </a:p>
          <a:p>
            <a:pPr lvl="1"/>
            <a:r>
              <a:rPr lang="en-US" sz="1600" dirty="0" smtClean="0"/>
              <a:t>12” x 12” x 30” test section used to mix Helium and air with theatrical smoke</a:t>
            </a:r>
          </a:p>
          <a:p>
            <a:pPr lvl="1"/>
            <a:r>
              <a:rPr lang="en-US" sz="1600" dirty="0" smtClean="0"/>
              <a:t>Oxygen concentration is measured in the test section to calculate and set Helium/Air mixture </a:t>
            </a:r>
          </a:p>
          <a:p>
            <a:r>
              <a:rPr lang="en-US" sz="2000" dirty="0" err="1" smtClean="0"/>
              <a:t>Rosco</a:t>
            </a:r>
            <a:r>
              <a:rPr lang="en-US" sz="2000" dirty="0" smtClean="0"/>
              <a:t> </a:t>
            </a:r>
            <a:r>
              <a:rPr lang="en-US" sz="2000" dirty="0"/>
              <a:t>smoke generator test settings</a:t>
            </a:r>
          </a:p>
          <a:p>
            <a:pPr lvl="1"/>
            <a:r>
              <a:rPr lang="en-US" sz="1600" dirty="0" smtClean="0"/>
              <a:t>Each </a:t>
            </a:r>
            <a:r>
              <a:rPr lang="en-US" sz="1600" dirty="0" err="1" smtClean="0"/>
              <a:t>Rosco</a:t>
            </a:r>
            <a:r>
              <a:rPr lang="en-US" sz="1600" dirty="0" smtClean="0"/>
              <a:t> model </a:t>
            </a:r>
            <a:r>
              <a:rPr lang="en-US" sz="1600" dirty="0"/>
              <a:t>with </a:t>
            </a:r>
            <a:r>
              <a:rPr lang="en-US" sz="1600" dirty="0" smtClean="0"/>
              <a:t>no heat</a:t>
            </a:r>
          </a:p>
          <a:p>
            <a:pPr lvl="1"/>
            <a:r>
              <a:rPr lang="en-US" sz="1600" dirty="0"/>
              <a:t>Each </a:t>
            </a:r>
            <a:r>
              <a:rPr lang="en-US" sz="1600" dirty="0" err="1"/>
              <a:t>Rosco</a:t>
            </a:r>
            <a:r>
              <a:rPr lang="en-US" sz="1600" dirty="0"/>
              <a:t> model</a:t>
            </a:r>
            <a:r>
              <a:rPr lang="en-US" sz="1600" dirty="0" smtClean="0"/>
              <a:t> with 2400 watts of heat</a:t>
            </a:r>
          </a:p>
          <a:p>
            <a:pPr lvl="1"/>
            <a:r>
              <a:rPr lang="en-US" sz="1600" dirty="0"/>
              <a:t>Each </a:t>
            </a:r>
            <a:r>
              <a:rPr lang="en-US" sz="1600" dirty="0" err="1"/>
              <a:t>Rosco</a:t>
            </a:r>
            <a:r>
              <a:rPr lang="en-US" sz="1600" dirty="0"/>
              <a:t> model</a:t>
            </a:r>
            <a:r>
              <a:rPr lang="en-US" sz="1600" dirty="0" smtClean="0"/>
              <a:t> with </a:t>
            </a:r>
            <a:r>
              <a:rPr lang="en-US" sz="1600" dirty="0"/>
              <a:t>Helium injection </a:t>
            </a:r>
            <a:r>
              <a:rPr lang="en-US" sz="1600" dirty="0" smtClean="0"/>
              <a:t>box, 50/50 Helium/Air mixture, with no heat</a:t>
            </a:r>
            <a:endParaRPr lang="en-US" sz="1600" dirty="0"/>
          </a:p>
          <a:p>
            <a:pPr lvl="1"/>
            <a:r>
              <a:rPr lang="en-US" sz="1600" dirty="0"/>
              <a:t>Each </a:t>
            </a:r>
            <a:r>
              <a:rPr lang="en-US" sz="1600" dirty="0" err="1"/>
              <a:t>Rosco</a:t>
            </a:r>
            <a:r>
              <a:rPr lang="en-US" sz="1600" dirty="0"/>
              <a:t> model with Helium injection box, </a:t>
            </a:r>
            <a:r>
              <a:rPr lang="en-US" sz="1600" dirty="0" smtClean="0"/>
              <a:t>60/40 </a:t>
            </a:r>
            <a:r>
              <a:rPr lang="en-US" sz="1600" dirty="0"/>
              <a:t>Helium/Air </a:t>
            </a:r>
            <a:r>
              <a:rPr lang="en-US" sz="1600" dirty="0" smtClean="0"/>
              <a:t>mixture, </a:t>
            </a:r>
            <a:r>
              <a:rPr lang="en-US" sz="1600" dirty="0"/>
              <a:t>with no heat</a:t>
            </a:r>
            <a:endParaRPr lang="en-US" sz="1600" dirty="0" smtClean="0"/>
          </a:p>
          <a:p>
            <a:pPr lvl="1"/>
            <a:r>
              <a:rPr lang="en-US" sz="1600" dirty="0"/>
              <a:t>Each </a:t>
            </a:r>
            <a:r>
              <a:rPr lang="en-US" sz="1600" dirty="0" err="1"/>
              <a:t>Rosco</a:t>
            </a:r>
            <a:r>
              <a:rPr lang="en-US" sz="1600" dirty="0"/>
              <a:t> model with Helium injection box, </a:t>
            </a:r>
            <a:r>
              <a:rPr lang="en-US" sz="1600" dirty="0" smtClean="0"/>
              <a:t>70/30 </a:t>
            </a:r>
            <a:r>
              <a:rPr lang="en-US" sz="1600" dirty="0"/>
              <a:t>Helium/Air </a:t>
            </a:r>
            <a:r>
              <a:rPr lang="en-US" sz="1600" dirty="0" smtClean="0"/>
              <a:t>mixture, </a:t>
            </a:r>
            <a:r>
              <a:rPr lang="en-US" sz="1600" dirty="0"/>
              <a:t>with no heat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pic>
        <p:nvPicPr>
          <p:cNvPr id="6" name="Picture 3" descr="F:\Smoke Penetration\DSC01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1" y="114300"/>
            <a:ext cx="38354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CONSTRUCTION\ASSET\DE'S\ADA2414-TITLE-BAR.PNG"/>
</p:tagLst>
</file>

<file path=ppt/theme/theme1.xml><?xml version="1.0" encoding="utf-8"?>
<a:theme xmlns:a="http://schemas.openxmlformats.org/drawingml/2006/main" name="MorrisonSmokePenetrationPresMay2014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DA2414">
  <a:themeElements>
    <a:clrScheme name="2_ADA2414 14">
      <a:dk1>
        <a:srgbClr val="001956"/>
      </a:dk1>
      <a:lt1>
        <a:srgbClr val="FFFFFF"/>
      </a:lt1>
      <a:dk2>
        <a:srgbClr val="FFFFFF"/>
      </a:dk2>
      <a:lt2>
        <a:srgbClr val="808080"/>
      </a:lt2>
      <a:accent1>
        <a:srgbClr val="001956"/>
      </a:accent1>
      <a:accent2>
        <a:srgbClr val="8F2040"/>
      </a:accent2>
      <a:accent3>
        <a:srgbClr val="FFFFFF"/>
      </a:accent3>
      <a:accent4>
        <a:srgbClr val="001448"/>
      </a:accent4>
      <a:accent5>
        <a:srgbClr val="AAABB4"/>
      </a:accent5>
      <a:accent6>
        <a:srgbClr val="811C39"/>
      </a:accent6>
      <a:hlink>
        <a:srgbClr val="0066CC"/>
      </a:hlink>
      <a:folHlink>
        <a:srgbClr val="C00204"/>
      </a:folHlink>
    </a:clrScheme>
    <a:fontScheme name="2_ADA24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DA24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3">
        <a:dk1>
          <a:srgbClr val="001956"/>
        </a:dk1>
        <a:lt1>
          <a:srgbClr val="FFFFFF"/>
        </a:lt1>
        <a:dk2>
          <a:srgbClr val="C00204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14">
        <a:dk1>
          <a:srgbClr val="001956"/>
        </a:dk1>
        <a:lt1>
          <a:srgbClr val="FFFFFF"/>
        </a:lt1>
        <a:dk2>
          <a:srgbClr val="FFFFFF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C002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MorrisonSmokePenetrationPresMay2014</Template>
  <TotalTime>4275</TotalTime>
  <Words>633</Words>
  <Application>Microsoft Office PowerPoint</Application>
  <PresentationFormat>On-screen Show (4:3)</PresentationFormat>
  <Paragraphs>86</Paragraphs>
  <Slides>12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MorrisonSmokePenetrationPresMay2014</vt:lpstr>
      <vt:lpstr>2_ADA2414</vt:lpstr>
      <vt:lpstr>Smoke Source Project  </vt:lpstr>
      <vt:lpstr>Purpose</vt:lpstr>
      <vt:lpstr>Project Work</vt:lpstr>
      <vt:lpstr>Test Setup</vt:lpstr>
      <vt:lpstr>Test Setup</vt:lpstr>
      <vt:lpstr>Test Setup – Flow Straightener</vt:lpstr>
      <vt:lpstr>Test Setup</vt:lpstr>
      <vt:lpstr>Interim Testing Results</vt:lpstr>
      <vt:lpstr>Test Setup</vt:lpstr>
      <vt:lpstr>Interim Testing Results</vt:lpstr>
      <vt:lpstr>Rosco 3000 Smoke Comparison</vt:lpstr>
      <vt:lpstr>Planned Work</vt:lpstr>
    </vt:vector>
  </TitlesOfParts>
  <Company>Federal Aviation Administraton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Deck Smoke Penetration Testing</dc:title>
  <dc:creator>Morrison, Robert (FAA)</dc:creator>
  <cp:lastModifiedBy>Morrison, Robert (FAA)</cp:lastModifiedBy>
  <cp:revision>119</cp:revision>
  <dcterms:created xsi:type="dcterms:W3CDTF">2015-04-27T10:57:31Z</dcterms:created>
  <dcterms:modified xsi:type="dcterms:W3CDTF">2016-05-13T22:43:50Z</dcterms:modified>
</cp:coreProperties>
</file>