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8"/>
  </p:notesMasterIdLst>
  <p:handoutMasterIdLst>
    <p:handoutMasterId r:id="rId9"/>
  </p:handoutMasterIdLst>
  <p:sldIdLst>
    <p:sldId id="273" r:id="rId2"/>
    <p:sldId id="276" r:id="rId3"/>
    <p:sldId id="278" r:id="rId4"/>
    <p:sldId id="282" r:id="rId5"/>
    <p:sldId id="277" r:id="rId6"/>
    <p:sldId id="281" r:id="rId7"/>
  </p:sldIdLst>
  <p:sldSz cx="9144000" cy="6858000" type="screen4x3"/>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6"/>
            <p14:sldId id="278"/>
            <p14:sldId id="282"/>
            <p14:sldId id="277"/>
            <p14:sldId id="28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2F68"/>
    <a:srgbClr val="FF0000"/>
    <a:srgbClr val="FFFF99"/>
    <a:srgbClr val="FFCC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1178" autoAdjust="0"/>
    <p:restoredTop sz="94717" autoAdjust="0"/>
  </p:normalViewPr>
  <p:slideViewPr>
    <p:cSldViewPr snapToGrid="0">
      <p:cViewPr varScale="1">
        <p:scale>
          <a:sx n="113" d="100"/>
          <a:sy n="113" d="100"/>
        </p:scale>
        <p:origin x="-1596" y="-102"/>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dirty="0"/>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dirty="0"/>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dirty="0"/>
          </a:p>
        </p:txBody>
      </p:sp>
      <p:sp>
        <p:nvSpPr>
          <p:cNvPr id="21508"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dirty="0"/>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dirty="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C9A895D-F1B2-4238-92B1-93B3C1FCF0B4}" type="slidenum">
              <a:rPr lang="en-US"/>
              <a:pPr/>
              <a:t>6</a:t>
            </a:fld>
            <a:endParaRPr lang="en-US" dirty="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32"/>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
        <p:nvSpPr>
          <p:cNvPr id="63515" name="Text Box 1051"/>
          <p:cNvSpPr txBox="1">
            <a:spLocks noChangeArrowheads="1"/>
          </p:cNvSpPr>
          <p:nvPr userDrawn="1"/>
        </p:nvSpPr>
        <p:spPr bwMode="auto">
          <a:xfrm>
            <a:off x="427038" y="4497388"/>
            <a:ext cx="482282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solidFill>
                  <a:srgbClr val="1D2F68"/>
                </a:solidFill>
              </a:rPr>
              <a:t>Presented to:</a:t>
            </a:r>
          </a:p>
          <a:p>
            <a:pPr>
              <a:buFontTx/>
              <a:buNone/>
            </a:pPr>
            <a:endParaRPr lang="en-US" sz="1600" dirty="0" smtClean="0">
              <a:solidFill>
                <a:srgbClr val="1D2F68"/>
              </a:solidFill>
            </a:endParaRPr>
          </a:p>
          <a:p>
            <a:pPr>
              <a:buFontTx/>
              <a:buNone/>
            </a:pPr>
            <a:r>
              <a:rPr lang="en-US" sz="1600" dirty="0" smtClean="0">
                <a:solidFill>
                  <a:srgbClr val="1D2F68"/>
                </a:solidFill>
              </a:rPr>
              <a:t>By</a:t>
            </a:r>
            <a:r>
              <a:rPr lang="en-US" sz="1600" dirty="0">
                <a:solidFill>
                  <a:srgbClr val="1D2F68"/>
                </a:solidFill>
              </a:rPr>
              <a:t>:</a:t>
            </a:r>
          </a:p>
          <a:p>
            <a:pPr>
              <a:buFontTx/>
              <a:buNone/>
            </a:pPr>
            <a:r>
              <a:rPr lang="en-US" sz="1600" dirty="0">
                <a:solidFill>
                  <a:srgbClr val="1D2F68"/>
                </a:solidFill>
              </a:rPr>
              <a:t>Date:</a:t>
            </a:r>
          </a:p>
        </p:txBody>
      </p:sp>
      <p:grpSp>
        <p:nvGrpSpPr>
          <p:cNvPr id="63544" name="Group 1080"/>
          <p:cNvGrpSpPr>
            <a:grpSpLocks/>
          </p:cNvGrpSpPr>
          <p:nvPr userDrawn="1"/>
        </p:nvGrpSpPr>
        <p:grpSpPr bwMode="auto">
          <a:xfrm>
            <a:off x="5873750" y="271463"/>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chemeClr val="bg1"/>
                  </a:solidFill>
                </a:rPr>
                <a:t>Federal Aviation</a:t>
              </a:r>
            </a:p>
            <a:p>
              <a:pPr>
                <a:lnSpc>
                  <a:spcPct val="85000"/>
                </a:lnSpc>
                <a:spcBef>
                  <a:spcPct val="0"/>
                </a:spcBef>
                <a:buFontTx/>
                <a:buNone/>
              </a:pPr>
              <a:r>
                <a:rPr lang="en-US" sz="1800" b="1" dirty="0">
                  <a:solidFill>
                    <a:schemeClr val="bg1"/>
                  </a:solidFill>
                </a:rPr>
                <a:t>Administration</a:t>
              </a:r>
            </a:p>
          </p:txBody>
        </p:sp>
      </p:grpSp>
      <p:sp>
        <p:nvSpPr>
          <p:cNvPr id="2" name="Date Placeholder 1"/>
          <p:cNvSpPr>
            <a:spLocks noGrp="1"/>
          </p:cNvSpPr>
          <p:nvPr>
            <p:ph type="dt" sz="half" idx="10"/>
          </p:nvPr>
        </p:nvSpPr>
        <p:spPr/>
        <p:txBody>
          <a:bodyPr/>
          <a:lstStyle/>
          <a:p>
            <a:r>
              <a:rPr lang="en-US" smtClean="0"/>
              <a:t>May 18-19, 2016</a:t>
            </a:r>
            <a:endParaRPr lang="en-US" dirty="0"/>
          </a:p>
        </p:txBody>
      </p:sp>
      <p:sp>
        <p:nvSpPr>
          <p:cNvPr id="3" name="Footer Placeholder 2"/>
          <p:cNvSpPr>
            <a:spLocks noGrp="1"/>
          </p:cNvSpPr>
          <p:nvPr>
            <p:ph type="ftr" sz="quarter" idx="11"/>
          </p:nvPr>
        </p:nvSpPr>
        <p:spPr/>
        <p:txBody>
          <a:bodyPr/>
          <a:lstStyle>
            <a:lvl1pPr>
              <a:defRPr/>
            </a:lvl1pPr>
          </a:lstStyle>
          <a:p>
            <a:r>
              <a:rPr lang="en-US" dirty="0" smtClean="0"/>
              <a:t>Toulouse, France</a:t>
            </a:r>
            <a:endParaRPr lang="en-US" dirty="0"/>
          </a:p>
        </p:txBody>
      </p:sp>
      <p:sp>
        <p:nvSpPr>
          <p:cNvPr id="4" name="Slide Number Placeholder 3"/>
          <p:cNvSpPr>
            <a:spLocks noGrp="1"/>
          </p:cNvSpPr>
          <p:nvPr>
            <p:ph type="sldNum" sz="quarter" idx="12"/>
          </p:nvPr>
        </p:nvSpPr>
        <p:spPr/>
        <p:txBody>
          <a:bodyPr/>
          <a:lstStyle/>
          <a:p>
            <a:fld id="{74438B1A-AF1B-4C8B-993E-1BADE62A245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with date and location foot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solidFill>
                  <a:schemeClr val="bg1">
                    <a:lumMod val="65000"/>
                  </a:schemeClr>
                </a:solidFill>
              </a:defRPr>
            </a:lvl1pPr>
          </a:lstStyle>
          <a:p>
            <a:r>
              <a:rPr lang="en-US" smtClean="0"/>
              <a:t>May 18-19, 2016</a:t>
            </a:r>
            <a:endParaRPr lang="en-US" dirty="0"/>
          </a:p>
        </p:txBody>
      </p:sp>
      <p:sp>
        <p:nvSpPr>
          <p:cNvPr id="6" name="Footer Placeholder 5"/>
          <p:cNvSpPr>
            <a:spLocks noGrp="1"/>
          </p:cNvSpPr>
          <p:nvPr>
            <p:ph type="ftr" sz="quarter" idx="11"/>
          </p:nvPr>
        </p:nvSpPr>
        <p:spPr/>
        <p:txBody>
          <a:bodyPr/>
          <a:lstStyle>
            <a:lvl1pPr>
              <a:defRPr>
                <a:solidFill>
                  <a:schemeClr val="bg1">
                    <a:lumMod val="65000"/>
                  </a:schemeClr>
                </a:solidFill>
              </a:defRPr>
            </a:lvl1pPr>
          </a:lstStyle>
          <a:p>
            <a:r>
              <a:rPr lang="en-US" dirty="0" smtClean="0"/>
              <a:t>Toulouse, France</a:t>
            </a:r>
            <a:endParaRPr lang="en-US" dirty="0"/>
          </a:p>
        </p:txBody>
      </p:sp>
      <p:sp>
        <p:nvSpPr>
          <p:cNvPr id="7" name="Slide Number Placeholder 6"/>
          <p:cNvSpPr>
            <a:spLocks noGrp="1"/>
          </p:cNvSpPr>
          <p:nvPr>
            <p:ph type="sldNum" sz="quarter" idx="12"/>
          </p:nvPr>
        </p:nvSpPr>
        <p:spPr/>
        <p:txBody>
          <a:body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D2F68"/>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smtClean="0"/>
              <a:t>May 18-19, 2016</a:t>
            </a:r>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r>
              <a:rPr lang="en-US" dirty="0" smtClean="0"/>
              <a:t>Toulouse, France</a:t>
            </a:r>
            <a:endParaRPr lang="en-US" dirty="0"/>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Sld>
  <p:clrMap bg1="lt1" tx1="dk1" bg2="lt2" tx2="dk2" accent1="accent1" accent2="accent2" accent3="accent3" accent4="accent4" accent5="accent5" accent6="accent6" hlink="hlink" folHlink="folHlink"/>
  <p:sldLayoutIdLst>
    <p:sldLayoutId id="2147483652" r:id="rId1"/>
    <p:sldLayoutId id="2147483658" r:id="rId2"/>
  </p:sldLayoutIdLst>
  <p:timing>
    <p:tnLst>
      <p:par>
        <p:cTn id="1" dur="indefinite" restart="never" nodeType="tmRoot"/>
      </p:par>
    </p:tnLst>
  </p:timing>
  <p:hf hdr="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1" y="312737"/>
            <a:ext cx="5791200" cy="3209396"/>
          </a:xfrm>
        </p:spPr>
        <p:txBody>
          <a:bodyPr/>
          <a:lstStyle/>
          <a:p>
            <a:r>
              <a:rPr lang="en-US" sz="2800" dirty="0" smtClean="0">
                <a:solidFill>
                  <a:schemeClr val="bg1"/>
                </a:solidFill>
              </a:rPr>
              <a:t>SAE/ISO Fire Containment Covers (FCC) and Fire Resistant Containers (FRC) Standards</a:t>
            </a:r>
            <a:endParaRPr lang="en-US" sz="2800" dirty="0">
              <a:solidFill>
                <a:schemeClr val="bg1"/>
              </a:solidFill>
            </a:endParaRPr>
          </a:p>
        </p:txBody>
      </p:sp>
      <p:sp>
        <p:nvSpPr>
          <p:cNvPr id="32785" name="Text Box 17"/>
          <p:cNvSpPr txBox="1">
            <a:spLocks noChangeArrowheads="1"/>
          </p:cNvSpPr>
          <p:nvPr/>
        </p:nvSpPr>
        <p:spPr bwMode="auto">
          <a:xfrm>
            <a:off x="212458" y="5045512"/>
            <a:ext cx="44026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smtClean="0">
                <a:solidFill>
                  <a:schemeClr val="bg1"/>
                </a:solidFill>
              </a:rPr>
              <a:t>International Aircraft Systems Fire Protection Working Group. </a:t>
            </a:r>
            <a:br>
              <a:rPr lang="en-US" sz="1600" dirty="0" smtClean="0">
                <a:solidFill>
                  <a:schemeClr val="bg1"/>
                </a:solidFill>
              </a:rPr>
            </a:br>
            <a:r>
              <a:rPr lang="en-US" sz="1600" dirty="0" smtClean="0">
                <a:solidFill>
                  <a:schemeClr val="bg1"/>
                </a:solidFill>
              </a:rPr>
              <a:t>Toulouse, France</a:t>
            </a:r>
            <a:endParaRPr lang="en-US" sz="1600" dirty="0">
              <a:solidFill>
                <a:schemeClr val="bg1"/>
              </a:solidFill>
            </a:endParaRPr>
          </a:p>
        </p:txBody>
      </p:sp>
      <p:sp>
        <p:nvSpPr>
          <p:cNvPr id="32787" name="Text Box 19"/>
          <p:cNvSpPr txBox="1">
            <a:spLocks noChangeArrowheads="1"/>
          </p:cNvSpPr>
          <p:nvPr/>
        </p:nvSpPr>
        <p:spPr bwMode="auto">
          <a:xfrm>
            <a:off x="212458" y="638510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smtClean="0">
                <a:solidFill>
                  <a:schemeClr val="bg1"/>
                </a:solidFill>
              </a:rPr>
              <a:t>May 18-19, 2016 </a:t>
            </a:r>
            <a:endParaRPr lang="en-US" sz="1600" dirty="0">
              <a:solidFill>
                <a:schemeClr val="bg1"/>
              </a:solidFill>
            </a:endParaRPr>
          </a:p>
        </p:txBody>
      </p:sp>
      <p:sp>
        <p:nvSpPr>
          <p:cNvPr id="5" name="Text Box 19"/>
          <p:cNvSpPr txBox="1">
            <a:spLocks noChangeArrowheads="1"/>
          </p:cNvSpPr>
          <p:nvPr/>
        </p:nvSpPr>
        <p:spPr bwMode="auto">
          <a:xfrm>
            <a:off x="212458" y="6051628"/>
            <a:ext cx="47843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smtClean="0">
                <a:solidFill>
                  <a:schemeClr val="bg1"/>
                </a:solidFill>
              </a:rPr>
              <a:t>David Blake, Federal Aviation Administration</a:t>
            </a:r>
            <a:endParaRPr lang="en-US" sz="1600" dirty="0">
              <a:solidFill>
                <a:schemeClr val="bg1"/>
              </a:solidFill>
            </a:endParaRPr>
          </a:p>
        </p:txBody>
      </p:sp>
      <p:pic>
        <p:nvPicPr>
          <p:cNvPr id="1026" name="Picture 2" descr="C:\Users\Dave Blake\Documents\1 Projects\Lithium Batteries\lithium pictures\4-15-14 Contain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964" t="10107" r="27861" b="5555"/>
          <a:stretch/>
        </p:blipFill>
        <p:spPr bwMode="auto">
          <a:xfrm>
            <a:off x="777896" y="1920027"/>
            <a:ext cx="3700971" cy="31254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79F915-29B1-4ADF-B1F4-B9108899500C}" type="slidenum">
              <a:rPr lang="en-US" smtClean="0"/>
              <a:pPr/>
              <a:t>2</a:t>
            </a:fld>
            <a:endParaRPr lang="en-US" dirty="0"/>
          </a:p>
        </p:txBody>
      </p:sp>
      <p:sp>
        <p:nvSpPr>
          <p:cNvPr id="5" name="TextBox 4"/>
          <p:cNvSpPr txBox="1"/>
          <p:nvPr/>
        </p:nvSpPr>
        <p:spPr bwMode="auto">
          <a:xfrm>
            <a:off x="304801" y="937084"/>
            <a:ext cx="857673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lvl="0">
              <a:buNone/>
            </a:pPr>
            <a:r>
              <a:rPr lang="en-US" sz="2000" b="1" dirty="0" smtClean="0">
                <a:solidFill>
                  <a:srgbClr val="FFFFFF"/>
                </a:solidFill>
              </a:rPr>
              <a:t>TSO 203 (published in July 2014) references </a:t>
            </a:r>
            <a:r>
              <a:rPr lang="en-US" sz="2000" b="1" dirty="0">
                <a:solidFill>
                  <a:srgbClr val="FFFFFF"/>
                </a:solidFill>
              </a:rPr>
              <a:t>SAE AS6453 standard with modifications. </a:t>
            </a:r>
          </a:p>
          <a:p>
            <a:pPr lvl="0">
              <a:buNone/>
            </a:pPr>
            <a:r>
              <a:rPr lang="en-US" sz="2000" b="1" dirty="0">
                <a:solidFill>
                  <a:srgbClr val="FFFFFF"/>
                </a:solidFill>
              </a:rPr>
              <a:t>Modifications are mostly for removal of references to non FAA requirements</a:t>
            </a:r>
            <a:r>
              <a:rPr lang="en-US" sz="2000" b="1" dirty="0" smtClean="0">
                <a:solidFill>
                  <a:srgbClr val="FFFFFF"/>
                </a:solidFill>
              </a:rPr>
              <a:t>, maintenance, </a:t>
            </a:r>
            <a:r>
              <a:rPr lang="en-US" sz="2000" b="1" dirty="0">
                <a:solidFill>
                  <a:srgbClr val="FFFFFF"/>
                </a:solidFill>
              </a:rPr>
              <a:t>and </a:t>
            </a:r>
            <a:r>
              <a:rPr lang="en-US" sz="2000" b="1" dirty="0" smtClean="0">
                <a:solidFill>
                  <a:srgbClr val="FFFFFF"/>
                </a:solidFill>
              </a:rPr>
              <a:t>pallet and net </a:t>
            </a:r>
            <a:r>
              <a:rPr lang="en-US" sz="2000" b="1" dirty="0">
                <a:solidFill>
                  <a:srgbClr val="FFFFFF"/>
                </a:solidFill>
              </a:rPr>
              <a:t>requirements.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486" y="2619516"/>
            <a:ext cx="4073864" cy="3055398"/>
          </a:xfrm>
          <a:prstGeom prst="rect">
            <a:avLst/>
          </a:prstGeom>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7415" b="30560"/>
          <a:stretch/>
        </p:blipFill>
        <p:spPr bwMode="auto">
          <a:xfrm>
            <a:off x="660401" y="2619515"/>
            <a:ext cx="2527302" cy="305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bwMode="auto">
          <a:xfrm>
            <a:off x="432563" y="5674914"/>
            <a:ext cx="30059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800" b="1" dirty="0" smtClean="0">
                <a:solidFill>
                  <a:schemeClr val="bg1"/>
                </a:solidFill>
              </a:rPr>
              <a:t>Cargo liner oil burner test</a:t>
            </a:r>
            <a:endParaRPr lang="en-US" sz="1800" b="1" dirty="0">
              <a:solidFill>
                <a:schemeClr val="bg1"/>
              </a:solidFill>
            </a:endParaRPr>
          </a:p>
        </p:txBody>
      </p:sp>
      <p:sp>
        <p:nvSpPr>
          <p:cNvPr id="11" name="TextBox 10"/>
          <p:cNvSpPr txBox="1"/>
          <p:nvPr/>
        </p:nvSpPr>
        <p:spPr bwMode="auto">
          <a:xfrm>
            <a:off x="4995340" y="5716604"/>
            <a:ext cx="30828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800" b="1" dirty="0" smtClean="0">
                <a:solidFill>
                  <a:schemeClr val="bg1"/>
                </a:solidFill>
              </a:rPr>
              <a:t>Full scale mockup fire test</a:t>
            </a:r>
            <a:endParaRPr lang="en-US" sz="1800" b="1" dirty="0">
              <a:solidFill>
                <a:schemeClr val="bg1"/>
              </a:solidFill>
            </a:endParaRPr>
          </a:p>
        </p:txBody>
      </p:sp>
      <p:sp>
        <p:nvSpPr>
          <p:cNvPr id="3" name="Date Placeholder 2"/>
          <p:cNvSpPr>
            <a:spLocks noGrp="1"/>
          </p:cNvSpPr>
          <p:nvPr>
            <p:ph type="dt" sz="half" idx="10"/>
          </p:nvPr>
        </p:nvSpPr>
        <p:spPr/>
        <p:txBody>
          <a:bodyPr/>
          <a:lstStyle/>
          <a:p>
            <a:r>
              <a:rPr lang="en-US" smtClean="0"/>
              <a:t>May 18-19, 2016</a:t>
            </a:r>
            <a:endParaRPr lang="en-US" dirty="0"/>
          </a:p>
        </p:txBody>
      </p:sp>
      <p:sp>
        <p:nvSpPr>
          <p:cNvPr id="6" name="Footer Placeholder 5"/>
          <p:cNvSpPr>
            <a:spLocks noGrp="1"/>
          </p:cNvSpPr>
          <p:nvPr>
            <p:ph type="ftr" sz="quarter" idx="11"/>
          </p:nvPr>
        </p:nvSpPr>
        <p:spPr/>
        <p:txBody>
          <a:bodyPr/>
          <a:lstStyle/>
          <a:p>
            <a:r>
              <a:rPr lang="en-US" smtClean="0"/>
              <a:t>Toulouse, France</a:t>
            </a:r>
            <a:endParaRPr lang="en-US" dirty="0"/>
          </a:p>
        </p:txBody>
      </p:sp>
      <p:sp>
        <p:nvSpPr>
          <p:cNvPr id="2" name="TextBox 1"/>
          <p:cNvSpPr txBox="1"/>
          <p:nvPr/>
        </p:nvSpPr>
        <p:spPr bwMode="auto">
          <a:xfrm>
            <a:off x="2362201" y="389466"/>
            <a:ext cx="38443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spAutoFit/>
          </a:bodyPr>
          <a:lstStyle/>
          <a:p>
            <a:pPr>
              <a:buFontTx/>
              <a:buNone/>
            </a:pPr>
            <a:r>
              <a:rPr lang="en-US" b="1" dirty="0" smtClean="0">
                <a:solidFill>
                  <a:schemeClr val="bg1"/>
                </a:solidFill>
              </a:rPr>
              <a:t>Fire Containment Covers</a:t>
            </a:r>
            <a:endParaRPr lang="en-US" b="1" dirty="0">
              <a:solidFill>
                <a:schemeClr val="bg1"/>
              </a:solidFill>
            </a:endParaRPr>
          </a:p>
        </p:txBody>
      </p:sp>
    </p:spTree>
    <p:extLst>
      <p:ext uri="{BB962C8B-B14F-4D97-AF65-F5344CB8AC3E}">
        <p14:creationId xmlns:p14="http://schemas.microsoft.com/office/powerpoint/2010/main" val="8088130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79F915-29B1-4ADF-B1F4-B9108899500C}" type="slidenum">
              <a:rPr lang="en-US" smtClean="0"/>
              <a:pPr/>
              <a:t>3</a:t>
            </a:fld>
            <a:endParaRPr lang="en-US" dirty="0"/>
          </a:p>
        </p:txBody>
      </p:sp>
      <p:sp>
        <p:nvSpPr>
          <p:cNvPr id="5" name="TextBox 4"/>
          <p:cNvSpPr txBox="1"/>
          <p:nvPr/>
        </p:nvSpPr>
        <p:spPr bwMode="auto">
          <a:xfrm>
            <a:off x="237066" y="71466"/>
            <a:ext cx="8661400" cy="60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200" b="1" dirty="0" smtClean="0">
                <a:solidFill>
                  <a:schemeClr val="bg1"/>
                </a:solidFill>
              </a:rPr>
              <a:t>The most recent meeting was held on April 12-13, 2016 in Geneva.</a:t>
            </a:r>
          </a:p>
          <a:p>
            <a:pPr>
              <a:buFontTx/>
              <a:buNone/>
            </a:pPr>
            <a:r>
              <a:rPr lang="en-US" sz="2200" b="1" dirty="0" smtClean="0">
                <a:solidFill>
                  <a:schemeClr val="bg1"/>
                </a:solidFill>
              </a:rPr>
              <a:t>A new project was approved to revise SAE AS6453 Fire Containment Covers in October 2015. The current version allows unlimited external flaming on the FCC if either:</a:t>
            </a:r>
          </a:p>
          <a:p>
            <a:pPr marL="457200" indent="-457200">
              <a:buFont typeface="+mj-lt"/>
              <a:buAutoNum type="arabicPeriod"/>
            </a:pPr>
            <a:r>
              <a:rPr lang="en-US" sz="2200" b="1" dirty="0" smtClean="0">
                <a:solidFill>
                  <a:schemeClr val="bg1"/>
                </a:solidFill>
              </a:rPr>
              <a:t>The external flame is not in close proximity to a thermocouple, or</a:t>
            </a:r>
          </a:p>
          <a:p>
            <a:pPr marL="457200" indent="-457200">
              <a:buFont typeface="+mj-lt"/>
              <a:buAutoNum type="arabicPeriod"/>
            </a:pPr>
            <a:r>
              <a:rPr lang="en-US" sz="2200" b="1" dirty="0" smtClean="0">
                <a:solidFill>
                  <a:schemeClr val="bg1"/>
                </a:solidFill>
              </a:rPr>
              <a:t>The fire load had shifted and measured temperatures from thermocouples that are no longer within 4 +/- ½ inch from the FCC are no longer valid.</a:t>
            </a:r>
          </a:p>
          <a:p>
            <a:pPr>
              <a:buNone/>
            </a:pPr>
            <a:r>
              <a:rPr lang="en-US" sz="2200" b="1" dirty="0" smtClean="0">
                <a:solidFill>
                  <a:schemeClr val="bg1"/>
                </a:solidFill>
              </a:rPr>
              <a:t>It was previously agreed that this was not acceptable. Detailed discussion on the issue was not on the meeting agenda due to lack of interested attendees.</a:t>
            </a:r>
          </a:p>
          <a:p>
            <a:pPr>
              <a:buNone/>
            </a:pPr>
            <a:r>
              <a:rPr lang="en-US" sz="2200" b="1" dirty="0" smtClean="0">
                <a:solidFill>
                  <a:schemeClr val="bg1"/>
                </a:solidFill>
              </a:rPr>
              <a:t>Next meeting is scheduled for Oct. 18-19, 2016 in San Antonio, Texas</a:t>
            </a:r>
          </a:p>
        </p:txBody>
      </p:sp>
      <p:sp>
        <p:nvSpPr>
          <p:cNvPr id="2" name="Date Placeholder 1"/>
          <p:cNvSpPr>
            <a:spLocks noGrp="1"/>
          </p:cNvSpPr>
          <p:nvPr>
            <p:ph type="dt" sz="half" idx="10"/>
          </p:nvPr>
        </p:nvSpPr>
        <p:spPr/>
        <p:txBody>
          <a:bodyPr/>
          <a:lstStyle/>
          <a:p>
            <a:r>
              <a:rPr lang="en-US" dirty="0" smtClean="0"/>
              <a:t>May 18-19, 2016</a:t>
            </a:r>
            <a:endParaRPr lang="en-US" dirty="0"/>
          </a:p>
        </p:txBody>
      </p:sp>
      <p:sp>
        <p:nvSpPr>
          <p:cNvPr id="7" name="Footer Placeholder 6"/>
          <p:cNvSpPr>
            <a:spLocks noGrp="1"/>
          </p:cNvSpPr>
          <p:nvPr>
            <p:ph type="ftr" sz="quarter" idx="11"/>
          </p:nvPr>
        </p:nvSpPr>
        <p:spPr/>
        <p:txBody>
          <a:bodyPr/>
          <a:lstStyle/>
          <a:p>
            <a:r>
              <a:rPr lang="en-US" dirty="0" smtClean="0"/>
              <a:t>Toulouse, France</a:t>
            </a:r>
            <a:endParaRPr lang="en-US" dirty="0"/>
          </a:p>
        </p:txBody>
      </p:sp>
    </p:spTree>
    <p:extLst>
      <p:ext uri="{BB962C8B-B14F-4D97-AF65-F5344CB8AC3E}">
        <p14:creationId xmlns:p14="http://schemas.microsoft.com/office/powerpoint/2010/main" val="34802454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18-19, 2016</a:t>
            </a:r>
            <a:endParaRPr lang="en-US" dirty="0"/>
          </a:p>
        </p:txBody>
      </p:sp>
      <p:sp>
        <p:nvSpPr>
          <p:cNvPr id="3" name="Footer Placeholder 2"/>
          <p:cNvSpPr>
            <a:spLocks noGrp="1"/>
          </p:cNvSpPr>
          <p:nvPr>
            <p:ph type="ftr" sz="quarter" idx="11"/>
          </p:nvPr>
        </p:nvSpPr>
        <p:spPr/>
        <p:txBody>
          <a:bodyPr/>
          <a:lstStyle/>
          <a:p>
            <a:r>
              <a:rPr lang="en-US" smtClean="0"/>
              <a:t>Toulouse, France</a:t>
            </a:r>
            <a:endParaRPr lang="en-US" dirty="0"/>
          </a:p>
        </p:txBody>
      </p:sp>
      <p:sp>
        <p:nvSpPr>
          <p:cNvPr id="4" name="Slide Number Placeholder 3"/>
          <p:cNvSpPr>
            <a:spLocks noGrp="1"/>
          </p:cNvSpPr>
          <p:nvPr>
            <p:ph type="sldNum" sz="quarter" idx="12"/>
          </p:nvPr>
        </p:nvSpPr>
        <p:spPr/>
        <p:txBody>
          <a:bodyPr/>
          <a:lstStyle/>
          <a:p>
            <a:fld id="{74438B1A-AF1B-4C8B-993E-1BADE62A2451}" type="slidenum">
              <a:rPr lang="en-US" smtClean="0"/>
              <a:pPr/>
              <a:t>4</a:t>
            </a:fld>
            <a:endParaRPr lang="en-US" dirty="0"/>
          </a:p>
        </p:txBody>
      </p:sp>
      <p:pic>
        <p:nvPicPr>
          <p:cNvPr id="5" name="Amsafe FCC 23 cycle 6-25-12 Shor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115" y="1405467"/>
            <a:ext cx="7243656" cy="4080933"/>
          </a:xfrm>
          <a:prstGeom prst="rect">
            <a:avLst/>
          </a:prstGeom>
        </p:spPr>
      </p:pic>
      <p:sp>
        <p:nvSpPr>
          <p:cNvPr id="6" name="TextBox 5"/>
          <p:cNvSpPr txBox="1"/>
          <p:nvPr/>
        </p:nvSpPr>
        <p:spPr bwMode="auto">
          <a:xfrm>
            <a:off x="1913466" y="591233"/>
            <a:ext cx="49808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3600" b="1" dirty="0" smtClean="0">
                <a:solidFill>
                  <a:schemeClr val="bg1"/>
                </a:solidFill>
              </a:rPr>
              <a:t>FCC External Flaming</a:t>
            </a:r>
            <a:endParaRPr lang="en-US" sz="3600" b="1" dirty="0">
              <a:solidFill>
                <a:schemeClr val="bg1"/>
              </a:solidFill>
            </a:endParaRPr>
          </a:p>
        </p:txBody>
      </p:sp>
    </p:spTree>
    <p:extLst>
      <p:ext uri="{BB962C8B-B14F-4D97-AF65-F5344CB8AC3E}">
        <p14:creationId xmlns:p14="http://schemas.microsoft.com/office/powerpoint/2010/main" val="1033918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Toulouse, France</a:t>
            </a:r>
            <a:endParaRPr lang="en-US" dirty="0"/>
          </a:p>
        </p:txBody>
      </p:sp>
      <p:sp>
        <p:nvSpPr>
          <p:cNvPr id="4" name="Slide Number Placeholder 3"/>
          <p:cNvSpPr>
            <a:spLocks noGrp="1"/>
          </p:cNvSpPr>
          <p:nvPr>
            <p:ph type="sldNum" sz="quarter" idx="12"/>
          </p:nvPr>
        </p:nvSpPr>
        <p:spPr/>
        <p:txBody>
          <a:bodyPr/>
          <a:lstStyle/>
          <a:p>
            <a:fld id="{8579F915-29B1-4ADF-B1F4-B9108899500C}" type="slidenum">
              <a:rPr lang="en-US" smtClean="0"/>
              <a:pPr/>
              <a:t>5</a:t>
            </a:fld>
            <a:endParaRPr lang="en-US" dirty="0"/>
          </a:p>
        </p:txBody>
      </p:sp>
      <p:sp>
        <p:nvSpPr>
          <p:cNvPr id="5" name="TextBox 4"/>
          <p:cNvSpPr txBox="1"/>
          <p:nvPr/>
        </p:nvSpPr>
        <p:spPr bwMode="auto">
          <a:xfrm>
            <a:off x="1490132" y="270358"/>
            <a:ext cx="63770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3200" b="1" dirty="0" smtClean="0">
                <a:solidFill>
                  <a:schemeClr val="bg1"/>
                </a:solidFill>
              </a:rPr>
              <a:t>Fire Resistant Containers (FRC)</a:t>
            </a:r>
            <a:endParaRPr lang="en-US" sz="3200" b="1" dirty="0">
              <a:solidFill>
                <a:schemeClr val="bg1"/>
              </a:solidFill>
            </a:endParaRPr>
          </a:p>
        </p:txBody>
      </p:sp>
      <p:sp>
        <p:nvSpPr>
          <p:cNvPr id="6" name="TextBox 5"/>
          <p:cNvSpPr txBox="1"/>
          <p:nvPr/>
        </p:nvSpPr>
        <p:spPr bwMode="auto">
          <a:xfrm>
            <a:off x="238966" y="1410688"/>
            <a:ext cx="8699302"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457200" indent="-457200"/>
            <a:r>
              <a:rPr lang="en-US" b="1" dirty="0" smtClean="0">
                <a:solidFill>
                  <a:schemeClr val="bg1"/>
                </a:solidFill>
              </a:rPr>
              <a:t>ISO/CD 19281 was published on Feb. 1, 2016.</a:t>
            </a:r>
          </a:p>
          <a:p>
            <a:pPr marL="457200" indent="-457200"/>
            <a:r>
              <a:rPr lang="en-US" b="1" dirty="0" smtClean="0">
                <a:solidFill>
                  <a:schemeClr val="bg1"/>
                </a:solidFill>
              </a:rPr>
              <a:t>SAE standard AS 6278 Fire Resistant Containers is under development. Differences exist between the two standards. The main difference is the SAE standard only requires the main panels of the FRC be subjected to the cargo liner oil burner test (CFR Part 25 Appendix F, Part III) while the ISO standard requires all materials used in the construction of the FRC be subjected to the test. (Floor panel is not required to meet oil burner test in either standard)</a:t>
            </a:r>
          </a:p>
          <a:p>
            <a:pPr marL="457200" indent="-457200"/>
            <a:r>
              <a:rPr lang="en-US" b="1" dirty="0" smtClean="0">
                <a:solidFill>
                  <a:schemeClr val="bg1"/>
                </a:solidFill>
              </a:rPr>
              <a:t>ISO/SAE harmonization is desired. </a:t>
            </a:r>
          </a:p>
          <a:p>
            <a:pPr>
              <a:buFontTx/>
              <a:buNone/>
            </a:pPr>
            <a:endParaRPr lang="en-US" sz="2800" b="1" dirty="0">
              <a:solidFill>
                <a:schemeClr val="bg1"/>
              </a:solidFill>
            </a:endParaRPr>
          </a:p>
        </p:txBody>
      </p:sp>
      <p:sp>
        <p:nvSpPr>
          <p:cNvPr id="7" name="Date Placeholder 6"/>
          <p:cNvSpPr>
            <a:spLocks noGrp="1"/>
          </p:cNvSpPr>
          <p:nvPr>
            <p:ph type="dt" sz="half" idx="10"/>
          </p:nvPr>
        </p:nvSpPr>
        <p:spPr/>
        <p:txBody>
          <a:bodyPr/>
          <a:lstStyle/>
          <a:p>
            <a:r>
              <a:rPr lang="en-US" smtClean="0"/>
              <a:t>May 18-19, 2016</a:t>
            </a:r>
            <a:endParaRPr lang="en-US" dirty="0"/>
          </a:p>
        </p:txBody>
      </p:sp>
    </p:spTree>
    <p:extLst>
      <p:ext uri="{BB962C8B-B14F-4D97-AF65-F5344CB8AC3E}">
        <p14:creationId xmlns:p14="http://schemas.microsoft.com/office/powerpoint/2010/main" val="30579350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217" y="495656"/>
            <a:ext cx="3483646" cy="523220"/>
          </a:xfrm>
          <a:prstGeom prst="rect">
            <a:avLst/>
          </a:prstGeom>
          <a:noFill/>
        </p:spPr>
        <p:txBody>
          <a:bodyPr wrap="none" rtlCol="0">
            <a:spAutoFit/>
          </a:bodyPr>
          <a:lstStyle/>
          <a:p>
            <a:pPr>
              <a:buNone/>
            </a:pPr>
            <a:r>
              <a:rPr lang="en-US" sz="2800" b="1" dirty="0" smtClean="0">
                <a:solidFill>
                  <a:schemeClr val="bg1"/>
                </a:solidFill>
              </a:rPr>
              <a:t>Unresolved Issues:</a:t>
            </a:r>
            <a:endParaRPr lang="en-US" sz="2800" b="1" dirty="0">
              <a:solidFill>
                <a:schemeClr val="bg1"/>
              </a:solidFill>
            </a:endParaRPr>
          </a:p>
        </p:txBody>
      </p:sp>
      <p:sp>
        <p:nvSpPr>
          <p:cNvPr id="4" name="TextBox 3"/>
          <p:cNvSpPr txBox="1"/>
          <p:nvPr/>
        </p:nvSpPr>
        <p:spPr>
          <a:xfrm>
            <a:off x="78377" y="1444239"/>
            <a:ext cx="8995954" cy="4708981"/>
          </a:xfrm>
          <a:prstGeom prst="rect">
            <a:avLst/>
          </a:prstGeom>
          <a:noFill/>
        </p:spPr>
        <p:txBody>
          <a:bodyPr wrap="square" rtlCol="0">
            <a:spAutoFit/>
          </a:bodyPr>
          <a:lstStyle/>
          <a:p>
            <a:pPr marL="342900" indent="-342900"/>
            <a:r>
              <a:rPr lang="en-US" b="1" dirty="0" smtClean="0">
                <a:solidFill>
                  <a:schemeClr val="bg1"/>
                </a:solidFill>
              </a:rPr>
              <a:t>External flaming on </a:t>
            </a:r>
            <a:r>
              <a:rPr lang="en-US" b="1" dirty="0" smtClean="0">
                <a:solidFill>
                  <a:schemeClr val="bg1"/>
                </a:solidFill>
              </a:rPr>
              <a:t>FRC </a:t>
            </a:r>
            <a:r>
              <a:rPr lang="en-US" b="1" dirty="0" smtClean="0">
                <a:solidFill>
                  <a:schemeClr val="bg1"/>
                </a:solidFill>
              </a:rPr>
              <a:t>(If T/C not at location of flames</a:t>
            </a:r>
            <a:r>
              <a:rPr lang="en-US" b="1" i="1" dirty="0" smtClean="0">
                <a:solidFill>
                  <a:schemeClr val="bg1"/>
                </a:solidFill>
              </a:rPr>
              <a:t>)</a:t>
            </a:r>
          </a:p>
          <a:p>
            <a:pPr marL="342900" indent="-342900"/>
            <a:r>
              <a:rPr lang="en-US" b="1" dirty="0" smtClean="0">
                <a:solidFill>
                  <a:schemeClr val="bg1"/>
                </a:solidFill>
              </a:rPr>
              <a:t>Lithium Batteries.</a:t>
            </a:r>
          </a:p>
          <a:p>
            <a:pPr marL="342900" indent="-342900"/>
            <a:r>
              <a:rPr lang="en-US" b="1" dirty="0">
                <a:solidFill>
                  <a:schemeClr val="bg1"/>
                </a:solidFill>
              </a:rPr>
              <a:t>Possible delayed smoke detection from a fire originating in either a FCC covered pallet or inside a FRC. </a:t>
            </a:r>
            <a:endParaRPr lang="en-US" b="1" dirty="0" smtClean="0">
              <a:solidFill>
                <a:schemeClr val="bg1"/>
              </a:solidFill>
            </a:endParaRPr>
          </a:p>
          <a:p>
            <a:pPr marL="342900" indent="-342900"/>
            <a:r>
              <a:rPr lang="en-US" b="1" dirty="0" smtClean="0">
                <a:solidFill>
                  <a:schemeClr val="bg1"/>
                </a:solidFill>
              </a:rPr>
              <a:t>FRCs with built in detection and/or suppression systems.</a:t>
            </a:r>
          </a:p>
          <a:p>
            <a:pPr>
              <a:buNone/>
            </a:pPr>
            <a:endParaRPr lang="en-US" b="1" dirty="0">
              <a:solidFill>
                <a:schemeClr val="bg1"/>
              </a:solidFill>
            </a:endParaRPr>
          </a:p>
          <a:p>
            <a:pPr marL="342900" indent="-342900"/>
            <a:endParaRPr lang="en-US" b="1" dirty="0" smtClean="0">
              <a:solidFill>
                <a:schemeClr val="bg1"/>
              </a:solidFill>
            </a:endParaRPr>
          </a:p>
          <a:p>
            <a:pPr marL="342900" indent="-342900"/>
            <a:endParaRPr lang="en-US" b="1" dirty="0" smtClean="0">
              <a:solidFill>
                <a:schemeClr val="bg1"/>
              </a:solidFill>
            </a:endParaRPr>
          </a:p>
          <a:p>
            <a:pPr marL="342900" indent="-342900"/>
            <a:endParaRPr lang="en-US" b="1" dirty="0">
              <a:solidFill>
                <a:schemeClr val="bg1"/>
              </a:solidFill>
            </a:endParaRPr>
          </a:p>
        </p:txBody>
      </p:sp>
      <p:sp>
        <p:nvSpPr>
          <p:cNvPr id="5" name="Footer Placeholder 4"/>
          <p:cNvSpPr>
            <a:spLocks noGrp="1"/>
          </p:cNvSpPr>
          <p:nvPr>
            <p:ph type="ftr" sz="quarter" idx="11"/>
          </p:nvPr>
        </p:nvSpPr>
        <p:spPr/>
        <p:txBody>
          <a:bodyPr/>
          <a:lstStyle/>
          <a:p>
            <a:r>
              <a:rPr lang="en-US" smtClean="0"/>
              <a:t>Toulouse, France</a:t>
            </a:r>
            <a:endParaRPr lang="en-US" dirty="0"/>
          </a:p>
        </p:txBody>
      </p:sp>
      <p:sp>
        <p:nvSpPr>
          <p:cNvPr id="6" name="Slide Number Placeholder 5"/>
          <p:cNvSpPr>
            <a:spLocks noGrp="1"/>
          </p:cNvSpPr>
          <p:nvPr>
            <p:ph type="sldNum" sz="quarter" idx="12"/>
          </p:nvPr>
        </p:nvSpPr>
        <p:spPr/>
        <p:txBody>
          <a:bodyPr/>
          <a:lstStyle/>
          <a:p>
            <a:fld id="{74438B1A-AF1B-4C8B-993E-1BADE62A2451}" type="slidenum">
              <a:rPr lang="en-US" smtClean="0"/>
              <a:pPr/>
              <a:t>6</a:t>
            </a:fld>
            <a:endParaRPr lang="en-US" dirty="0"/>
          </a:p>
        </p:txBody>
      </p:sp>
      <p:sp>
        <p:nvSpPr>
          <p:cNvPr id="7" name="Date Placeholder 6"/>
          <p:cNvSpPr>
            <a:spLocks noGrp="1"/>
          </p:cNvSpPr>
          <p:nvPr>
            <p:ph type="dt" sz="half" idx="10"/>
          </p:nvPr>
        </p:nvSpPr>
        <p:spPr/>
        <p:txBody>
          <a:bodyPr/>
          <a:lstStyle/>
          <a:p>
            <a:r>
              <a:rPr lang="en-US" smtClean="0"/>
              <a:t>May 18-19, 2016</a:t>
            </a:r>
            <a:endParaRPr lang="en-US" dirty="0"/>
          </a:p>
        </p:txBody>
      </p:sp>
    </p:spTree>
    <p:extLst>
      <p:ext uri="{BB962C8B-B14F-4D97-AF65-F5344CB8AC3E}">
        <p14:creationId xmlns:p14="http://schemas.microsoft.com/office/powerpoint/2010/main" val="113574262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14538</TotalTime>
  <Words>408</Words>
  <Application>Microsoft Office PowerPoint</Application>
  <PresentationFormat>On-screen Show (4:3)</PresentationFormat>
  <Paragraphs>44</Paragraphs>
  <Slides>6</Slides>
  <Notes>2</Notes>
  <HiddenSlides>0</HiddenSlides>
  <MMClips>1</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1_Custom Design</vt:lpstr>
      <vt:lpstr>SAE/ISO Fire Containment Covers (FCC) and Fire Resistant Containers (FRC) Standards</vt:lpstr>
      <vt:lpstr>PowerPoint Presentation</vt:lpstr>
      <vt:lpstr>PowerPoint Presentation</vt:lpstr>
      <vt:lpstr>PowerPoint Presentation</vt:lpstr>
      <vt:lpstr>PowerPoint Presentation</vt:lpstr>
      <vt:lpstr>PowerPoint Presentation</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Blake, Dave (FAA)</cp:lastModifiedBy>
  <cp:revision>208</cp:revision>
  <dcterms:created xsi:type="dcterms:W3CDTF">2005-01-28T20:32:53Z</dcterms:created>
  <dcterms:modified xsi:type="dcterms:W3CDTF">2016-05-11T12:43:26Z</dcterms:modified>
</cp:coreProperties>
</file>