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4" r:id="rId3"/>
    <p:sldId id="270" r:id="rId4"/>
    <p:sldId id="281" r:id="rId5"/>
    <p:sldId id="288" r:id="rId6"/>
    <p:sldId id="286" r:id="rId7"/>
    <p:sldId id="289" r:id="rId8"/>
    <p:sldId id="292" r:id="rId9"/>
    <p:sldId id="293" r:id="rId10"/>
    <p:sldId id="283" r:id="rId11"/>
    <p:sldId id="294" r:id="rId12"/>
    <p:sldId id="271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E3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4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C033C8E-A6AB-4B79-95C8-64D1FE857FCE}" type="datetime1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4DC7DDD4-512D-44EB-8A73-4FAB95189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094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427E056C-367E-417D-80B2-98E8C306A451}" type="datetime1">
              <a:rPr lang="en-US"/>
              <a:pPr>
                <a:defRPr/>
              </a:pPr>
              <a:t>5/28/2014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FC878FA-8912-4790-879E-6DD0B94C2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860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4BB187B-797D-47C7-AB92-E60E351237C4}" type="slidenum">
              <a:rPr lang="en-US" altLang="en-US" smtClean="0">
                <a:latin typeface="Calibri" charset="0"/>
              </a:rPr>
              <a:pPr eaLnBrk="1" hangingPunct="1"/>
              <a:t>1</a:t>
            </a:fld>
            <a:endParaRPr lang="en-US" alt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1D9903A-71D1-4B26-AC31-20F4E07CC5E4}" type="slidenum">
              <a:rPr lang="en-US" altLang="en-US" smtClean="0">
                <a:latin typeface="Calibri" charset="0"/>
              </a:rPr>
              <a:pPr eaLnBrk="1" hangingPunct="1"/>
              <a:t>10</a:t>
            </a:fld>
            <a:endParaRPr lang="en-US" alt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A406EB6-A4AF-46DC-B4E4-55CB3DB0D73E}" type="slidenum">
              <a:rPr lang="en-US" altLang="en-US" smtClean="0">
                <a:latin typeface="Calibri" charset="0"/>
              </a:rPr>
              <a:pPr eaLnBrk="1" hangingPunct="1"/>
              <a:t>11</a:t>
            </a:fld>
            <a:endParaRPr lang="en-US" alt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CDC9E5E-1C43-439C-A313-2D7EF5A5DC6D}" type="slidenum">
              <a:rPr lang="en-US" altLang="en-US" smtClean="0">
                <a:latin typeface="Calibri" charset="0"/>
              </a:rPr>
              <a:pPr eaLnBrk="1" hangingPunct="1"/>
              <a:t>12</a:t>
            </a:fld>
            <a:endParaRPr lang="en-US" alt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95057A3-762F-48AF-92C5-051243FF477F}" type="slidenum">
              <a:rPr lang="en-US" altLang="en-US" smtClean="0">
                <a:latin typeface="Calibri" charset="0"/>
              </a:rPr>
              <a:pPr eaLnBrk="1" hangingPunct="1"/>
              <a:t>2</a:t>
            </a:fld>
            <a:endParaRPr lang="en-US" alt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46C5A66-B823-45E6-B2CB-391243010619}" type="slidenum">
              <a:rPr lang="en-US" altLang="en-US" smtClean="0">
                <a:latin typeface="Calibri" charset="0"/>
              </a:rPr>
              <a:pPr eaLnBrk="1" hangingPunct="1"/>
              <a:t>3</a:t>
            </a:fld>
            <a:endParaRPr lang="en-US" alt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49102BC-BE47-4DF7-9655-844ACB066970}" type="slidenum">
              <a:rPr lang="en-US" altLang="en-US" smtClean="0">
                <a:latin typeface="Calibri" charset="0"/>
              </a:rPr>
              <a:pPr eaLnBrk="1" hangingPunct="1"/>
              <a:t>4</a:t>
            </a:fld>
            <a:endParaRPr lang="en-US" alt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1C3EB3B-FFD1-4760-81E8-CE0A6514C1F3}" type="slidenum">
              <a:rPr lang="en-US" altLang="en-US" smtClean="0">
                <a:latin typeface="Calibri" charset="0"/>
              </a:rPr>
              <a:pPr eaLnBrk="1" hangingPunct="1"/>
              <a:t>5</a:t>
            </a:fld>
            <a:endParaRPr lang="en-US" alt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4429AE7-8B5C-4B29-B5E3-AC2D92A159D6}" type="slidenum">
              <a:rPr lang="en-US" altLang="en-US" smtClean="0">
                <a:latin typeface="Calibri" charset="0"/>
              </a:rPr>
              <a:pPr eaLnBrk="1" hangingPunct="1"/>
              <a:t>6</a:t>
            </a:fld>
            <a:endParaRPr lang="en-US" alt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4C4B9D7-224B-48D9-9E7A-00FFD6A1E1FD}" type="slidenum">
              <a:rPr lang="en-US" altLang="en-US" smtClean="0">
                <a:latin typeface="Calibri" charset="0"/>
              </a:rPr>
              <a:pPr eaLnBrk="1" hangingPunct="1"/>
              <a:t>7</a:t>
            </a:fld>
            <a:endParaRPr lang="en-US" alt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BAFC5F7-8636-474D-8128-37D9206119D1}" type="slidenum">
              <a:rPr lang="en-US" altLang="en-US" smtClean="0">
                <a:latin typeface="Calibri" charset="0"/>
              </a:rPr>
              <a:pPr eaLnBrk="1" hangingPunct="1"/>
              <a:t>8</a:t>
            </a:fld>
            <a:endParaRPr lang="en-US" alt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220CAFC-E21D-4F8B-A9D4-FDD56838BFCF}" type="slidenum">
              <a:rPr lang="en-US" altLang="en-US" smtClean="0">
                <a:latin typeface="Calibri" charset="0"/>
              </a:rPr>
              <a:pPr eaLnBrk="1" hangingPunct="1"/>
              <a:t>9</a:t>
            </a:fld>
            <a:endParaRPr lang="en-US" alt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5/22/13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Aircraft Systems Fire Protection Working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AE6C2-BFA7-45CA-BF4C-591CAE892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28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5/22/13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Aircraft Systems Fire Protection Working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D0F4B-706D-4039-A912-C84B6FAF8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28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5/22/13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Aircraft Systems Fire Protection Working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3DEEC-7492-4EAD-B970-50EFA91D6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7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5/22/13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Aircraft Systems Fire Protection Working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1C579-67F7-437A-87FF-3DF9C92CD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03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5/22/13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Aircraft Systems Fire Protection Working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32C4-5535-4C03-878B-DE6BED29A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3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5/22/13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Aircraft Systems Fire Protection Working Group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082D1-D7F3-4D95-9D48-D6C5E3629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3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5/22/13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Aircraft Systems Fire Protection Working Group Meeting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78EEE-CDAC-4E37-BA54-5AEAAC78C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4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5/22/13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Aircraft Systems Fire Protection Working Group Meeting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3278E-673A-483B-BE35-DB3207040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2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5/22/13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Aircraft Systems Fire Protection Working Group Meeting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F2083-566D-4A35-A639-423643B1A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2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5/22/13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Aircraft Systems Fire Protection Working Group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29DAE-8C22-44A6-A122-B753BC50D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1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5/22/13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Aircraft Systems Fire Protection Working Group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D0B6E-1653-49D2-8BD9-D188CE0F5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7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5/22/13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International Aircraft Systems Fire Protection Working Group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DCF3914-B721-4D48-9F0C-C542758C4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920750"/>
            <a:ext cx="7772400" cy="2065338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Modeling of Hidden Fire Smoke Signature in Aircraft</a:t>
            </a:r>
            <a:br>
              <a:rPr lang="en-US" altLang="en-US" sz="3600" smtClean="0"/>
            </a:br>
            <a:r>
              <a:rPr lang="en-US" altLang="en-US" sz="2800" smtClean="0"/>
              <a:t>  </a:t>
            </a:r>
            <a:br>
              <a:rPr lang="en-US" altLang="en-US" sz="2800" smtClean="0"/>
            </a:br>
            <a:r>
              <a:rPr lang="en-US" altLang="en-US" sz="2800" b="1" smtClean="0">
                <a:solidFill>
                  <a:srgbClr val="BE3129"/>
                </a:solidFill>
              </a:rPr>
              <a:t>A CASE STUDY OF OVERHEAD AREA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098550" y="3381375"/>
            <a:ext cx="6935788" cy="3025775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898989"/>
                </a:solidFill>
              </a:rPr>
              <a:t>Ezgi Öztekin, PhD</a:t>
            </a:r>
          </a:p>
          <a:p>
            <a:pPr eaLnBrk="1" hangingPunct="1"/>
            <a:endParaRPr lang="en-US" altLang="en-US" sz="800" smtClean="0">
              <a:solidFill>
                <a:srgbClr val="898989"/>
              </a:solidFill>
            </a:endParaRPr>
          </a:p>
          <a:p>
            <a:pPr eaLnBrk="1" hangingPunct="1"/>
            <a:r>
              <a:rPr lang="en-US" altLang="en-US" sz="1600" smtClean="0">
                <a:solidFill>
                  <a:srgbClr val="898989"/>
                </a:solidFill>
              </a:rPr>
              <a:t>Technology and Management International (TAMI) LLC, Toms River, NJ</a:t>
            </a:r>
          </a:p>
          <a:p>
            <a:pPr eaLnBrk="1" hangingPunct="1"/>
            <a:endParaRPr lang="en-US" altLang="en-US" sz="600" smtClean="0">
              <a:solidFill>
                <a:srgbClr val="898989"/>
              </a:solidFill>
            </a:endParaRPr>
          </a:p>
          <a:p>
            <a:pPr eaLnBrk="1" hangingPunct="1"/>
            <a:r>
              <a:rPr lang="en-US" altLang="en-US" sz="1600" smtClean="0">
                <a:solidFill>
                  <a:srgbClr val="898989"/>
                </a:solidFill>
              </a:rPr>
              <a:t>Fire Safety Branch (ANG-E21),</a:t>
            </a:r>
          </a:p>
          <a:p>
            <a:pPr eaLnBrk="1" hangingPunct="1"/>
            <a:r>
              <a:rPr lang="en-US" altLang="en-US" sz="1600" smtClean="0">
                <a:solidFill>
                  <a:srgbClr val="898989"/>
                </a:solidFill>
              </a:rPr>
              <a:t>Aviation Research Division,</a:t>
            </a:r>
          </a:p>
          <a:p>
            <a:pPr eaLnBrk="1" hangingPunct="1"/>
            <a:r>
              <a:rPr lang="en-US" altLang="en-US" sz="1600" smtClean="0">
                <a:solidFill>
                  <a:srgbClr val="898989"/>
                </a:solidFill>
              </a:rPr>
              <a:t>FAA William J. Hughes Technical Center, NJ</a:t>
            </a:r>
          </a:p>
          <a:p>
            <a:pPr eaLnBrk="1" hangingPunct="1"/>
            <a:endParaRPr lang="en-US" altLang="en-US" sz="1600" smtClean="0">
              <a:solidFill>
                <a:srgbClr val="898989"/>
              </a:solidFill>
            </a:endParaRPr>
          </a:p>
          <a:p>
            <a:pPr eaLnBrk="1" hangingPunct="1"/>
            <a:endParaRPr lang="en-US" altLang="en-US" sz="1600" smtClean="0">
              <a:solidFill>
                <a:srgbClr val="898989"/>
              </a:solidFill>
            </a:endParaRPr>
          </a:p>
          <a:p>
            <a:pPr eaLnBrk="1" hangingPunct="1"/>
            <a:r>
              <a:rPr lang="en-US" altLang="en-US" sz="1600" smtClean="0">
                <a:solidFill>
                  <a:schemeClr val="tx1"/>
                </a:solidFill>
              </a:rPr>
              <a:t>International Aircraft Systems Fire Protection Working Group Meeting, </a:t>
            </a:r>
          </a:p>
          <a:p>
            <a:pPr eaLnBrk="1" hangingPunct="1"/>
            <a:r>
              <a:rPr lang="en-US" altLang="en-US" sz="1600" smtClean="0">
                <a:solidFill>
                  <a:schemeClr val="tx1"/>
                </a:solidFill>
              </a:rPr>
              <a:t>14-15 May 2014, Bremen, Germany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Test Case 2</a:t>
            </a:r>
            <a:endParaRPr lang="en-US" altLang="en-US" smtClean="0">
              <a:solidFill>
                <a:srgbClr val="4BACC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98989"/>
                </a:solidFill>
                <a:ea typeface="ＭＳ Ｐゴシック" charset="-128"/>
                <a:cs typeface="ＭＳ Ｐゴシック" charset="-128"/>
              </a:rPr>
              <a:t>5/14/2014</a:t>
            </a: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2055AE4-2B42-43CA-A5BA-01C9FB7D7C5A}" type="slidenum">
              <a:rPr lang="en-US" altLang="en-US" smtClean="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lang="en-US" altLang="en-US" smtClean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57041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International Aircraft Systems Fire Protection Working Group Meeting</a:t>
            </a:r>
          </a:p>
        </p:txBody>
      </p:sp>
      <p:sp>
        <p:nvSpPr>
          <p:cNvPr id="11270" name="Content Placeholder 2"/>
          <p:cNvSpPr txBox="1">
            <a:spLocks/>
          </p:cNvSpPr>
          <p:nvPr/>
        </p:nvSpPr>
        <p:spPr bwMode="auto">
          <a:xfrm>
            <a:off x="457200" y="1168400"/>
            <a:ext cx="4449763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20713" indent="-2555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077913" indent="-2555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</a:pPr>
            <a:r>
              <a:rPr lang="en-US" altLang="en-US" sz="2400" b="1">
                <a:solidFill>
                  <a:srgbClr val="BE3129"/>
                </a:solidFill>
                <a:latin typeface="Calibri" charset="0"/>
                <a:cs typeface="Arial" charset="0"/>
              </a:rPr>
              <a:t>Grid and Geometry: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</a:t>
            </a:r>
            <a:r>
              <a:rPr lang="en-US" altLang="en-US" sz="1600">
                <a:latin typeface="Calibri" charset="0"/>
                <a:cs typeface="Arial" charset="0"/>
              </a:rPr>
              <a:t>A fictitious mock-up is simulated:</a:t>
            </a:r>
          </a:p>
          <a:p>
            <a:pPr lvl="1" eaLnBrk="1" hangingPunct="1">
              <a:buFont typeface="Lucida Grande" charset="0"/>
              <a:buChar char="–"/>
            </a:pPr>
            <a:r>
              <a:rPr lang="en-US" altLang="en-US" sz="1600">
                <a:latin typeface="Calibri" charset="0"/>
                <a:cs typeface="Arial" charset="0"/>
              </a:rPr>
              <a:t>open at each end in z direction </a:t>
            </a:r>
            <a:r>
              <a:rPr lang="en-US" altLang="en-US" sz="1200">
                <a:latin typeface="Calibri" charset="0"/>
                <a:cs typeface="Arial" charset="0"/>
              </a:rPr>
              <a:t>(similar to the earlier experimental work except the block is placed farther away from the ceiling)</a:t>
            </a:r>
            <a:r>
              <a:rPr lang="en-US" altLang="en-US" sz="1600">
                <a:latin typeface="Calibri" charset="0"/>
                <a:cs typeface="Arial" charset="0"/>
              </a:rPr>
              <a:t>,</a:t>
            </a:r>
          </a:p>
          <a:p>
            <a:pPr lvl="1" eaLnBrk="1" hangingPunct="1">
              <a:buFont typeface="Lucida Grande" charset="0"/>
              <a:buChar char="–"/>
            </a:pPr>
            <a:r>
              <a:rPr lang="en-US" altLang="en-US" sz="1600">
                <a:latin typeface="Calibri" charset="0"/>
                <a:cs typeface="Arial" charset="0"/>
              </a:rPr>
              <a:t>with the following dimensions:</a:t>
            </a:r>
          </a:p>
          <a:p>
            <a:pPr lvl="2" eaLnBrk="1" hangingPunct="1">
              <a:spcAft>
                <a:spcPts val="600"/>
              </a:spcAft>
              <a:buFont typeface="Lucida Grande" charset="0"/>
              <a:buChar char="–"/>
            </a:pPr>
            <a:r>
              <a:rPr lang="en-US" altLang="en-US" sz="1600">
                <a:latin typeface="Calibri" charset="0"/>
                <a:cs typeface="Arial" charset="0"/>
              </a:rPr>
              <a:t>3m x 1m x 3m in x, y and z directions, respectively.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>
                <a:latin typeface="Calibri" charset="0"/>
                <a:cs typeface="Arial" charset="0"/>
              </a:rPr>
              <a:t> There are ~1million grid points, mesh is finer close to the foam block and the walls.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>
                <a:latin typeface="Calibri" charset="0"/>
                <a:cs typeface="Arial" charset="0"/>
              </a:rPr>
              <a:t> The insulation material is assumed to be Kaowool with 2.5 cm thickness.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endParaRPr lang="en-US" altLang="en-US">
              <a:latin typeface="Calibri" charset="0"/>
              <a:cs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7688" y="6353175"/>
            <a:ext cx="4618037" cy="1588"/>
          </a:xfrm>
          <a:prstGeom prst="line">
            <a:avLst/>
          </a:prstGeom>
          <a:ln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72" name="Picture 8" descr="IsometricGrid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1193800"/>
            <a:ext cx="3657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2" descr="InsideFblo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3046413"/>
            <a:ext cx="36576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Box 2"/>
          <p:cNvSpPr txBox="1">
            <a:spLocks noChangeArrowheads="1"/>
          </p:cNvSpPr>
          <p:nvPr/>
        </p:nvSpPr>
        <p:spPr bwMode="auto">
          <a:xfrm>
            <a:off x="4806950" y="884238"/>
            <a:ext cx="1350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Test case 2</a:t>
            </a:r>
          </a:p>
        </p:txBody>
      </p:sp>
      <p:grpSp>
        <p:nvGrpSpPr>
          <p:cNvPr id="11275" name="Group 15"/>
          <p:cNvGrpSpPr>
            <a:grpSpLocks/>
          </p:cNvGrpSpPr>
          <p:nvPr/>
        </p:nvGrpSpPr>
        <p:grpSpPr bwMode="auto">
          <a:xfrm>
            <a:off x="363538" y="4743450"/>
            <a:ext cx="4271962" cy="1562100"/>
            <a:chOff x="362745" y="4711379"/>
            <a:chExt cx="4272755" cy="1563038"/>
          </a:xfrm>
        </p:grpSpPr>
        <p:pic>
          <p:nvPicPr>
            <p:cNvPr id="11279" name="Picture 9" descr="GridX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" t="9521" r="2045" b="21420"/>
            <a:stretch>
              <a:fillRect/>
            </a:stretch>
          </p:blipFill>
          <p:spPr bwMode="auto">
            <a:xfrm>
              <a:off x="457200" y="4975842"/>
              <a:ext cx="4178300" cy="129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0" name="TextBox 1"/>
            <p:cNvSpPr txBox="1">
              <a:spLocks noChangeArrowheads="1"/>
            </p:cNvSpPr>
            <p:nvPr/>
          </p:nvSpPr>
          <p:spPr bwMode="auto">
            <a:xfrm>
              <a:off x="362745" y="4711379"/>
              <a:ext cx="2108373" cy="2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/>
                <a:t>Grid in x-y plane (fireFOAM)</a:t>
              </a:r>
            </a:p>
          </p:txBody>
        </p:sp>
      </p:grpSp>
      <p:grpSp>
        <p:nvGrpSpPr>
          <p:cNvPr id="11276" name="Group 14"/>
          <p:cNvGrpSpPr>
            <a:grpSpLocks/>
          </p:cNvGrpSpPr>
          <p:nvPr/>
        </p:nvGrpSpPr>
        <p:grpSpPr bwMode="auto">
          <a:xfrm>
            <a:off x="4822825" y="4756150"/>
            <a:ext cx="3751263" cy="1555750"/>
            <a:chOff x="4823003" y="4704276"/>
            <a:chExt cx="3751085" cy="1554882"/>
          </a:xfrm>
        </p:grpSpPr>
        <p:pic>
          <p:nvPicPr>
            <p:cNvPr id="11277" name="Picture 10" descr="GridYZ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5" t="3606" r="3978" b="18030"/>
            <a:stretch>
              <a:fillRect/>
            </a:stretch>
          </p:blipFill>
          <p:spPr bwMode="auto">
            <a:xfrm>
              <a:off x="4916488" y="4965346"/>
              <a:ext cx="3657600" cy="129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TextBox 1"/>
            <p:cNvSpPr txBox="1">
              <a:spLocks noChangeArrowheads="1"/>
            </p:cNvSpPr>
            <p:nvPr/>
          </p:nvSpPr>
          <p:spPr bwMode="auto">
            <a:xfrm>
              <a:off x="4823003" y="4704276"/>
              <a:ext cx="2108373" cy="2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/>
                <a:t>Grid in x-z plane (fireFOAM)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Test Case 2</a:t>
            </a:r>
            <a:endParaRPr lang="en-US" altLang="en-US" smtClean="0">
              <a:solidFill>
                <a:srgbClr val="4BACC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98989"/>
                </a:solidFill>
                <a:ea typeface="ＭＳ Ｐゴシック" charset="-128"/>
                <a:cs typeface="ＭＳ Ｐゴシック" charset="-128"/>
              </a:rPr>
              <a:t>5/14/2014</a:t>
            </a: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5D1670-2E8F-420C-9DCB-DF345076C3CC}" type="slidenum">
              <a:rPr lang="en-US" altLang="en-US" smtClean="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lang="en-US" altLang="en-US" smtClean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57041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International Aircraft Systems Fire Protection Working Group Meeting</a:t>
            </a:r>
          </a:p>
        </p:txBody>
      </p:sp>
      <p:sp>
        <p:nvSpPr>
          <p:cNvPr id="12294" name="Content Placeholder 2"/>
          <p:cNvSpPr txBox="1">
            <a:spLocks/>
          </p:cNvSpPr>
          <p:nvPr/>
        </p:nvSpPr>
        <p:spPr bwMode="auto">
          <a:xfrm>
            <a:off x="457200" y="1168400"/>
            <a:ext cx="82296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</a:pPr>
            <a:r>
              <a:rPr lang="en-US" altLang="en-US" sz="2400" b="1">
                <a:solidFill>
                  <a:srgbClr val="BE3129"/>
                </a:solidFill>
                <a:latin typeface="Calibri" charset="0"/>
                <a:cs typeface="Arial" charset="0"/>
              </a:rPr>
              <a:t>Results: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Instantaneous temperature variations for the first 10 seconds into ignition: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47688" y="6353175"/>
            <a:ext cx="4618037" cy="1588"/>
          </a:xfrm>
          <a:prstGeom prst="line">
            <a:avLst/>
          </a:prstGeom>
          <a:ln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nimX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2444750"/>
            <a:ext cx="553085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Summary and Future work</a:t>
            </a:r>
            <a:endParaRPr lang="en-US" altLang="en-US" smtClean="0">
              <a:solidFill>
                <a:srgbClr val="4BACC6"/>
              </a:solidFill>
            </a:endParaRPr>
          </a:p>
        </p:txBody>
      </p:sp>
      <p:sp>
        <p:nvSpPr>
          <p:cNvPr id="1331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  <a:latin typeface="Calibri" charset="0"/>
              </a:rPr>
              <a:t>5/14/2014</a:t>
            </a: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12B58D4-39B1-49DD-8806-AE6BEF1274CB}" type="slidenum">
              <a:rPr lang="en-US" altLang="en-US" smtClean="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lang="en-US" altLang="en-US" smtClean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57041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International Aircraft Systems Fire Protection Working Group Meeting</a:t>
            </a:r>
          </a:p>
        </p:txBody>
      </p:sp>
      <p:sp>
        <p:nvSpPr>
          <p:cNvPr id="13318" name="Content Placeholder 2"/>
          <p:cNvSpPr txBox="1">
            <a:spLocks/>
          </p:cNvSpPr>
          <p:nvPr/>
        </p:nvSpPr>
        <p:spPr bwMode="auto">
          <a:xfrm>
            <a:off x="457200" y="1168400"/>
            <a:ext cx="444341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</a:pPr>
            <a:r>
              <a:rPr lang="en-US" altLang="en-US" sz="2400" b="1">
                <a:solidFill>
                  <a:srgbClr val="BE3129"/>
                </a:solidFill>
                <a:latin typeface="Calibri" charset="0"/>
                <a:cs typeface="Arial" charset="0"/>
              </a:rPr>
              <a:t>Summary: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</a:t>
            </a:r>
            <a:r>
              <a:rPr lang="en-US" altLang="en-US" sz="1600">
                <a:latin typeface="Calibri" charset="0"/>
                <a:cs typeface="Arial" charset="0"/>
              </a:rPr>
              <a:t>Neither of these test cases are representative of an in-flight fire scenario. These simplified cases are studied only to illustrate the current capabilities of available fire modeling tools. </a:t>
            </a:r>
          </a:p>
          <a:p>
            <a:pPr eaLnBrk="1" hangingPunct="1">
              <a:spcAft>
                <a:spcPts val="600"/>
              </a:spcAft>
            </a:pPr>
            <a:endParaRPr lang="en-US" altLang="en-US" sz="1600">
              <a:latin typeface="Calibri" charset="0"/>
              <a:cs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7688" y="6353175"/>
            <a:ext cx="4618037" cy="1588"/>
          </a:xfrm>
          <a:prstGeom prst="line">
            <a:avLst/>
          </a:prstGeom>
          <a:ln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20" name="Content Placeholder 2"/>
          <p:cNvSpPr txBox="1">
            <a:spLocks/>
          </p:cNvSpPr>
          <p:nvPr/>
        </p:nvSpPr>
        <p:spPr bwMode="auto">
          <a:xfrm>
            <a:off x="463550" y="2728913"/>
            <a:ext cx="8229600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077913" indent="-2555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</a:pPr>
            <a:r>
              <a:rPr lang="en-US" altLang="en-US" sz="2400" b="1">
                <a:solidFill>
                  <a:srgbClr val="BE3129"/>
                </a:solidFill>
                <a:latin typeface="Calibri" charset="0"/>
                <a:cs typeface="Arial" charset="0"/>
              </a:rPr>
              <a:t>Next steps: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</a:t>
            </a:r>
            <a:r>
              <a:rPr lang="en-US" altLang="en-US" sz="1600">
                <a:latin typeface="Calibri" charset="0"/>
                <a:cs typeface="Arial" charset="0"/>
              </a:rPr>
              <a:t>The following are the necessary next steps: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>
                <a:latin typeface="Calibri" charset="0"/>
                <a:cs typeface="Arial" charset="0"/>
              </a:rPr>
              <a:t> Build a CAD model for the overhead area of the 747SP test article.</a:t>
            </a:r>
          </a:p>
          <a:p>
            <a:pPr lvl="2" eaLnBrk="1" hangingPunct="1">
              <a:spcAft>
                <a:spcPts val="600"/>
              </a:spcAft>
              <a:buFont typeface="Lucida Grande" charset="0"/>
              <a:buChar char="–"/>
            </a:pPr>
            <a:r>
              <a:rPr lang="en-US" altLang="en-US" sz="1600">
                <a:latin typeface="Calibri" charset="0"/>
                <a:cs typeface="Arial" charset="0"/>
              </a:rPr>
              <a:t>Already have the accurate measurements of internal dimensions in the overhead area of 747SP test article </a:t>
            </a:r>
            <a:r>
              <a:rPr lang="en-US" altLang="en-US" sz="1200">
                <a:latin typeface="Calibri" charset="0"/>
                <a:cs typeface="Arial" charset="0"/>
              </a:rPr>
              <a:t>obtained using the LIDAR technology</a:t>
            </a:r>
            <a:r>
              <a:rPr lang="en-US" altLang="en-US" sz="1600">
                <a:latin typeface="Calibri" charset="0"/>
                <a:cs typeface="Arial" charset="0"/>
              </a:rPr>
              <a:t>. 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>
                <a:latin typeface="Calibri" charset="0"/>
                <a:cs typeface="Arial" charset="0"/>
              </a:rPr>
              <a:t> Set-up the boundary and initial conditions for the CFD model.</a:t>
            </a:r>
          </a:p>
          <a:p>
            <a:pPr lvl="2" eaLnBrk="1" hangingPunct="1">
              <a:spcAft>
                <a:spcPts val="600"/>
              </a:spcAft>
              <a:buFont typeface="Lucida Grande" charset="0"/>
              <a:buChar char="–"/>
            </a:pPr>
            <a:r>
              <a:rPr lang="en-US" altLang="en-US" sz="1600">
                <a:latin typeface="Calibri" charset="0"/>
                <a:cs typeface="Arial" charset="0"/>
              </a:rPr>
              <a:t>Determine thermal and optical properties of chosen materials for obstructions, </a:t>
            </a:r>
          </a:p>
          <a:p>
            <a:pPr lvl="2" eaLnBrk="1" hangingPunct="1">
              <a:spcAft>
                <a:spcPts val="600"/>
              </a:spcAft>
              <a:buFont typeface="Lucida Grande" charset="0"/>
              <a:buChar char="–"/>
            </a:pPr>
            <a:r>
              <a:rPr lang="en-US" altLang="en-US" sz="1600">
                <a:latin typeface="Calibri" charset="0"/>
                <a:cs typeface="Arial" charset="0"/>
              </a:rPr>
              <a:t>Specify accurate velocity field due to Environmental Control System (ECS).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>
                <a:latin typeface="Calibri" charset="0"/>
                <a:cs typeface="Arial" charset="0"/>
              </a:rPr>
              <a:t> Plan for full-scale tests.</a:t>
            </a:r>
          </a:p>
          <a:p>
            <a:pPr lvl="2" eaLnBrk="1" hangingPunct="1">
              <a:spcAft>
                <a:spcPts val="600"/>
              </a:spcAft>
              <a:buFont typeface="Lucida Grande" charset="0"/>
              <a:buChar char="–"/>
            </a:pPr>
            <a:r>
              <a:rPr lang="en-US" altLang="en-US" sz="1600">
                <a:latin typeface="Calibri" charset="0"/>
                <a:cs typeface="Arial" charset="0"/>
              </a:rPr>
              <a:t>Identify appropriate instrumentation for the tests,</a:t>
            </a:r>
          </a:p>
          <a:p>
            <a:pPr lvl="2" eaLnBrk="1" hangingPunct="1">
              <a:spcAft>
                <a:spcPts val="600"/>
              </a:spcAft>
              <a:buFont typeface="Lucida Grande" charset="0"/>
              <a:buChar char="–"/>
            </a:pPr>
            <a:r>
              <a:rPr lang="en-US" altLang="en-US" sz="1600">
                <a:latin typeface="Calibri" charset="0"/>
                <a:cs typeface="Arial" charset="0"/>
              </a:rPr>
              <a:t>Specify their locations in the overhead area.</a:t>
            </a:r>
          </a:p>
        </p:txBody>
      </p:sp>
      <p:grpSp>
        <p:nvGrpSpPr>
          <p:cNvPr id="13321" name="Group 17"/>
          <p:cNvGrpSpPr>
            <a:grpSpLocks/>
          </p:cNvGrpSpPr>
          <p:nvPr/>
        </p:nvGrpSpPr>
        <p:grpSpPr bwMode="auto">
          <a:xfrm>
            <a:off x="4976813" y="990600"/>
            <a:ext cx="3763962" cy="2116138"/>
            <a:chOff x="5027958" y="2977106"/>
            <a:chExt cx="3764541" cy="2116211"/>
          </a:xfrm>
        </p:grpSpPr>
        <p:pic>
          <p:nvPicPr>
            <p:cNvPr id="13322" name="Picture 1" descr="B747S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7958" y="3346438"/>
              <a:ext cx="3764541" cy="1746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3" name="TextBox 2"/>
            <p:cNvSpPr txBox="1">
              <a:spLocks noChangeArrowheads="1"/>
            </p:cNvSpPr>
            <p:nvPr/>
          </p:nvSpPr>
          <p:spPr bwMode="auto">
            <a:xfrm>
              <a:off x="5037436" y="2977106"/>
              <a:ext cx="37550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/>
                <a:t>B747 SP Test Article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HFFigFromAC120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509838"/>
            <a:ext cx="3479800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Introduction</a:t>
            </a:r>
            <a:endParaRPr lang="en-US" altLang="en-US" smtClean="0">
              <a:solidFill>
                <a:srgbClr val="4BACC6"/>
              </a:solidFill>
            </a:endParaRP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457200" y="2563813"/>
            <a:ext cx="4465638" cy="3417887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altLang="en-US" sz="1800" b="1" smtClean="0">
                <a:solidFill>
                  <a:srgbClr val="BE3129"/>
                </a:solidFill>
              </a:rPr>
              <a:t>Potential causes:</a:t>
            </a:r>
            <a:endParaRPr lang="en-US" altLang="en-US" sz="1800" b="1" baseline="30000" smtClean="0">
              <a:solidFill>
                <a:srgbClr val="BE3129"/>
              </a:solidFill>
            </a:endParaRPr>
          </a:p>
          <a:p>
            <a:pPr marL="620713" lvl="1" indent="-255588" eaLnBrk="1" hangingPunct="1"/>
            <a:r>
              <a:rPr lang="en-US" altLang="en-US" sz="1600" smtClean="0"/>
              <a:t>Wiring failures, electrical component failures, lightning strikes, hot temperature bleed air leaks, faulty circuit protection.</a:t>
            </a:r>
            <a:endParaRPr lang="en-US" altLang="en-US" sz="1800" smtClean="0"/>
          </a:p>
          <a:p>
            <a:pPr eaLnBrk="1" hangingPunct="1">
              <a:spcBef>
                <a:spcPts val="600"/>
              </a:spcBef>
            </a:pPr>
            <a:r>
              <a:rPr lang="en-US" altLang="en-US" sz="1800" b="1" smtClean="0">
                <a:solidFill>
                  <a:srgbClr val="BE3129"/>
                </a:solidFill>
              </a:rPr>
              <a:t>Indications:</a:t>
            </a:r>
            <a:endParaRPr lang="en-US" altLang="en-US" sz="1800" b="1" baseline="30000" smtClean="0">
              <a:solidFill>
                <a:srgbClr val="BE3129"/>
              </a:solidFill>
            </a:endParaRPr>
          </a:p>
          <a:p>
            <a:pPr marL="620713" lvl="1" indent="-255588" eaLnBrk="1" hangingPunct="1"/>
            <a:r>
              <a:rPr lang="en-US" altLang="en-US" sz="1600" smtClean="0"/>
              <a:t>Abnormal operation or disassociated component failures, circuit breakers, hot spots, odor, visual sighting – smoke.</a:t>
            </a:r>
            <a:endParaRPr lang="en-US" altLang="en-US" sz="1800" smtClean="0"/>
          </a:p>
          <a:p>
            <a:pPr eaLnBrk="1" hangingPunct="1">
              <a:spcBef>
                <a:spcPts val="600"/>
              </a:spcBef>
            </a:pPr>
            <a:r>
              <a:rPr lang="en-US" altLang="en-US" sz="1800" b="1" smtClean="0">
                <a:solidFill>
                  <a:srgbClr val="BE3129"/>
                </a:solidFill>
              </a:rPr>
              <a:t>Locations of interest:</a:t>
            </a:r>
            <a:endParaRPr lang="en-US" altLang="en-US" sz="1800" b="1" baseline="30000" smtClean="0">
              <a:solidFill>
                <a:srgbClr val="BE3129"/>
              </a:solidFill>
            </a:endParaRPr>
          </a:p>
          <a:p>
            <a:pPr marL="620713" lvl="1" indent="-255588" eaLnBrk="1" hangingPunct="1"/>
            <a:r>
              <a:rPr lang="en-US" altLang="en-US" sz="1600" smtClean="0"/>
              <a:t>Overhead area, cheek area, sidewall panel.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98989"/>
                </a:solidFill>
                <a:ea typeface="ＭＳ Ｐゴシック" charset="-128"/>
                <a:cs typeface="ＭＳ Ｐゴシック" charset="-128"/>
              </a:rPr>
              <a:t>5/14/2014</a:t>
            </a:r>
          </a:p>
        </p:txBody>
      </p:sp>
      <p:sp>
        <p:nvSpPr>
          <p:cNvPr id="307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32D9AC3-BCA6-4128-ACAF-954153ED7C64}" type="slidenum">
              <a:rPr lang="en-US" altLang="en-US" smtClean="0">
                <a:solidFill>
                  <a:srgbClr val="898989"/>
                </a:solidFill>
                <a:latin typeface="Calibri" charset="0"/>
              </a:rPr>
              <a:pPr eaLnBrk="1" hangingPunct="1"/>
              <a:t>2</a:t>
            </a:fld>
            <a:endParaRPr lang="en-US" altLang="en-US" smtClean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57041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International Aircraft Systems Fire Protection Working Group Meeting</a:t>
            </a:r>
          </a:p>
        </p:txBody>
      </p:sp>
      <p:sp>
        <p:nvSpPr>
          <p:cNvPr id="3080" name="Content Placeholder 2"/>
          <p:cNvSpPr txBox="1">
            <a:spLocks/>
          </p:cNvSpPr>
          <p:nvPr/>
        </p:nvSpPr>
        <p:spPr bwMode="auto">
          <a:xfrm>
            <a:off x="457200" y="1168400"/>
            <a:ext cx="82296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20713" indent="-2555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</a:rPr>
              <a:t>FAA Advisory Circular (AC) 120-80, </a:t>
            </a:r>
            <a:r>
              <a:rPr lang="en-US" altLang="en-US">
                <a:solidFill>
                  <a:srgbClr val="BE3129"/>
                </a:solidFill>
                <a:latin typeface="Calibri" charset="0"/>
              </a:rPr>
              <a:t>In-Flight Fires</a:t>
            </a:r>
            <a:r>
              <a:rPr lang="en-US" altLang="en-US">
                <a:latin typeface="Calibri" charset="0"/>
              </a:rPr>
              <a:t>, 2004. 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en-US" b="1">
                <a:solidFill>
                  <a:srgbClr val="BE3129"/>
                </a:solidFill>
                <a:latin typeface="Calibri" charset="0"/>
              </a:rPr>
              <a:t>Definition of hidden in-flight fires:</a:t>
            </a:r>
            <a:r>
              <a:rPr lang="en-US" altLang="en-US">
                <a:solidFill>
                  <a:srgbClr val="4BACC6"/>
                </a:solidFill>
                <a:latin typeface="Calibri" charset="0"/>
              </a:rPr>
              <a:t> </a:t>
            </a:r>
            <a:r>
              <a:rPr lang="ja-JP" altLang="en-US">
                <a:latin typeface="Calibri" charset="0"/>
              </a:rPr>
              <a:t>“</a:t>
            </a:r>
            <a:r>
              <a:rPr lang="en-US" altLang="ja-JP" i="1">
                <a:latin typeface="Calibri" charset="0"/>
              </a:rPr>
              <a:t>Fires that are “hidden” are not readily accessible, may be difficult to locate and are more challenging to extinguish.</a:t>
            </a:r>
            <a:r>
              <a:rPr lang="ja-JP" altLang="en-US" i="1" baseline="30000">
                <a:latin typeface="Calibri" charset="0"/>
              </a:rPr>
              <a:t>”</a:t>
            </a:r>
            <a:endParaRPr lang="en-US" altLang="ja-JP" i="1">
              <a:latin typeface="Calibri" charset="0"/>
            </a:endParaRPr>
          </a:p>
          <a:p>
            <a:pPr lvl="1" eaLnBrk="1" hangingPunct="1">
              <a:spcBef>
                <a:spcPct val="20000"/>
              </a:spcBef>
              <a:buFont typeface="Lucida Grande" charset="0"/>
              <a:buChar char="–"/>
            </a:pPr>
            <a:r>
              <a:rPr lang="en-US" altLang="en-US" i="1">
                <a:latin typeface="Calibri" charset="0"/>
              </a:rPr>
              <a:t>examples: </a:t>
            </a:r>
            <a:r>
              <a:rPr lang="en-US" altLang="en-US">
                <a:latin typeface="Calibri" charset="0"/>
              </a:rPr>
              <a:t>fires behind sidewall paneling or in overhead areas.</a:t>
            </a:r>
            <a:endParaRPr lang="en-US" altLang="en-US" sz="1600">
              <a:latin typeface="Calibri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7688" y="6353175"/>
            <a:ext cx="4618037" cy="1588"/>
          </a:xfrm>
          <a:prstGeom prst="line">
            <a:avLst/>
          </a:prstGeom>
          <a:ln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Objective</a:t>
            </a:r>
            <a:endParaRPr lang="en-US" altLang="en-US" smtClean="0">
              <a:solidFill>
                <a:srgbClr val="4BACC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98989"/>
                </a:solidFill>
                <a:ea typeface="ＭＳ Ｐゴシック" charset="-128"/>
                <a:cs typeface="ＭＳ Ｐゴシック" charset="-128"/>
              </a:rPr>
              <a:t>5/14/2014</a:t>
            </a:r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4BB9979-FE8A-46A0-ADBD-3865EBAC108A}" type="slidenum">
              <a:rPr lang="en-US" altLang="en-US" smtClean="0">
                <a:solidFill>
                  <a:srgbClr val="898989"/>
                </a:solidFill>
                <a:latin typeface="Calibri" charset="0"/>
              </a:rPr>
              <a:pPr eaLnBrk="1" hangingPunct="1"/>
              <a:t>3</a:t>
            </a:fld>
            <a:endParaRPr lang="en-US" altLang="en-US" smtClean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57041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International Aircraft Systems Fire Protection Working Group Meeting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47688" y="6353175"/>
            <a:ext cx="4618037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3" name="Picture 12" descr="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4454525"/>
            <a:ext cx="19161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Fig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4441825"/>
            <a:ext cx="359727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4" descr="Fig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4121150"/>
            <a:ext cx="183038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Content Placeholder 2"/>
          <p:cNvSpPr txBox="1">
            <a:spLocks/>
          </p:cNvSpPr>
          <p:nvPr/>
        </p:nvSpPr>
        <p:spPr bwMode="auto">
          <a:xfrm>
            <a:off x="457200" y="1168400"/>
            <a:ext cx="44132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>
                <a:latin typeface="Calibri" charset="0"/>
              </a:rPr>
              <a:t>Objective of the planned work is twofold</a:t>
            </a:r>
          </a:p>
          <a:p>
            <a:pPr eaLnBrk="1" hangingPunct="1">
              <a:spcAft>
                <a:spcPts val="600"/>
              </a:spcAft>
              <a:buFont typeface="Calibri" charset="0"/>
              <a:buAutoNum type="alphaLcParenR"/>
            </a:pPr>
            <a:r>
              <a:rPr lang="en-US" altLang="en-US" sz="1600">
                <a:latin typeface="Calibri" charset="0"/>
              </a:rPr>
              <a:t> to improve understanding of </a:t>
            </a:r>
            <a:r>
              <a:rPr lang="en-US" altLang="en-US" sz="1600" i="1">
                <a:solidFill>
                  <a:srgbClr val="BE3129"/>
                </a:solidFill>
                <a:latin typeface="Calibri" charset="0"/>
              </a:rPr>
              <a:t>hidden in-flight fires</a:t>
            </a:r>
            <a:r>
              <a:rPr lang="en-US" altLang="en-US" sz="1600">
                <a:solidFill>
                  <a:srgbClr val="31859C"/>
                </a:solidFill>
                <a:latin typeface="Calibri" charset="0"/>
              </a:rPr>
              <a:t> </a:t>
            </a:r>
            <a:r>
              <a:rPr lang="en-US" altLang="en-US" sz="1600">
                <a:latin typeface="Calibri" charset="0"/>
              </a:rPr>
              <a:t>with the help of </a:t>
            </a:r>
            <a:r>
              <a:rPr lang="en-US" altLang="en-US" sz="1600">
                <a:solidFill>
                  <a:srgbClr val="BE3129"/>
                </a:solidFill>
                <a:latin typeface="Calibri" charset="0"/>
              </a:rPr>
              <a:t>analytical tools</a:t>
            </a:r>
            <a:r>
              <a:rPr lang="en-US" altLang="en-US" sz="1600">
                <a:latin typeface="Calibri" charset="0"/>
              </a:rPr>
              <a:t>,</a:t>
            </a:r>
          </a:p>
          <a:p>
            <a:pPr eaLnBrk="1" hangingPunct="1">
              <a:spcAft>
                <a:spcPts val="600"/>
              </a:spcAft>
              <a:buFont typeface="Calibri" charset="0"/>
              <a:buAutoNum type="alphaLcParenR"/>
            </a:pPr>
            <a:r>
              <a:rPr lang="en-US" altLang="en-US" sz="1600">
                <a:latin typeface="Calibri" charset="0"/>
              </a:rPr>
              <a:t> to </a:t>
            </a:r>
            <a:r>
              <a:rPr lang="en-US" altLang="en-US" sz="1600">
                <a:solidFill>
                  <a:srgbClr val="BE3129"/>
                </a:solidFill>
                <a:latin typeface="Calibri" charset="0"/>
              </a:rPr>
              <a:t>build analytical capabilities</a:t>
            </a:r>
            <a:r>
              <a:rPr lang="en-US" altLang="en-US" sz="1600">
                <a:latin typeface="Calibri" charset="0"/>
              </a:rPr>
              <a:t> that will complement the existing experimental work </a:t>
            </a:r>
            <a:r>
              <a:rPr lang="en-US" altLang="en-US" sz="1600">
                <a:solidFill>
                  <a:srgbClr val="BE3129"/>
                </a:solidFill>
                <a:latin typeface="Calibri" charset="0"/>
              </a:rPr>
              <a:t>for other fire scenarios</a:t>
            </a:r>
            <a:r>
              <a:rPr lang="en-US" altLang="en-US" sz="1600">
                <a:latin typeface="Calibri" charset="0"/>
              </a:rPr>
              <a:t>.</a:t>
            </a:r>
          </a:p>
        </p:txBody>
      </p:sp>
      <p:sp>
        <p:nvSpPr>
          <p:cNvPr id="4107" name="Content Placeholder 2"/>
          <p:cNvSpPr txBox="1">
            <a:spLocks/>
          </p:cNvSpPr>
          <p:nvPr/>
        </p:nvSpPr>
        <p:spPr bwMode="auto">
          <a:xfrm>
            <a:off x="457200" y="2900363"/>
            <a:ext cx="82296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620713" indent="-2555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>
                <a:latin typeface="Calibri" charset="0"/>
              </a:rPr>
              <a:t>More specifically, the effect of</a:t>
            </a:r>
          </a:p>
          <a:p>
            <a:pPr lvl="3" eaLnBrk="1" hangingPunct="1">
              <a:buFont typeface="Lucida Grande" charset="0"/>
              <a:buChar char="–"/>
            </a:pPr>
            <a:r>
              <a:rPr lang="en-US" altLang="en-US" sz="1600">
                <a:latin typeface="Calibri" charset="0"/>
              </a:rPr>
              <a:t>clutter,</a:t>
            </a:r>
          </a:p>
          <a:p>
            <a:pPr lvl="3" eaLnBrk="1" hangingPunct="1">
              <a:spcAft>
                <a:spcPts val="300"/>
              </a:spcAft>
              <a:buFont typeface="Lucida Grande" charset="0"/>
              <a:buChar char="–"/>
            </a:pPr>
            <a:r>
              <a:rPr lang="en-US" altLang="en-US" sz="1600">
                <a:latin typeface="Calibri" charset="0"/>
              </a:rPr>
              <a:t>ventilation/air circulation</a:t>
            </a:r>
          </a:p>
          <a:p>
            <a:pPr lvl="2" eaLnBrk="1" hangingPunct="1">
              <a:spcAft>
                <a:spcPts val="600"/>
              </a:spcAft>
            </a:pPr>
            <a:r>
              <a:rPr lang="en-US" altLang="en-US" sz="1600">
                <a:latin typeface="Calibri" charset="0"/>
              </a:rPr>
              <a:t>on the smoke movement due to a possible </a:t>
            </a:r>
            <a:r>
              <a:rPr lang="en-US" altLang="en-US" sz="1600">
                <a:solidFill>
                  <a:srgbClr val="BE3129"/>
                </a:solidFill>
                <a:latin typeface="Calibri" charset="0"/>
              </a:rPr>
              <a:t>fire hazard in the overhead</a:t>
            </a:r>
            <a:r>
              <a:rPr lang="en-US" altLang="en-US" sz="1600">
                <a:latin typeface="Calibri" charset="0"/>
              </a:rPr>
              <a:t> area of </a:t>
            </a:r>
            <a:r>
              <a:rPr lang="en-US" altLang="en-US" sz="1600">
                <a:solidFill>
                  <a:srgbClr val="BE3129"/>
                </a:solidFill>
                <a:latin typeface="Calibri" charset="0"/>
              </a:rPr>
              <a:t>B747 SP</a:t>
            </a:r>
            <a:r>
              <a:rPr lang="en-US" altLang="en-US" sz="1600">
                <a:latin typeface="Calibri" charset="0"/>
              </a:rPr>
              <a:t> aircraft will be </a:t>
            </a:r>
            <a:r>
              <a:rPr lang="en-US" altLang="en-US" sz="1600">
                <a:solidFill>
                  <a:srgbClr val="BE3129"/>
                </a:solidFill>
                <a:latin typeface="Calibri" charset="0"/>
              </a:rPr>
              <a:t>studied using CFD</a:t>
            </a:r>
            <a:r>
              <a:rPr lang="en-US" altLang="en-US" sz="1600">
                <a:latin typeface="Calibri" charset="0"/>
              </a:rPr>
              <a:t> (computational fluid dynamics).</a:t>
            </a:r>
          </a:p>
        </p:txBody>
      </p:sp>
      <p:grpSp>
        <p:nvGrpSpPr>
          <p:cNvPr id="4108" name="Group 15"/>
          <p:cNvGrpSpPr>
            <a:grpSpLocks/>
          </p:cNvGrpSpPr>
          <p:nvPr/>
        </p:nvGrpSpPr>
        <p:grpSpPr bwMode="auto">
          <a:xfrm>
            <a:off x="4794250" y="911225"/>
            <a:ext cx="3892550" cy="2663825"/>
            <a:chOff x="4793476" y="911225"/>
            <a:chExt cx="3893324" cy="2663191"/>
          </a:xfrm>
        </p:grpSpPr>
        <p:pic>
          <p:nvPicPr>
            <p:cNvPr id="4109" name="Picture 15" descr="Fig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450" y="1247775"/>
              <a:ext cx="3816350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869691" y="911225"/>
              <a:ext cx="3779001" cy="3698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ea typeface="ＭＳ Ｐゴシック" charset="0"/>
                  <a:cs typeface="ＭＳ Ｐゴシック" charset="0"/>
                </a:rPr>
                <a:t>Overhead area of </a:t>
              </a:r>
              <a:r>
                <a:rPr lang="en-US" b="1" dirty="0">
                  <a:solidFill>
                    <a:srgbClr val="BE3129"/>
                  </a:solidFill>
                  <a:latin typeface="+mn-lt"/>
                  <a:ea typeface="ＭＳ Ｐゴシック" charset="0"/>
                  <a:cs typeface="ＭＳ Ｐゴシック" charset="0"/>
                </a:rPr>
                <a:t>B747 SP</a:t>
              </a:r>
              <a:r>
                <a:rPr lang="en-US" dirty="0">
                  <a:latin typeface="+mn-lt"/>
                  <a:ea typeface="ＭＳ Ｐゴシック" charset="0"/>
                  <a:cs typeface="ＭＳ Ｐゴシック" charset="0"/>
                </a:rPr>
                <a:t> test article</a:t>
              </a:r>
            </a:p>
          </p:txBody>
        </p:sp>
        <p:sp>
          <p:nvSpPr>
            <p:cNvPr id="4111" name="TextBox 14"/>
            <p:cNvSpPr txBox="1">
              <a:spLocks noChangeArrowheads="1"/>
            </p:cNvSpPr>
            <p:nvPr/>
          </p:nvSpPr>
          <p:spPr bwMode="auto">
            <a:xfrm>
              <a:off x="4793476" y="3297417"/>
              <a:ext cx="26109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/>
                <a:t>Photograph is courtesy of T. Marker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Methodology</a:t>
            </a:r>
            <a:endParaRPr lang="en-US" altLang="en-US" smtClean="0">
              <a:solidFill>
                <a:srgbClr val="4BACC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98989"/>
                </a:solidFill>
                <a:ea typeface="ＭＳ Ｐゴシック" charset="-128"/>
                <a:cs typeface="ＭＳ Ｐゴシック" charset="-128"/>
              </a:rPr>
              <a:t>5/14/2014</a:t>
            </a:r>
          </a:p>
        </p:txBody>
      </p:sp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71648C3-2463-4D84-A150-494AE5757B4B}" type="slidenum">
              <a:rPr lang="en-US" altLang="en-US" smtClean="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en-US" altLang="en-US" smtClean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57041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International Aircraft Systems Fire Protection Working Group Meeting</a:t>
            </a:r>
          </a:p>
        </p:txBody>
      </p:sp>
      <p:sp>
        <p:nvSpPr>
          <p:cNvPr id="5126" name="Content Placeholder 2"/>
          <p:cNvSpPr txBox="1">
            <a:spLocks/>
          </p:cNvSpPr>
          <p:nvPr/>
        </p:nvSpPr>
        <p:spPr bwMode="auto">
          <a:xfrm>
            <a:off x="457200" y="1168400"/>
            <a:ext cx="499586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>
                <a:solidFill>
                  <a:srgbClr val="BE3129"/>
                </a:solidFill>
                <a:latin typeface="Calibri" charset="0"/>
                <a:cs typeface="Arial" charset="0"/>
              </a:rPr>
              <a:t>Fire source - introduction: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The FAA Tech Center Aircraft Fire Safety group has adopted </a:t>
            </a:r>
            <a:r>
              <a:rPr lang="en-US" altLang="en-US" b="1">
                <a:solidFill>
                  <a:srgbClr val="BE3129"/>
                </a:solidFill>
                <a:latin typeface="Calibri" charset="0"/>
                <a:cs typeface="Arial" charset="0"/>
              </a:rPr>
              <a:t>the polyurethane foam block </a:t>
            </a:r>
            <a:r>
              <a:rPr lang="en-US" altLang="en-US">
                <a:latin typeface="Calibri" charset="0"/>
                <a:cs typeface="Arial" charset="0"/>
              </a:rPr>
              <a:t>as the standard fire-threat for in-flight fires</a:t>
            </a:r>
            <a:r>
              <a:rPr lang="en-US" altLang="en-US" baseline="30000">
                <a:latin typeface="Calibri" charset="0"/>
                <a:cs typeface="Arial" charset="0"/>
              </a:rPr>
              <a:t>*, §, ¶</a:t>
            </a:r>
            <a:r>
              <a:rPr lang="en-US" altLang="en-US">
                <a:latin typeface="Calibri" charset="0"/>
                <a:cs typeface="Arial" charset="0"/>
              </a:rPr>
              <a:t>.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4x4x9 inch</a:t>
            </a:r>
            <a:r>
              <a:rPr lang="en-US" altLang="en-US" baseline="30000">
                <a:latin typeface="Calibri" charset="0"/>
                <a:cs typeface="Arial" charset="0"/>
              </a:rPr>
              <a:t>3</a:t>
            </a:r>
            <a:r>
              <a:rPr lang="en-US" altLang="en-US">
                <a:latin typeface="Calibri" charset="0"/>
                <a:cs typeface="Arial" charset="0"/>
              </a:rPr>
              <a:t> in size,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49 kW/m</a:t>
            </a:r>
            <a:r>
              <a:rPr lang="en-US" altLang="en-US" baseline="30000">
                <a:latin typeface="Calibri" charset="0"/>
                <a:cs typeface="Arial" charset="0"/>
              </a:rPr>
              <a:t>2</a:t>
            </a:r>
            <a:r>
              <a:rPr lang="en-US" altLang="en-US">
                <a:latin typeface="Calibri" charset="0"/>
                <a:cs typeface="Arial" charset="0"/>
              </a:rPr>
              <a:t>, 781 </a:t>
            </a:r>
            <a:r>
              <a:rPr lang="en-US" altLang="en-US" baseline="30000">
                <a:latin typeface="Calibri" charset="0"/>
                <a:cs typeface="Arial" charset="0"/>
              </a:rPr>
              <a:t>o</a:t>
            </a:r>
            <a:r>
              <a:rPr lang="en-US" altLang="en-US">
                <a:latin typeface="Calibri" charset="0"/>
                <a:cs typeface="Arial" charset="0"/>
              </a:rPr>
              <a:t>C,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Total burn time ≥ 10 minutes, active burn time ~ 1 minute.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47688" y="6353175"/>
            <a:ext cx="4618037" cy="1588"/>
          </a:xfrm>
          <a:prstGeom prst="line">
            <a:avLst/>
          </a:prstGeom>
          <a:ln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8" name="TextBox 1"/>
          <p:cNvSpPr txBox="1">
            <a:spLocks noChangeArrowheads="1"/>
          </p:cNvSpPr>
          <p:nvPr/>
        </p:nvSpPr>
        <p:spPr bwMode="auto">
          <a:xfrm>
            <a:off x="142875" y="5483225"/>
            <a:ext cx="8875713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sz="1100" dirty="0" smtClean="0">
                <a:latin typeface="+mn-lt"/>
              </a:rPr>
              <a:t>* “Development of a repeatable hidden fire source”, Serge Le </a:t>
            </a:r>
            <a:r>
              <a:rPr lang="en-US" sz="1100" dirty="0" err="1" smtClean="0">
                <a:latin typeface="+mn-lt"/>
              </a:rPr>
              <a:t>Neve</a:t>
            </a:r>
            <a:r>
              <a:rPr lang="en-US" sz="1100" dirty="0" smtClean="0">
                <a:latin typeface="+mn-lt"/>
              </a:rPr>
              <a:t>, Toulouse Aeronautical Test Centre (CEAT), Oct 2009.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1100" baseline="30000" dirty="0" smtClean="0">
                <a:latin typeface="+mn-lt"/>
                <a:cs typeface="Arial" charset="0"/>
              </a:rPr>
              <a:t>§</a:t>
            </a:r>
            <a:r>
              <a:rPr lang="en-US" sz="1100" dirty="0" smtClean="0">
                <a:latin typeface="+mn-lt"/>
              </a:rPr>
              <a:t> “Development of an improved fire test method and criteria for aircraft electrical wiring”, J.W. Reinhardt, FAA Tech Report, 2010.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1100" baseline="30000" dirty="0" smtClean="0">
                <a:latin typeface="+mn-lt"/>
              </a:rPr>
              <a:t>¶ </a:t>
            </a:r>
            <a:r>
              <a:rPr lang="en-US" sz="1100" dirty="0" smtClean="0">
                <a:latin typeface="+mn-lt"/>
              </a:rPr>
              <a:t>“Composite structure flame propagation test method development”, R. I. Ochs, FAA Tech Center, Feb 2012.  </a:t>
            </a:r>
          </a:p>
        </p:txBody>
      </p:sp>
      <p:grpSp>
        <p:nvGrpSpPr>
          <p:cNvPr id="5129" name="Group 16"/>
          <p:cNvGrpSpPr>
            <a:grpSpLocks/>
          </p:cNvGrpSpPr>
          <p:nvPr/>
        </p:nvGrpSpPr>
        <p:grpSpPr bwMode="auto">
          <a:xfrm>
            <a:off x="5848350" y="1168400"/>
            <a:ext cx="2813050" cy="2997200"/>
            <a:chOff x="5848607" y="1168400"/>
            <a:chExt cx="2813493" cy="2997989"/>
          </a:xfrm>
        </p:grpSpPr>
        <p:grpSp>
          <p:nvGrpSpPr>
            <p:cNvPr id="5130" name="Group 13"/>
            <p:cNvGrpSpPr>
              <a:grpSpLocks/>
            </p:cNvGrpSpPr>
            <p:nvPr/>
          </p:nvGrpSpPr>
          <p:grpSpPr bwMode="auto">
            <a:xfrm>
              <a:off x="5861436" y="1168400"/>
              <a:ext cx="2800664" cy="2743200"/>
              <a:chOff x="5886136" y="369452"/>
              <a:chExt cx="2800664" cy="2743200"/>
            </a:xfrm>
          </p:grpSpPr>
          <p:pic>
            <p:nvPicPr>
              <p:cNvPr id="5132" name="Picture 9" descr="FoamBlock_Ochs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3110" y="1283852"/>
                <a:ext cx="1349974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3" name="Picture 10" descr="FlamingFoamBlock_Ochs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2021" y="369452"/>
                <a:ext cx="1264779" cy="274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4" name="TextBox 12"/>
              <p:cNvSpPr txBox="1">
                <a:spLocks noChangeArrowheads="1"/>
              </p:cNvSpPr>
              <p:nvPr/>
            </p:nvSpPr>
            <p:spPr bwMode="auto">
              <a:xfrm>
                <a:off x="5886136" y="945378"/>
                <a:ext cx="14670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/>
                  <a:t>Fire source</a:t>
                </a:r>
                <a:r>
                  <a:rPr lang="en-US" altLang="en-US" baseline="30000"/>
                  <a:t>¶</a:t>
                </a:r>
              </a:p>
            </p:txBody>
          </p:sp>
        </p:grpSp>
        <p:sp>
          <p:nvSpPr>
            <p:cNvPr id="5131" name="TextBox 15"/>
            <p:cNvSpPr txBox="1">
              <a:spLocks noChangeArrowheads="1"/>
            </p:cNvSpPr>
            <p:nvPr/>
          </p:nvSpPr>
          <p:spPr bwMode="auto">
            <a:xfrm>
              <a:off x="5848607" y="3889390"/>
              <a:ext cx="23262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/>
                <a:t>Photos are courtesy of R. Ochs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Methodology</a:t>
            </a:r>
            <a:endParaRPr lang="en-US" altLang="en-US" smtClean="0">
              <a:solidFill>
                <a:srgbClr val="4BACC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98989"/>
                </a:solidFill>
                <a:ea typeface="ＭＳ Ｐゴシック" charset="-128"/>
                <a:cs typeface="ＭＳ Ｐゴシック" charset="-128"/>
              </a:rPr>
              <a:t>5/14/2014</a:t>
            </a:r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A00DED0-B8CE-4B4A-B470-8435043BD79B}" type="slidenum">
              <a:rPr lang="en-US" altLang="en-US" smtClean="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en-US" altLang="en-US" smtClean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57041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International Aircraft Systems Fire Protection Working Group Meeting</a:t>
            </a:r>
          </a:p>
        </p:txBody>
      </p:sp>
      <p:sp>
        <p:nvSpPr>
          <p:cNvPr id="6150" name="Content Placeholder 2"/>
          <p:cNvSpPr txBox="1">
            <a:spLocks/>
          </p:cNvSpPr>
          <p:nvPr/>
        </p:nvSpPr>
        <p:spPr bwMode="auto">
          <a:xfrm>
            <a:off x="457200" y="1168400"/>
            <a:ext cx="403383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>
                <a:solidFill>
                  <a:srgbClr val="BE3129"/>
                </a:solidFill>
                <a:latin typeface="Calibri" charset="0"/>
                <a:cs typeface="Arial" charset="0"/>
              </a:rPr>
              <a:t>Fire source - characterization: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The rates of </a:t>
            </a:r>
            <a:r>
              <a:rPr lang="en-US" altLang="en-US" b="1">
                <a:solidFill>
                  <a:srgbClr val="BE3129"/>
                </a:solidFill>
                <a:latin typeface="Calibri" charset="0"/>
                <a:cs typeface="Arial" charset="0"/>
              </a:rPr>
              <a:t>heat release </a:t>
            </a:r>
            <a:r>
              <a:rPr lang="en-US" altLang="en-US">
                <a:latin typeface="Calibri" charset="0"/>
                <a:cs typeface="Arial" charset="0"/>
              </a:rPr>
              <a:t>and </a:t>
            </a:r>
            <a:r>
              <a:rPr lang="en-US" altLang="en-US" b="1">
                <a:solidFill>
                  <a:srgbClr val="BE3129"/>
                </a:solidFill>
                <a:latin typeface="Calibri" charset="0"/>
                <a:cs typeface="Arial" charset="0"/>
              </a:rPr>
              <a:t>mass loss </a:t>
            </a:r>
            <a:r>
              <a:rPr lang="en-US" altLang="en-US">
                <a:latin typeface="Calibri" charset="0"/>
                <a:cs typeface="Arial" charset="0"/>
              </a:rPr>
              <a:t>are measured in bench-scale tests,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The </a:t>
            </a:r>
            <a:r>
              <a:rPr lang="en-US" altLang="en-US" b="1">
                <a:solidFill>
                  <a:srgbClr val="BE3129"/>
                </a:solidFill>
                <a:latin typeface="Calibri" charset="0"/>
                <a:cs typeface="Arial" charset="0"/>
              </a:rPr>
              <a:t>heat of combustion </a:t>
            </a:r>
            <a:r>
              <a:rPr lang="en-US" altLang="en-US">
                <a:latin typeface="Calibri" charset="0"/>
                <a:cs typeface="Arial" charset="0"/>
              </a:rPr>
              <a:t>is calculated from the experimental (cone calorimeter) data,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The stoichiometry and the radiative fraction for the fire source are still unknowns. The selected values for these parameters will affect the simulation results.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</a:t>
            </a:r>
            <a:r>
              <a:rPr lang="en-US" altLang="en-US" sz="1600">
                <a:latin typeface="Calibri" charset="0"/>
                <a:cs typeface="Arial" charset="0"/>
              </a:rPr>
              <a:t>Radiative fraction is assumed to be 0.335,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>
                <a:latin typeface="Calibri" charset="0"/>
                <a:cs typeface="Arial" charset="0"/>
              </a:rPr>
              <a:t> Stoichiometry is decided based on the known heat of combustion value.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47688" y="6353175"/>
            <a:ext cx="4618037" cy="1588"/>
          </a:xfrm>
          <a:prstGeom prst="line">
            <a:avLst/>
          </a:prstGeom>
          <a:ln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52" name="Group 20"/>
          <p:cNvGrpSpPr>
            <a:grpSpLocks/>
          </p:cNvGrpSpPr>
          <p:nvPr/>
        </p:nvGrpSpPr>
        <p:grpSpPr bwMode="auto">
          <a:xfrm>
            <a:off x="4710113" y="512763"/>
            <a:ext cx="3794125" cy="2873375"/>
            <a:chOff x="4753254" y="513121"/>
            <a:chExt cx="3793460" cy="2872399"/>
          </a:xfrm>
        </p:grpSpPr>
        <p:sp>
          <p:nvSpPr>
            <p:cNvPr id="6156" name="TextBox 8"/>
            <p:cNvSpPr txBox="1">
              <a:spLocks noChangeArrowheads="1"/>
            </p:cNvSpPr>
            <p:nvPr/>
          </p:nvSpPr>
          <p:spPr bwMode="auto">
            <a:xfrm>
              <a:off x="5502900" y="513121"/>
              <a:ext cx="21803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BE3129"/>
                  </a:solidFill>
                </a:rPr>
                <a:t>Heat release rate (HRR)</a:t>
              </a:r>
            </a:p>
          </p:txBody>
        </p:sp>
        <p:pic>
          <p:nvPicPr>
            <p:cNvPr id="6157" name="Picture 14" descr="HRRfnl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00"/>
            <a:stretch>
              <a:fillRect/>
            </a:stretch>
          </p:blipFill>
          <p:spPr bwMode="auto">
            <a:xfrm>
              <a:off x="4753254" y="642320"/>
              <a:ext cx="379346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53" name="Group 19"/>
          <p:cNvGrpSpPr>
            <a:grpSpLocks/>
          </p:cNvGrpSpPr>
          <p:nvPr/>
        </p:nvGrpSpPr>
        <p:grpSpPr bwMode="auto">
          <a:xfrm>
            <a:off x="4775200" y="3484563"/>
            <a:ext cx="3875088" cy="2857500"/>
            <a:chOff x="4753254" y="3484842"/>
            <a:chExt cx="3874849" cy="2857543"/>
          </a:xfrm>
        </p:grpSpPr>
        <p:sp>
          <p:nvSpPr>
            <p:cNvPr id="6154" name="TextBox 8"/>
            <p:cNvSpPr txBox="1">
              <a:spLocks noChangeArrowheads="1"/>
            </p:cNvSpPr>
            <p:nvPr/>
          </p:nvSpPr>
          <p:spPr bwMode="auto">
            <a:xfrm>
              <a:off x="5301288" y="3484842"/>
              <a:ext cx="33268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BE3129"/>
                  </a:solidFill>
                </a:rPr>
                <a:t>Effective heat of combustion </a:t>
              </a:r>
              <a:r>
                <a:rPr lang="en-US" altLang="en-US" sz="1200" b="1">
                  <a:solidFill>
                    <a:srgbClr val="BE3129"/>
                  </a:solidFill>
                </a:rPr>
                <a:t>(EHOC)</a:t>
              </a:r>
            </a:p>
          </p:txBody>
        </p:sp>
        <p:pic>
          <p:nvPicPr>
            <p:cNvPr id="6155" name="Picture 15" descr="HOCfnl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0"/>
            <a:stretch>
              <a:fillRect/>
            </a:stretch>
          </p:blipFill>
          <p:spPr bwMode="auto">
            <a:xfrm>
              <a:off x="4753254" y="3599185"/>
              <a:ext cx="3809137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Methodology</a:t>
            </a:r>
            <a:endParaRPr lang="en-US" altLang="en-US" smtClean="0">
              <a:solidFill>
                <a:srgbClr val="4BACC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98989"/>
                </a:solidFill>
                <a:ea typeface="ＭＳ Ｐゴシック" charset="-128"/>
                <a:cs typeface="ＭＳ Ｐゴシック" charset="-128"/>
              </a:rPr>
              <a:t>5/14/2014</a:t>
            </a: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1AD147C-D2BC-4C30-A2FE-0D1D55ADA0DB}" type="slidenum">
              <a:rPr lang="en-US" altLang="en-US" smtClean="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en-US" altLang="en-US" smtClean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57041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International Aircraft Systems Fire Protection Working Group Meeting</a:t>
            </a:r>
          </a:p>
        </p:txBody>
      </p:sp>
      <p:sp>
        <p:nvSpPr>
          <p:cNvPr id="7174" name="Content Placeholder 2"/>
          <p:cNvSpPr txBox="1">
            <a:spLocks/>
          </p:cNvSpPr>
          <p:nvPr/>
        </p:nvSpPr>
        <p:spPr bwMode="auto">
          <a:xfrm>
            <a:off x="457200" y="1168400"/>
            <a:ext cx="4249738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>
                <a:solidFill>
                  <a:srgbClr val="BE3129"/>
                </a:solidFill>
                <a:latin typeface="Calibri" charset="0"/>
                <a:cs typeface="Arial" charset="0"/>
              </a:rPr>
              <a:t>Preliminary test cases: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Two test cases are simulated: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b="1">
                <a:solidFill>
                  <a:srgbClr val="BE3129"/>
                </a:solidFill>
                <a:latin typeface="Calibri" charset="0"/>
                <a:cs typeface="Arial" charset="0"/>
              </a:rPr>
              <a:t>Test Case 1- </a:t>
            </a:r>
            <a:r>
              <a:rPr lang="en-US" altLang="en-US">
                <a:latin typeface="Calibri" charset="0"/>
                <a:cs typeface="Arial" charset="0"/>
              </a:rPr>
              <a:t>Foam block is placed under a horizontal ceiling 9 inches away from the top of the foam block.  This case has been tested previously*, measurements of heat flux and temperatures are available.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b="1">
                <a:solidFill>
                  <a:srgbClr val="BE3129"/>
                </a:solidFill>
                <a:latin typeface="Calibri" charset="0"/>
                <a:cs typeface="Arial" charset="0"/>
              </a:rPr>
              <a:t>Test Case 2 -</a:t>
            </a:r>
            <a:r>
              <a:rPr lang="en-US" altLang="en-US">
                <a:latin typeface="Calibri" charset="0"/>
                <a:cs typeface="Arial" charset="0"/>
              </a:rPr>
              <a:t> Foam block is placed under a curved surface, representative of an aircraft skin, inspired by earlier intermediate-scale tests</a:t>
            </a:r>
            <a:r>
              <a:rPr lang="en-US" altLang="en-US" baseline="30000">
                <a:latin typeface="Calibri" charset="0"/>
                <a:cs typeface="Arial" charset="0"/>
              </a:rPr>
              <a:t>§</a:t>
            </a:r>
            <a:r>
              <a:rPr lang="en-US" altLang="en-US">
                <a:latin typeface="Calibri" charset="0"/>
                <a:cs typeface="Arial" charset="0"/>
              </a:rPr>
              <a:t>, </a:t>
            </a:r>
            <a:r>
              <a:rPr lang="en-US" altLang="en-US" sz="1400">
                <a:latin typeface="Calibri" charset="0"/>
                <a:cs typeface="Arial" charset="0"/>
              </a:rPr>
              <a:t>except the block is placed farther away from the ceiling.</a:t>
            </a:r>
            <a:endParaRPr lang="en-US" altLang="en-US">
              <a:latin typeface="Calibri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en-US" altLang="en-US">
              <a:latin typeface="Calibri" charset="0"/>
              <a:cs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7688" y="6353175"/>
            <a:ext cx="4618037" cy="1588"/>
          </a:xfrm>
          <a:prstGeom prst="line">
            <a:avLst/>
          </a:prstGeom>
          <a:ln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6" name="TextBox 1"/>
          <p:cNvSpPr txBox="1">
            <a:spLocks noChangeArrowheads="1"/>
          </p:cNvSpPr>
          <p:nvPr/>
        </p:nvSpPr>
        <p:spPr bwMode="auto">
          <a:xfrm>
            <a:off x="193675" y="5753100"/>
            <a:ext cx="88757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100" dirty="0" smtClean="0"/>
              <a:t>* </a:t>
            </a:r>
            <a:r>
              <a:rPr lang="en-US" sz="1100" dirty="0" smtClean="0">
                <a:latin typeface="+mn-lt"/>
              </a:rPr>
              <a:t>“Development of a repeatable hidden fire source”, Serge Le </a:t>
            </a:r>
            <a:r>
              <a:rPr lang="en-US" sz="1100" dirty="0" err="1" smtClean="0">
                <a:latin typeface="+mn-lt"/>
              </a:rPr>
              <a:t>Neve</a:t>
            </a:r>
            <a:r>
              <a:rPr lang="en-US" sz="1100" dirty="0" smtClean="0">
                <a:latin typeface="+mn-lt"/>
              </a:rPr>
              <a:t>, Toulouse Aeronautical Test Centre (CEAT), Oct 2009.</a:t>
            </a:r>
          </a:p>
          <a:p>
            <a:pPr eaLnBrk="1" hangingPunct="1">
              <a:defRPr/>
            </a:pPr>
            <a:r>
              <a:rPr lang="en-US" sz="1100" baseline="30000" dirty="0" smtClean="0">
                <a:latin typeface="+mn-lt"/>
                <a:cs typeface="Arial" charset="0"/>
              </a:rPr>
              <a:t>§</a:t>
            </a:r>
            <a:r>
              <a:rPr lang="en-US" sz="1100" dirty="0" smtClean="0">
                <a:latin typeface="+mn-lt"/>
              </a:rPr>
              <a:t> “Development of an improved fire test method and criteria for aircraft electrical wiring”, J.W. Reinhardt, FAA Tech Report, 2010.  </a:t>
            </a:r>
          </a:p>
        </p:txBody>
      </p:sp>
      <p:grpSp>
        <p:nvGrpSpPr>
          <p:cNvPr id="7177" name="Group 2"/>
          <p:cNvGrpSpPr>
            <a:grpSpLocks/>
          </p:cNvGrpSpPr>
          <p:nvPr/>
        </p:nvGrpSpPr>
        <p:grpSpPr bwMode="auto">
          <a:xfrm>
            <a:off x="5072063" y="590550"/>
            <a:ext cx="2138362" cy="2166938"/>
            <a:chOff x="5489208" y="1114642"/>
            <a:chExt cx="2138258" cy="2166765"/>
          </a:xfrm>
        </p:grpSpPr>
        <p:pic>
          <p:nvPicPr>
            <p:cNvPr id="7181" name="Picture 14" descr="DGA2008ACit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954" y="1452607"/>
              <a:ext cx="2028512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Box 2"/>
            <p:cNvSpPr txBox="1">
              <a:spLocks noChangeArrowheads="1"/>
            </p:cNvSpPr>
            <p:nvPr/>
          </p:nvSpPr>
          <p:spPr bwMode="auto">
            <a:xfrm>
              <a:off x="5489208" y="1114642"/>
              <a:ext cx="1352008" cy="36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/>
                <a:t>Test case 1</a:t>
              </a:r>
            </a:p>
          </p:txBody>
        </p:sp>
      </p:grpSp>
      <p:grpSp>
        <p:nvGrpSpPr>
          <p:cNvPr id="7178" name="Group 6"/>
          <p:cNvGrpSpPr>
            <a:grpSpLocks/>
          </p:cNvGrpSpPr>
          <p:nvPr/>
        </p:nvGrpSpPr>
        <p:grpSpPr bwMode="auto">
          <a:xfrm>
            <a:off x="5072063" y="2979738"/>
            <a:ext cx="3449637" cy="2608262"/>
            <a:chOff x="5071657" y="3058448"/>
            <a:chExt cx="3449917" cy="2608291"/>
          </a:xfrm>
        </p:grpSpPr>
        <p:pic>
          <p:nvPicPr>
            <p:cNvPr id="7179" name="Picture 1" descr="Intermediate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724" y="3380739"/>
              <a:ext cx="335585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Box 4"/>
            <p:cNvSpPr txBox="1">
              <a:spLocks noChangeArrowheads="1"/>
            </p:cNvSpPr>
            <p:nvPr/>
          </p:nvSpPr>
          <p:spPr bwMode="auto">
            <a:xfrm>
              <a:off x="5071657" y="3058448"/>
              <a:ext cx="13522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/>
                <a:t>Test case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Methodology</a:t>
            </a:r>
            <a:endParaRPr lang="en-US" altLang="en-US" smtClean="0">
              <a:solidFill>
                <a:srgbClr val="4BACC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98989"/>
                </a:solidFill>
                <a:ea typeface="ＭＳ Ｐゴシック" charset="-128"/>
                <a:cs typeface="ＭＳ Ｐゴシック" charset="-128"/>
              </a:rPr>
              <a:t>5/14/2014</a:t>
            </a: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8D140BC-5744-4D4E-8F0C-417B0B9BDF2F}" type="slidenum">
              <a:rPr lang="en-US" altLang="en-US" smtClean="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en-US" altLang="en-US" smtClean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57041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International Aircraft Systems Fire Protection Working Group Meeting</a:t>
            </a:r>
          </a:p>
        </p:txBody>
      </p:sp>
      <p:sp>
        <p:nvSpPr>
          <p:cNvPr id="8198" name="Content Placeholder 2"/>
          <p:cNvSpPr txBox="1">
            <a:spLocks/>
          </p:cNvSpPr>
          <p:nvPr/>
        </p:nvSpPr>
        <p:spPr bwMode="auto">
          <a:xfrm>
            <a:off x="457200" y="1168400"/>
            <a:ext cx="822960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>
                <a:solidFill>
                  <a:srgbClr val="BE3129"/>
                </a:solidFill>
                <a:latin typeface="Calibri" charset="0"/>
                <a:cs typeface="Arial" charset="0"/>
              </a:rPr>
              <a:t>Solver selection and set-up: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>
                <a:latin typeface="Calibri" charset="0"/>
                <a:cs typeface="Arial" charset="0"/>
              </a:rPr>
              <a:t>Two computational fluid dynamics (CFD) packages are employed: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b="1">
                <a:solidFill>
                  <a:srgbClr val="BE3129"/>
                </a:solidFill>
                <a:latin typeface="Calibri" charset="0"/>
                <a:cs typeface="Arial" charset="0"/>
              </a:rPr>
              <a:t>For Test Case 1- </a:t>
            </a:r>
            <a:r>
              <a:rPr lang="en-US" altLang="en-US">
                <a:latin typeface="Calibri" charset="0"/>
                <a:cs typeface="Arial" charset="0"/>
              </a:rPr>
              <a:t>Both Fire Dynamics Simulator (</a:t>
            </a:r>
            <a:r>
              <a:rPr lang="en-US" altLang="en-US" b="1">
                <a:solidFill>
                  <a:srgbClr val="BE3129"/>
                </a:solidFill>
                <a:latin typeface="Calibri" charset="0"/>
                <a:cs typeface="Arial" charset="0"/>
              </a:rPr>
              <a:t>FDS</a:t>
            </a:r>
            <a:r>
              <a:rPr lang="en-US" altLang="en-US">
                <a:latin typeface="Calibri" charset="0"/>
                <a:cs typeface="Arial" charset="0"/>
              </a:rPr>
              <a:t>)</a:t>
            </a:r>
            <a:r>
              <a:rPr lang="en-US" altLang="en-US" baseline="30000">
                <a:latin typeface="Calibri" charset="0"/>
                <a:cs typeface="Arial" charset="0"/>
              </a:rPr>
              <a:t>§</a:t>
            </a:r>
            <a:r>
              <a:rPr lang="en-US" altLang="en-US">
                <a:latin typeface="Calibri" charset="0"/>
                <a:cs typeface="Arial" charset="0"/>
              </a:rPr>
              <a:t>, developed by National Institute of Standards and Technology (NIST), and </a:t>
            </a:r>
            <a:r>
              <a:rPr lang="en-US" altLang="en-US" b="1">
                <a:solidFill>
                  <a:srgbClr val="BE3129"/>
                </a:solidFill>
                <a:latin typeface="Calibri" charset="0"/>
                <a:cs typeface="Arial" charset="0"/>
              </a:rPr>
              <a:t>fireFOAM</a:t>
            </a:r>
            <a:r>
              <a:rPr lang="en-US" altLang="en-US" baseline="30000">
                <a:latin typeface="Calibri" charset="0"/>
                <a:cs typeface="Arial" charset="0"/>
              </a:rPr>
              <a:t>¶</a:t>
            </a:r>
            <a:r>
              <a:rPr lang="en-US" altLang="en-US">
                <a:latin typeface="Calibri" charset="0"/>
                <a:cs typeface="Arial" charset="0"/>
              </a:rPr>
              <a:t>, developed by FM Global, are used.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b="1">
                <a:solidFill>
                  <a:srgbClr val="BE3129"/>
                </a:solidFill>
                <a:latin typeface="Calibri" charset="0"/>
                <a:cs typeface="Arial" charset="0"/>
              </a:rPr>
              <a:t>For Test Case 2 -</a:t>
            </a:r>
            <a:r>
              <a:rPr lang="en-US" altLang="en-US">
                <a:latin typeface="Calibri" charset="0"/>
                <a:cs typeface="Arial" charset="0"/>
              </a:rPr>
              <a:t> Only fireFOAM is employed because of the flexibility of this solver for complex geometries.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en-US" altLang="en-US">
              <a:latin typeface="Calibri" charset="0"/>
              <a:cs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7688" y="6353175"/>
            <a:ext cx="4618037" cy="1588"/>
          </a:xfrm>
          <a:prstGeom prst="line">
            <a:avLst/>
          </a:prstGeom>
          <a:ln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00" name="TextBox 1"/>
          <p:cNvSpPr txBox="1">
            <a:spLocks noChangeArrowheads="1"/>
          </p:cNvSpPr>
          <p:nvPr/>
        </p:nvSpPr>
        <p:spPr bwMode="auto">
          <a:xfrm>
            <a:off x="193675" y="5708650"/>
            <a:ext cx="8875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100" baseline="30000" dirty="0" smtClean="0">
                <a:latin typeface="+mn-lt"/>
                <a:cs typeface="Arial" charset="0"/>
              </a:rPr>
              <a:t>§</a:t>
            </a:r>
            <a:r>
              <a:rPr lang="en-US" sz="1100" dirty="0" smtClean="0">
                <a:latin typeface="+mn-lt"/>
                <a:cs typeface="Arial" charset="0"/>
              </a:rPr>
              <a:t>https://code.google.com/p/fds-smv/</a:t>
            </a:r>
            <a:endParaRPr lang="en-US" sz="1100" dirty="0" smtClean="0">
              <a:latin typeface="+mn-lt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100" baseline="30000" dirty="0" smtClean="0">
                <a:latin typeface="+mn-lt"/>
                <a:cs typeface="Arial" charset="0"/>
              </a:rPr>
              <a:t>¶ </a:t>
            </a:r>
            <a:r>
              <a:rPr lang="en-US" sz="1100" dirty="0" smtClean="0">
                <a:latin typeface="+mn-lt"/>
              </a:rPr>
              <a:t>https://code.google.com/p/firefoam-dev/</a:t>
            </a:r>
            <a:endParaRPr lang="en-US" sz="1200" dirty="0" smtClean="0">
              <a:latin typeface="+mn-lt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308100" y="3852863"/>
            <a:ext cx="6850063" cy="18446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39775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200" b="1" smtClean="0">
                <a:solidFill>
                  <a:srgbClr val="BE3129"/>
                </a:solidFill>
                <a:latin typeface="Calibri" charset="0"/>
                <a:cs typeface="Arial" charset="0"/>
              </a:rPr>
              <a:t>General solver set-up: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200" smtClean="0">
                <a:latin typeface="Calibri" charset="0"/>
                <a:cs typeface="Arial" charset="0"/>
              </a:rPr>
              <a:t>Subgrid-scale turbulence is modeled either with the WALE (</a:t>
            </a:r>
            <a:r>
              <a:rPr lang="en-US" sz="1200" b="1" smtClean="0">
                <a:latin typeface="Calibri" charset="0"/>
                <a:cs typeface="Arial" charset="0"/>
              </a:rPr>
              <a:t>W</a:t>
            </a:r>
            <a:r>
              <a:rPr lang="en-US" sz="1200" smtClean="0">
                <a:latin typeface="Calibri" charset="0"/>
                <a:cs typeface="Arial" charset="0"/>
              </a:rPr>
              <a:t>all </a:t>
            </a:r>
            <a:r>
              <a:rPr lang="en-US" sz="1200" b="1" smtClean="0">
                <a:latin typeface="Calibri" charset="0"/>
                <a:cs typeface="Arial" charset="0"/>
              </a:rPr>
              <a:t>A</a:t>
            </a:r>
            <a:r>
              <a:rPr lang="en-US" sz="1200" smtClean="0">
                <a:latin typeface="Calibri" charset="0"/>
                <a:cs typeface="Arial" charset="0"/>
              </a:rPr>
              <a:t>dapting </a:t>
            </a:r>
            <a:r>
              <a:rPr lang="en-US" sz="1200" b="1" smtClean="0">
                <a:latin typeface="Calibri" charset="0"/>
                <a:cs typeface="Arial" charset="0"/>
              </a:rPr>
              <a:t>L</a:t>
            </a:r>
            <a:r>
              <a:rPr lang="en-US" sz="1200" smtClean="0">
                <a:latin typeface="Calibri" charset="0"/>
                <a:cs typeface="Arial" charset="0"/>
              </a:rPr>
              <a:t>ocal </a:t>
            </a:r>
            <a:r>
              <a:rPr lang="en-US" sz="1200" b="1" smtClean="0">
                <a:latin typeface="Calibri" charset="0"/>
                <a:cs typeface="Arial" charset="0"/>
              </a:rPr>
              <a:t>E</a:t>
            </a:r>
            <a:r>
              <a:rPr lang="en-US" sz="1200" smtClean="0">
                <a:latin typeface="Calibri" charset="0"/>
                <a:cs typeface="Arial" charset="0"/>
              </a:rPr>
              <a:t>ddy viscosity), or the dynamic Smagorinsky models,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200" smtClean="0">
                <a:latin typeface="Calibri" charset="0"/>
                <a:cs typeface="Arial" charset="0"/>
              </a:rPr>
              <a:t>Combustion (fire) is modeled assuming infinitely fast chemistry, 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200" smtClean="0">
                <a:latin typeface="Calibri" charset="0"/>
                <a:cs typeface="Arial" charset="0"/>
              </a:rPr>
              <a:t>Thermal conduction to the outer skin is assumed to be one-dimensional, 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200" smtClean="0">
                <a:latin typeface="Calibri" charset="0"/>
                <a:cs typeface="Arial" charset="0"/>
              </a:rPr>
              <a:t>Simulations are second-order accurate in time and space,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200" smtClean="0">
                <a:latin typeface="Calibri" charset="0"/>
                <a:cs typeface="Arial" charset="0"/>
              </a:rPr>
              <a:t>Radiation is modeled using the finite volume discrete ordinates method.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Test Case 1</a:t>
            </a:r>
            <a:endParaRPr lang="en-US" altLang="en-US" smtClean="0">
              <a:solidFill>
                <a:srgbClr val="4BACC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98989"/>
                </a:solidFill>
                <a:ea typeface="ＭＳ Ｐゴシック" charset="-128"/>
                <a:cs typeface="ＭＳ Ｐゴシック" charset="-128"/>
              </a:rPr>
              <a:t>5/14/2014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150B255-CA44-483D-A883-4E258F2E6E72}" type="slidenum">
              <a:rPr lang="en-US" altLang="en-US" smtClean="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lang="en-US" altLang="en-US" smtClean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57041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International Aircraft Systems Fire Protection Working Group Meeting</a:t>
            </a:r>
          </a:p>
        </p:txBody>
      </p:sp>
      <p:sp>
        <p:nvSpPr>
          <p:cNvPr id="9222" name="Content Placeholder 2"/>
          <p:cNvSpPr txBox="1">
            <a:spLocks/>
          </p:cNvSpPr>
          <p:nvPr/>
        </p:nvSpPr>
        <p:spPr bwMode="auto">
          <a:xfrm>
            <a:off x="457200" y="1168400"/>
            <a:ext cx="43561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273050" indent="-9048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</a:pPr>
            <a:r>
              <a:rPr lang="en-US" altLang="en-US" sz="2400" b="1">
                <a:solidFill>
                  <a:srgbClr val="BE3129"/>
                </a:solidFill>
                <a:latin typeface="Calibri" charset="0"/>
                <a:cs typeface="Arial" charset="0"/>
              </a:rPr>
              <a:t>Grid and Geometry: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</a:t>
            </a:r>
            <a:r>
              <a:rPr lang="en-US" altLang="en-US" sz="1600">
                <a:latin typeface="Calibri" charset="0"/>
                <a:cs typeface="Arial" charset="0"/>
              </a:rPr>
              <a:t>An earlier experimental study* is simulated,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600" b="1">
                <a:solidFill>
                  <a:srgbClr val="800000"/>
                </a:solidFill>
                <a:latin typeface="Calibri" charset="0"/>
                <a:cs typeface="Arial" charset="0"/>
              </a:rPr>
              <a:t> </a:t>
            </a:r>
            <a:r>
              <a:rPr lang="en-US" altLang="en-US" sz="1600" b="1">
                <a:solidFill>
                  <a:srgbClr val="BE3129"/>
                </a:solidFill>
                <a:latin typeface="Calibri" charset="0"/>
                <a:cs typeface="Arial" charset="0"/>
              </a:rPr>
              <a:t>FDS </a:t>
            </a:r>
            <a:r>
              <a:rPr lang="en-US" altLang="en-US" sz="1600">
                <a:latin typeface="Calibri" charset="0"/>
                <a:cs typeface="Arial" charset="0"/>
              </a:rPr>
              <a:t>simulations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1400">
                <a:latin typeface="Calibri" charset="0"/>
                <a:cs typeface="Arial" charset="0"/>
              </a:rPr>
              <a:t> The computational domain is 0.8m x 0.5m x 0.8m in x, y and z directions, respectively,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1400">
                <a:latin typeface="Calibri" charset="0"/>
                <a:cs typeface="Arial" charset="0"/>
              </a:rPr>
              <a:t> More than 1 million grid points are used, the grid is uniform with 0.00625m in size.</a:t>
            </a:r>
            <a:endParaRPr lang="en-US" altLang="en-US" sz="1400" b="1">
              <a:solidFill>
                <a:srgbClr val="800000"/>
              </a:solidFill>
              <a:latin typeface="Calibri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1600" b="1">
                <a:solidFill>
                  <a:srgbClr val="800000"/>
                </a:solidFill>
                <a:latin typeface="Calibri" charset="0"/>
                <a:cs typeface="Arial" charset="0"/>
              </a:rPr>
              <a:t> </a:t>
            </a:r>
            <a:r>
              <a:rPr lang="en-US" altLang="en-US" sz="1600" b="1">
                <a:solidFill>
                  <a:srgbClr val="BE3129"/>
                </a:solidFill>
                <a:latin typeface="Calibri" charset="0"/>
                <a:cs typeface="Arial" charset="0"/>
              </a:rPr>
              <a:t>fireFOAM </a:t>
            </a:r>
            <a:r>
              <a:rPr lang="en-US" altLang="en-US" sz="1600">
                <a:latin typeface="Calibri" charset="0"/>
                <a:cs typeface="Arial" charset="0"/>
              </a:rPr>
              <a:t>simulations 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>
                <a:latin typeface="Calibri" charset="0"/>
                <a:cs typeface="Arial" charset="0"/>
              </a:rPr>
              <a:t> </a:t>
            </a:r>
            <a:r>
              <a:rPr lang="en-US" altLang="en-US" sz="1400">
                <a:latin typeface="Calibri" charset="0"/>
                <a:cs typeface="Arial" charset="0"/>
              </a:rPr>
              <a:t>The computational domain is 1.2m x 0.5m x 1.2m in x, y and z directions, respectively,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1400">
                <a:latin typeface="Calibri" charset="0"/>
                <a:cs typeface="Arial" charset="0"/>
              </a:rPr>
              <a:t> Less than half million grid points are used, the minimum grid spacing is 0.00625m and placed close to the high-gradient regions. 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1600">
                <a:latin typeface="Calibri" charset="0"/>
                <a:cs typeface="Arial" charset="0"/>
              </a:rPr>
              <a:t>The insulation material is assumed to be Kaowool with 13 cm thickness.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endParaRPr lang="en-US" altLang="en-US">
              <a:latin typeface="Calibri" charset="0"/>
              <a:cs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7688" y="6353175"/>
            <a:ext cx="4618037" cy="1588"/>
          </a:xfrm>
          <a:prstGeom prst="line">
            <a:avLst/>
          </a:prstGeom>
          <a:ln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224" name="Group 9"/>
          <p:cNvGrpSpPr>
            <a:grpSpLocks/>
          </p:cNvGrpSpPr>
          <p:nvPr/>
        </p:nvGrpSpPr>
        <p:grpSpPr bwMode="auto">
          <a:xfrm>
            <a:off x="5959475" y="690563"/>
            <a:ext cx="1749425" cy="1697037"/>
            <a:chOff x="5486887" y="1231115"/>
            <a:chExt cx="1750004" cy="1696871"/>
          </a:xfrm>
        </p:grpSpPr>
        <p:pic>
          <p:nvPicPr>
            <p:cNvPr id="9232" name="Picture 14" descr="DGA2008ACit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964" y="1452608"/>
              <a:ext cx="1637927" cy="1475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3" name="TextBox 2"/>
            <p:cNvSpPr txBox="1">
              <a:spLocks noChangeArrowheads="1"/>
            </p:cNvSpPr>
            <p:nvPr/>
          </p:nvSpPr>
          <p:spPr bwMode="auto">
            <a:xfrm>
              <a:off x="5486887" y="1231115"/>
              <a:ext cx="1476523" cy="27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/>
                <a:t>Test case 1*</a:t>
              </a:r>
            </a:p>
          </p:txBody>
        </p:sp>
      </p:grpSp>
      <p:grpSp>
        <p:nvGrpSpPr>
          <p:cNvPr id="9225" name="Group 2"/>
          <p:cNvGrpSpPr>
            <a:grpSpLocks/>
          </p:cNvGrpSpPr>
          <p:nvPr/>
        </p:nvGrpSpPr>
        <p:grpSpPr bwMode="auto">
          <a:xfrm>
            <a:off x="4922838" y="4206875"/>
            <a:ext cx="3617912" cy="1600200"/>
            <a:chOff x="4772471" y="3293900"/>
            <a:chExt cx="3617766" cy="1600484"/>
          </a:xfrm>
        </p:grpSpPr>
        <p:pic>
          <p:nvPicPr>
            <p:cNvPr id="9230" name="Picture 12" descr="GridTestCase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0" t="4045" r="3787" b="13483"/>
            <a:stretch>
              <a:fillRect/>
            </a:stretch>
          </p:blipFill>
          <p:spPr bwMode="auto">
            <a:xfrm>
              <a:off x="4869675" y="3522426"/>
              <a:ext cx="3520562" cy="137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1"/>
            <p:cNvSpPr txBox="1">
              <a:spLocks noChangeArrowheads="1"/>
            </p:cNvSpPr>
            <p:nvPr/>
          </p:nvSpPr>
          <p:spPr bwMode="auto">
            <a:xfrm>
              <a:off x="4772471" y="3293900"/>
              <a:ext cx="2108288" cy="277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/>
                <a:t>Grid in x-z plane (fireFOAM)</a:t>
              </a:r>
            </a:p>
          </p:txBody>
        </p:sp>
      </p:grpSp>
      <p:sp>
        <p:nvSpPr>
          <p:cNvPr id="9226" name="TextBox 1"/>
          <p:cNvSpPr txBox="1">
            <a:spLocks noChangeArrowheads="1"/>
          </p:cNvSpPr>
          <p:nvPr/>
        </p:nvSpPr>
        <p:spPr bwMode="auto">
          <a:xfrm>
            <a:off x="193675" y="6040438"/>
            <a:ext cx="88757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100" dirty="0" smtClean="0"/>
              <a:t>* </a:t>
            </a:r>
            <a:r>
              <a:rPr lang="en-US" sz="1100" dirty="0" smtClean="0">
                <a:latin typeface="+mn-lt"/>
              </a:rPr>
              <a:t>“Development of a repeatable hidden fire source”, Serge Le </a:t>
            </a:r>
            <a:r>
              <a:rPr lang="en-US" sz="1100" dirty="0" err="1" smtClean="0">
                <a:latin typeface="+mn-lt"/>
              </a:rPr>
              <a:t>Neve</a:t>
            </a:r>
            <a:r>
              <a:rPr lang="en-US" sz="1100" dirty="0" smtClean="0">
                <a:latin typeface="+mn-lt"/>
              </a:rPr>
              <a:t>, Toulouse Aeronautical Test Centre (CEAT), Oct 2009.</a:t>
            </a:r>
          </a:p>
        </p:txBody>
      </p:sp>
      <p:grpSp>
        <p:nvGrpSpPr>
          <p:cNvPr id="9227" name="Group 16"/>
          <p:cNvGrpSpPr>
            <a:grpSpLocks/>
          </p:cNvGrpSpPr>
          <p:nvPr/>
        </p:nvGrpSpPr>
        <p:grpSpPr bwMode="auto">
          <a:xfrm>
            <a:off x="5602288" y="2513013"/>
            <a:ext cx="2392362" cy="1562100"/>
            <a:chOff x="4854110" y="2273743"/>
            <a:chExt cx="2392521" cy="1562057"/>
          </a:xfrm>
        </p:grpSpPr>
        <p:pic>
          <p:nvPicPr>
            <p:cNvPr id="9228" name="Picture 14" descr="FDSgridtestCase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270" y="2464200"/>
              <a:ext cx="2346361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1"/>
            <p:cNvSpPr txBox="1">
              <a:spLocks noChangeArrowheads="1"/>
            </p:cNvSpPr>
            <p:nvPr/>
          </p:nvSpPr>
          <p:spPr bwMode="auto">
            <a:xfrm>
              <a:off x="4854110" y="2273743"/>
              <a:ext cx="17581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/>
                <a:t>Grid in x-z plane (FDS)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Test Case 1</a:t>
            </a:r>
            <a:endParaRPr lang="en-US" altLang="en-US" smtClean="0">
              <a:solidFill>
                <a:srgbClr val="4BACC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98989"/>
                </a:solidFill>
                <a:ea typeface="ＭＳ Ｐゴシック" charset="-128"/>
                <a:cs typeface="ＭＳ Ｐゴシック" charset="-128"/>
              </a:rPr>
              <a:t>5/14/2014</a:t>
            </a:r>
          </a:p>
        </p:txBody>
      </p:sp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5111E09-58CD-412E-8735-5DB40292B21B}" type="slidenum">
              <a:rPr lang="en-US" altLang="en-US" smtClean="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US" altLang="en-US" smtClean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570413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International Aircraft Systems Fire Protection Working Group Meeting</a:t>
            </a:r>
          </a:p>
        </p:txBody>
      </p:sp>
      <p:sp>
        <p:nvSpPr>
          <p:cNvPr id="10246" name="Content Placeholder 2"/>
          <p:cNvSpPr txBox="1">
            <a:spLocks/>
          </p:cNvSpPr>
          <p:nvPr/>
        </p:nvSpPr>
        <p:spPr bwMode="auto">
          <a:xfrm>
            <a:off x="457200" y="1168400"/>
            <a:ext cx="39925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</a:pPr>
            <a:r>
              <a:rPr lang="en-US" altLang="en-US" sz="2400" b="1">
                <a:solidFill>
                  <a:srgbClr val="BE3129"/>
                </a:solidFill>
                <a:latin typeface="Calibri" charset="0"/>
                <a:cs typeface="Arial" charset="0"/>
              </a:rPr>
              <a:t>Results: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en-US">
                <a:latin typeface="Calibri" charset="0"/>
                <a:cs typeface="Arial" charset="0"/>
              </a:rPr>
              <a:t> </a:t>
            </a:r>
            <a:r>
              <a:rPr lang="en-US" altLang="en-US" sz="1600">
                <a:latin typeface="Calibri" charset="0"/>
                <a:cs typeface="Arial" charset="0"/>
              </a:rPr>
              <a:t>The maximum temperature, measured at 20s, is ~ 550 </a:t>
            </a:r>
            <a:r>
              <a:rPr lang="en-US" altLang="en-US" sz="1600" baseline="30000">
                <a:latin typeface="Calibri" charset="0"/>
                <a:cs typeface="Arial" charset="0"/>
              </a:rPr>
              <a:t>o</a:t>
            </a:r>
            <a:r>
              <a:rPr lang="en-US" altLang="en-US" sz="1600">
                <a:latin typeface="Calibri" charset="0"/>
                <a:cs typeface="Arial" charset="0"/>
              </a:rPr>
              <a:t>C (~ 823 Kelvin). In spite of the uncertainties in the model parameters, predicted temperature range is close to that measured in the previous experiments*.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47688" y="6353175"/>
            <a:ext cx="4618037" cy="1588"/>
          </a:xfrm>
          <a:prstGeom prst="line">
            <a:avLst/>
          </a:prstGeom>
          <a:ln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248" name="Group 9"/>
          <p:cNvGrpSpPr>
            <a:grpSpLocks/>
          </p:cNvGrpSpPr>
          <p:nvPr/>
        </p:nvGrpSpPr>
        <p:grpSpPr bwMode="auto">
          <a:xfrm>
            <a:off x="6940550" y="552450"/>
            <a:ext cx="1749425" cy="1697038"/>
            <a:chOff x="5486887" y="1231115"/>
            <a:chExt cx="1750004" cy="1696871"/>
          </a:xfrm>
        </p:grpSpPr>
        <p:pic>
          <p:nvPicPr>
            <p:cNvPr id="10262" name="Picture 14" descr="DGA2008ACit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964" y="1452608"/>
              <a:ext cx="1637927" cy="1475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3" name="TextBox 2"/>
            <p:cNvSpPr txBox="1">
              <a:spLocks noChangeArrowheads="1"/>
            </p:cNvSpPr>
            <p:nvPr/>
          </p:nvSpPr>
          <p:spPr bwMode="auto">
            <a:xfrm>
              <a:off x="5486887" y="1231115"/>
              <a:ext cx="1476523" cy="27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/>
                <a:t>Test case 1*</a:t>
              </a:r>
            </a:p>
          </p:txBody>
        </p:sp>
      </p:grpSp>
      <p:grpSp>
        <p:nvGrpSpPr>
          <p:cNvPr id="10249" name="Group 22"/>
          <p:cNvGrpSpPr>
            <a:grpSpLocks/>
          </p:cNvGrpSpPr>
          <p:nvPr/>
        </p:nvGrpSpPr>
        <p:grpSpPr bwMode="auto">
          <a:xfrm>
            <a:off x="174625" y="3049588"/>
            <a:ext cx="8788400" cy="2924175"/>
            <a:chOff x="174625" y="3039446"/>
            <a:chExt cx="8788400" cy="2923878"/>
          </a:xfrm>
        </p:grpSpPr>
        <p:sp>
          <p:nvSpPr>
            <p:cNvPr id="2" name="TextBox 1"/>
            <p:cNvSpPr txBox="1">
              <a:spLocks noChangeArrowheads="1"/>
            </p:cNvSpPr>
            <p:nvPr/>
          </p:nvSpPr>
          <p:spPr bwMode="auto">
            <a:xfrm>
              <a:off x="174625" y="3039446"/>
              <a:ext cx="8788400" cy="292387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tIns="91440" bIns="9144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1800" smtClean="0"/>
                <a:t>Contourplots of instantaneous temperatures at t=20s.</a:t>
              </a:r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  <a:p>
              <a:pPr eaLnBrk="1" hangingPunct="1">
                <a:defRPr/>
              </a:pPr>
              <a:endParaRPr lang="en-US" sz="800" smtClean="0"/>
            </a:p>
          </p:txBody>
        </p:sp>
        <p:grpSp>
          <p:nvGrpSpPr>
            <p:cNvPr id="10255" name="Group 22"/>
            <p:cNvGrpSpPr>
              <a:grpSpLocks/>
            </p:cNvGrpSpPr>
            <p:nvPr/>
          </p:nvGrpSpPr>
          <p:grpSpPr bwMode="auto">
            <a:xfrm>
              <a:off x="303213" y="3557310"/>
              <a:ext cx="3470275" cy="2305050"/>
              <a:chOff x="293312" y="3581903"/>
              <a:chExt cx="3470586" cy="2305213"/>
            </a:xfrm>
          </p:grpSpPr>
          <p:pic>
            <p:nvPicPr>
              <p:cNvPr id="10260" name="Picture 17" descr="FDSInstTempTestCase1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5" t="3838" r="10658" b="18422"/>
              <a:stretch>
                <a:fillRect/>
              </a:stretch>
            </p:blipFill>
            <p:spPr bwMode="auto">
              <a:xfrm>
                <a:off x="378816" y="3921156"/>
                <a:ext cx="3385082" cy="1965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61" name="TextBox 1"/>
              <p:cNvSpPr txBox="1">
                <a:spLocks noChangeArrowheads="1"/>
              </p:cNvSpPr>
              <p:nvPr/>
            </p:nvSpPr>
            <p:spPr bwMode="auto">
              <a:xfrm>
                <a:off x="293312" y="3581903"/>
                <a:ext cx="1467563" cy="369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b="1"/>
                  <a:t>FDS results</a:t>
                </a:r>
              </a:p>
            </p:txBody>
          </p:sp>
        </p:grpSp>
        <p:grpSp>
          <p:nvGrpSpPr>
            <p:cNvPr id="10256" name="Group 28"/>
            <p:cNvGrpSpPr>
              <a:grpSpLocks/>
            </p:cNvGrpSpPr>
            <p:nvPr/>
          </p:nvGrpSpPr>
          <p:grpSpPr bwMode="auto">
            <a:xfrm>
              <a:off x="3930650" y="3649385"/>
              <a:ext cx="4837113" cy="2141538"/>
              <a:chOff x="3930998" y="3530848"/>
              <a:chExt cx="4836668" cy="2141186"/>
            </a:xfrm>
          </p:grpSpPr>
          <p:sp>
            <p:nvSpPr>
              <p:cNvPr id="10258" name="TextBox 1"/>
              <p:cNvSpPr txBox="1">
                <a:spLocks noChangeArrowheads="1"/>
              </p:cNvSpPr>
              <p:nvPr/>
            </p:nvSpPr>
            <p:spPr bwMode="auto">
              <a:xfrm>
                <a:off x="3930998" y="3530848"/>
                <a:ext cx="1912762" cy="338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sz="1600" b="1"/>
                  <a:t>fireFOAM results</a:t>
                </a:r>
              </a:p>
            </p:txBody>
          </p:sp>
          <p:pic>
            <p:nvPicPr>
              <p:cNvPr id="10259" name="Picture 26" descr="FFInstTempTestCase120s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7" t="3191" r="2477" b="35376"/>
              <a:stretch>
                <a:fillRect/>
              </a:stretch>
            </p:blipFill>
            <p:spPr bwMode="auto">
              <a:xfrm>
                <a:off x="3992456" y="3834932"/>
                <a:ext cx="4775210" cy="1837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57" name="Picture 34" descr="TempLegend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588" y="3132662"/>
              <a:ext cx="2903537" cy="773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0" name="Group 21"/>
          <p:cNvGrpSpPr>
            <a:grpSpLocks/>
          </p:cNvGrpSpPr>
          <p:nvPr/>
        </p:nvGrpSpPr>
        <p:grpSpPr bwMode="auto">
          <a:xfrm>
            <a:off x="4416425" y="425450"/>
            <a:ext cx="2428875" cy="2371725"/>
            <a:chOff x="4469408" y="541338"/>
            <a:chExt cx="2427794" cy="2370622"/>
          </a:xfrm>
        </p:grpSpPr>
        <p:pic>
          <p:nvPicPr>
            <p:cNvPr id="10252" name="Picture 18" descr="SergePic9i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" t="13496" r="41127" b="11420"/>
            <a:stretch>
              <a:fillRect/>
            </a:stretch>
          </p:blipFill>
          <p:spPr bwMode="auto">
            <a:xfrm>
              <a:off x="4469408" y="541338"/>
              <a:ext cx="2427794" cy="218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3" name="TextBox 15"/>
            <p:cNvSpPr txBox="1">
              <a:spLocks noChangeArrowheads="1"/>
            </p:cNvSpPr>
            <p:nvPr/>
          </p:nvSpPr>
          <p:spPr bwMode="auto">
            <a:xfrm>
              <a:off x="4761836" y="2650350"/>
              <a:ext cx="194108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100"/>
                <a:t>Courtesy of Serge Le Neve*</a:t>
              </a:r>
            </a:p>
          </p:txBody>
        </p:sp>
      </p:grpSp>
      <p:sp>
        <p:nvSpPr>
          <p:cNvPr id="10251" name="TextBox 1"/>
          <p:cNvSpPr txBox="1">
            <a:spLocks noChangeArrowheads="1"/>
          </p:cNvSpPr>
          <p:nvPr/>
        </p:nvSpPr>
        <p:spPr bwMode="auto">
          <a:xfrm>
            <a:off x="193675" y="6040438"/>
            <a:ext cx="8875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100" dirty="0" smtClean="0"/>
              <a:t>* </a:t>
            </a:r>
            <a:r>
              <a:rPr lang="en-US" sz="1200" dirty="0" smtClean="0"/>
              <a:t>“</a:t>
            </a:r>
            <a:r>
              <a:rPr lang="en-US" sz="1100" dirty="0" smtClean="0">
                <a:latin typeface="+mn-lt"/>
              </a:rPr>
              <a:t>Development of a repeatable hidden fire source”, Serge Le </a:t>
            </a:r>
            <a:r>
              <a:rPr lang="en-US" sz="1100" dirty="0" err="1" smtClean="0">
                <a:latin typeface="+mn-lt"/>
              </a:rPr>
              <a:t>Neve</a:t>
            </a:r>
            <a:r>
              <a:rPr lang="en-US" sz="1100" dirty="0" smtClean="0">
                <a:latin typeface="+mn-lt"/>
              </a:rPr>
              <a:t>, Toulouse Aeronautical Test Centre (CEAT), Oct 2009.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1442</Words>
  <Application>Microsoft Office PowerPoint</Application>
  <PresentationFormat>On-screen Show (4:3)</PresentationFormat>
  <Paragraphs>188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ＭＳ Ｐゴシック</vt:lpstr>
      <vt:lpstr>Calibri</vt:lpstr>
      <vt:lpstr>Lucida Grande</vt:lpstr>
      <vt:lpstr>Office Theme</vt:lpstr>
      <vt:lpstr>Modeling of Hidden Fire Smoke Signature in Aircraft    A CASE STUDY OF OVERHEAD AREA</vt:lpstr>
      <vt:lpstr>Introduction</vt:lpstr>
      <vt:lpstr>Objective</vt:lpstr>
      <vt:lpstr>Methodology</vt:lpstr>
      <vt:lpstr>Methodology</vt:lpstr>
      <vt:lpstr>Methodology</vt:lpstr>
      <vt:lpstr>Methodology</vt:lpstr>
      <vt:lpstr>Test Case 1</vt:lpstr>
      <vt:lpstr>Test Case 1</vt:lpstr>
      <vt:lpstr>Test Case 2</vt:lpstr>
      <vt:lpstr>Test Case 2</vt:lpstr>
      <vt:lpstr>Summary and Future work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Fire in The Attic</dc:title>
  <dc:creator>Ezgi Oztekin</dc:creator>
  <cp:lastModifiedBy>Michael Donio</cp:lastModifiedBy>
  <cp:revision>360</cp:revision>
  <cp:lastPrinted>2013-05-13T16:20:40Z</cp:lastPrinted>
  <dcterms:created xsi:type="dcterms:W3CDTF">2014-05-01T19:09:37Z</dcterms:created>
  <dcterms:modified xsi:type="dcterms:W3CDTF">2014-05-28T14:23:53Z</dcterms:modified>
</cp:coreProperties>
</file>