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273" r:id="rId2"/>
    <p:sldId id="274" r:id="rId3"/>
    <p:sldId id="275" r:id="rId4"/>
    <p:sldId id="281" r:id="rId5"/>
    <p:sldId id="276" r:id="rId6"/>
    <p:sldId id="282" r:id="rId7"/>
    <p:sldId id="283" r:id="rId8"/>
    <p:sldId id="285" r:id="rId9"/>
    <p:sldId id="286" r:id="rId10"/>
    <p:sldId id="291" r:id="rId11"/>
    <p:sldId id="288" r:id="rId12"/>
    <p:sldId id="290" r:id="rId13"/>
    <p:sldId id="289" r:id="rId14"/>
    <p:sldId id="279" r:id="rId15"/>
    <p:sldId id="280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66"/>
    <a:srgbClr val="FFFF99"/>
    <a:srgbClr val="FFCC00"/>
    <a:srgbClr val="DDDDDD"/>
    <a:srgbClr val="C0C0C0"/>
    <a:srgbClr val="1D2F6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46" autoAdjust="0"/>
    <p:restoredTop sz="94750" autoAdjust="0"/>
  </p:normalViewPr>
  <p:slideViewPr>
    <p:cSldViewPr snapToGrid="0">
      <p:cViewPr varScale="1">
        <p:scale>
          <a:sx n="97" d="100"/>
          <a:sy n="97" d="100"/>
        </p:scale>
        <p:origin x="-582" y="-90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2AE8767-FA26-4E62-B567-9EE72A6EB9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18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3477BB6-C885-4666-A123-B537EFB060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12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B01EE948-3135-4B3B-876C-193446889E95}" type="slidenum">
              <a:rPr lang="en-US" sz="12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11225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D3050789-2953-4252-9A89-C112FABCA00A}" type="slidenum">
              <a:rPr lang="en-US" sz="1200" smtClean="0"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en-US" sz="1200" smtClean="0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51"/>
          <p:cNvSpPr txBox="1">
            <a:spLocks noChangeArrowheads="1"/>
          </p:cNvSpPr>
          <p:nvPr userDrawn="1"/>
        </p:nvSpPr>
        <p:spPr bwMode="auto">
          <a:xfrm>
            <a:off x="427038" y="4497388"/>
            <a:ext cx="48228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1D2F68"/>
                </a:solidFill>
                <a:cs typeface="+mn-cs"/>
              </a:rPr>
              <a:t>Presented to: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1D2F68"/>
                </a:solidFill>
                <a:cs typeface="+mn-cs"/>
              </a:rPr>
              <a:t>By: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smtClean="0">
                <a:solidFill>
                  <a:srgbClr val="1D2F68"/>
                </a:solidFill>
                <a:cs typeface="+mn-cs"/>
              </a:rPr>
              <a:t>Date:</a:t>
            </a:r>
          </a:p>
        </p:txBody>
      </p:sp>
      <p:grpSp>
        <p:nvGrpSpPr>
          <p:cNvPr id="5" name="Group 1088"/>
          <p:cNvGrpSpPr>
            <a:grpSpLocks/>
          </p:cNvGrpSpPr>
          <p:nvPr userDrawn="1"/>
        </p:nvGrpSpPr>
        <p:grpSpPr bwMode="auto">
          <a:xfrm>
            <a:off x="5868988" y="266700"/>
            <a:ext cx="2901950" cy="914400"/>
            <a:chOff x="3697" y="164"/>
            <a:chExt cx="1828" cy="576"/>
          </a:xfrm>
        </p:grpSpPr>
        <p:pic>
          <p:nvPicPr>
            <p:cNvPr id="6" name="Picture 1086" descr="NEW FAA LOGO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697" y="164"/>
              <a:ext cx="577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87"/>
            <p:cNvSpPr txBox="1">
              <a:spLocks noChangeArrowheads="1"/>
            </p:cNvSpPr>
            <p:nvPr userDrawn="1"/>
          </p:nvSpPr>
          <p:spPr bwMode="auto">
            <a:xfrm>
              <a:off x="4289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1D2F68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800" b="1" smtClean="0">
                  <a:solidFill>
                    <a:srgbClr val="1D2F68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4983162" cy="1395412"/>
          </a:xfrm>
        </p:spPr>
        <p:txBody>
          <a:bodyPr anchor="t"/>
          <a:lstStyle>
            <a:lvl1pPr>
              <a:defRPr baseline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US" noProof="0" dirty="0" smtClean="0"/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49263" y="1754188"/>
            <a:ext cx="4951412" cy="1752600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Select to edit master subtitle</a:t>
            </a:r>
          </a:p>
        </p:txBody>
      </p:sp>
    </p:spTree>
    <p:extLst>
      <p:ext uri="{BB962C8B-B14F-4D97-AF65-F5344CB8AC3E}">
        <p14:creationId xmlns:p14="http://schemas.microsoft.com/office/powerpoint/2010/main" val="342746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1C077-9326-4CEF-BE99-63580F7B8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77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3388" y="344488"/>
            <a:ext cx="2117725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344488"/>
            <a:ext cx="6202363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EA0C99-A96E-4D77-AABA-0644778D4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79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9E843-EAE4-4DD7-82F2-A759631235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3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2B47B-D3A1-4F77-B93F-E58826EEE7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546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711FE-A745-4634-A41B-F433C74927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3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08C9D-670C-4863-8A4C-A00C8AF504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18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AA7E91-B59D-4C93-AE6D-78ED93C9C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38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FBF58-C298-4D39-AFCB-CA92EC8D7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16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82C38-D577-486E-93AD-EBA45BF78B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0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76E26-F9CE-419C-882F-58DAC6F53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39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E-Tablet Fire Tests</a:t>
            </a:r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Select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chemeClr val="bg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7F47CE47-57F9-4CD2-9275-FCC63EC7D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endParaRPr lang="en-US" altLang="en-US" smtClean="0"/>
          </a:p>
        </p:txBody>
      </p:sp>
      <p:sp>
        <p:nvSpPr>
          <p:cNvPr id="1030" name="Rectangle 17"/>
          <p:cNvSpPr>
            <a:spLocks noChangeArrowheads="1"/>
          </p:cNvSpPr>
          <p:nvPr/>
        </p:nvSpPr>
        <p:spPr bwMode="auto">
          <a:xfrm>
            <a:off x="6940550" y="63055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7C3F0641-BA14-4F23-8FC9-879B60AF7CFF}" type="slidenum">
              <a:rPr lang="en-US" altLang="en-US" sz="1200" b="1" smtClean="0">
                <a:solidFill>
                  <a:srgbClr val="1D2F68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1200" b="1" smtClean="0">
              <a:solidFill>
                <a:srgbClr val="1D2F68"/>
              </a:solidFill>
            </a:endParaRPr>
          </a:p>
        </p:txBody>
      </p:sp>
      <p:grpSp>
        <p:nvGrpSpPr>
          <p:cNvPr id="1031" name="Group 25"/>
          <p:cNvGrpSpPr>
            <a:grpSpLocks/>
          </p:cNvGrpSpPr>
          <p:nvPr/>
        </p:nvGrpSpPr>
        <p:grpSpPr bwMode="auto">
          <a:xfrm>
            <a:off x="5708650" y="6124575"/>
            <a:ext cx="2047875" cy="661988"/>
            <a:chOff x="3596" y="3858"/>
            <a:chExt cx="1290" cy="417"/>
          </a:xfrm>
        </p:grpSpPr>
        <p:pic>
          <p:nvPicPr>
            <p:cNvPr id="1034" name="Picture 26" descr="NEW FAA LOGO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DF1F06"/>
                </a:clrFrom>
                <a:clrTo>
                  <a:srgbClr val="DF1F0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33" t="3734" r="14973" b="4564"/>
            <a:stretch>
              <a:fillRect/>
            </a:stretch>
          </p:blipFill>
          <p:spPr bwMode="auto">
            <a:xfrm>
              <a:off x="3596" y="3858"/>
              <a:ext cx="416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5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1D2F68"/>
                  </a:solidFill>
                  <a:cs typeface="+mn-cs"/>
                </a:rPr>
                <a:t>Federal Aviation</a:t>
              </a:r>
            </a:p>
            <a:p>
              <a:pPr eaLnBrk="1" hangingPunct="1">
                <a:lnSpc>
                  <a:spcPct val="85000"/>
                </a:lnSpc>
                <a:defRPr/>
              </a:pPr>
              <a:r>
                <a:rPr lang="en-US" sz="1200" b="1" smtClean="0">
                  <a:solidFill>
                    <a:srgbClr val="1D2F68"/>
                  </a:solidFill>
                  <a:cs typeface="+mn-cs"/>
                </a:rPr>
                <a:t>Administration</a:t>
              </a:r>
            </a:p>
          </p:txBody>
        </p:sp>
      </p:grpSp>
      <p:sp>
        <p:nvSpPr>
          <p:cNvPr id="1032" name="Text Box 29"/>
          <p:cNvSpPr txBox="1">
            <a:spLocks noChangeArrowheads="1"/>
          </p:cNvSpPr>
          <p:nvPr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1D2F68"/>
                </a:solidFill>
                <a:cs typeface="+mn-cs"/>
              </a:rPr>
              <a:t>E-Tablet Fire Tests</a:t>
            </a:r>
            <a:endParaRPr lang="en-US" sz="1200" dirty="0" smtClean="0">
              <a:solidFill>
                <a:srgbClr val="1D2F68"/>
              </a:solidFill>
              <a:cs typeface="+mn-cs"/>
            </a:endParaRPr>
          </a:p>
        </p:txBody>
      </p:sp>
      <p:sp>
        <p:nvSpPr>
          <p:cNvPr id="11" name="Text Box 30"/>
          <p:cNvSpPr txBox="1">
            <a:spLocks noChangeArrowheads="1"/>
          </p:cNvSpPr>
          <p:nvPr userDrawn="1"/>
        </p:nvSpPr>
        <p:spPr bwMode="auto">
          <a:xfrm>
            <a:off x="449263" y="6500813"/>
            <a:ext cx="3740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200" dirty="0" smtClean="0">
                <a:solidFill>
                  <a:srgbClr val="1D2F68"/>
                </a:solidFill>
                <a:cs typeface="+mn-cs"/>
              </a:rPr>
              <a:t>05-14-14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E:\Battery%20Test\IPAD\hot_plate_shorter(1).wmv" TargetMode="External"/><Relationship Id="rId1" Type="http://schemas.microsoft.com/office/2007/relationships/media" Target="file:///E:\Battery%20Test\IPAD\hot_plate_shorter(1).wmv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446088" y="312738"/>
            <a:ext cx="5576887" cy="1395412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E-Tablet Fire Tests  </a:t>
            </a:r>
          </a:p>
        </p:txBody>
      </p:sp>
      <p:sp>
        <p:nvSpPr>
          <p:cNvPr id="3075" name="Text Box 18"/>
          <p:cNvSpPr txBox="1">
            <a:spLocks noChangeArrowheads="1"/>
          </p:cNvSpPr>
          <p:nvPr/>
        </p:nvSpPr>
        <p:spPr bwMode="auto">
          <a:xfrm>
            <a:off x="788988" y="4875213"/>
            <a:ext cx="4873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>
                <a:solidFill>
                  <a:schemeClr val="bg2"/>
                </a:solidFill>
              </a:rPr>
              <a:t>FAA Fire Safety</a:t>
            </a:r>
          </a:p>
        </p:txBody>
      </p:sp>
      <p:sp>
        <p:nvSpPr>
          <p:cNvPr id="3076" name="Text Box 24"/>
          <p:cNvSpPr txBox="1">
            <a:spLocks noChangeArrowheads="1"/>
          </p:cNvSpPr>
          <p:nvPr/>
        </p:nvSpPr>
        <p:spPr bwMode="auto">
          <a:xfrm>
            <a:off x="6032500" y="5556250"/>
            <a:ext cx="406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0"/>
              <a:t>[1]</a:t>
            </a:r>
          </a:p>
        </p:txBody>
      </p:sp>
      <p:pic>
        <p:nvPicPr>
          <p:cNvPr id="3077" name="Picture 10" descr="iQ-Qant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1417638"/>
            <a:ext cx="30099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18"/>
          <p:cNvSpPr txBox="1">
            <a:spLocks noChangeArrowheads="1"/>
          </p:cNvSpPr>
          <p:nvPr/>
        </p:nvSpPr>
        <p:spPr bwMode="auto">
          <a:xfrm>
            <a:off x="1647825" y="4497388"/>
            <a:ext cx="4873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>
                <a:solidFill>
                  <a:schemeClr val="bg2"/>
                </a:solidFill>
              </a:rPr>
              <a:t> Systems Meeting</a:t>
            </a:r>
          </a:p>
        </p:txBody>
      </p:sp>
      <p:sp>
        <p:nvSpPr>
          <p:cNvPr id="3079" name="Text Box 19"/>
          <p:cNvSpPr txBox="1">
            <a:spLocks noChangeArrowheads="1"/>
          </p:cNvSpPr>
          <p:nvPr/>
        </p:nvSpPr>
        <p:spPr bwMode="auto">
          <a:xfrm>
            <a:off x="1000125" y="5224463"/>
            <a:ext cx="346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600" b="0">
                <a:solidFill>
                  <a:schemeClr val="bg2"/>
                </a:solidFill>
              </a:rPr>
              <a:t>05-14-2014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Results: Tests in 737</a:t>
            </a: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81E7D019-F872-448A-A4A5-0760649B3395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10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" name="My Movie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082675"/>
            <a:ext cx="5600700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1758950" y="5308600"/>
            <a:ext cx="59309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0"/>
              <a:t>Upon initiation of the spark ignition source a pressure pulse caused the door to burst open.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Results: Tests in 737 (con’t)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95300" y="1508125"/>
            <a:ext cx="6081713" cy="4391025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Combustion occurred within the galley cart.</a:t>
            </a:r>
          </a:p>
          <a:p>
            <a:pPr lvl="1">
              <a:defRPr/>
            </a:pPr>
            <a:r>
              <a:rPr lang="en-US" dirty="0" smtClean="0"/>
              <a:t>Combustion before the hydrocarbons had completely spread throughout the inside of the cart caused localized flaming which penetrated the door seal.</a:t>
            </a:r>
          </a:p>
          <a:p>
            <a:pPr lvl="1">
              <a:defRPr/>
            </a:pPr>
            <a:r>
              <a:rPr lang="en-US" dirty="0" smtClean="0"/>
              <a:t>Combustion after the hydrocarbons had completely spread throughout the inside of the cart caused a pressure pulse that caused the cart door to burst open.</a:t>
            </a:r>
          </a:p>
          <a:p>
            <a:pPr>
              <a:defRPr/>
            </a:pPr>
            <a:r>
              <a:rPr lang="en-US" dirty="0" smtClean="0"/>
              <a:t>Despite use of the aircraft ventilation system, the aircraft filled with smoke.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B47F27AA-244C-4CDF-9A93-52004EB6BFD9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11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8" t="15137" r="36171" b="18671"/>
          <a:stretch>
            <a:fillRect/>
          </a:stretch>
        </p:blipFill>
        <p:spPr bwMode="auto">
          <a:xfrm>
            <a:off x="6888163" y="1930400"/>
            <a:ext cx="1819275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15282" r="2222" b="17940"/>
          <a:stretch>
            <a:fillRect/>
          </a:stretch>
        </p:blipFill>
        <p:spPr bwMode="auto">
          <a:xfrm>
            <a:off x="6546850" y="4433888"/>
            <a:ext cx="2500313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Additional Observation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 alcohol fire heated the e-tablets more rapidly than the heat plate.</a:t>
            </a:r>
          </a:p>
          <a:p>
            <a:pPr lvl="1"/>
            <a:r>
              <a:rPr lang="en-US" altLang="en-US" smtClean="0"/>
              <a:t>The fire had a higher heat release rate.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FB5C1B0F-EBB0-449A-83B2-7A16EA18DC62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12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 of Results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smtClean="0"/>
              <a:t>Higher battery capacities produced higher e-tablet temperatures.</a:t>
            </a:r>
          </a:p>
          <a:p>
            <a:r>
              <a:rPr lang="en-US" altLang="en-US" sz="2400" smtClean="0"/>
              <a:t>E-tablets made of aluminum were able to absorb more heat than plastic e-tablets before reaching thermal runaway.</a:t>
            </a:r>
          </a:p>
          <a:p>
            <a:r>
              <a:rPr lang="en-US" altLang="en-US" sz="2400" smtClean="0"/>
              <a:t>The build-up of hydrocarbons within the cart produced a flammable mixture, which when ignited caused the door to burst open and release flames and smoke in large enough quantities to overpower the aircraft ventilation system.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2E73D42D-0AD8-4F19-8E1F-FF1A92E82B9E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13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220DC674-0D29-4F08-8897-13B9F0BF4D4D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14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Questions or Suggestions?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Contact</a:t>
            </a:r>
          </a:p>
          <a:p>
            <a:pPr lvl="1" eaLnBrk="1" hangingPunct="1"/>
            <a:r>
              <a:rPr lang="en-US" altLang="en-US" smtClean="0"/>
              <a:t>Thomas Maloney</a:t>
            </a:r>
          </a:p>
          <a:p>
            <a:pPr lvl="1" eaLnBrk="1" hangingPunct="1"/>
            <a:r>
              <a:rPr lang="en-US" altLang="en-US" smtClean="0"/>
              <a:t>Office: 609-485-7542</a:t>
            </a:r>
          </a:p>
          <a:p>
            <a:pPr lvl="1" eaLnBrk="1" hangingPunct="1"/>
            <a:r>
              <a:rPr lang="en-US" altLang="en-US" smtClean="0"/>
              <a:t>Thomas.ctr.Maloney@faa.gov</a:t>
            </a:r>
          </a:p>
        </p:txBody>
      </p:sp>
      <p:cxnSp>
        <p:nvCxnSpPr>
          <p:cNvPr id="16389" name="Straight Connector 2"/>
          <p:cNvCxnSpPr>
            <a:cxnSpLocks noChangeShapeType="1"/>
          </p:cNvCxnSpPr>
          <p:nvPr/>
        </p:nvCxnSpPr>
        <p:spPr bwMode="auto">
          <a:xfrm>
            <a:off x="2417763" y="2941638"/>
            <a:ext cx="542925" cy="3810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411747E-66A0-4383-812E-EC67FD86EDD2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15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Citations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1400" smtClean="0"/>
              <a:t>[1] Griffith, Chris. "News." </a:t>
            </a:r>
            <a:r>
              <a:rPr lang="en-US" altLang="en-US" sz="1400" i="1" smtClean="0"/>
              <a:t>PC Locs IN THE MEDIA Firm Sells IPad Charging Carts to Qantas Comments</a:t>
            </a:r>
            <a:r>
              <a:rPr lang="en-US" altLang="en-US" sz="1400" smtClean="0"/>
              <a:t>. N.p., 14 Nov. 2012. Web. 27 Feb. 2013.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82725E4E-A7E2-46B0-B178-37C68A707811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2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Background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There is use of E-Tablets as an airline supplied personal entertainment device aboard passenger aircraft.</a:t>
            </a:r>
          </a:p>
          <a:p>
            <a:pPr eaLnBrk="1" hangingPunct="1"/>
            <a:r>
              <a:rPr lang="en-US" altLang="en-US" sz="2400" smtClean="0"/>
              <a:t>Lithium-ion batteries are known to undergo “thermal runaway” and propagate “thermal runaway” to additional adjacent batteries.</a:t>
            </a:r>
          </a:p>
          <a:p>
            <a:pPr eaLnBrk="1" hangingPunct="1"/>
            <a:r>
              <a:rPr lang="en-US" altLang="en-US" sz="2400" smtClean="0"/>
              <a:t>Large quantities of e-tablets stored adjacent to each other can lead to a significant fire.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496D61D2-B3C9-4051-8A64-99CE087E0AC1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3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Related Tests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000" smtClean="0"/>
              <a:t>FAA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The effect of IPad battery overheating was observed under various conditions.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1800" smtClean="0"/>
              <a:t>Tests have been done with other Lithium-Ion devices and cells to understand propagation and heat release.</a:t>
            </a:r>
          </a:p>
          <a:p>
            <a:pPr lvl="1" eaLnBrk="1" hangingPunct="1">
              <a:lnSpc>
                <a:spcPct val="80000"/>
              </a:lnSpc>
            </a:pPr>
            <a:endParaRPr lang="en-US" altLang="en-US" sz="1800" smtClean="0"/>
          </a:p>
          <a:p>
            <a:pPr lvl="1" eaLnBrk="1" hangingPunct="1">
              <a:lnSpc>
                <a:spcPct val="80000"/>
              </a:lnSpc>
            </a:pPr>
            <a:endParaRPr lang="en-US" altLang="en-US" sz="1800" smtClean="0"/>
          </a:p>
        </p:txBody>
      </p:sp>
      <p:pic>
        <p:nvPicPr>
          <p:cNvPr id="2" name="hot_plate_shorter(1)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3035300"/>
            <a:ext cx="4921250" cy="276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D0C233CF-9A5F-44A4-938F-2BD1E495ADD5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4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Objective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Perform experiments to understand the fire hazard of storage of large quantities of e-tablets.</a:t>
            </a:r>
          </a:p>
          <a:p>
            <a:pPr lvl="1" eaLnBrk="1" hangingPunct="1">
              <a:defRPr/>
            </a:pPr>
            <a:r>
              <a:rPr lang="en-US" dirty="0" smtClean="0"/>
              <a:t>Variation of e-tablet spacing.</a:t>
            </a:r>
          </a:p>
          <a:p>
            <a:pPr lvl="2" eaLnBrk="1" hangingPunct="1">
              <a:defRPr/>
            </a:pPr>
            <a:r>
              <a:rPr lang="en-US" dirty="0" smtClean="0"/>
              <a:t>1 inch separation</a:t>
            </a:r>
          </a:p>
          <a:p>
            <a:pPr lvl="2" eaLnBrk="1" hangingPunct="1">
              <a:defRPr/>
            </a:pPr>
            <a:r>
              <a:rPr lang="en-US" dirty="0" smtClean="0"/>
              <a:t>No separation</a:t>
            </a:r>
          </a:p>
          <a:p>
            <a:pPr lvl="1" eaLnBrk="1" hangingPunct="1">
              <a:defRPr/>
            </a:pPr>
            <a:r>
              <a:rPr lang="en-US" dirty="0" smtClean="0"/>
              <a:t>Variation of e-tablet orientation.</a:t>
            </a:r>
          </a:p>
          <a:p>
            <a:pPr lvl="2" eaLnBrk="1" hangingPunct="1">
              <a:defRPr/>
            </a:pPr>
            <a:r>
              <a:rPr lang="en-US" dirty="0" smtClean="0"/>
              <a:t>Horizontal orientation vs. vertical orientation.</a:t>
            </a:r>
          </a:p>
          <a:p>
            <a:pPr lvl="1" eaLnBrk="1" hangingPunct="1">
              <a:defRPr/>
            </a:pPr>
            <a:r>
              <a:rPr lang="en-US" dirty="0" smtClean="0"/>
              <a:t>Variation of e-tablet battery capacity.</a:t>
            </a:r>
          </a:p>
          <a:p>
            <a:pPr lvl="2" eaLnBrk="1" hangingPunct="1">
              <a:defRPr/>
            </a:pPr>
            <a:r>
              <a:rPr lang="en-US" dirty="0" smtClean="0"/>
              <a:t>Battery storage capacity varies among e-tablets and is known to contribute to the heat of reaction.</a:t>
            </a:r>
          </a:p>
          <a:p>
            <a:pPr lvl="1" eaLnBrk="1" hangingPunct="1">
              <a:defRPr/>
            </a:pPr>
            <a:r>
              <a:rPr lang="en-US" dirty="0" smtClean="0"/>
              <a:t>Variation of the manufacturer of the e-tablet.</a:t>
            </a:r>
          </a:p>
          <a:p>
            <a:pPr lvl="2" eaLnBrk="1" hangingPunct="1">
              <a:defRPr/>
            </a:pPr>
            <a:r>
              <a:rPr lang="en-US" dirty="0" smtClean="0"/>
              <a:t>E-tablet materials vary among manufacturers and may contribute differently to the fire hazard (e.g. aluminum vs. plastic).</a:t>
            </a:r>
          </a:p>
          <a:p>
            <a:pPr lvl="1" eaLnBrk="1" hangingPunct="1">
              <a:defRPr/>
            </a:pPr>
            <a:r>
              <a:rPr lang="en-US" dirty="0" smtClean="0"/>
              <a:t>Variation of ignition source.</a:t>
            </a:r>
          </a:p>
          <a:p>
            <a:pPr lvl="2" eaLnBrk="1" hangingPunct="1">
              <a:defRPr/>
            </a:pPr>
            <a:r>
              <a:rPr lang="en-US" dirty="0" smtClean="0"/>
              <a:t>Alcohol fire: Simulated an external fire leading to thermal runaway in battery</a:t>
            </a:r>
          </a:p>
          <a:p>
            <a:pPr lvl="2" eaLnBrk="1" hangingPunct="1">
              <a:defRPr/>
            </a:pPr>
            <a:r>
              <a:rPr lang="en-US" dirty="0" smtClean="0"/>
              <a:t>Heat plate: Simulated an adjacent battery in thermal runaway</a:t>
            </a:r>
          </a:p>
          <a:p>
            <a:pPr lvl="1" eaLnBrk="1" hangingPunct="1">
              <a:defRPr/>
            </a:pPr>
            <a:r>
              <a:rPr lang="en-US" dirty="0" smtClean="0"/>
              <a:t>Determine the hazard of the accumulation of unburnt battery hydrocarbons.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171FBE2B-0CD7-4725-91EE-6828446739A2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5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Test Setup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508125"/>
            <a:ext cx="6865938" cy="4391025"/>
          </a:xfrm>
        </p:spPr>
        <p:txBody>
          <a:bodyPr>
            <a:normAutofit fontScale="25000" lnSpcReduction="20000"/>
          </a:bodyPr>
          <a:lstStyle/>
          <a:p>
            <a:pPr marL="0" indent="0" eaLnBrk="1" hangingPunct="1">
              <a:buFontTx/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sz="6400" dirty="0" smtClean="0"/>
              <a:t>Three types of e-tablets were used:</a:t>
            </a:r>
          </a:p>
          <a:p>
            <a:pPr lvl="1" eaLnBrk="1" hangingPunct="1">
              <a:defRPr/>
            </a:pPr>
            <a:r>
              <a:rPr lang="en-US" sz="5600" dirty="0" smtClean="0"/>
              <a:t>Type 1: 43 </a:t>
            </a:r>
            <a:r>
              <a:rPr lang="en-US" sz="5600" dirty="0" err="1" smtClean="0"/>
              <a:t>Wh</a:t>
            </a:r>
            <a:r>
              <a:rPr lang="en-US" sz="5600" dirty="0" smtClean="0"/>
              <a:t> capacity, aluminum case material.</a:t>
            </a:r>
          </a:p>
          <a:p>
            <a:pPr lvl="1" eaLnBrk="1" hangingPunct="1">
              <a:defRPr/>
            </a:pPr>
            <a:r>
              <a:rPr lang="en-US" sz="5600" dirty="0" smtClean="0"/>
              <a:t>Type 2: 25 </a:t>
            </a:r>
            <a:r>
              <a:rPr lang="en-US" sz="5600" dirty="0" err="1" smtClean="0"/>
              <a:t>Wh</a:t>
            </a:r>
            <a:r>
              <a:rPr lang="en-US" sz="5600" dirty="0" smtClean="0"/>
              <a:t> capacity, </a:t>
            </a:r>
            <a:r>
              <a:rPr lang="en-US" sz="5600" dirty="0"/>
              <a:t>a</a:t>
            </a:r>
            <a:r>
              <a:rPr lang="en-US" sz="5600" dirty="0" smtClean="0"/>
              <a:t>luminum case material.</a:t>
            </a:r>
          </a:p>
          <a:p>
            <a:pPr lvl="1" eaLnBrk="1" hangingPunct="1">
              <a:defRPr/>
            </a:pPr>
            <a:r>
              <a:rPr lang="en-US" sz="5600" dirty="0" smtClean="0"/>
              <a:t>Type 3: 25.9 </a:t>
            </a:r>
            <a:r>
              <a:rPr lang="en-US" sz="5600" dirty="0" err="1" smtClean="0"/>
              <a:t>Wh</a:t>
            </a:r>
            <a:r>
              <a:rPr lang="en-US" sz="5600" dirty="0" smtClean="0"/>
              <a:t> capacity, plastic case material.</a:t>
            </a:r>
          </a:p>
          <a:p>
            <a:pPr eaLnBrk="1" hangingPunct="1">
              <a:defRPr/>
            </a:pPr>
            <a:r>
              <a:rPr lang="en-US" sz="6400" dirty="0" smtClean="0"/>
              <a:t>Heat from a hot plate or alcohol</a:t>
            </a:r>
            <a:r>
              <a:rPr lang="en-US" sz="6400" dirty="0" smtClean="0">
                <a:solidFill>
                  <a:srgbClr val="FF0000"/>
                </a:solidFill>
              </a:rPr>
              <a:t> </a:t>
            </a:r>
            <a:r>
              <a:rPr lang="en-US" sz="6400" dirty="0" smtClean="0"/>
              <a:t>fire was used to initiate thermal runaway.</a:t>
            </a:r>
          </a:p>
          <a:p>
            <a:pPr eaLnBrk="1" hangingPunct="1">
              <a:defRPr/>
            </a:pPr>
            <a:r>
              <a:rPr lang="en-US" sz="6400" dirty="0" smtClean="0"/>
              <a:t>Temperature data was collected.</a:t>
            </a:r>
          </a:p>
          <a:p>
            <a:pPr lvl="1" eaLnBrk="1" hangingPunct="1">
              <a:defRPr/>
            </a:pPr>
            <a:r>
              <a:rPr lang="en-US" sz="5600" dirty="0" smtClean="0"/>
              <a:t>Thermocouples were positioned on the front and back of each tablet.</a:t>
            </a:r>
          </a:p>
          <a:p>
            <a:pPr lvl="1" eaLnBrk="1" hangingPunct="1">
              <a:defRPr/>
            </a:pPr>
            <a:r>
              <a:rPr lang="en-US" sz="5600" dirty="0" smtClean="0"/>
              <a:t>A thermocouple was placed on the top of the cart.</a:t>
            </a:r>
          </a:p>
          <a:p>
            <a:pPr lvl="1" eaLnBrk="1" hangingPunct="1">
              <a:defRPr/>
            </a:pPr>
            <a:r>
              <a:rPr lang="en-US" sz="5600" dirty="0" smtClean="0"/>
              <a:t>A thermocouple was positioned to determine ambient air temperature within the cart.</a:t>
            </a:r>
          </a:p>
          <a:p>
            <a:pPr lvl="1" eaLnBrk="1" hangingPunct="1">
              <a:defRPr/>
            </a:pPr>
            <a:r>
              <a:rPr lang="en-US" sz="5600" dirty="0" smtClean="0"/>
              <a:t>Finally, temperature on the outside of the cart was measured with an IR camera.</a:t>
            </a:r>
          </a:p>
          <a:p>
            <a:pPr eaLnBrk="1" hangingPunct="1">
              <a:defRPr/>
            </a:pPr>
            <a:r>
              <a:rPr lang="en-US" sz="6400" dirty="0" smtClean="0"/>
              <a:t>A pressure transducer was attached to measure pressure within the cart.</a:t>
            </a:r>
          </a:p>
          <a:p>
            <a:pPr eaLnBrk="1" hangingPunct="1">
              <a:defRPr/>
            </a:pPr>
            <a:r>
              <a:rPr lang="en-US" sz="6400" dirty="0" smtClean="0"/>
              <a:t>Later tests were done in a 737 passenger aircraft with a 20 kJ 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6400" dirty="0"/>
              <a:t> </a:t>
            </a:r>
            <a:r>
              <a:rPr lang="en-US" sz="6400" dirty="0" smtClean="0"/>
              <a:t>      spark igniter placed in the bottom of the cart.</a:t>
            </a:r>
          </a:p>
          <a:p>
            <a:pPr lvl="1" eaLnBrk="1" hangingPunct="1">
              <a:defRPr/>
            </a:pPr>
            <a:r>
              <a:rPr lang="en-US" sz="5600" dirty="0" smtClean="0"/>
              <a:t>The aircraft had supplied air ventilation from an external ground cart.</a:t>
            </a:r>
            <a:endParaRPr lang="en-US" dirty="0" smtClean="0"/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t="17558" r="66071" b="9225"/>
          <a:stretch>
            <a:fillRect/>
          </a:stretch>
        </p:blipFill>
        <p:spPr bwMode="auto">
          <a:xfrm>
            <a:off x="7154863" y="2384425"/>
            <a:ext cx="1989137" cy="354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37F33EE5-9CC9-4E3A-BFA0-8BB0F5E7E8E1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6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Tests Performed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914400" lvl="2" indent="0" eaLnBrk="1" hangingPunct="1">
              <a:buFontTx/>
              <a:buNone/>
              <a:defRPr/>
            </a:pPr>
            <a:endParaRPr lang="en-US" dirty="0" smtClean="0"/>
          </a:p>
          <a:p>
            <a:pPr marL="914400" lvl="2" indent="0" eaLnBrk="1" hangingPunct="1">
              <a:buFontTx/>
              <a:buNone/>
              <a:defRPr/>
            </a:pPr>
            <a:endParaRPr lang="en-US" dirty="0"/>
          </a:p>
          <a:p>
            <a:pPr marL="914400" lvl="2" indent="0" eaLnBrk="1" hangingPunct="1">
              <a:buFontTx/>
              <a:buNone/>
              <a:defRPr/>
            </a:pPr>
            <a:endParaRPr lang="en-US" dirty="0" smtClean="0"/>
          </a:p>
          <a:p>
            <a:pPr marL="914400" lvl="2" indent="0" eaLnBrk="1" hangingPunct="1">
              <a:buFontTx/>
              <a:buNone/>
              <a:defRPr/>
            </a:pPr>
            <a:endParaRPr lang="en-US" dirty="0"/>
          </a:p>
          <a:p>
            <a:pPr marL="914400" lvl="2" indent="0" eaLnBrk="1" hangingPunct="1">
              <a:buFontTx/>
              <a:buNone/>
              <a:defRPr/>
            </a:pPr>
            <a:endParaRPr lang="en-US" dirty="0" smtClean="0"/>
          </a:p>
          <a:p>
            <a:pPr marL="914400" lvl="2" indent="0" eaLnBrk="1" hangingPunct="1">
              <a:buFontTx/>
              <a:buNone/>
              <a:defRPr/>
            </a:pPr>
            <a:endParaRPr lang="en-US" dirty="0"/>
          </a:p>
          <a:p>
            <a:pPr marL="914400" lvl="2" indent="0" eaLnBrk="1" hangingPunct="1">
              <a:buFontTx/>
              <a:buNone/>
              <a:defRPr/>
            </a:pPr>
            <a:endParaRPr lang="en-US" dirty="0"/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/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/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Additional Test</a:t>
            </a:r>
          </a:p>
          <a:p>
            <a:pPr lvl="3" eaLnBrk="1" hangingPunct="1">
              <a:defRPr/>
            </a:pPr>
            <a:r>
              <a:rPr lang="en-US" dirty="0" smtClean="0"/>
              <a:t>Tests were conducted to determine the hazard of the accumulation of unburnt hydrocarbons.</a:t>
            </a:r>
            <a:endParaRPr lang="en-US" dirty="0"/>
          </a:p>
          <a:p>
            <a:pPr marL="914400" lvl="2" indent="0" eaLnBrk="1" hangingPunct="1">
              <a:buFontTx/>
              <a:buNone/>
              <a:defRPr/>
            </a:pPr>
            <a:endParaRPr lang="en-US" dirty="0"/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/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/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/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dirty="0"/>
          </a:p>
          <a:p>
            <a:pPr lvl="2" eaLnBrk="1" hangingPunct="1">
              <a:defRPr/>
            </a:pPr>
            <a:endParaRPr lang="en-US" dirty="0" smtClean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903288" y="1533525"/>
          <a:ext cx="5995987" cy="32607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29207"/>
                <a:gridCol w="1010899"/>
                <a:gridCol w="981305"/>
                <a:gridCol w="993271"/>
                <a:gridCol w="981305"/>
              </a:tblGrid>
              <a:tr h="83497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inch separation Hot Plate Ignition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inch separation Hot Plate Ignition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1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inch separation Alcohol Fire Ignition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r>
                        <a:rPr lang="en-US" sz="1100" dirty="0" smtClean="0">
                          <a:effectLst/>
                        </a:rPr>
                        <a:t> </a:t>
                      </a:r>
                      <a:r>
                        <a:rPr lang="en-US" sz="1100" dirty="0">
                          <a:effectLst/>
                        </a:rPr>
                        <a:t>inch separation Alcohol Fire Ignition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/>
                </a:tc>
              </a:tr>
              <a:tr h="407255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E-Tablet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="1" baseline="0" dirty="0" smtClean="0">
                          <a:effectLst/>
                        </a:rPr>
                        <a:t>type 1</a:t>
                      </a:r>
                      <a:r>
                        <a:rPr lang="en-US" sz="1100" b="1" dirty="0" smtClean="0">
                          <a:effectLst/>
                        </a:rPr>
                        <a:t> </a:t>
                      </a:r>
                      <a:r>
                        <a:rPr lang="en-US" sz="1100" dirty="0" smtClean="0">
                          <a:effectLst/>
                        </a:rPr>
                        <a:t>positioned in a </a:t>
                      </a:r>
                      <a:r>
                        <a:rPr lang="en-US" sz="1100" b="1" dirty="0" smtClean="0">
                          <a:effectLst/>
                        </a:rPr>
                        <a:t>horizontal </a:t>
                      </a:r>
                      <a:r>
                        <a:rPr lang="en-US" sz="1100" dirty="0" smtClean="0">
                          <a:effectLst/>
                        </a:rPr>
                        <a:t>orientation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931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E-Tablet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="1" dirty="0" smtClean="0">
                          <a:effectLst/>
                        </a:rPr>
                        <a:t>type 2 </a:t>
                      </a:r>
                      <a:r>
                        <a:rPr lang="en-US" sz="1100" dirty="0" smtClean="0">
                          <a:effectLst/>
                        </a:rPr>
                        <a:t>positioned in a </a:t>
                      </a:r>
                      <a:r>
                        <a:rPr lang="en-US" sz="1100" b="1" dirty="0" smtClean="0">
                          <a:effectLst/>
                        </a:rPr>
                        <a:t>horizontal</a:t>
                      </a:r>
                      <a:r>
                        <a:rPr lang="en-US" sz="1100" dirty="0" smtClean="0">
                          <a:effectLst/>
                        </a:rPr>
                        <a:t> orientation</a:t>
                      </a: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931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E-Tablet </a:t>
                      </a:r>
                      <a:r>
                        <a:rPr lang="en-US" sz="1100" b="1" dirty="0" smtClean="0">
                          <a:effectLst/>
                        </a:rPr>
                        <a:t>type 3</a:t>
                      </a:r>
                      <a:r>
                        <a:rPr lang="en-US" sz="1100" dirty="0" smtClean="0">
                          <a:effectLst/>
                        </a:rPr>
                        <a:t> positioned in a </a:t>
                      </a:r>
                      <a:r>
                        <a:rPr lang="en-US" sz="1100" b="1" dirty="0" smtClean="0">
                          <a:effectLst/>
                        </a:rPr>
                        <a:t>horizontal</a:t>
                      </a:r>
                      <a:r>
                        <a:rPr lang="en-US" sz="1100" dirty="0" smtClean="0">
                          <a:effectLst/>
                        </a:rPr>
                        <a:t> orientation</a:t>
                      </a: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76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E-Tablet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="1" baseline="0" dirty="0" smtClean="0">
                          <a:effectLst/>
                        </a:rPr>
                        <a:t>type 1</a:t>
                      </a:r>
                      <a:r>
                        <a:rPr lang="en-US" sz="1100" dirty="0" smtClean="0">
                          <a:effectLst/>
                        </a:rPr>
                        <a:t> positioned in a </a:t>
                      </a:r>
                      <a:r>
                        <a:rPr lang="en-US" sz="1100" b="1" dirty="0" smtClean="0">
                          <a:effectLst/>
                        </a:rPr>
                        <a:t>vertical</a:t>
                      </a:r>
                      <a:r>
                        <a:rPr lang="en-US" sz="1100" baseline="0" dirty="0" smtClean="0">
                          <a:effectLst/>
                        </a:rPr>
                        <a:t> orientation</a:t>
                      </a:r>
                      <a:endParaRPr lang="en-US" sz="11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  <a:tr h="40767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E-Tablet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="1" baseline="0" dirty="0" smtClean="0">
                          <a:effectLst/>
                        </a:rPr>
                        <a:t>type 2</a:t>
                      </a:r>
                      <a:r>
                        <a:rPr lang="en-US" sz="1100" dirty="0" smtClean="0">
                          <a:effectLst/>
                        </a:rPr>
                        <a:t> positioned in a </a:t>
                      </a:r>
                      <a:r>
                        <a:rPr lang="en-US" sz="1100" b="1" dirty="0" smtClean="0">
                          <a:effectLst/>
                        </a:rPr>
                        <a:t>vertical</a:t>
                      </a:r>
                      <a:r>
                        <a:rPr lang="en-US" sz="1100" baseline="0" dirty="0" smtClean="0">
                          <a:effectLst/>
                        </a:rPr>
                        <a:t> orientation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69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effectLst/>
                        </a:rPr>
                        <a:t>E-Tablet</a:t>
                      </a:r>
                      <a:r>
                        <a:rPr lang="en-US" sz="1100" baseline="0" dirty="0" smtClean="0">
                          <a:effectLst/>
                        </a:rPr>
                        <a:t> </a:t>
                      </a:r>
                      <a:r>
                        <a:rPr lang="en-US" sz="1100" b="1" baseline="0" dirty="0" smtClean="0">
                          <a:effectLst/>
                        </a:rPr>
                        <a:t>type 3</a:t>
                      </a:r>
                      <a:r>
                        <a:rPr lang="en-US" sz="1100" dirty="0" smtClean="0">
                          <a:effectLst/>
                        </a:rPr>
                        <a:t> positioned in a </a:t>
                      </a:r>
                      <a:r>
                        <a:rPr lang="en-US" sz="1100" b="1" dirty="0" smtClean="0">
                          <a:effectLst/>
                        </a:rPr>
                        <a:t>vertical</a:t>
                      </a:r>
                      <a:r>
                        <a:rPr lang="en-US" sz="1100" baseline="0" dirty="0" smtClean="0">
                          <a:effectLst/>
                        </a:rPr>
                        <a:t> orientation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71" marR="68571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824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9" b="21979"/>
          <a:stretch>
            <a:fillRect/>
          </a:stretch>
        </p:blipFill>
        <p:spPr bwMode="auto">
          <a:xfrm>
            <a:off x="7402513" y="1238250"/>
            <a:ext cx="139382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48" name="Picture 6" descr="F:\DSC0049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8"/>
          <a:stretch>
            <a:fillRect/>
          </a:stretch>
        </p:blipFill>
        <p:spPr bwMode="auto">
          <a:xfrm>
            <a:off x="7059613" y="3333750"/>
            <a:ext cx="2081212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49" name="TextBox 3"/>
          <p:cNvSpPr txBox="1">
            <a:spLocks noChangeArrowheads="1"/>
          </p:cNvSpPr>
          <p:nvPr/>
        </p:nvSpPr>
        <p:spPr bwMode="auto">
          <a:xfrm>
            <a:off x="7180263" y="2641600"/>
            <a:ext cx="1838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0"/>
              <a:t>Horizontal Orientation</a:t>
            </a:r>
          </a:p>
        </p:txBody>
      </p:sp>
      <p:sp>
        <p:nvSpPr>
          <p:cNvPr id="8250" name="TextBox 9"/>
          <p:cNvSpPr txBox="1">
            <a:spLocks noChangeArrowheads="1"/>
          </p:cNvSpPr>
          <p:nvPr/>
        </p:nvSpPr>
        <p:spPr bwMode="auto">
          <a:xfrm>
            <a:off x="7337425" y="4767263"/>
            <a:ext cx="152558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0"/>
              <a:t>Vertical 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Results: Separation Distance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95300" y="1508125"/>
            <a:ext cx="6035675" cy="4391025"/>
          </a:xfrm>
        </p:spPr>
        <p:txBody>
          <a:bodyPr/>
          <a:lstStyle/>
          <a:p>
            <a:r>
              <a:rPr lang="en-US" altLang="en-US" sz="2400" smtClean="0"/>
              <a:t>1” separation: Thermal runaway 	</a:t>
            </a:r>
            <a:r>
              <a:rPr lang="en-US" altLang="en-US" sz="2400" i="1" smtClean="0"/>
              <a:t>didn’t propagate</a:t>
            </a:r>
            <a:r>
              <a:rPr lang="en-US" altLang="en-US" sz="2400" smtClean="0"/>
              <a:t> in any of the 	tests.</a:t>
            </a:r>
          </a:p>
          <a:p>
            <a:endParaRPr lang="en-US" altLang="en-US" sz="2400" smtClean="0"/>
          </a:p>
          <a:p>
            <a:r>
              <a:rPr lang="en-US" altLang="en-US" sz="2400" smtClean="0"/>
              <a:t>0” separation: Thermal runaway 	</a:t>
            </a:r>
            <a:r>
              <a:rPr lang="en-US" altLang="en-US" sz="2400" i="1" smtClean="0"/>
              <a:t>propagated</a:t>
            </a:r>
            <a:r>
              <a:rPr lang="en-US" altLang="en-US" sz="2400" smtClean="0"/>
              <a:t> with e-tablet type 1 	(43Wh, Aluminum) in the 	horizontal orientation.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3722DE25-2FD4-4A02-8E4C-49E535BAB189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7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92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 t="25491" r="2515" b="15964"/>
          <a:stretch>
            <a:fillRect/>
          </a:stretch>
        </p:blipFill>
        <p:spPr bwMode="auto">
          <a:xfrm>
            <a:off x="6137275" y="3278188"/>
            <a:ext cx="2932113" cy="11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33" b="20633"/>
          <a:stretch>
            <a:fillRect/>
          </a:stretch>
        </p:blipFill>
        <p:spPr bwMode="auto">
          <a:xfrm>
            <a:off x="6530975" y="1690688"/>
            <a:ext cx="2538413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Box 2"/>
          <p:cNvSpPr txBox="1">
            <a:spLocks noChangeArrowheads="1"/>
          </p:cNvSpPr>
          <p:nvPr/>
        </p:nvSpPr>
        <p:spPr bwMode="auto">
          <a:xfrm>
            <a:off x="6807200" y="2808288"/>
            <a:ext cx="1985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0"/>
              <a:t>Partially Burnt E-Tablets</a:t>
            </a: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6610350" y="4397375"/>
            <a:ext cx="1985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200" b="0"/>
              <a:t>Fully Burnt E-Tablets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Results: Battery Capacity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 correlation of increasing temperature with increased battery capacity was observed.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47ECAD9C-B861-44EE-BD57-1FF73568BD0D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8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245" name="Picture 5" descr="F:\untitled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2425700"/>
            <a:ext cx="48006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Results: E-Tablet Material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Thermal runaway occurred faster in plastic e-tablets than aluminum e-tablets. </a:t>
            </a:r>
          </a:p>
          <a:p>
            <a:pPr lvl="1"/>
            <a:r>
              <a:rPr lang="en-US" altLang="en-US" smtClean="0"/>
              <a:t>Typical time to thermal runaway with plastic            e-tablets: 10.5 minutes</a:t>
            </a:r>
          </a:p>
          <a:p>
            <a:pPr lvl="1"/>
            <a:r>
              <a:rPr lang="en-US" altLang="en-US" smtClean="0"/>
              <a:t>Typical time to thermal runaway with aluminum       e-tablets: 15 minutes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5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fld id="{92C5A754-5F99-4121-9989-9D097E6624BD}" type="slidenum">
              <a:rPr lang="en-US" sz="1400" smtClean="0">
                <a:solidFill>
                  <a:schemeClr val="bg1"/>
                </a:solidFill>
                <a:latin typeface="Times New Roman" pitchFamily="18" charset="0"/>
              </a:rPr>
              <a:pPr eaLnBrk="1" hangingPunct="1">
                <a:spcBef>
                  <a:spcPct val="0"/>
                </a:spcBef>
                <a:buFontTx/>
                <a:buNone/>
                <a:defRPr/>
              </a:pPr>
              <a:t>9</a:t>
            </a:fld>
            <a:endParaRPr lang="en-US" sz="1400" smtClean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4201</TotalTime>
  <Words>808</Words>
  <Application>Microsoft Office PowerPoint</Application>
  <PresentationFormat>On-screen Show (4:3)</PresentationFormat>
  <Paragraphs>139</Paragraphs>
  <Slides>15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Calibri</vt:lpstr>
      <vt:lpstr>1_Custom Design</vt:lpstr>
      <vt:lpstr>E-Tablet Fire Tests  </vt:lpstr>
      <vt:lpstr>Background</vt:lpstr>
      <vt:lpstr>Related Tests</vt:lpstr>
      <vt:lpstr>Objective</vt:lpstr>
      <vt:lpstr>Test Setup</vt:lpstr>
      <vt:lpstr>Tests Performed</vt:lpstr>
      <vt:lpstr>Results: Separation Distance</vt:lpstr>
      <vt:lpstr>Results: Battery Capacity</vt:lpstr>
      <vt:lpstr>Results: E-Tablet Material</vt:lpstr>
      <vt:lpstr>Results: Tests in 737</vt:lpstr>
      <vt:lpstr>Results: Tests in 737 (con’t)</vt:lpstr>
      <vt:lpstr>Additional Observation</vt:lpstr>
      <vt:lpstr>Summary of Results</vt:lpstr>
      <vt:lpstr>Questions or Suggestions?</vt:lpstr>
      <vt:lpstr>Citations</vt:lpstr>
    </vt:vector>
  </TitlesOfParts>
  <Company>FAA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Michael Donio</cp:lastModifiedBy>
  <cp:revision>199</cp:revision>
  <cp:lastPrinted>2014-04-07T17:55:41Z</cp:lastPrinted>
  <dcterms:created xsi:type="dcterms:W3CDTF">2005-01-28T20:32:53Z</dcterms:created>
  <dcterms:modified xsi:type="dcterms:W3CDTF">2014-05-28T14:37:31Z</dcterms:modified>
</cp:coreProperties>
</file>