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4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0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09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6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10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0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26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1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11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8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1C1B6-DD2E-49A8-8BCA-2642B6A1C092}" type="datetimeFigureOut">
              <a:rPr lang="en-US" smtClean="0"/>
              <a:t>5/28/2014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1F825-2569-4CA5-8FC2-B8A8CB6D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981200"/>
            <a:ext cx="62357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/>
              <a:t>Update from ICAO DGP </a:t>
            </a:r>
          </a:p>
          <a:p>
            <a:pPr algn="ctr"/>
            <a:r>
              <a:rPr lang="en-US" sz="4800" b="1" dirty="0" smtClean="0"/>
              <a:t>on </a:t>
            </a:r>
          </a:p>
          <a:p>
            <a:pPr algn="ctr"/>
            <a:r>
              <a:rPr lang="en-US" sz="4800" b="1" dirty="0" smtClean="0"/>
              <a:t>Lithium Batteries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1837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752600"/>
            <a:ext cx="708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ICAO Organized THE </a:t>
            </a:r>
            <a:r>
              <a:rPr lang="en-US" b="1" dirty="0"/>
              <a:t>INTERNATIONAL MULTIDISCIPLINARY LITHIUM</a:t>
            </a:r>
          </a:p>
          <a:p>
            <a:r>
              <a:rPr lang="en-US" b="1" dirty="0"/>
              <a:t>BATTERY TRANSPORT COORDINATION </a:t>
            </a:r>
            <a:r>
              <a:rPr lang="en-US" b="1" dirty="0" smtClean="0"/>
              <a:t>MEETING.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6599" y="2907268"/>
            <a:ext cx="164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February 2014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570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28600"/>
            <a:ext cx="6781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RECOMMENDATIONS OF THE INTERNATIONAL MULTIDISCIPLINARY </a:t>
            </a:r>
            <a:r>
              <a:rPr lang="en-US" b="1" dirty="0" smtClean="0">
                <a:solidFill>
                  <a:srgbClr val="FF0000"/>
                </a:solidFill>
              </a:rPr>
              <a:t>LITHIUM BATTERY </a:t>
            </a:r>
            <a:r>
              <a:rPr lang="en-US" b="1" dirty="0">
                <a:solidFill>
                  <a:srgbClr val="FF0000"/>
                </a:solidFill>
              </a:rPr>
              <a:t>TRANSPORT COORDINATION </a:t>
            </a:r>
            <a:r>
              <a:rPr lang="en-US" b="1" dirty="0" smtClean="0">
                <a:solidFill>
                  <a:srgbClr val="FF0000"/>
                </a:solidFill>
              </a:rPr>
              <a:t>MEETING AS FOLLOWS: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151930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 1 </a:t>
            </a:r>
            <a:r>
              <a:rPr lang="en-US" b="1" dirty="0"/>
              <a:t>— Further restrictions on the carriage of lithium </a:t>
            </a:r>
            <a:r>
              <a:rPr lang="en-US" b="1" dirty="0" smtClean="0"/>
              <a:t>	metal </a:t>
            </a:r>
            <a:r>
              <a:rPr lang="en-US" b="1" dirty="0"/>
              <a:t>batteries </a:t>
            </a:r>
            <a:r>
              <a:rPr lang="en-US" b="1" dirty="0" smtClean="0"/>
              <a:t>in commercial </a:t>
            </a:r>
            <a:r>
              <a:rPr lang="en-US" b="1" dirty="0"/>
              <a:t>passenger carrying operations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1891" y="19812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 2 </a:t>
            </a:r>
            <a:r>
              <a:rPr lang="en-US" b="1" dirty="0"/>
              <a:t>— Performance based approach</a:t>
            </a:r>
          </a:p>
          <a:p>
            <a:r>
              <a:rPr lang="en-US" dirty="0" smtClean="0"/>
              <a:t>	That </a:t>
            </a:r>
            <a:r>
              <a:rPr lang="en-US" dirty="0"/>
              <a:t>a small multidisciplinary cargo safety group be formed to develop a</a:t>
            </a:r>
          </a:p>
          <a:p>
            <a:r>
              <a:rPr lang="en-US" dirty="0" smtClean="0"/>
              <a:t>	performance-based </a:t>
            </a:r>
            <a:r>
              <a:rPr lang="en-US" dirty="0"/>
              <a:t>approach to the conditions of carriage on passenger aircraft</a:t>
            </a:r>
          </a:p>
        </p:txBody>
      </p:sp>
      <p:sp>
        <p:nvSpPr>
          <p:cNvPr id="5" name="Rectangle 4"/>
          <p:cNvSpPr/>
          <p:nvPr/>
        </p:nvSpPr>
        <p:spPr>
          <a:xfrm>
            <a:off x="600364" y="2971800"/>
            <a:ext cx="8382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 3 </a:t>
            </a:r>
            <a:r>
              <a:rPr lang="en-US" b="1" dirty="0"/>
              <a:t>— Cargo aircraft</a:t>
            </a:r>
          </a:p>
          <a:p>
            <a:r>
              <a:rPr lang="en-US" dirty="0" smtClean="0"/>
              <a:t>	That </a:t>
            </a:r>
            <a:r>
              <a:rPr lang="en-US" dirty="0"/>
              <a:t>risks associated with lithium metal batteries on cargo aircraft be </a:t>
            </a:r>
            <a:r>
              <a:rPr lang="en-US" dirty="0" smtClean="0"/>
              <a:t>	mitigated using </a:t>
            </a:r>
            <a:r>
              <a:rPr lang="en-US" dirty="0"/>
              <a:t>the lessons learned in the development of a </a:t>
            </a:r>
            <a:r>
              <a:rPr lang="en-US" dirty="0" smtClean="0"/>
              <a:t>performance-	based approach to </a:t>
            </a:r>
            <a:r>
              <a:rPr lang="en-US" dirty="0"/>
              <a:t>controlling the risks associated with the carriage of lithium </a:t>
            </a:r>
            <a:r>
              <a:rPr lang="en-US" dirty="0" smtClean="0"/>
              <a:t>	metal batteries on </a:t>
            </a:r>
            <a:r>
              <a:rPr lang="en-US" dirty="0"/>
              <a:t>passenger aircraft, as well as any other potential strategies.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364" y="4648200"/>
            <a:ext cx="80864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 4 </a:t>
            </a:r>
            <a:r>
              <a:rPr lang="en-US" b="1" dirty="0"/>
              <a:t>— Multidisciplinary approach to cargo safety</a:t>
            </a:r>
          </a:p>
          <a:p>
            <a:r>
              <a:rPr lang="en-US" dirty="0" smtClean="0"/>
              <a:t>	That </a:t>
            </a:r>
            <a:r>
              <a:rPr lang="en-US" dirty="0"/>
              <a:t>a multidisciplinary approach involving all stakeholders be taken as an</a:t>
            </a:r>
          </a:p>
          <a:p>
            <a:r>
              <a:rPr lang="en-US" dirty="0" smtClean="0"/>
              <a:t>	essential </a:t>
            </a:r>
            <a:r>
              <a:rPr lang="en-US" dirty="0"/>
              <a:t>step to advancing the issue of cargo safety.</a:t>
            </a:r>
          </a:p>
        </p:txBody>
      </p:sp>
    </p:spTree>
    <p:extLst>
      <p:ext uri="{BB962C8B-B14F-4D97-AF65-F5344CB8AC3E}">
        <p14:creationId xmlns:p14="http://schemas.microsoft.com/office/powerpoint/2010/main" val="403114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6291" y="2133600"/>
            <a:ext cx="609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Dangerous Goods Panel (DGP)</a:t>
            </a:r>
          </a:p>
          <a:p>
            <a:pPr algn="ctr"/>
            <a:r>
              <a:rPr lang="en-US" sz="2800" b="1" dirty="0" smtClean="0"/>
              <a:t>Working Group on Lithium Batteries</a:t>
            </a:r>
          </a:p>
          <a:p>
            <a:pPr algn="ctr"/>
            <a:r>
              <a:rPr lang="en-US" sz="2800" b="1" dirty="0" smtClean="0"/>
              <a:t>Montreal 7-11 April, 2014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823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90600"/>
            <a:ext cx="646741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Voted in Favor of Ban on the</a:t>
            </a:r>
          </a:p>
          <a:p>
            <a:r>
              <a:rPr lang="en-US" sz="3200" b="1" dirty="0" smtClean="0"/>
              <a:t>Bulk Shipment of Lithium Metal Cells</a:t>
            </a:r>
          </a:p>
          <a:p>
            <a:r>
              <a:rPr lang="en-US" sz="3200" b="1" dirty="0" smtClean="0"/>
              <a:t>In Passenger Airplanes with the</a:t>
            </a:r>
          </a:p>
          <a:p>
            <a:r>
              <a:rPr lang="en-US" sz="3200" b="1" dirty="0" smtClean="0"/>
              <a:t>Provision for Approvals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33764" y="3657600"/>
            <a:ext cx="7446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Began Development for Guidance Material</a:t>
            </a:r>
          </a:p>
          <a:p>
            <a:r>
              <a:rPr lang="en-US" sz="3200" b="1" dirty="0" smtClean="0"/>
              <a:t>For Approvals to Ship Small Quantities</a:t>
            </a:r>
          </a:p>
          <a:p>
            <a:r>
              <a:rPr lang="en-US" sz="3200" b="1" dirty="0" smtClean="0"/>
              <a:t>Of Button Cells.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054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536412"/>
            <a:ext cx="6012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Needs additional ICAO Approvals. 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238835" y="3124199"/>
            <a:ext cx="7483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Date of Implementation January 1 2015???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380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MetBattHazDemo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126</Words>
  <Application>Microsoft Office PowerPoint</Application>
  <PresentationFormat>On-screen Show (4:3)</PresentationFormat>
  <Paragraphs>28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Hill</dc:creator>
  <cp:lastModifiedBy>Michael Donio</cp:lastModifiedBy>
  <cp:revision>7</cp:revision>
  <dcterms:created xsi:type="dcterms:W3CDTF">2014-05-07T18:43:00Z</dcterms:created>
  <dcterms:modified xsi:type="dcterms:W3CDTF">2014-05-28T17:49:09Z</dcterms:modified>
</cp:coreProperties>
</file>