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0" r:id="rId3"/>
    <p:sldId id="294" r:id="rId4"/>
    <p:sldId id="352" r:id="rId5"/>
    <p:sldId id="350" r:id="rId6"/>
    <p:sldId id="351" r:id="rId7"/>
    <p:sldId id="353" r:id="rId8"/>
    <p:sldId id="354" r:id="rId9"/>
    <p:sldId id="355" r:id="rId10"/>
    <p:sldId id="348" r:id="rId11"/>
    <p:sldId id="349" r:id="rId12"/>
    <p:sldId id="356" r:id="rId13"/>
    <p:sldId id="358" r:id="rId14"/>
    <p:sldId id="357" r:id="rId15"/>
    <p:sldId id="289" r:id="rId1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24" tIns="48313" rIns="96624" bIns="483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24" tIns="48313" rIns="96624" bIns="48313" rtlCol="0"/>
          <a:lstStyle>
            <a:lvl1pPr algn="r">
              <a:defRPr sz="1200"/>
            </a:lvl1pPr>
          </a:lstStyle>
          <a:p>
            <a:fld id="{AF5A862C-431E-4DB0-88A7-48F0DDDFC6CF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24" tIns="48313" rIns="96624" bIns="483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24" tIns="48313" rIns="96624" bIns="48313" rtlCol="0" anchor="b"/>
          <a:lstStyle>
            <a:lvl1pPr algn="r">
              <a:defRPr sz="1200"/>
            </a:lvl1pPr>
          </a:lstStyle>
          <a:p>
            <a:fld id="{126CA3B8-0D83-4D00-9493-3BCEC4AC8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40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3170583" cy="482027"/>
          </a:xfrm>
          <a:prstGeom prst="rect">
            <a:avLst/>
          </a:prstGeom>
        </p:spPr>
        <p:txBody>
          <a:bodyPr vert="horz" lIns="94823" tIns="47411" rIns="94823" bIns="474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4" y="3"/>
            <a:ext cx="3170583" cy="482027"/>
          </a:xfrm>
          <a:prstGeom prst="rect">
            <a:avLst/>
          </a:prstGeom>
        </p:spPr>
        <p:txBody>
          <a:bodyPr vert="horz" lIns="94823" tIns="47411" rIns="94823" bIns="47411" rtlCol="0"/>
          <a:lstStyle>
            <a:lvl1pPr algn="r">
              <a:defRPr sz="1200"/>
            </a:lvl1pPr>
          </a:lstStyle>
          <a:p>
            <a:fld id="{72D0F81B-551A-4D46-AB2A-0E7D394357A4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3" tIns="47411" rIns="94823" bIns="474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5" y="4620250"/>
            <a:ext cx="5850835" cy="3780800"/>
          </a:xfrm>
          <a:prstGeom prst="rect">
            <a:avLst/>
          </a:prstGeom>
        </p:spPr>
        <p:txBody>
          <a:bodyPr vert="horz" lIns="94823" tIns="47411" rIns="94823" bIns="4741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175"/>
            <a:ext cx="3170583" cy="482027"/>
          </a:xfrm>
          <a:prstGeom prst="rect">
            <a:avLst/>
          </a:prstGeom>
        </p:spPr>
        <p:txBody>
          <a:bodyPr vert="horz" lIns="94823" tIns="47411" rIns="94823" bIns="474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4" y="9119175"/>
            <a:ext cx="3170583" cy="482027"/>
          </a:xfrm>
          <a:prstGeom prst="rect">
            <a:avLst/>
          </a:prstGeom>
        </p:spPr>
        <p:txBody>
          <a:bodyPr vert="horz" lIns="94823" tIns="47411" rIns="94823" bIns="47411" rtlCol="0" anchor="b"/>
          <a:lstStyle>
            <a:lvl1pPr algn="r">
              <a:defRPr sz="1200"/>
            </a:lvl1pPr>
          </a:lstStyle>
          <a:p>
            <a:fld id="{1668C86D-33F0-459E-8525-D735F9EEF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RTCA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2060"/>
                </a:solidFill>
              </a:rPr>
              <a:t>Presented </a:t>
            </a:r>
            <a:r>
              <a:rPr lang="en-US" sz="1600" baseline="0" dirty="0" smtClean="0">
                <a:solidFill>
                  <a:srgbClr val="002060"/>
                </a:solidFill>
              </a:rPr>
              <a:t>to: International Aircraft Materials Fire Test Forum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 smtClean="0">
                <a:solidFill>
                  <a:srgbClr val="002060"/>
                </a:solidFill>
              </a:rPr>
              <a:t>By: Steve Rehn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Date: 10/29/2018</a:t>
            </a:r>
            <a:endParaRPr lang="en-US" sz="16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3/6/2018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RTCA Update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RTCA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RTCA Development of a New Flammability Test for Electronic Boxes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10/29/2018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4000" b="1" baseline="0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0"/>
            <a:ext cx="4983162" cy="1395412"/>
          </a:xfrm>
        </p:spPr>
        <p:txBody>
          <a:bodyPr/>
          <a:lstStyle/>
          <a:p>
            <a:r>
              <a:rPr lang="en-US" sz="3600" dirty="0" smtClean="0"/>
              <a:t>RTCA Development of a New Flammability Test for Electronic Boxes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936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Pass/Fail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050213" cy="4391025"/>
          </a:xfrm>
        </p:spPr>
        <p:txBody>
          <a:bodyPr/>
          <a:lstStyle/>
          <a:p>
            <a:r>
              <a:rPr lang="en-US" sz="2200" dirty="0" smtClean="0"/>
              <a:t>4 sheets of 1” x 6” x 1/16” </a:t>
            </a:r>
            <a:r>
              <a:rPr lang="en-US" sz="2200" dirty="0" err="1" smtClean="0"/>
              <a:t>garolite</a:t>
            </a:r>
            <a:r>
              <a:rPr lang="en-US" sz="2200" dirty="0" smtClean="0"/>
              <a:t> and 1 sheet of 1/8” </a:t>
            </a:r>
            <a:r>
              <a:rPr lang="en-US" sz="2200" dirty="0" err="1" smtClean="0"/>
              <a:t>garolite</a:t>
            </a:r>
            <a:r>
              <a:rPr lang="en-US" sz="2200" dirty="0" smtClean="0"/>
              <a:t> placed 0.75” above box</a:t>
            </a:r>
          </a:p>
          <a:p>
            <a:r>
              <a:rPr lang="en-US" sz="2200" dirty="0" smtClean="0"/>
              <a:t>PCB with (17) 50V 15</a:t>
            </a:r>
            <a:r>
              <a:rPr lang="el-GR" sz="2200" dirty="0" smtClean="0"/>
              <a:t>μ</a:t>
            </a:r>
            <a:r>
              <a:rPr lang="en-US" sz="2200" dirty="0" smtClean="0"/>
              <a:t>F capacitors</a:t>
            </a:r>
          </a:p>
          <a:p>
            <a:r>
              <a:rPr lang="en-US" sz="2200" dirty="0" smtClean="0"/>
              <a:t>4.25” x 2.125” PCB</a:t>
            </a:r>
          </a:p>
          <a:p>
            <a:r>
              <a:rPr lang="en-US" sz="2200" dirty="0" smtClean="0"/>
              <a:t>1.04 L/min max. fuel flow rate</a:t>
            </a: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966912"/>
            <a:ext cx="1731519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" y="3147298"/>
            <a:ext cx="68199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In Bunsen burner tests, 1” x 3” samples of 1/16” </a:t>
            </a:r>
            <a:r>
              <a:rPr lang="en-US" sz="2200" b="1" dirty="0" err="1"/>
              <a:t>garolite</a:t>
            </a:r>
            <a:r>
              <a:rPr lang="en-US" sz="2200" b="1" dirty="0"/>
              <a:t> ignited in 5s, 1/8” ignited in </a:t>
            </a:r>
            <a:r>
              <a:rPr lang="en-US" sz="2200" b="1" dirty="0" smtClean="0"/>
              <a:t>14s.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 smtClean="0"/>
              <a:t>Does </a:t>
            </a:r>
            <a:r>
              <a:rPr lang="en-US" sz="2000" dirty="0"/>
              <a:t>not self-extinguish once ignited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Took 7s to ignite with 2 and 3 inch flames unless the sample was moved higher to be in hottest part of flame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12” x 3” sample ignited in same time</a:t>
            </a:r>
          </a:p>
        </p:txBody>
      </p:sp>
    </p:spTree>
    <p:extLst>
      <p:ext uri="{BB962C8B-B14F-4D97-AF65-F5344CB8AC3E}">
        <p14:creationId xmlns:p14="http://schemas.microsoft.com/office/powerpoint/2010/main" val="105490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Flames escaped box </a:t>
            </a:r>
            <a:r>
              <a:rPr lang="en-US" dirty="0" smtClean="0"/>
              <a:t>11 </a:t>
            </a:r>
            <a:r>
              <a:rPr lang="en-US" dirty="0"/>
              <a:t>times for a cumulative </a:t>
            </a:r>
            <a:r>
              <a:rPr lang="en-US" dirty="0" smtClean="0"/>
              <a:t>6.19 </a:t>
            </a:r>
            <a:r>
              <a:rPr lang="en-US" dirty="0"/>
              <a:t>seconds</a:t>
            </a:r>
          </a:p>
        </p:txBody>
      </p:sp>
      <p:pic>
        <p:nvPicPr>
          <p:cNvPr id="3" name="PCB with capacitors and garolite placed above NO SOUND 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Pass/Fail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71600"/>
            <a:ext cx="8050213" cy="4724400"/>
          </a:xfrm>
        </p:spPr>
        <p:txBody>
          <a:bodyPr/>
          <a:lstStyle/>
          <a:p>
            <a:r>
              <a:rPr lang="en-US" sz="2400" dirty="0" smtClean="0"/>
              <a:t>Difficult to determine amount of time flames escaped box in situation like this</a:t>
            </a:r>
          </a:p>
          <a:p>
            <a:pPr lvl="1"/>
            <a:r>
              <a:rPr lang="en-US" sz="2000" dirty="0" smtClean="0"/>
              <a:t>Watch video frame-by-frame to get exact time</a:t>
            </a:r>
          </a:p>
          <a:p>
            <a:r>
              <a:rPr lang="en-US" sz="2400" dirty="0" smtClean="0"/>
              <a:t>Most tests will likely be easy to determine pass or fail because either:</a:t>
            </a:r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o flames will escape </a:t>
            </a:r>
          </a:p>
          <a:p>
            <a:pPr lvl="1"/>
            <a:r>
              <a:rPr lang="en-US" sz="2000" dirty="0"/>
              <a:t>F</a:t>
            </a:r>
            <a:r>
              <a:rPr lang="en-US" sz="2000" dirty="0" smtClean="0"/>
              <a:t>lames will be outside the box for a long time</a:t>
            </a:r>
          </a:p>
          <a:p>
            <a:pPr lvl="1"/>
            <a:r>
              <a:rPr lang="en-US" sz="2000" dirty="0" smtClean="0"/>
              <a:t>Flames will escape once or twice for a few seconds each rather than several small explosions with &lt;1 sec. flame time each</a:t>
            </a:r>
          </a:p>
          <a:p>
            <a:r>
              <a:rPr lang="en-US" sz="2400" dirty="0" smtClean="0"/>
              <a:t>Borderline test results will likely require video for assistance in measuring flame time</a:t>
            </a:r>
          </a:p>
          <a:p>
            <a:pPr lvl="1"/>
            <a:r>
              <a:rPr lang="en-US" sz="2000" dirty="0" smtClean="0"/>
              <a:t>Possible use infrared camera?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576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st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914" t="10996" r="23632" b="33945"/>
          <a:stretch>
            <a:fillRect/>
          </a:stretch>
        </p:blipFill>
        <p:spPr>
          <a:xfrm>
            <a:off x="54864" y="533400"/>
            <a:ext cx="9045410" cy="5664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969" y="16406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Tiny </a:t>
            </a:r>
            <a:r>
              <a:rPr lang="en-US" dirty="0" err="1" smtClean="0"/>
              <a:t>flamelets</a:t>
            </a:r>
            <a:r>
              <a:rPr lang="en-US" dirty="0"/>
              <a:t> </a:t>
            </a:r>
            <a:r>
              <a:rPr lang="en-US" dirty="0" smtClean="0"/>
              <a:t>coming through holes in box should not count as flames escaping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only flame time as pass/fail criteria looks promising since larger flames do not seem to ignite materials easier</a:t>
            </a:r>
          </a:p>
          <a:p>
            <a:r>
              <a:rPr lang="en-US" dirty="0" smtClean="0"/>
              <a:t>Will recommend that video is taken of tests to aid in measuring flame time</a:t>
            </a:r>
          </a:p>
          <a:p>
            <a:r>
              <a:rPr lang="en-US" dirty="0" smtClean="0"/>
              <a:t>Need to do comparative testing to ensure repeatable results across labs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829" y="1926915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Contact</a:t>
            </a:r>
            <a:r>
              <a:rPr lang="en-US" sz="1800" dirty="0" smtClean="0"/>
              <a:t>:</a:t>
            </a:r>
            <a:endParaRPr lang="en-US" sz="180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Federal Aviation Administration</a:t>
            </a:r>
            <a:endParaRPr lang="en-US" sz="16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William </a:t>
            </a:r>
            <a:r>
              <a:rPr lang="en-US" sz="1600" b="0" dirty="0"/>
              <a:t>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Fire Safety Branch, Bldg. 203</a:t>
            </a:r>
            <a:endParaRPr lang="en-US" sz="1600" b="0" dirty="0"/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/>
              <a:t>Atlantic </a:t>
            </a:r>
            <a:r>
              <a:rPr lang="en-US" sz="1600" b="0" dirty="0" smtClean="0"/>
              <a:t>City Int’l Airport, </a:t>
            </a:r>
            <a:r>
              <a:rPr lang="en-US" sz="1600" b="0" dirty="0"/>
              <a:t>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 smtClean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600" b="0" dirty="0"/>
              <a:t>s</a:t>
            </a:r>
            <a:r>
              <a:rPr lang="en-US" sz="1600" b="0" dirty="0" smtClean="0"/>
              <a:t>teven.rehn@faa.gov</a:t>
            </a:r>
            <a:endParaRPr lang="en-US" sz="16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15169" y="839180"/>
            <a:ext cx="644763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4000" b="1">
                <a:solidFill>
                  <a:srgbClr val="1D2F68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Questions?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7428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0" y="1400175"/>
            <a:ext cx="8050213" cy="4391025"/>
          </a:xfrm>
        </p:spPr>
        <p:txBody>
          <a:bodyPr/>
          <a:lstStyle/>
          <a:p>
            <a:r>
              <a:rPr lang="en-US" sz="2400" dirty="0" smtClean="0"/>
              <a:t>Working on new method to fire test electronic boxes whole, rather than test individual components in Bunsen burner</a:t>
            </a:r>
          </a:p>
          <a:p>
            <a:r>
              <a:rPr lang="en-US" sz="2400" dirty="0"/>
              <a:t>Test method based on Telecom Industry test ANSI T1.319</a:t>
            </a:r>
          </a:p>
          <a:p>
            <a:r>
              <a:rPr lang="en-US" sz="2400" dirty="0" smtClean="0"/>
              <a:t>Will be added to RTCA-DO160H</a:t>
            </a:r>
          </a:p>
          <a:p>
            <a:pPr lvl="1"/>
            <a:r>
              <a:rPr lang="en-US" sz="2000" dirty="0" smtClean="0"/>
              <a:t>Draft due to committee in Spring 2020</a:t>
            </a:r>
          </a:p>
          <a:p>
            <a:r>
              <a:rPr lang="en-US" sz="2400" dirty="0" smtClean="0"/>
              <a:t>Focused on refining test method </a:t>
            </a:r>
            <a:endParaRPr lang="en-US" sz="2400" dirty="0"/>
          </a:p>
          <a:p>
            <a:r>
              <a:rPr lang="en-US" sz="2400" dirty="0" smtClean="0"/>
              <a:t>Since the last meeting: </a:t>
            </a:r>
          </a:p>
          <a:p>
            <a:pPr lvl="1"/>
            <a:r>
              <a:rPr lang="en-US" sz="2000" dirty="0" smtClean="0"/>
              <a:t>Mainly focused on defining a pass/fail criteria</a:t>
            </a:r>
          </a:p>
        </p:txBody>
      </p:sp>
    </p:spTree>
    <p:extLst>
      <p:ext uri="{BB962C8B-B14F-4D97-AF65-F5344CB8AC3E}">
        <p14:creationId xmlns:p14="http://schemas.microsoft.com/office/powerpoint/2010/main" val="5404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Programmable Line Burner</a:t>
            </a:r>
            <a:endParaRPr lang="en-US" dirty="0"/>
          </a:p>
        </p:txBody>
      </p:sp>
      <p:pic>
        <p:nvPicPr>
          <p:cNvPr id="2050" name="Picture 2" descr="C:\Users\Steven Rehn\Documents\RTCA\Pictures\Burner Pictures\IMAG2275 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4600"/>
            <a:ext cx="4894266" cy="34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194137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3/8” stainless steel tube with (11) 7/64” holes places 1/2”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Methane Fuel with variable flow rate controlled by computer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Burner holes can be covered for smaller box or lower flow rates</a:t>
            </a:r>
          </a:p>
        </p:txBody>
      </p:sp>
    </p:spTree>
    <p:extLst>
      <p:ext uri="{BB962C8B-B14F-4D97-AF65-F5344CB8AC3E}">
        <p14:creationId xmlns:p14="http://schemas.microsoft.com/office/powerpoint/2010/main" val="20932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Pass/Fail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Original idea was that no flame more severe than the 1.5-inch, 12-second vertical Bunsen burner flame should be allowed to escape box</a:t>
            </a:r>
          </a:p>
          <a:p>
            <a:r>
              <a:rPr lang="en-US" sz="2400" dirty="0" smtClean="0"/>
              <a:t>Difficult to measure flame height and time at the same time</a:t>
            </a:r>
          </a:p>
          <a:p>
            <a:r>
              <a:rPr lang="en-US" sz="2400" dirty="0" smtClean="0"/>
              <a:t>What if there is a bigger flame for a shorter time or smaller flame for a longer time?</a:t>
            </a:r>
          </a:p>
          <a:p>
            <a:r>
              <a:rPr lang="en-US" sz="2400" dirty="0" smtClean="0"/>
              <a:t>New idea is to only measure time so testing was done to see if a larger flame for a shorter time would be more severe than Bunsen burner flame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0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Pass/Fail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371600"/>
            <a:ext cx="8050213" cy="43910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In Bunsen burner tests, 1” x 3” samples of 1/16” </a:t>
            </a:r>
            <a:r>
              <a:rPr lang="en-US" sz="2200" dirty="0" err="1"/>
              <a:t>garolite</a:t>
            </a:r>
            <a:r>
              <a:rPr lang="en-US" sz="2200" dirty="0"/>
              <a:t> ignited in </a:t>
            </a:r>
            <a:r>
              <a:rPr lang="en-US" sz="2200" dirty="0" smtClean="0"/>
              <a:t>5 sec, </a:t>
            </a:r>
            <a:r>
              <a:rPr lang="en-US" sz="2200" dirty="0"/>
              <a:t>1/8” ignited in </a:t>
            </a:r>
            <a:r>
              <a:rPr lang="en-US" sz="2200" dirty="0" smtClean="0"/>
              <a:t>14 sec.</a:t>
            </a: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Does not self-extinguish once ignited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Took </a:t>
            </a:r>
            <a:r>
              <a:rPr lang="en-US" sz="2000" dirty="0" smtClean="0"/>
              <a:t>7 sec </a:t>
            </a:r>
            <a:r>
              <a:rPr lang="en-US" sz="2000" dirty="0"/>
              <a:t>to ignite with 2 and 3 inch flames unless the sample was moved higher to be in hottest part of flame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12” x 3” sample ignited in same time</a:t>
            </a:r>
          </a:p>
          <a:p>
            <a:r>
              <a:rPr lang="en-US" sz="2200" dirty="0" smtClean="0"/>
              <a:t>Tested several samples of 1/16” </a:t>
            </a:r>
            <a:r>
              <a:rPr lang="en-US" sz="2200" dirty="0" err="1" smtClean="0"/>
              <a:t>garolite</a:t>
            </a:r>
            <a:r>
              <a:rPr lang="en-US" sz="2200" dirty="0" smtClean="0"/>
              <a:t> with line burner while varying fuel flow rate, sample distance above burner, and flame time.</a:t>
            </a:r>
          </a:p>
          <a:p>
            <a:pPr lvl="1"/>
            <a:r>
              <a:rPr lang="en-US" sz="2000" dirty="0" smtClean="0"/>
              <a:t>8 L/min, 4 in. above burner</a:t>
            </a:r>
          </a:p>
          <a:p>
            <a:pPr lvl="1"/>
            <a:r>
              <a:rPr lang="en-US" sz="2000" dirty="0" smtClean="0"/>
              <a:t>3.5 L/min, 2.5 in. above burner</a:t>
            </a:r>
          </a:p>
          <a:p>
            <a:pPr lvl="1"/>
            <a:r>
              <a:rPr lang="en-US" sz="2000" dirty="0" smtClean="0"/>
              <a:t>0.14 L/min, 0.75 in. above burner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94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" y="127228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 L/min flame, 4-inch distance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8700" y="127464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3.5 L/min flame, 2.5-inch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4572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5-second flame time</a:t>
            </a:r>
            <a:endParaRPr lang="en-US" sz="2400" b="1" dirty="0"/>
          </a:p>
        </p:txBody>
      </p:sp>
      <p:pic>
        <p:nvPicPr>
          <p:cNvPr id="4" name="8L-min, 5 Sec Flame 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28800"/>
            <a:ext cx="4572000" cy="2571750"/>
          </a:xfrm>
          <a:prstGeom prst="rect">
            <a:avLst/>
          </a:prstGeom>
        </p:spPr>
      </p:pic>
      <p:pic>
        <p:nvPicPr>
          <p:cNvPr id="7" name="3.5L-min, 5 sec flame Edite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8288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6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9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8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27101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3.5 L/min flame, 2.5-inch distance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1259348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0.14 L/min flame, 0.75-inch distance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4572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5-second flame time</a:t>
            </a:r>
            <a:endParaRPr lang="en-US" sz="2400" b="1" dirty="0"/>
          </a:p>
        </p:txBody>
      </p:sp>
      <p:pic>
        <p:nvPicPr>
          <p:cNvPr id="4" name="3.5L-min, 5 sec flame Edi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828800"/>
            <a:ext cx="4572000" cy="2571750"/>
          </a:xfrm>
          <a:prstGeom prst="rect">
            <a:avLst/>
          </a:prstGeom>
        </p:spPr>
      </p:pic>
      <p:pic>
        <p:nvPicPr>
          <p:cNvPr id="5" name="0.14L-min, 5 Sec Flame Edited - Goo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82880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5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609600"/>
            <a:ext cx="624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8 L/min flame, 4-inch distance, 7 seconds</a:t>
            </a:r>
            <a:endParaRPr lang="en-US" sz="2000" dirty="0"/>
          </a:p>
        </p:txBody>
      </p:sp>
      <p:pic>
        <p:nvPicPr>
          <p:cNvPr id="3" name="8L-min 7 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37160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Pass/Fail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Larger flames did not ignite material more easily than smaller flames</a:t>
            </a:r>
          </a:p>
          <a:p>
            <a:r>
              <a:rPr lang="en-US" dirty="0" smtClean="0"/>
              <a:t>Location of material in flame had much bigger effect than flame size</a:t>
            </a:r>
          </a:p>
          <a:p>
            <a:pPr lvl="1"/>
            <a:r>
              <a:rPr lang="en-US" dirty="0" smtClean="0"/>
              <a:t>Material ignited more easily in hottest part of flame</a:t>
            </a:r>
          </a:p>
          <a:p>
            <a:r>
              <a:rPr lang="en-US" dirty="0" smtClean="0"/>
              <a:t>Smaller flames ignited material in less time because it was easier to place in hottest part of flame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Good FAA Template</Template>
  <TotalTime>18218</TotalTime>
  <Words>710</Words>
  <Application>Microsoft Office PowerPoint</Application>
  <PresentationFormat>On-screen Show (4:3)</PresentationFormat>
  <Paragraphs>72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Good FAA Template</vt:lpstr>
      <vt:lpstr>RTCA Development of a New Flammability Test for Electronic Boxes</vt:lpstr>
      <vt:lpstr>Introduction</vt:lpstr>
      <vt:lpstr>Programmable Line Burner</vt:lpstr>
      <vt:lpstr>Pass/Fail Criteria</vt:lpstr>
      <vt:lpstr>Pass/Fail Criteria</vt:lpstr>
      <vt:lpstr>PowerPoint Presentation</vt:lpstr>
      <vt:lpstr>PowerPoint Presentation</vt:lpstr>
      <vt:lpstr>PowerPoint Presentation</vt:lpstr>
      <vt:lpstr>Pass/Fail Criteria</vt:lpstr>
      <vt:lpstr>Pass/Fail Criteria</vt:lpstr>
      <vt:lpstr>PowerPoint Presentation</vt:lpstr>
      <vt:lpstr>Pass/Fail Criteria</vt:lpstr>
      <vt:lpstr>PowerPoint Presentation</vt:lpstr>
      <vt:lpstr>Conclusion &amp; Future Work</vt:lpstr>
      <vt:lpstr>PowerPoint Presentation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RTCA Update</dc:title>
  <dc:creator>Rehn, Steven (FAA)</dc:creator>
  <cp:lastModifiedBy>Rehn, Steven (FAA)</cp:lastModifiedBy>
  <cp:revision>411</cp:revision>
  <cp:lastPrinted>2018-10-29T12:46:15Z</cp:lastPrinted>
  <dcterms:created xsi:type="dcterms:W3CDTF">2014-10-21T17:14:27Z</dcterms:created>
  <dcterms:modified xsi:type="dcterms:W3CDTF">2018-10-29T14:12:39Z</dcterms:modified>
</cp:coreProperties>
</file>