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4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73" r:id="rId15"/>
    <p:sldId id="269" r:id="rId16"/>
    <p:sldId id="271" r:id="rId17"/>
    <p:sldId id="270" r:id="rId18"/>
    <p:sldId id="272" r:id="rId19"/>
    <p:sldId id="26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Scaled Methane</a:t>
            </a:r>
            <a:r>
              <a:rPr lang="en-US" baseline="0"/>
              <a:t> Flow Rate Examples</a:t>
            </a:r>
            <a:endParaRPr lang="en-US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7 cm Board</c:v>
          </c:tx>
          <c:xVal>
            <c:numRef>
              <c:f>Sheet1!$B$4:$B$9</c:f>
              <c:numCache>
                <c:formatCode>0</c:formatCode>
                <c:ptCount val="6"/>
                <c:pt idx="0">
                  <c:v>0</c:v>
                </c:pt>
                <c:pt idx="1">
                  <c:v>15</c:v>
                </c:pt>
                <c:pt idx="2">
                  <c:v>85</c:v>
                </c:pt>
                <c:pt idx="3">
                  <c:v>140.60478675273811</c:v>
                </c:pt>
                <c:pt idx="4">
                  <c:v>270</c:v>
                </c:pt>
                <c:pt idx="5">
                  <c:v>270</c:v>
                </c:pt>
              </c:numCache>
            </c:numRef>
          </c:xVal>
          <c:yVal>
            <c:numRef>
              <c:f>Sheet1!$C$4:$C$9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 formatCode="0.00">
                  <c:v>1.4297283134151391</c:v>
                </c:pt>
                <c:pt idx="3" formatCode="0">
                  <c:v>1</c:v>
                </c:pt>
                <c:pt idx="4">
                  <c:v>1</c:v>
                </c:pt>
                <c:pt idx="5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v>15 cm Board</c:v>
          </c:tx>
          <c:xVal>
            <c:numRef>
              <c:f>Sheet1!$D$4:$D$9</c:f>
              <c:numCache>
                <c:formatCode>0</c:formatCode>
                <c:ptCount val="6"/>
                <c:pt idx="0">
                  <c:v>0</c:v>
                </c:pt>
                <c:pt idx="1">
                  <c:v>15</c:v>
                </c:pt>
                <c:pt idx="2">
                  <c:v>85</c:v>
                </c:pt>
                <c:pt idx="3">
                  <c:v>221.59851771859923</c:v>
                </c:pt>
                <c:pt idx="4">
                  <c:v>270</c:v>
                </c:pt>
                <c:pt idx="5">
                  <c:v>270</c:v>
                </c:pt>
              </c:numCache>
            </c:numRef>
          </c:xVal>
          <c:yVal>
            <c:numRef>
              <c:f>Sheet1!$E$4:$E$9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 formatCode="0.00">
                  <c:v>3.8221969923241357</c:v>
                </c:pt>
                <c:pt idx="3" formatCode="0">
                  <c:v>1</c:v>
                </c:pt>
                <c:pt idx="4">
                  <c:v>1</c:v>
                </c:pt>
                <c:pt idx="5">
                  <c:v>0</c:v>
                </c:pt>
              </c:numCache>
            </c:numRef>
          </c:yVal>
          <c:smooth val="0"/>
        </c:ser>
        <c:ser>
          <c:idx val="2"/>
          <c:order val="2"/>
          <c:tx>
            <c:v>22 cm Board</c:v>
          </c:tx>
          <c:xVal>
            <c:numRef>
              <c:f>Sheet1!$F$4:$F$9</c:f>
              <c:numCache>
                <c:formatCode>0</c:formatCode>
                <c:ptCount val="6"/>
                <c:pt idx="0">
                  <c:v>0</c:v>
                </c:pt>
                <c:pt idx="1">
                  <c:v>15</c:v>
                </c:pt>
                <c:pt idx="2">
                  <c:v>85</c:v>
                </c:pt>
                <c:pt idx="3">
                  <c:v>240.28753946994269</c:v>
                </c:pt>
                <c:pt idx="4">
                  <c:v>270</c:v>
                </c:pt>
                <c:pt idx="5">
                  <c:v>270</c:v>
                </c:pt>
              </c:numCache>
            </c:numRef>
          </c:xVal>
          <c:yVal>
            <c:numRef>
              <c:f>Sheet1!$G$4:$G$9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 formatCode="0.00">
                  <c:v>6.2263439883362315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</c:numCache>
            </c:numRef>
          </c:yVal>
          <c:smooth val="0"/>
        </c:ser>
        <c:ser>
          <c:idx val="3"/>
          <c:order val="3"/>
          <c:tx>
            <c:v>29 cm Board</c:v>
          </c:tx>
          <c:xVal>
            <c:numRef>
              <c:f>Sheet1!$H$4:$H$9</c:f>
              <c:numCache>
                <c:formatCode>0</c:formatCode>
                <c:ptCount val="6"/>
                <c:pt idx="0">
                  <c:v>0</c:v>
                </c:pt>
                <c:pt idx="1">
                  <c:v>15</c:v>
                </c:pt>
                <c:pt idx="2">
                  <c:v>85</c:v>
                </c:pt>
                <c:pt idx="3">
                  <c:v>249.0750745149918</c:v>
                </c:pt>
                <c:pt idx="4">
                  <c:v>270</c:v>
                </c:pt>
                <c:pt idx="5">
                  <c:v>270</c:v>
                </c:pt>
              </c:numCache>
            </c:numRef>
          </c:xVal>
          <c:yVal>
            <c:numRef>
              <c:f>Sheet1!$I$4:$I$9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 formatCode="0.00">
                  <c:v>8.8411306473967795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457664"/>
        <c:axId val="33459584"/>
      </c:scatterChart>
      <c:valAx>
        <c:axId val="33457664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(s)</a:t>
                </a:r>
              </a:p>
            </c:rich>
          </c:tx>
          <c:layout/>
          <c:overlay val="0"/>
        </c:title>
        <c:numFmt formatCode="0" sourceLinked="1"/>
        <c:majorTickMark val="none"/>
        <c:minorTickMark val="none"/>
        <c:tickLblPos val="nextTo"/>
        <c:crossAx val="33459584"/>
        <c:crosses val="autoZero"/>
        <c:crossBetween val="midCat"/>
      </c:valAx>
      <c:valAx>
        <c:axId val="334595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Methane Flwo Rate (L/min)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3345766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rgbClr val="FFFFFF"/>
    </a:solidFill>
    <a:ln>
      <a:solidFill>
        <a:srgbClr val="BBE0E3"/>
      </a:solidFill>
    </a:ln>
  </c:sp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 sz="120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sz="3200" dirty="0" smtClean="0"/>
              <a:t>RTCA Update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427038" y="4497388"/>
            <a:ext cx="48228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>
                <a:solidFill>
                  <a:srgbClr val="002060"/>
                </a:solidFill>
              </a:rPr>
              <a:t>Presented </a:t>
            </a:r>
            <a:r>
              <a:rPr lang="en-US" sz="1600" baseline="0" dirty="0" smtClean="0">
                <a:solidFill>
                  <a:srgbClr val="002060"/>
                </a:solidFill>
              </a:rPr>
              <a:t>to: International Aircraft Materials Fire Test Working Group Meeting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 smtClean="0">
                <a:solidFill>
                  <a:srgbClr val="002060"/>
                </a:solidFill>
              </a:rPr>
              <a:t>By: Steven Rehn</a:t>
            </a:r>
          </a:p>
          <a:p>
            <a:pPr>
              <a:buFontTx/>
              <a:buNone/>
            </a:pPr>
            <a:r>
              <a:rPr lang="en-US" sz="1600" baseline="0" dirty="0" smtClean="0">
                <a:solidFill>
                  <a:srgbClr val="002060"/>
                </a:solidFill>
              </a:rPr>
              <a:t>Date: 10/19/2015</a:t>
            </a:r>
            <a:endParaRPr lang="en-US" sz="1600" baseline="0" dirty="0">
              <a:solidFill>
                <a:srgbClr val="002060"/>
              </a:solidFill>
            </a:endParaRPr>
          </a:p>
        </p:txBody>
      </p:sp>
      <p:pic>
        <p:nvPicPr>
          <p:cNvPr id="10" name="Picture 108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31892"/>
          <a:stretch/>
        </p:blipFill>
        <p:spPr bwMode="auto">
          <a:xfrm>
            <a:off x="5577840" y="-3665"/>
            <a:ext cx="3566160" cy="68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80"/>
          <p:cNvGrpSpPr>
            <a:grpSpLocks/>
          </p:cNvGrpSpPr>
          <p:nvPr userDrawn="1"/>
        </p:nvGrpSpPr>
        <p:grpSpPr bwMode="auto">
          <a:xfrm>
            <a:off x="5873750" y="271463"/>
            <a:ext cx="2895600" cy="909638"/>
            <a:chOff x="3700" y="171"/>
            <a:chExt cx="1824" cy="573"/>
          </a:xfrm>
        </p:grpSpPr>
        <p:pic>
          <p:nvPicPr>
            <p:cNvPr id="12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85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29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10/19/2015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RTCA Update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56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87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37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27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88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91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38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7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200" dirty="0" smtClean="0">
                <a:effectLst/>
                <a:latin typeface="Calibri"/>
                <a:ea typeface="Calibri"/>
                <a:cs typeface="Times New Roman"/>
              </a:rPr>
              <a:t>RTCA Update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fld id="{C3A244F5-7FE5-46E3-804D-50BE7C319FE2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ADFE1FFA-99DE-4EF5-8175-A64CAA318E4A}" type="slidenum">
              <a:rPr lang="en-US" sz="1200" b="0" baseline="0">
                <a:solidFill>
                  <a:schemeClr val="bg1">
                    <a:lumMod val="50000"/>
                  </a:schemeClr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0" baseline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349" name="Text Box 29"/>
          <p:cNvSpPr txBox="1">
            <a:spLocks noChangeArrowheads="1"/>
          </p:cNvSpPr>
          <p:nvPr/>
        </p:nvSpPr>
        <p:spPr bwMode="auto">
          <a:xfrm>
            <a:off x="1676400" y="6205538"/>
            <a:ext cx="3733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effectLst/>
                <a:latin typeface="+mn-lt"/>
                <a:ea typeface="Calibri"/>
                <a:cs typeface="Times New Roman"/>
              </a:rPr>
              <a:t>RTCA Update</a:t>
            </a:r>
            <a:endParaRPr lang="en-US" sz="1200" baseline="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441325" y="6205538"/>
            <a:ext cx="1082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200" dirty="0" smtClean="0">
                <a:solidFill>
                  <a:srgbClr val="C0C0C0"/>
                </a:solidFill>
              </a:rPr>
              <a:t>10/19/2015</a:t>
            </a:r>
            <a:endParaRPr lang="en-US" sz="1200" dirty="0">
              <a:solidFill>
                <a:srgbClr val="C0C0C0"/>
              </a:solidFill>
            </a:endParaRPr>
          </a:p>
        </p:txBody>
      </p: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5708650" y="6126158"/>
            <a:ext cx="2047875" cy="660400"/>
            <a:chOff x="3596" y="3859"/>
            <a:chExt cx="1290" cy="416"/>
          </a:xfrm>
        </p:grpSpPr>
        <p:pic>
          <p:nvPicPr>
            <p:cNvPr id="15" name="Picture 26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baseline="0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baseline="0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4000" b="1" baseline="0" smtClean="0">
          <a:solidFill>
            <a:srgbClr val="1D2F68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62000"/>
            <a:ext cx="4983162" cy="1395412"/>
          </a:xfrm>
        </p:spPr>
        <p:txBody>
          <a:bodyPr/>
          <a:lstStyle/>
          <a:p>
            <a:r>
              <a:rPr lang="en-US" sz="4800" dirty="0" smtClean="0"/>
              <a:t>RTCA Update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1936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Requires </a:t>
            </a:r>
            <a:r>
              <a:rPr lang="en-US" dirty="0"/>
              <a:t>insertion of a programmable burner into the equipment </a:t>
            </a:r>
            <a:r>
              <a:rPr lang="en-US" dirty="0" smtClean="0"/>
              <a:t>chassis</a:t>
            </a:r>
          </a:p>
          <a:p>
            <a:r>
              <a:rPr lang="en-US" dirty="0" smtClean="0"/>
              <a:t>Flame </a:t>
            </a:r>
            <a:r>
              <a:rPr lang="en-US" dirty="0"/>
              <a:t>is placed to impinge area within chassis with most fuel load</a:t>
            </a:r>
          </a:p>
          <a:p>
            <a:r>
              <a:rPr lang="en-US" dirty="0" smtClean="0"/>
              <a:t>Heat </a:t>
            </a:r>
            <a:r>
              <a:rPr lang="en-US" dirty="0"/>
              <a:t>released is measured along with observations of smoke</a:t>
            </a:r>
          </a:p>
          <a:p>
            <a:r>
              <a:rPr lang="en-US" dirty="0" smtClean="0"/>
              <a:t>Fire is not allowed to escape </a:t>
            </a:r>
            <a:r>
              <a:rPr lang="en-US" dirty="0"/>
              <a:t>the enclosure to ignite any surrounding equipment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33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170" y="2590800"/>
            <a:ext cx="4467225" cy="318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57300"/>
            <a:ext cx="421157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27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</a:t>
            </a:r>
            <a:endParaRPr lang="en-US" dirty="0"/>
          </a:p>
        </p:txBody>
      </p:sp>
      <p:pic>
        <p:nvPicPr>
          <p:cNvPr id="4" name="A9R4654.tm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295400"/>
            <a:ext cx="5854700" cy="4391025"/>
          </a:xfrm>
        </p:spPr>
      </p:pic>
    </p:spTree>
    <p:extLst>
      <p:ext uri="{BB962C8B-B14F-4D97-AF65-F5344CB8AC3E}">
        <p14:creationId xmlns:p14="http://schemas.microsoft.com/office/powerpoint/2010/main" val="149609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</a:t>
            </a:r>
            <a:endParaRPr lang="en-US" dirty="0"/>
          </a:p>
        </p:txBody>
      </p:sp>
      <p:pic>
        <p:nvPicPr>
          <p:cNvPr id="4" name="A9R4657.tm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295400"/>
            <a:ext cx="5854700" cy="4391025"/>
          </a:xfrm>
        </p:spPr>
      </p:pic>
    </p:spTree>
    <p:extLst>
      <p:ext uri="{BB962C8B-B14F-4D97-AF65-F5344CB8AC3E}">
        <p14:creationId xmlns:p14="http://schemas.microsoft.com/office/powerpoint/2010/main" val="138358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477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79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Foam block + heptane as fuel source</a:t>
            </a:r>
          </a:p>
          <a:p>
            <a:r>
              <a:rPr lang="en-US" dirty="0" smtClean="0"/>
              <a:t>Fuel load is based on the mass of each material in the box and its combustion energy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143649"/>
              </p:ext>
            </p:extLst>
          </p:nvPr>
        </p:nvGraphicFramePr>
        <p:xfrm>
          <a:off x="2819400" y="3505200"/>
          <a:ext cx="3200400" cy="2309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1905000"/>
              </a:tblGrid>
              <a:tr h="63289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Polymer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Combustion Energy (MJ/kg)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001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Epoxy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34.3</a:t>
                      </a:r>
                      <a:endParaRPr lang="en-US" sz="1600" dirty="0"/>
                    </a:p>
                  </a:txBody>
                  <a:tcPr/>
                </a:tc>
              </a:tr>
              <a:tr h="3001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32.6</a:t>
                      </a:r>
                      <a:endParaRPr lang="en-US" sz="1600" dirty="0"/>
                    </a:p>
                  </a:txBody>
                  <a:tcPr/>
                </a:tc>
              </a:tr>
              <a:tr h="3001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47</a:t>
                      </a:r>
                      <a:endParaRPr lang="en-US" sz="1600" dirty="0"/>
                    </a:p>
                  </a:txBody>
                  <a:tcPr/>
                </a:tc>
              </a:tr>
              <a:tr h="3001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47</a:t>
                      </a:r>
                      <a:endParaRPr lang="en-US" sz="1600" dirty="0"/>
                    </a:p>
                  </a:txBody>
                  <a:tcPr/>
                </a:tc>
              </a:tr>
              <a:tr h="3001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23.2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053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Foam block + heptane is sized to match the combustion energy of the internal components of the box</a:t>
            </a:r>
          </a:p>
          <a:p>
            <a:r>
              <a:rPr lang="en-US" sz="2400" dirty="0" smtClean="0"/>
              <a:t>Ratio is kept close to 10mL heptane to 4”x4”x9” foam block, but can be adjusted if space is limited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Foam block is positioned near critical parts for worst case scenario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22676"/>
              </p:ext>
            </p:extLst>
          </p:nvPr>
        </p:nvGraphicFramePr>
        <p:xfrm>
          <a:off x="3048000" y="3505200"/>
          <a:ext cx="2971800" cy="1290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1676400"/>
              </a:tblGrid>
              <a:tr h="60959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Fire Source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Combustion Energy (MJ/kg)</a:t>
                      </a:r>
                    </a:p>
                  </a:txBody>
                  <a:tcPr/>
                </a:tc>
              </a:tr>
              <a:tr h="3406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37.3</a:t>
                      </a:r>
                      <a:endParaRPr lang="en-US" sz="1600" dirty="0"/>
                    </a:p>
                  </a:txBody>
                  <a:tcPr/>
                </a:tc>
              </a:tr>
              <a:tr h="3406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n-Heptane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44.7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399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187" y="1676400"/>
            <a:ext cx="8050213" cy="4511675"/>
          </a:xfrm>
        </p:spPr>
        <p:txBody>
          <a:bodyPr/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Fire must not leave the housing and propagate into the surrounding area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00050"/>
            <a:ext cx="5181600" cy="481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67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 and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 identical electronic boxes using the two methods and compare results</a:t>
            </a:r>
          </a:p>
          <a:p>
            <a:r>
              <a:rPr lang="en-US" dirty="0" smtClean="0"/>
              <a:t>What measurements are taken?</a:t>
            </a:r>
          </a:p>
          <a:p>
            <a:r>
              <a:rPr lang="en-US" dirty="0" smtClean="0"/>
              <a:t>Pass/Fail criteria?</a:t>
            </a:r>
          </a:p>
          <a:p>
            <a:r>
              <a:rPr lang="en-US" dirty="0" smtClean="0"/>
              <a:t>Correlation to current Bunsen burner tests?</a:t>
            </a:r>
          </a:p>
          <a:p>
            <a:pPr lvl="1"/>
            <a:r>
              <a:rPr lang="en-US" dirty="0" smtClean="0"/>
              <a:t>Can you pass one test and not the other?</a:t>
            </a:r>
          </a:p>
          <a:p>
            <a:r>
              <a:rPr lang="en-US" dirty="0" smtClean="0"/>
              <a:t>What if there is an external fire source?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68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676400"/>
            <a:ext cx="8472488" cy="609600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64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RTCA DO-160G is the current international </a:t>
            </a:r>
            <a:r>
              <a:rPr lang="en-US" sz="2400" dirty="0"/>
              <a:t>standard for environmental testing of commercial </a:t>
            </a:r>
            <a:r>
              <a:rPr lang="en-US" sz="2400" dirty="0" smtClean="0"/>
              <a:t>avionics</a:t>
            </a:r>
          </a:p>
          <a:p>
            <a:r>
              <a:rPr lang="en-US" sz="2400" dirty="0" smtClean="0"/>
              <a:t>Section 26, Category C defines the flammability testing requirements for electronic housings and component parts</a:t>
            </a:r>
          </a:p>
          <a:p>
            <a:r>
              <a:rPr lang="en-US" sz="2400" dirty="0" smtClean="0"/>
              <a:t>Next revision for DO-160(H) is due January 2019</a:t>
            </a:r>
          </a:p>
          <a:p>
            <a:r>
              <a:rPr lang="en-US" sz="2400" dirty="0" smtClean="0"/>
              <a:t>The goal is to eliminate confusion on how to apply the current standards and simplify the tests required for the next revision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348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test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050213" cy="685800"/>
          </a:xfrm>
        </p:spPr>
        <p:txBody>
          <a:bodyPr/>
          <a:lstStyle/>
          <a:p>
            <a:r>
              <a:rPr lang="en-US" dirty="0" smtClean="0"/>
              <a:t>Small part exemptions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623716" cy="271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91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alternative </a:t>
            </a:r>
            <a:r>
              <a:rPr lang="en-US" dirty="0" smtClean="0"/>
              <a:t>test procedure </a:t>
            </a:r>
            <a:r>
              <a:rPr lang="en-US" dirty="0" smtClean="0"/>
              <a:t>where the electronic </a:t>
            </a:r>
            <a:r>
              <a:rPr lang="en-US" dirty="0"/>
              <a:t>enclosure </a:t>
            </a:r>
            <a:r>
              <a:rPr lang="en-US" dirty="0" smtClean="0"/>
              <a:t>with its internal components is tested whole </a:t>
            </a:r>
            <a:r>
              <a:rPr lang="en-US" dirty="0"/>
              <a:t>instead of </a:t>
            </a:r>
            <a:r>
              <a:rPr lang="en-US" dirty="0" smtClean="0"/>
              <a:t>testing each part individually</a:t>
            </a:r>
            <a:endParaRPr lang="en-US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91770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585966"/>
              </p:ext>
            </p:extLst>
          </p:nvPr>
        </p:nvGraphicFramePr>
        <p:xfrm>
          <a:off x="304800" y="990600"/>
          <a:ext cx="8559800" cy="4787265"/>
        </p:xfrm>
        <a:graphic>
          <a:graphicData uri="http://schemas.openxmlformats.org/drawingml/2006/table">
            <a:tbl>
              <a:tblPr/>
              <a:tblGrid>
                <a:gridCol w="2590800"/>
                <a:gridCol w="2057400"/>
                <a:gridCol w="2057400"/>
                <a:gridCol w="1854200"/>
              </a:tblGrid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Criterion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Approach 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Approach 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Approach 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Maximum allowable volume and/or outer dimensions of the box?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limit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to start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 L (1343 in</a:t>
                      </a:r>
                      <a:r>
                        <a:rPr lang="en-US" sz="14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65.5L (4000 in</a:t>
                      </a:r>
                      <a:r>
                        <a:rPr lang="en-US" sz="14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Maximum power dissipation (heat)?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limit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to start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 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 sure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1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Maximum vent holes? (percentage open or total open area?)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limit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to start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 to 5% open or &lt;200 mm</a:t>
                      </a:r>
                      <a:r>
                        <a:rPr lang="en-US" sz="14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4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 sure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Maximum forced venting with fan or other device? (maximum air flow rate?)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limit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to start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limit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to start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 sure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Does the location on the aircraft matter?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Pressurized section of fuselage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What type of tests do the Housing + labels + other exterior subparts have to pass?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If the box is metal,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 second vertical BB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 second vertical BB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Maximum flame that is allowed outside the box?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Minimal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1”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Evaluate smoke escaping box?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26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Test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447800"/>
            <a:ext cx="8050213" cy="4391025"/>
          </a:xfrm>
        </p:spPr>
        <p:txBody>
          <a:bodyPr/>
          <a:lstStyle/>
          <a:p>
            <a:r>
              <a:rPr lang="en-US" dirty="0" smtClean="0"/>
              <a:t>Identified two current test methods which test electronic enclosures whole</a:t>
            </a:r>
          </a:p>
          <a:p>
            <a:r>
              <a:rPr lang="en-US" dirty="0" smtClean="0"/>
              <a:t>These will be used as a starting point to be evaluated and refined for this group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899" y="3390900"/>
            <a:ext cx="3502553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81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8793" y="1295400"/>
                <a:ext cx="8050213" cy="4391025"/>
              </a:xfrm>
            </p:spPr>
            <p:txBody>
              <a:bodyPr/>
              <a:lstStyle/>
              <a:p>
                <a:r>
                  <a:rPr lang="en-US" dirty="0" smtClean="0"/>
                  <a:t>Methane </a:t>
                </a:r>
                <a:r>
                  <a:rPr lang="en-US" dirty="0" smtClean="0"/>
                  <a:t>line burner as fuel source</a:t>
                </a:r>
              </a:p>
              <a:p>
                <a:r>
                  <a:rPr lang="en-US" dirty="0" smtClean="0"/>
                  <a:t>11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0">
                            <a:latin typeface="Cambria Math"/>
                          </a:rPr>
                          <m:t>7</m:t>
                        </m:r>
                      </m:num>
                      <m:den>
                        <m:r>
                          <a:rPr lang="en-US" i="0">
                            <a:latin typeface="Cambria Math"/>
                          </a:rPr>
                          <m:t>64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"</m:t>
                    </m:r>
                  </m:oMath>
                </a14:m>
                <a:r>
                  <a:rPr lang="en-US" dirty="0" smtClean="0"/>
                  <a:t> holes spaced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0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"</m:t>
                    </m:r>
                  </m:oMath>
                </a14:m>
                <a:r>
                  <a:rPr lang="en-US" dirty="0" smtClean="0"/>
                  <a:t> apart</a:t>
                </a:r>
              </a:p>
              <a:p>
                <a:r>
                  <a:rPr lang="en-US" dirty="0" smtClean="0"/>
                  <a:t>Fuel regulated by a methane flow controller (simulates circuit board igniting and burning through to completion)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8793" y="1295400"/>
                <a:ext cx="8050213" cy="4391025"/>
              </a:xfrm>
              <a:blipFill rotWithShape="1">
                <a:blip r:embed="rId2"/>
                <a:stretch>
                  <a:fillRect l="-1287" t="-1389" r="-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2400"/>
            <a:ext cx="8305800" cy="198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70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If printed circuit boards (PCB) are oriented horizontally, methane flow rate is fixed at 5L/min for 120s</a:t>
                </a:r>
              </a:p>
              <a:p>
                <a:r>
                  <a:rPr lang="en-US" dirty="0" smtClean="0"/>
                  <a:t>If PCBs are vertical, methane flow rate follows a curve based on PCB height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𝑸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𝒑𝒆𝒂𝒌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𝟎</m:t>
                        </m:r>
                        <m:r>
                          <a:rPr lang="en-US" i="1">
                            <a:latin typeface="Cambria Math"/>
                          </a:rPr>
                          <m:t>.</m:t>
                        </m:r>
                        <m:r>
                          <a:rPr lang="en-US" i="1">
                            <a:latin typeface="Cambria Math"/>
                          </a:rPr>
                          <m:t>𝟎𝟕𝟏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×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𝒉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.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𝟐𝟔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𝟎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.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𝟎𝟑</m:t>
                        </m:r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×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𝟏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.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𝟖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Q</a:t>
                </a:r>
                <a:r>
                  <a:rPr lang="en-US" baseline="-25000" dirty="0"/>
                  <a:t>peak</a:t>
                </a:r>
                <a:r>
                  <a:rPr lang="en-US" dirty="0"/>
                  <a:t> = Maximum methane flow rate (L/min)</a:t>
                </a:r>
              </a:p>
              <a:p>
                <a:pPr lvl="1"/>
                <a:r>
                  <a:rPr lang="en-US" dirty="0"/>
                  <a:t>h = vertical dimension of tallest PCB (cm)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87" t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163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</a:t>
            </a:r>
            <a:endParaRPr lang="en-US" dirty="0"/>
          </a:p>
        </p:txBody>
      </p:sp>
      <p:graphicFrame>
        <p:nvGraphicFramePr>
          <p:cNvPr id="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7653382"/>
              </p:ext>
            </p:extLst>
          </p:nvPr>
        </p:nvGraphicFramePr>
        <p:xfrm>
          <a:off x="990600" y="1371600"/>
          <a:ext cx="71628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3951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od FAA Template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Good FAA Template</Template>
  <TotalTime>6337</TotalTime>
  <Words>648</Words>
  <Application>Microsoft Office PowerPoint</Application>
  <PresentationFormat>On-screen Show (4:3)</PresentationFormat>
  <Paragraphs>123</Paragraphs>
  <Slides>19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Good FAA Template</vt:lpstr>
      <vt:lpstr>RTCA Update</vt:lpstr>
      <vt:lpstr>Introduction</vt:lpstr>
      <vt:lpstr>Current test standards</vt:lpstr>
      <vt:lpstr>Goal</vt:lpstr>
      <vt:lpstr>Survey Results</vt:lpstr>
      <vt:lpstr>Current Test Methods</vt:lpstr>
      <vt:lpstr>Method 1</vt:lpstr>
      <vt:lpstr>Method 1</vt:lpstr>
      <vt:lpstr>Method 1</vt:lpstr>
      <vt:lpstr>Method 1</vt:lpstr>
      <vt:lpstr>Method 1</vt:lpstr>
      <vt:lpstr>Method 1</vt:lpstr>
      <vt:lpstr>Method 1</vt:lpstr>
      <vt:lpstr>Method 1</vt:lpstr>
      <vt:lpstr>Method 2</vt:lpstr>
      <vt:lpstr>Method 2</vt:lpstr>
      <vt:lpstr>Method 2</vt:lpstr>
      <vt:lpstr>Future Plans and Questions</vt:lpstr>
      <vt:lpstr>Questions?</vt:lpstr>
    </vt:vector>
  </TitlesOfParts>
  <Company>Federal Aviation Administration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RTCA Update</dc:title>
  <dc:creator>Rehn, Steven (FAA)</dc:creator>
  <cp:lastModifiedBy>Rehn, Steven (FAA)</cp:lastModifiedBy>
  <cp:revision>67</cp:revision>
  <dcterms:created xsi:type="dcterms:W3CDTF">2014-10-21T17:14:27Z</dcterms:created>
  <dcterms:modified xsi:type="dcterms:W3CDTF">2015-10-16T13:38:32Z</dcterms:modified>
</cp:coreProperties>
</file>