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sldIdLst>
    <p:sldId id="256" r:id="rId2"/>
    <p:sldId id="257" r:id="rId3"/>
    <p:sldId id="259" r:id="rId4"/>
    <p:sldId id="258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70" r:id="rId13"/>
    <p:sldId id="267" r:id="rId14"/>
    <p:sldId id="269" r:id="rId15"/>
    <p:sldId id="282" r:id="rId16"/>
    <p:sldId id="285" r:id="rId17"/>
    <p:sldId id="273" r:id="rId18"/>
    <p:sldId id="272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94" r:id="rId28"/>
    <p:sldId id="271" r:id="rId29"/>
    <p:sldId id="283" r:id="rId30"/>
    <p:sldId id="284" r:id="rId31"/>
    <p:sldId id="286" r:id="rId32"/>
    <p:sldId id="287" r:id="rId33"/>
    <p:sldId id="288" r:id="rId34"/>
    <p:sldId id="290" r:id="rId35"/>
    <p:sldId id="291" r:id="rId36"/>
    <p:sldId id="292" r:id="rId37"/>
    <p:sldId id="293" r:id="rId38"/>
    <p:sldId id="289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51"/>
          <p:cNvSpPr txBox="1">
            <a:spLocks noChangeArrowheads="1"/>
          </p:cNvSpPr>
          <p:nvPr/>
        </p:nvSpPr>
        <p:spPr bwMode="auto">
          <a:xfrm>
            <a:off x="441718" y="4900612"/>
            <a:ext cx="4822825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1600" dirty="0" smtClean="0">
                <a:solidFill>
                  <a:srgbClr val="1D2F68"/>
                </a:solidFill>
              </a:rPr>
              <a:t>Presented to:  IAMFTWG, Indianapolis, IN, USA</a:t>
            </a:r>
          </a:p>
          <a:p>
            <a:pPr>
              <a:defRPr/>
            </a:pPr>
            <a:r>
              <a:rPr lang="en-US" sz="1600" dirty="0" smtClean="0">
                <a:solidFill>
                  <a:srgbClr val="1D2F68"/>
                </a:solidFill>
              </a:rPr>
              <a:t>By:  Robert I. Ochs</a:t>
            </a:r>
          </a:p>
          <a:p>
            <a:pPr>
              <a:defRPr/>
            </a:pPr>
            <a:r>
              <a:rPr lang="en-US" sz="1600" dirty="0" smtClean="0">
                <a:solidFill>
                  <a:srgbClr val="1D2F68"/>
                </a:solidFill>
              </a:rPr>
              <a:t>Date:  October 16-17, 2012</a:t>
            </a:r>
          </a:p>
        </p:txBody>
      </p:sp>
      <p:sp>
        <p:nvSpPr>
          <p:cNvPr id="8" name="Rectangle 7"/>
          <p:cNvSpPr/>
          <p:nvPr/>
        </p:nvSpPr>
        <p:spPr>
          <a:xfrm>
            <a:off x="60325" y="5730875"/>
            <a:ext cx="9005888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446088" y="312738"/>
            <a:ext cx="4983162" cy="1395412"/>
          </a:xfrm>
        </p:spPr>
        <p:txBody>
          <a:bodyPr anchor="t">
            <a:normAutofit/>
          </a:bodyPr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grpSp>
        <p:nvGrpSpPr>
          <p:cNvPr id="2" name="Group 1"/>
          <p:cNvGrpSpPr/>
          <p:nvPr userDrawn="1"/>
        </p:nvGrpSpPr>
        <p:grpSpPr>
          <a:xfrm>
            <a:off x="441718" y="2667000"/>
            <a:ext cx="6012181" cy="1842601"/>
            <a:chOff x="427038" y="2097805"/>
            <a:chExt cx="6012181" cy="1842601"/>
          </a:xfrm>
        </p:grpSpPr>
        <p:pic>
          <p:nvPicPr>
            <p:cNvPr id="1026" name="Picture 2" descr="\\server1\MyDocs$\robo\My Documents\My Pictures\Comp Panels\120sec.jp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27038" y="2097807"/>
              <a:ext cx="2148840" cy="1842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\\server1\MyDocs$\robo\My Documents\My Pictures\Foam Block\pic 008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0" y="2097805"/>
              <a:ext cx="1381949" cy="1842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C:\Users\robo\Dropbox\Work\June 2012 Matl Mtg\Snapshot 1 (6-13-2012 2-24 PM).png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114800" y="2097807"/>
              <a:ext cx="2324419" cy="1842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2" descr="C:\Documents and Settings\Robert Ochs\My Documents\My Pictures\FAA logo\Picture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947" y="310611"/>
            <a:ext cx="2944812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7888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pPr/>
              <a:t>10/10/2012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395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pPr/>
              <a:t>10/10/2012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6727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371600" y="152398"/>
            <a:ext cx="6012181" cy="1842601"/>
            <a:chOff x="427038" y="2097805"/>
            <a:chExt cx="6012181" cy="1842601"/>
          </a:xfrm>
        </p:grpSpPr>
        <p:pic>
          <p:nvPicPr>
            <p:cNvPr id="4" name="Picture 2" descr="\\server1\MyDocs$\robo\My Documents\My Pictures\Comp Panels\120sec.jpg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27038" y="2097807"/>
              <a:ext cx="2148840" cy="1842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3" descr="\\server1\MyDocs$\robo\My Documents\My Pictures\Foam Block\pic 008.jpg"/>
            <p:cNvPicPr>
              <a:picLocks noChangeAspect="1" noChangeArrowheads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0" y="2097805"/>
              <a:ext cx="1381949" cy="1842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C:\Users\robo\Dropbox\Work\June 2012 Matl Mtg\Snapshot 1 (6-13-2012 2-24 PM).png"/>
            <p:cNvPicPr>
              <a:picLocks noChangeAspect="1" noChangeArrowheads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114800" y="2097807"/>
              <a:ext cx="2324419" cy="1842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Rectangle 6"/>
          <p:cNvSpPr/>
          <p:nvPr/>
        </p:nvSpPr>
        <p:spPr>
          <a:xfrm>
            <a:off x="60325" y="5730875"/>
            <a:ext cx="9005888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TextBox 23"/>
          <p:cNvSpPr txBox="1">
            <a:spLocks noChangeArrowheads="1"/>
          </p:cNvSpPr>
          <p:nvPr/>
        </p:nvSpPr>
        <p:spPr bwMode="auto">
          <a:xfrm>
            <a:off x="708025" y="2173288"/>
            <a:ext cx="3429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/>
              <a:t>Contact:</a:t>
            </a:r>
          </a:p>
          <a:p>
            <a:pPr eaLnBrk="1" hangingPunct="1"/>
            <a:r>
              <a:rPr lang="en-US" dirty="0"/>
              <a:t>Robert I. Ochs</a:t>
            </a:r>
          </a:p>
          <a:p>
            <a:pPr eaLnBrk="1" hangingPunct="1"/>
            <a:r>
              <a:rPr lang="en-US" dirty="0"/>
              <a:t>Fire Safety Branch</a:t>
            </a:r>
          </a:p>
          <a:p>
            <a:pPr eaLnBrk="1" hangingPunct="1"/>
            <a:r>
              <a:rPr lang="en-US" dirty="0"/>
              <a:t>William J. Hughes Technical Center</a:t>
            </a:r>
          </a:p>
          <a:p>
            <a:pPr eaLnBrk="1" hangingPunct="1"/>
            <a:r>
              <a:rPr lang="en-US" dirty="0"/>
              <a:t>ANG-E212; </a:t>
            </a:r>
            <a:r>
              <a:rPr lang="en-US" dirty="0" err="1"/>
              <a:t>Bldg</a:t>
            </a:r>
            <a:r>
              <a:rPr lang="en-US" dirty="0"/>
              <a:t> 287</a:t>
            </a:r>
          </a:p>
          <a:p>
            <a:pPr eaLnBrk="1" hangingPunct="1"/>
            <a:r>
              <a:rPr lang="en-US" dirty="0"/>
              <a:t>Atlantic City, NJ 08405</a:t>
            </a:r>
          </a:p>
          <a:p>
            <a:pPr eaLnBrk="1" hangingPunct="1"/>
            <a:r>
              <a:rPr lang="en-US" dirty="0"/>
              <a:t>T 609 485 4651</a:t>
            </a:r>
          </a:p>
          <a:p>
            <a:pPr eaLnBrk="1" hangingPunct="1"/>
            <a:r>
              <a:rPr lang="en-US" dirty="0"/>
              <a:t>E robert.ochs@faa.gov</a:t>
            </a:r>
          </a:p>
        </p:txBody>
      </p:sp>
      <p:pic>
        <p:nvPicPr>
          <p:cNvPr id="13" name="Picture 2" descr="C:\Documents and Settings\Robert Ochs\My Documents\My Pictures\FAA logo\Picture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169" y="2641600"/>
            <a:ext cx="4417218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011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pPr/>
              <a:t>10/10/2012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199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pPr/>
              <a:t>10/10/2012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702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pPr/>
              <a:t>10/10/2012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39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pPr/>
              <a:t>10/10/2012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581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562725" y="6357938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810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pPr/>
              <a:t>10/10/2012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061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pPr/>
              <a:t>10/10/2012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653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pPr/>
              <a:t>10/10/2012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724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30" name="Text Box 29"/>
          <p:cNvSpPr txBox="1">
            <a:spLocks noChangeArrowheads="1"/>
          </p:cNvSpPr>
          <p:nvPr/>
        </p:nvSpPr>
        <p:spPr bwMode="auto">
          <a:xfrm>
            <a:off x="449263" y="6205538"/>
            <a:ext cx="47847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1200" b="1" dirty="0" smtClean="0">
                <a:solidFill>
                  <a:srgbClr val="1D2F68"/>
                </a:solidFill>
              </a:rPr>
              <a:t>Composite</a:t>
            </a:r>
            <a:r>
              <a:rPr lang="en-US" sz="1200" b="1" baseline="0" dirty="0" smtClean="0">
                <a:solidFill>
                  <a:srgbClr val="1D2F68"/>
                </a:solidFill>
              </a:rPr>
              <a:t> Test Method Development</a:t>
            </a:r>
            <a:endParaRPr lang="en-US" sz="1200" dirty="0" smtClean="0">
              <a:solidFill>
                <a:srgbClr val="1D2F68"/>
              </a:solidFill>
            </a:endParaRPr>
          </a:p>
        </p:txBody>
      </p:sp>
      <p:sp>
        <p:nvSpPr>
          <p:cNvPr id="1031" name="Text Box 30"/>
          <p:cNvSpPr txBox="1">
            <a:spLocks noChangeArrowheads="1"/>
          </p:cNvSpPr>
          <p:nvPr/>
        </p:nvSpPr>
        <p:spPr bwMode="auto">
          <a:xfrm>
            <a:off x="441325" y="6384925"/>
            <a:ext cx="3740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1200" dirty="0" smtClean="0">
                <a:solidFill>
                  <a:srgbClr val="1D2F68"/>
                </a:solidFill>
              </a:rPr>
              <a:t>IAMFTWG, October 16-17, 2012, Indianapolis,</a:t>
            </a:r>
            <a:r>
              <a:rPr lang="en-US" sz="1200" baseline="0" dirty="0" smtClean="0">
                <a:solidFill>
                  <a:srgbClr val="1D2F68"/>
                </a:solidFill>
              </a:rPr>
              <a:t> IN, USA</a:t>
            </a:r>
            <a:endParaRPr lang="en-US" sz="1200" dirty="0" smtClean="0">
              <a:solidFill>
                <a:srgbClr val="1D2F68"/>
              </a:solidFill>
            </a:endParaRPr>
          </a:p>
        </p:txBody>
      </p:sp>
      <p:pic>
        <p:nvPicPr>
          <p:cNvPr id="10" name="Picture 2" descr="C:\Documents and Settings\Robert Ochs\My Documents\My Pictures\FAA logo\Picture1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6205538"/>
            <a:ext cx="1778000" cy="55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04800" y="228600"/>
            <a:ext cx="5867400" cy="14795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Development of a Lab-Scale Fire Test Method for Composite Structure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87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Flamelet Burner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1143000"/>
            <a:ext cx="7467600" cy="4564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65B60-EB4D-4C82-9D57-0A5A34661D5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16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X:\203\VRP\VRP Test Sample Pictures\VRP-NBS Apparatus\IMG_364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4"/>
          <a:stretch/>
        </p:blipFill>
        <p:spPr bwMode="auto">
          <a:xfrm>
            <a:off x="152400" y="990600"/>
            <a:ext cx="3000450" cy="3509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r>
              <a:rPr lang="en-US" dirty="0" smtClean="0"/>
              <a:t>Recent Modifications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1168225"/>
            <a:ext cx="44196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NBS furnace is widely used in FAA fire test community</a:t>
            </a:r>
          </a:p>
          <a:p>
            <a:pPr lvl="1"/>
            <a:r>
              <a:rPr lang="en-US" dirty="0" smtClean="0"/>
              <a:t>Smoke chamber</a:t>
            </a:r>
          </a:p>
          <a:p>
            <a:pPr lvl="1"/>
            <a:r>
              <a:rPr lang="en-US" dirty="0" smtClean="0"/>
              <a:t>Slide test</a:t>
            </a:r>
          </a:p>
          <a:p>
            <a:r>
              <a:rPr lang="en-US" dirty="0" smtClean="0"/>
              <a:t>Provides steady, intense thermal radiation</a:t>
            </a:r>
          </a:p>
          <a:p>
            <a:r>
              <a:rPr lang="en-US" dirty="0" smtClean="0"/>
              <a:t>Runs on 110V ac, no special power </a:t>
            </a:r>
            <a:r>
              <a:rPr lang="en-US" dirty="0" smtClean="0"/>
              <a:t>requirements</a:t>
            </a:r>
          </a:p>
          <a:p>
            <a:r>
              <a:rPr lang="en-US" dirty="0" smtClean="0"/>
              <a:t>Controlled with variable AC transformer instead of backside TC and temp controller</a:t>
            </a:r>
            <a:endParaRPr lang="en-US" dirty="0"/>
          </a:p>
        </p:txBody>
      </p:sp>
      <p:pic>
        <p:nvPicPr>
          <p:cNvPr id="3074" name="Picture 2" descr="X:\203\VRP\VRP Test Sample Pictures\VRP-NBS Apparatus\IMG_36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2" r="15555" b="12552"/>
          <a:stretch/>
        </p:blipFill>
        <p:spPr bwMode="auto">
          <a:xfrm>
            <a:off x="2314006" y="3810000"/>
            <a:ext cx="2077587" cy="202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61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X:\203\VRP\VRP Test Sample Pictures\VRP-NBS Apparatus\IMG_36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105270"/>
            <a:ext cx="5487670" cy="408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616139" y="2266762"/>
            <a:ext cx="2327275" cy="3698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/>
              <a:t>6” x 12” sample holder</a:t>
            </a:r>
          </a:p>
        </p:txBody>
      </p:sp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4483166" y="2281824"/>
            <a:ext cx="938077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 smtClean="0"/>
              <a:t>Furnace</a:t>
            </a:r>
            <a:endParaRPr lang="en-US" dirty="0"/>
          </a:p>
        </p:txBody>
      </p: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4386260" y="4569033"/>
            <a:ext cx="1305165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 smtClean="0"/>
              <a:t>Pilot Burner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477000" y="2673350"/>
            <a:ext cx="685800" cy="81348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952205" y="2673350"/>
            <a:ext cx="38100" cy="10541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5017292" y="4111833"/>
            <a:ext cx="11113" cy="457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685799" y="3163669"/>
            <a:ext cx="1701813" cy="64633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 smtClean="0"/>
              <a:t>Schmidt-</a:t>
            </a:r>
            <a:r>
              <a:rPr lang="en-US" dirty="0" err="1" smtClean="0"/>
              <a:t>Boelter</a:t>
            </a:r>
            <a:endParaRPr lang="en-US" dirty="0" smtClean="0"/>
          </a:p>
          <a:p>
            <a:pPr algn="ctr" eaLnBrk="1" hangingPunct="1"/>
            <a:r>
              <a:rPr lang="en-US" dirty="0" smtClean="0"/>
              <a:t>Gauges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2387612" y="3129360"/>
            <a:ext cx="1193788" cy="35030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2387612" y="3479667"/>
            <a:ext cx="1193788" cy="716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2" idx="3"/>
          </p:cNvCxnSpPr>
          <p:nvPr/>
        </p:nvCxnSpPr>
        <p:spPr>
          <a:xfrm>
            <a:off x="2387612" y="3486835"/>
            <a:ext cx="1193788" cy="32316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2" idx="3"/>
          </p:cNvCxnSpPr>
          <p:nvPr/>
        </p:nvCxnSpPr>
        <p:spPr>
          <a:xfrm>
            <a:off x="2387612" y="3486835"/>
            <a:ext cx="1193788" cy="62499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/>
        </p:nvSpPr>
        <p:spPr>
          <a:xfrm>
            <a:off x="457200" y="274638"/>
            <a:ext cx="8229600" cy="563562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mtClean="0"/>
              <a:t>Recent Modifications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07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obo\Dropbox\Work\October 2012 Matl Mtg\206697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954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457200" y="274638"/>
            <a:ext cx="8229600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mtClean="0"/>
              <a:t>Recent Modifications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25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/>
          <a:lstStyle/>
          <a:p>
            <a:r>
              <a:rPr lang="en-US" dirty="0" smtClean="0"/>
              <a:t>Measured Heat Flux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98306"/>
            <a:ext cx="7086600" cy="5000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253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/>
          <a:lstStyle/>
          <a:p>
            <a:r>
              <a:rPr lang="en-US" dirty="0" smtClean="0"/>
              <a:t>Recent Testing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7363960"/>
              </p:ext>
            </p:extLst>
          </p:nvPr>
        </p:nvGraphicFramePr>
        <p:xfrm>
          <a:off x="1295400" y="1295400"/>
          <a:ext cx="6096000" cy="36582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5426"/>
                <a:gridCol w="5530574"/>
              </a:tblGrid>
              <a:tr h="29845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Procedure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8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Set Heat Flux </a:t>
                      </a:r>
                      <a:r>
                        <a:rPr lang="en-US" sz="1200" u="none" strike="noStrike" dirty="0" smtClean="0">
                          <a:effectLst/>
                        </a:rPr>
                        <a:t>Gradient, 5 minute average of each calorimeter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98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Install Pilot Burner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98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Install Sample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98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Ignite Pilot Burner, set propane pressure and flow rate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98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Swing away calorimeter door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98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Swing in sample door, start timer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98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Impinge flame and expose sample to radiant heat for 60 sec.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98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At 60 sec., pilot burner is turned off, sample remains exposed to radiant heat and allowed to burn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98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Test is terminated when flames extinguish, sample is removed and allowed to cool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98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Once sample is cool, degreaser is used to wipe away sooted areas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98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Burn length and width are measured, and after flame time is assessed from video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956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cf14ply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152400"/>
            <a:ext cx="7848600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915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2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X:\203\VRP\VRP Test Sample Pictures\08_21_12\IMG_3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0600"/>
            <a:ext cx="43434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mtClean="0"/>
              <a:t>G-10 Glass Epoxy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4343400"/>
            <a:ext cx="3657600" cy="1676400"/>
          </a:xfrm>
        </p:spPr>
        <p:txBody>
          <a:bodyPr>
            <a:normAutofit fontScale="55000" lnSpcReduction="20000"/>
          </a:bodyPr>
          <a:lstStyle/>
          <a:p>
            <a:pPr>
              <a:defRPr/>
            </a:pPr>
            <a:r>
              <a:rPr lang="en-US" dirty="0" err="1" smtClean="0"/>
              <a:t>BL</a:t>
            </a:r>
            <a:r>
              <a:rPr lang="en-US" baseline="-25000" dirty="0" err="1" smtClean="0"/>
              <a:t>avg</a:t>
            </a:r>
            <a:r>
              <a:rPr lang="en-US" dirty="0" smtClean="0"/>
              <a:t>=3.95”</a:t>
            </a:r>
          </a:p>
          <a:p>
            <a:pPr lvl="1">
              <a:defRPr/>
            </a:pPr>
            <a:r>
              <a:rPr lang="en-US" dirty="0" smtClean="0"/>
              <a:t>%</a:t>
            </a:r>
            <a:r>
              <a:rPr lang="en-US" dirty="0" err="1" smtClean="0"/>
              <a:t>sd</a:t>
            </a:r>
            <a:r>
              <a:rPr lang="en-US" dirty="0" smtClean="0"/>
              <a:t>=9.11%</a:t>
            </a:r>
          </a:p>
          <a:p>
            <a:pPr>
              <a:defRPr/>
            </a:pPr>
            <a:r>
              <a:rPr lang="en-US" dirty="0" err="1" smtClean="0"/>
              <a:t>BW</a:t>
            </a:r>
            <a:r>
              <a:rPr lang="en-US" baseline="-25000" dirty="0" err="1" smtClean="0"/>
              <a:t>avg</a:t>
            </a:r>
            <a:r>
              <a:rPr lang="en-US" dirty="0" smtClean="0"/>
              <a:t>=2.5”</a:t>
            </a:r>
          </a:p>
          <a:p>
            <a:pPr lvl="1">
              <a:defRPr/>
            </a:pPr>
            <a:r>
              <a:rPr lang="en-US" dirty="0" smtClean="0"/>
              <a:t>%</a:t>
            </a:r>
            <a:r>
              <a:rPr lang="en-US" dirty="0" err="1" smtClean="0"/>
              <a:t>sd</a:t>
            </a:r>
            <a:r>
              <a:rPr lang="en-US" dirty="0" smtClean="0"/>
              <a:t>=8.66%</a:t>
            </a:r>
          </a:p>
          <a:p>
            <a:pPr>
              <a:defRPr/>
            </a:pPr>
            <a:r>
              <a:rPr lang="en-US" dirty="0" err="1" smtClean="0"/>
              <a:t>AF</a:t>
            </a:r>
            <a:r>
              <a:rPr lang="en-US" baseline="-25000" dirty="0" err="1" smtClean="0"/>
              <a:t>avg</a:t>
            </a:r>
            <a:r>
              <a:rPr lang="en-US" dirty="0" smtClean="0"/>
              <a:t>=28 sec.</a:t>
            </a:r>
          </a:p>
          <a:p>
            <a:pPr lvl="1">
              <a:defRPr/>
            </a:pPr>
            <a:r>
              <a:rPr lang="en-US" dirty="0" smtClean="0"/>
              <a:t>%</a:t>
            </a:r>
            <a:r>
              <a:rPr lang="en-US" dirty="0" err="1" smtClean="0"/>
              <a:t>sd</a:t>
            </a:r>
            <a:r>
              <a:rPr lang="en-US" dirty="0" smtClean="0"/>
              <a:t>=37.8%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  <p:pic>
        <p:nvPicPr>
          <p:cNvPr id="2150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677" y="970625"/>
            <a:ext cx="4345248" cy="261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677" y="3581400"/>
            <a:ext cx="4345248" cy="2607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368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X:\203\VRP\VRP Test Sample Pictures\08_21_12\IMG_35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0600"/>
            <a:ext cx="43434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smtClean="0"/>
              <a:t>Fiber Reinforced Polyester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49288" y="4430512"/>
            <a:ext cx="3200400" cy="1600200"/>
          </a:xfrm>
        </p:spPr>
        <p:txBody>
          <a:bodyPr>
            <a:normAutofit fontScale="55000" lnSpcReduction="20000"/>
          </a:bodyPr>
          <a:lstStyle/>
          <a:p>
            <a:pPr>
              <a:defRPr/>
            </a:pPr>
            <a:r>
              <a:rPr lang="en-US" dirty="0" err="1" smtClean="0"/>
              <a:t>BL</a:t>
            </a:r>
            <a:r>
              <a:rPr lang="en-US" baseline="-25000" dirty="0" err="1" smtClean="0"/>
              <a:t>avg</a:t>
            </a:r>
            <a:r>
              <a:rPr lang="en-US" dirty="0" smtClean="0"/>
              <a:t>=6.208”</a:t>
            </a:r>
          </a:p>
          <a:p>
            <a:pPr lvl="1">
              <a:defRPr/>
            </a:pPr>
            <a:r>
              <a:rPr lang="en-US" dirty="0" smtClean="0"/>
              <a:t>%</a:t>
            </a:r>
            <a:r>
              <a:rPr lang="en-US" dirty="0" err="1" smtClean="0"/>
              <a:t>sd</a:t>
            </a:r>
            <a:r>
              <a:rPr lang="en-US" dirty="0" smtClean="0"/>
              <a:t>=16.14%</a:t>
            </a:r>
          </a:p>
          <a:p>
            <a:pPr>
              <a:defRPr/>
            </a:pPr>
            <a:r>
              <a:rPr lang="en-US" dirty="0" err="1" smtClean="0"/>
              <a:t>BW</a:t>
            </a:r>
            <a:r>
              <a:rPr lang="en-US" baseline="-25000" dirty="0" err="1" smtClean="0"/>
              <a:t>avg</a:t>
            </a:r>
            <a:r>
              <a:rPr lang="en-US" dirty="0" smtClean="0"/>
              <a:t>=4.125”</a:t>
            </a:r>
          </a:p>
          <a:p>
            <a:pPr lvl="1">
              <a:defRPr/>
            </a:pPr>
            <a:r>
              <a:rPr lang="en-US" dirty="0" smtClean="0"/>
              <a:t>%</a:t>
            </a:r>
            <a:r>
              <a:rPr lang="en-US" dirty="0" err="1" smtClean="0"/>
              <a:t>sd</a:t>
            </a:r>
            <a:r>
              <a:rPr lang="en-US" dirty="0" smtClean="0"/>
              <a:t>=0%</a:t>
            </a:r>
          </a:p>
          <a:p>
            <a:pPr>
              <a:defRPr/>
            </a:pPr>
            <a:r>
              <a:rPr lang="en-US" dirty="0" err="1" smtClean="0"/>
              <a:t>AF</a:t>
            </a:r>
            <a:r>
              <a:rPr lang="en-US" baseline="-25000" dirty="0" err="1" smtClean="0"/>
              <a:t>avg</a:t>
            </a:r>
            <a:r>
              <a:rPr lang="en-US" dirty="0" smtClean="0"/>
              <a:t>=334.3 sec.</a:t>
            </a:r>
          </a:p>
          <a:p>
            <a:pPr lvl="1">
              <a:defRPr/>
            </a:pPr>
            <a:r>
              <a:rPr lang="en-US" dirty="0" smtClean="0"/>
              <a:t>%</a:t>
            </a:r>
            <a:r>
              <a:rPr lang="en-US" dirty="0" err="1" smtClean="0"/>
              <a:t>sd</a:t>
            </a:r>
            <a:r>
              <a:rPr lang="en-US" dirty="0" smtClean="0"/>
              <a:t>=18.75%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2048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920" y="990600"/>
            <a:ext cx="4185179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486" name="Group 1"/>
          <p:cNvGrpSpPr>
            <a:grpSpLocks/>
          </p:cNvGrpSpPr>
          <p:nvPr/>
        </p:nvGrpSpPr>
        <p:grpSpPr bwMode="auto">
          <a:xfrm>
            <a:off x="115888" y="1371600"/>
            <a:ext cx="1636712" cy="2714625"/>
            <a:chOff x="115888" y="1371600"/>
            <a:chExt cx="1636712" cy="2714625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381000" y="1371600"/>
              <a:ext cx="0" cy="2438400"/>
            </a:xfrm>
            <a:prstGeom prst="straightConnector1">
              <a:avLst/>
            </a:prstGeom>
            <a:ln>
              <a:solidFill>
                <a:srgbClr val="FFFF00"/>
              </a:solidFill>
              <a:headEnd type="arrow"/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 flipV="1">
              <a:off x="450850" y="3973513"/>
              <a:ext cx="1301750" cy="17462"/>
            </a:xfrm>
            <a:prstGeom prst="straightConnector1">
              <a:avLst/>
            </a:prstGeom>
            <a:ln>
              <a:solidFill>
                <a:srgbClr val="FFFF00"/>
              </a:solidFill>
              <a:headEnd type="arrow"/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20489" name="TextBox 13"/>
            <p:cNvSpPr txBox="1">
              <a:spLocks noChangeArrowheads="1"/>
            </p:cNvSpPr>
            <p:nvPr/>
          </p:nvSpPr>
          <p:spPr bwMode="auto">
            <a:xfrm>
              <a:off x="115888" y="2374900"/>
              <a:ext cx="533400" cy="2762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sz="1200"/>
                <a:t>12”</a:t>
              </a:r>
            </a:p>
          </p:txBody>
        </p:sp>
        <p:sp>
          <p:nvSpPr>
            <p:cNvPr id="20490" name="TextBox 17"/>
            <p:cNvSpPr txBox="1">
              <a:spLocks noChangeArrowheads="1"/>
            </p:cNvSpPr>
            <p:nvPr/>
          </p:nvSpPr>
          <p:spPr bwMode="auto">
            <a:xfrm>
              <a:off x="835025" y="3810000"/>
              <a:ext cx="384175" cy="2762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/>
              <a:r>
                <a:rPr lang="en-US" sz="1200"/>
                <a:t>6”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920" y="3500021"/>
            <a:ext cx="4254500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655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X:\203\VRP\VRP Test Sample Pictures\08_21_12\IMG_36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5" r="5931" b="13661"/>
          <a:stretch>
            <a:fillRect/>
          </a:stretch>
        </p:blipFill>
        <p:spPr bwMode="auto">
          <a:xfrm>
            <a:off x="152400" y="876300"/>
            <a:ext cx="4311650" cy="325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mtClean="0"/>
              <a:t>ACF1-HC</a:t>
            </a:r>
          </a:p>
        </p:txBody>
      </p:sp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996" y="990600"/>
            <a:ext cx="4312003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4419600"/>
            <a:ext cx="3657600" cy="1676400"/>
          </a:xfrm>
        </p:spPr>
        <p:txBody>
          <a:bodyPr>
            <a:normAutofit fontScale="55000" lnSpcReduction="20000"/>
          </a:bodyPr>
          <a:lstStyle/>
          <a:p>
            <a:pPr>
              <a:defRPr/>
            </a:pPr>
            <a:r>
              <a:rPr lang="en-US" dirty="0" err="1" smtClean="0"/>
              <a:t>BL</a:t>
            </a:r>
            <a:r>
              <a:rPr lang="en-US" baseline="-25000" dirty="0" err="1" smtClean="0"/>
              <a:t>avg</a:t>
            </a:r>
            <a:r>
              <a:rPr lang="en-US" dirty="0" smtClean="0"/>
              <a:t>=5.58”</a:t>
            </a:r>
          </a:p>
          <a:p>
            <a:pPr lvl="1">
              <a:defRPr/>
            </a:pPr>
            <a:r>
              <a:rPr lang="en-US" dirty="0" smtClean="0"/>
              <a:t>%</a:t>
            </a:r>
            <a:r>
              <a:rPr lang="en-US" dirty="0" err="1" smtClean="0"/>
              <a:t>sd</a:t>
            </a:r>
            <a:r>
              <a:rPr lang="en-US" dirty="0" smtClean="0"/>
              <a:t>=4.23%</a:t>
            </a:r>
          </a:p>
          <a:p>
            <a:pPr>
              <a:defRPr/>
            </a:pPr>
            <a:r>
              <a:rPr lang="en-US" dirty="0" err="1" smtClean="0"/>
              <a:t>BW</a:t>
            </a:r>
            <a:r>
              <a:rPr lang="en-US" baseline="-25000" dirty="0" err="1" smtClean="0"/>
              <a:t>avg</a:t>
            </a:r>
            <a:r>
              <a:rPr lang="en-US" dirty="0" smtClean="0"/>
              <a:t>=2.48”</a:t>
            </a:r>
          </a:p>
          <a:p>
            <a:pPr lvl="1">
              <a:defRPr/>
            </a:pPr>
            <a:r>
              <a:rPr lang="en-US" dirty="0" smtClean="0"/>
              <a:t>%</a:t>
            </a:r>
            <a:r>
              <a:rPr lang="en-US" dirty="0" err="1" smtClean="0"/>
              <a:t>sd</a:t>
            </a:r>
            <a:r>
              <a:rPr lang="en-US" dirty="0" smtClean="0"/>
              <a:t>=3.85%</a:t>
            </a:r>
          </a:p>
          <a:p>
            <a:pPr>
              <a:defRPr/>
            </a:pPr>
            <a:r>
              <a:rPr lang="en-US" dirty="0" err="1" smtClean="0"/>
              <a:t>AF</a:t>
            </a:r>
            <a:r>
              <a:rPr lang="en-US" baseline="-25000" dirty="0" err="1" smtClean="0"/>
              <a:t>avg</a:t>
            </a:r>
            <a:r>
              <a:rPr lang="en-US" dirty="0" smtClean="0"/>
              <a:t>=91 sec.</a:t>
            </a:r>
          </a:p>
          <a:p>
            <a:pPr lvl="1">
              <a:defRPr/>
            </a:pPr>
            <a:r>
              <a:rPr lang="en-US" dirty="0" smtClean="0"/>
              <a:t>%</a:t>
            </a:r>
            <a:r>
              <a:rPr lang="en-US" dirty="0" err="1" smtClean="0"/>
              <a:t>sd</a:t>
            </a:r>
            <a:r>
              <a:rPr lang="en-US" dirty="0" smtClean="0"/>
              <a:t>=9.57%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996" y="3581400"/>
            <a:ext cx="4312004" cy="2587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854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Develop a lab-scale test method for composite structure</a:t>
            </a:r>
          </a:p>
          <a:p>
            <a:pPr lvl="1"/>
            <a:r>
              <a:rPr lang="en-US" dirty="0" smtClean="0"/>
              <a:t>Representative of the threat</a:t>
            </a:r>
          </a:p>
          <a:p>
            <a:pPr lvl="2"/>
            <a:r>
              <a:rPr lang="en-US" dirty="0" smtClean="0"/>
              <a:t>Moderate fire about the size of the block of foam fire</a:t>
            </a:r>
          </a:p>
          <a:p>
            <a:pPr lvl="1"/>
            <a:r>
              <a:rPr lang="en-US" dirty="0" smtClean="0"/>
              <a:t>Relatively simple</a:t>
            </a:r>
          </a:p>
          <a:p>
            <a:pPr lvl="2"/>
            <a:r>
              <a:rPr lang="en-US" dirty="0" smtClean="0"/>
              <a:t>Radiant heat source + Pilot ignition</a:t>
            </a:r>
          </a:p>
          <a:p>
            <a:pPr lvl="1"/>
            <a:r>
              <a:rPr lang="en-US" dirty="0" smtClean="0"/>
              <a:t>Low cost </a:t>
            </a:r>
          </a:p>
          <a:p>
            <a:pPr lvl="2"/>
            <a:r>
              <a:rPr lang="en-US" dirty="0" smtClean="0"/>
              <a:t>Small sample size </a:t>
            </a:r>
          </a:p>
          <a:p>
            <a:pPr lvl="1"/>
            <a:r>
              <a:rPr lang="en-US" dirty="0" smtClean="0"/>
              <a:t>Can be adapted to other inaccessible area materials</a:t>
            </a:r>
          </a:p>
          <a:p>
            <a:pPr lvl="2"/>
            <a:r>
              <a:rPr lang="en-US" dirty="0" smtClean="0"/>
              <a:t>Ducts</a:t>
            </a:r>
          </a:p>
          <a:p>
            <a:pPr lvl="2"/>
            <a:r>
              <a:rPr lang="en-US" dirty="0" smtClean="0"/>
              <a:t>Wire Insulation</a:t>
            </a:r>
          </a:p>
          <a:p>
            <a:pPr lvl="2"/>
            <a:r>
              <a:rPr lang="en-US" dirty="0" smtClean="0"/>
              <a:t>Other composites that are not small parts as defined in regulations</a:t>
            </a:r>
          </a:p>
        </p:txBody>
      </p:sp>
    </p:spTree>
    <p:extLst>
      <p:ext uri="{BB962C8B-B14F-4D97-AF65-F5344CB8AC3E}">
        <p14:creationId xmlns:p14="http://schemas.microsoft.com/office/powerpoint/2010/main" val="75698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X:\203\VRP\VRP Test Sample Pictures\08_21_12\IMG_36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5" t="4076" r="5406" b="13734"/>
          <a:stretch>
            <a:fillRect/>
          </a:stretch>
        </p:blipFill>
        <p:spPr bwMode="auto">
          <a:xfrm>
            <a:off x="19050" y="838200"/>
            <a:ext cx="460216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mtClean="0"/>
              <a:t>ACF1 16 ply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895600" y="4419600"/>
            <a:ext cx="3657600" cy="1676400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err="1" smtClean="0"/>
              <a:t>BL</a:t>
            </a:r>
            <a:r>
              <a:rPr lang="en-US" baseline="-25000" dirty="0" err="1" smtClean="0"/>
              <a:t>avg</a:t>
            </a:r>
            <a:r>
              <a:rPr lang="en-US" dirty="0" smtClean="0"/>
              <a:t>=2.125”</a:t>
            </a:r>
          </a:p>
          <a:p>
            <a:pPr lvl="1">
              <a:defRPr/>
            </a:pPr>
            <a:r>
              <a:rPr lang="en-US" dirty="0" smtClean="0"/>
              <a:t>%</a:t>
            </a:r>
            <a:r>
              <a:rPr lang="en-US" dirty="0" err="1" smtClean="0"/>
              <a:t>sd</a:t>
            </a:r>
            <a:r>
              <a:rPr lang="en-US" dirty="0" smtClean="0"/>
              <a:t>=40.75%</a:t>
            </a:r>
          </a:p>
          <a:p>
            <a:pPr>
              <a:defRPr/>
            </a:pPr>
            <a:r>
              <a:rPr lang="en-US" dirty="0" err="1" smtClean="0"/>
              <a:t>BW</a:t>
            </a:r>
            <a:r>
              <a:rPr lang="en-US" baseline="-25000" dirty="0" err="1" smtClean="0"/>
              <a:t>avg</a:t>
            </a:r>
            <a:r>
              <a:rPr lang="en-US" dirty="0" smtClean="0"/>
              <a:t>=1.375”</a:t>
            </a:r>
          </a:p>
          <a:p>
            <a:pPr lvl="1">
              <a:defRPr/>
            </a:pPr>
            <a:r>
              <a:rPr lang="en-US" dirty="0" smtClean="0"/>
              <a:t>%</a:t>
            </a:r>
            <a:r>
              <a:rPr lang="en-US" dirty="0" err="1" smtClean="0"/>
              <a:t>sd</a:t>
            </a:r>
            <a:r>
              <a:rPr lang="en-US" dirty="0" smtClean="0"/>
              <a:t>=9.09%</a:t>
            </a:r>
          </a:p>
          <a:p>
            <a:pPr>
              <a:defRPr/>
            </a:pPr>
            <a:r>
              <a:rPr lang="en-US" dirty="0" err="1" smtClean="0"/>
              <a:t>AF</a:t>
            </a:r>
            <a:r>
              <a:rPr lang="en-US" baseline="-25000" dirty="0" err="1" smtClean="0"/>
              <a:t>avg</a:t>
            </a:r>
            <a:r>
              <a:rPr lang="en-US" dirty="0" smtClean="0"/>
              <a:t>=9.5 sec.</a:t>
            </a:r>
          </a:p>
          <a:p>
            <a:pPr lvl="1">
              <a:defRPr/>
            </a:pPr>
            <a:r>
              <a:rPr lang="en-US" dirty="0" smtClean="0"/>
              <a:t>%</a:t>
            </a:r>
            <a:r>
              <a:rPr lang="en-US" dirty="0" err="1" smtClean="0"/>
              <a:t>sd</a:t>
            </a:r>
            <a:r>
              <a:rPr lang="en-US" dirty="0" smtClean="0"/>
              <a:t>=126.53%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  <p:pic>
        <p:nvPicPr>
          <p:cNvPr id="2355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66800"/>
            <a:ext cx="456565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716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996" y="990600"/>
            <a:ext cx="4312003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2" descr="X:\203\VRP\VRP Test Sample Pictures\08_21_12\IMG_36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2" t="13585" r="8464" b="15775"/>
          <a:stretch>
            <a:fillRect/>
          </a:stretch>
        </p:blipFill>
        <p:spPr bwMode="auto">
          <a:xfrm>
            <a:off x="9525" y="990600"/>
            <a:ext cx="465772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r>
              <a:rPr lang="en-US" smtClean="0"/>
              <a:t>ACF1 4 ply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09587" y="4419600"/>
            <a:ext cx="3657600" cy="1676400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err="1" smtClean="0"/>
              <a:t>BL</a:t>
            </a:r>
            <a:r>
              <a:rPr lang="en-US" baseline="-25000" dirty="0" err="1" smtClean="0"/>
              <a:t>avg</a:t>
            </a:r>
            <a:r>
              <a:rPr lang="en-US" dirty="0" smtClean="0"/>
              <a:t>=4.395”</a:t>
            </a:r>
          </a:p>
          <a:p>
            <a:pPr lvl="1">
              <a:defRPr/>
            </a:pPr>
            <a:r>
              <a:rPr lang="en-US" dirty="0" smtClean="0"/>
              <a:t>%</a:t>
            </a:r>
            <a:r>
              <a:rPr lang="en-US" dirty="0" err="1" smtClean="0"/>
              <a:t>sd</a:t>
            </a:r>
            <a:r>
              <a:rPr lang="en-US" dirty="0" smtClean="0"/>
              <a:t>=2.17%</a:t>
            </a:r>
          </a:p>
          <a:p>
            <a:pPr>
              <a:defRPr/>
            </a:pPr>
            <a:r>
              <a:rPr lang="en-US" dirty="0" err="1" smtClean="0"/>
              <a:t>BW</a:t>
            </a:r>
            <a:r>
              <a:rPr lang="en-US" baseline="-25000" dirty="0" err="1" smtClean="0"/>
              <a:t>avg</a:t>
            </a:r>
            <a:r>
              <a:rPr lang="en-US" dirty="0" smtClean="0"/>
              <a:t>=2.375”</a:t>
            </a:r>
          </a:p>
          <a:p>
            <a:pPr lvl="1">
              <a:defRPr/>
            </a:pPr>
            <a:r>
              <a:rPr lang="en-US" dirty="0" smtClean="0"/>
              <a:t>%</a:t>
            </a:r>
            <a:r>
              <a:rPr lang="en-US" dirty="0" err="1" smtClean="0"/>
              <a:t>sd</a:t>
            </a:r>
            <a:r>
              <a:rPr lang="en-US" dirty="0" smtClean="0"/>
              <a:t>=2.63%</a:t>
            </a:r>
          </a:p>
          <a:p>
            <a:pPr>
              <a:defRPr/>
            </a:pPr>
            <a:r>
              <a:rPr lang="en-US" dirty="0" err="1" smtClean="0"/>
              <a:t>AF</a:t>
            </a:r>
            <a:r>
              <a:rPr lang="en-US" baseline="-25000" dirty="0" err="1" smtClean="0"/>
              <a:t>avg</a:t>
            </a:r>
            <a:r>
              <a:rPr lang="en-US" dirty="0" smtClean="0"/>
              <a:t>=22.67 sec.</a:t>
            </a:r>
          </a:p>
          <a:p>
            <a:pPr lvl="1">
              <a:defRPr/>
            </a:pPr>
            <a:r>
              <a:rPr lang="en-US" dirty="0" smtClean="0"/>
              <a:t>%</a:t>
            </a:r>
            <a:r>
              <a:rPr lang="en-US" dirty="0" err="1" smtClean="0"/>
              <a:t>sd</a:t>
            </a:r>
            <a:r>
              <a:rPr lang="en-US" dirty="0" smtClean="0"/>
              <a:t>=19.89%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995" y="3581400"/>
            <a:ext cx="4312003" cy="2587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486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580" y="990600"/>
            <a:ext cx="4216143" cy="2533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2" descr="X:\203\VRP\VRP Test Sample Pictures\08_21_12\IMG_36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" t="14037" r="1839" b="4906"/>
          <a:stretch>
            <a:fillRect/>
          </a:stretch>
        </p:blipFill>
        <p:spPr bwMode="auto">
          <a:xfrm>
            <a:off x="0" y="990600"/>
            <a:ext cx="4618038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smtClean="0"/>
              <a:t>ACF1 8 ply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62000" y="4267200"/>
            <a:ext cx="3657600" cy="1676400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err="1" smtClean="0"/>
              <a:t>BL</a:t>
            </a:r>
            <a:r>
              <a:rPr lang="en-US" baseline="-25000" dirty="0" err="1" smtClean="0"/>
              <a:t>avg</a:t>
            </a:r>
            <a:r>
              <a:rPr lang="en-US" dirty="0" smtClean="0"/>
              <a:t>=3.625”</a:t>
            </a:r>
          </a:p>
          <a:p>
            <a:pPr lvl="1">
              <a:defRPr/>
            </a:pPr>
            <a:r>
              <a:rPr lang="en-US" dirty="0" smtClean="0"/>
              <a:t>%</a:t>
            </a:r>
            <a:r>
              <a:rPr lang="en-US" dirty="0" err="1" smtClean="0"/>
              <a:t>sd</a:t>
            </a:r>
            <a:r>
              <a:rPr lang="en-US" dirty="0" smtClean="0"/>
              <a:t>=8.95%</a:t>
            </a:r>
          </a:p>
          <a:p>
            <a:pPr>
              <a:defRPr/>
            </a:pPr>
            <a:r>
              <a:rPr lang="en-US" dirty="0" err="1" smtClean="0"/>
              <a:t>BW</a:t>
            </a:r>
            <a:r>
              <a:rPr lang="en-US" baseline="-25000" dirty="0" err="1" smtClean="0"/>
              <a:t>avg</a:t>
            </a:r>
            <a:r>
              <a:rPr lang="en-US" dirty="0" smtClean="0"/>
              <a:t>=2.125”</a:t>
            </a:r>
          </a:p>
          <a:p>
            <a:pPr lvl="1">
              <a:defRPr/>
            </a:pPr>
            <a:r>
              <a:rPr lang="en-US" dirty="0" smtClean="0"/>
              <a:t>%</a:t>
            </a:r>
            <a:r>
              <a:rPr lang="en-US" dirty="0" err="1" smtClean="0"/>
              <a:t>sd</a:t>
            </a:r>
            <a:r>
              <a:rPr lang="en-US" dirty="0" smtClean="0"/>
              <a:t>=0%</a:t>
            </a:r>
          </a:p>
          <a:p>
            <a:pPr>
              <a:defRPr/>
            </a:pPr>
            <a:r>
              <a:rPr lang="en-US" dirty="0" err="1" smtClean="0"/>
              <a:t>AF</a:t>
            </a:r>
            <a:r>
              <a:rPr lang="en-US" baseline="-25000" dirty="0" err="1" smtClean="0"/>
              <a:t>avg</a:t>
            </a:r>
            <a:r>
              <a:rPr lang="en-US" dirty="0" smtClean="0"/>
              <a:t>=64.67 sec.</a:t>
            </a:r>
          </a:p>
          <a:p>
            <a:pPr lvl="1">
              <a:defRPr/>
            </a:pPr>
            <a:r>
              <a:rPr lang="en-US" dirty="0" smtClean="0"/>
              <a:t>%</a:t>
            </a:r>
            <a:r>
              <a:rPr lang="en-US" dirty="0" err="1" smtClean="0"/>
              <a:t>sd</a:t>
            </a:r>
            <a:r>
              <a:rPr lang="en-US" dirty="0" smtClean="0"/>
              <a:t>=12.011%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579" y="3523804"/>
            <a:ext cx="4216143" cy="2529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379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487363"/>
          </a:xfrm>
        </p:spPr>
        <p:txBody>
          <a:bodyPr/>
          <a:lstStyle/>
          <a:p>
            <a:r>
              <a:rPr lang="en-US" smtClean="0"/>
              <a:t>Average Results</a:t>
            </a: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838200"/>
            <a:ext cx="456565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425" y="2209800"/>
            <a:ext cx="45720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3581400"/>
            <a:ext cx="45720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237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28800"/>
            <a:ext cx="45720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VRP vs. Foam Block Burn Length &amp; Width</a:t>
            </a:r>
          </a:p>
        </p:txBody>
      </p:sp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28800"/>
            <a:ext cx="456565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978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VRP vs. Foam Block Burn Area</a:t>
            </a:r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45720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28800"/>
            <a:ext cx="45720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625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VRP vs. Foam Block Burn Time</a:t>
            </a:r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45720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28800"/>
            <a:ext cx="45720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509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Testing – Summary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Fairly good repeatability was found for most sample sets</a:t>
            </a:r>
          </a:p>
          <a:p>
            <a:pPr lvl="1"/>
            <a:r>
              <a:rPr lang="en-US" dirty="0" smtClean="0"/>
              <a:t>Average %SD </a:t>
            </a:r>
          </a:p>
          <a:p>
            <a:pPr lvl="2"/>
            <a:r>
              <a:rPr lang="en-US" dirty="0" smtClean="0"/>
              <a:t>Burn Length:  13.56%</a:t>
            </a:r>
          </a:p>
          <a:p>
            <a:pPr lvl="2"/>
            <a:r>
              <a:rPr lang="en-US" dirty="0" smtClean="0"/>
              <a:t>Burn Width:  4.04%</a:t>
            </a:r>
          </a:p>
          <a:p>
            <a:pPr lvl="2"/>
            <a:r>
              <a:rPr lang="en-US" dirty="0" smtClean="0"/>
              <a:t>After Flame:  37.43%</a:t>
            </a:r>
          </a:p>
          <a:p>
            <a:pPr lvl="1"/>
            <a:r>
              <a:rPr lang="en-US" dirty="0" smtClean="0"/>
              <a:t>More tests need to be performed to standardize a procedure, environmental influences, etc.</a:t>
            </a:r>
          </a:p>
          <a:p>
            <a:r>
              <a:rPr lang="en-US" dirty="0" smtClean="0"/>
              <a:t>Lab scale test results generally correlate with intermediate scale testing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23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/>
          <a:lstStyle/>
          <a:p>
            <a:r>
              <a:rPr lang="en-US" dirty="0" smtClean="0"/>
              <a:t>Effect of Drafts on Heat Flux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35538"/>
            <a:ext cx="41148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Three scenarios were tested to determine the effect of enclosing the apparatus on air drafts near the sample or heat flux gauge surfaces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Baseline:  Partially shrouded, no exhaust fans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Partially shrouded, exhaust fans approximately 6’ above top of apparatus gently drafting air out of room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Fully shrouded, no exhaust fans</a:t>
            </a:r>
          </a:p>
          <a:p>
            <a:pPr lvl="1"/>
            <a:endParaRPr lang="en-US" dirty="0"/>
          </a:p>
        </p:txBody>
      </p:sp>
      <p:pic>
        <p:nvPicPr>
          <p:cNvPr id="6146" name="Picture 2" descr="C:\Documents and Settings\Robert Ochs\My Documents\Dropbox\Work\October 2012 Matl Mtg\Composites\IMG_364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7" r="7754" b="5217"/>
          <a:stretch/>
        </p:blipFill>
        <p:spPr bwMode="auto">
          <a:xfrm>
            <a:off x="5029200" y="1600200"/>
            <a:ext cx="3454969" cy="3072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7119751" y="4035811"/>
            <a:ext cx="417101" cy="27699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sz="1200" dirty="0" smtClean="0"/>
              <a:t>SB1</a:t>
            </a:r>
            <a:endParaRPr lang="en-US" sz="1200" dirty="0"/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7119751" y="3505200"/>
            <a:ext cx="417101" cy="27699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sz="1200" dirty="0" smtClean="0"/>
              <a:t>SB2</a:t>
            </a:r>
            <a:endParaRPr lang="en-US" sz="1200" dirty="0"/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7119751" y="2951741"/>
            <a:ext cx="417101" cy="27699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sz="1200" dirty="0" smtClean="0"/>
              <a:t>SB3</a:t>
            </a:r>
            <a:endParaRPr lang="en-US" sz="1200" dirty="0"/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7119751" y="2438400"/>
            <a:ext cx="417101" cy="27699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sz="1200" dirty="0" smtClean="0"/>
              <a:t>SB4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4195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45720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057400"/>
            <a:ext cx="457835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18643"/>
            <a:ext cx="4572000" cy="274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3468273" y="838200"/>
            <a:ext cx="338554" cy="1544563"/>
            <a:chOff x="3468273" y="838200"/>
            <a:chExt cx="338554" cy="1544563"/>
          </a:xfrm>
        </p:grpSpPr>
        <p:sp>
          <p:nvSpPr>
            <p:cNvPr id="5" name="TextBox 8"/>
            <p:cNvSpPr txBox="1">
              <a:spLocks noChangeArrowheads="1"/>
            </p:cNvSpPr>
            <p:nvPr/>
          </p:nvSpPr>
          <p:spPr bwMode="auto">
            <a:xfrm>
              <a:off x="3468273" y="838200"/>
              <a:ext cx="338554" cy="2154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/>
              <a:r>
                <a:rPr lang="en-US" sz="800" dirty="0" smtClean="0"/>
                <a:t>SB1</a:t>
              </a:r>
              <a:endParaRPr lang="en-US" sz="800" dirty="0"/>
            </a:p>
          </p:txBody>
        </p:sp>
        <p:sp>
          <p:nvSpPr>
            <p:cNvPr id="6" name="TextBox 8"/>
            <p:cNvSpPr txBox="1">
              <a:spLocks noChangeArrowheads="1"/>
            </p:cNvSpPr>
            <p:nvPr/>
          </p:nvSpPr>
          <p:spPr bwMode="auto">
            <a:xfrm>
              <a:off x="3468273" y="1143000"/>
              <a:ext cx="338554" cy="2154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/>
              <a:r>
                <a:rPr lang="en-US" sz="800" dirty="0" smtClean="0"/>
                <a:t>SB2</a:t>
              </a:r>
              <a:endParaRPr lang="en-US" sz="800" dirty="0"/>
            </a:p>
          </p:txBody>
        </p:sp>
        <p:sp>
          <p:nvSpPr>
            <p:cNvPr id="7" name="TextBox 8"/>
            <p:cNvSpPr txBox="1">
              <a:spLocks noChangeArrowheads="1"/>
            </p:cNvSpPr>
            <p:nvPr/>
          </p:nvSpPr>
          <p:spPr bwMode="auto">
            <a:xfrm>
              <a:off x="3468273" y="1852152"/>
              <a:ext cx="338554" cy="2154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/>
              <a:r>
                <a:rPr lang="en-US" sz="800" dirty="0" smtClean="0"/>
                <a:t>SB3</a:t>
              </a:r>
              <a:endParaRPr lang="en-US" sz="800" dirty="0"/>
            </a:p>
          </p:txBody>
        </p:sp>
        <p:sp>
          <p:nvSpPr>
            <p:cNvPr id="8" name="TextBox 8"/>
            <p:cNvSpPr txBox="1">
              <a:spLocks noChangeArrowheads="1"/>
            </p:cNvSpPr>
            <p:nvPr/>
          </p:nvSpPr>
          <p:spPr bwMode="auto">
            <a:xfrm>
              <a:off x="3468273" y="2167319"/>
              <a:ext cx="338554" cy="2154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/>
              <a:r>
                <a:rPr lang="en-US" sz="800" dirty="0" smtClean="0"/>
                <a:t>SB4</a:t>
              </a:r>
              <a:endParaRPr lang="en-US" sz="8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468273" y="4021136"/>
            <a:ext cx="338554" cy="1544563"/>
            <a:chOff x="3468273" y="838200"/>
            <a:chExt cx="338554" cy="1544563"/>
          </a:xfrm>
        </p:grpSpPr>
        <p:sp>
          <p:nvSpPr>
            <p:cNvPr id="11" name="TextBox 8"/>
            <p:cNvSpPr txBox="1">
              <a:spLocks noChangeArrowheads="1"/>
            </p:cNvSpPr>
            <p:nvPr/>
          </p:nvSpPr>
          <p:spPr bwMode="auto">
            <a:xfrm>
              <a:off x="3468273" y="838200"/>
              <a:ext cx="338554" cy="2154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/>
              <a:r>
                <a:rPr lang="en-US" sz="800" dirty="0" smtClean="0"/>
                <a:t>SB1</a:t>
              </a:r>
              <a:endParaRPr lang="en-US" sz="800" dirty="0"/>
            </a:p>
          </p:txBody>
        </p:sp>
        <p:sp>
          <p:nvSpPr>
            <p:cNvPr id="12" name="TextBox 8"/>
            <p:cNvSpPr txBox="1">
              <a:spLocks noChangeArrowheads="1"/>
            </p:cNvSpPr>
            <p:nvPr/>
          </p:nvSpPr>
          <p:spPr bwMode="auto">
            <a:xfrm>
              <a:off x="3468273" y="1143000"/>
              <a:ext cx="338554" cy="2154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/>
              <a:r>
                <a:rPr lang="en-US" sz="800" dirty="0" smtClean="0"/>
                <a:t>SB2</a:t>
              </a:r>
              <a:endParaRPr lang="en-US" sz="800" dirty="0"/>
            </a:p>
          </p:txBody>
        </p:sp>
        <p:sp>
          <p:nvSpPr>
            <p:cNvPr id="13" name="TextBox 8"/>
            <p:cNvSpPr txBox="1">
              <a:spLocks noChangeArrowheads="1"/>
            </p:cNvSpPr>
            <p:nvPr/>
          </p:nvSpPr>
          <p:spPr bwMode="auto">
            <a:xfrm>
              <a:off x="3468273" y="1852152"/>
              <a:ext cx="338554" cy="2154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/>
              <a:r>
                <a:rPr lang="en-US" sz="800" dirty="0" smtClean="0"/>
                <a:t>SB3</a:t>
              </a:r>
              <a:endParaRPr lang="en-US" sz="800" dirty="0"/>
            </a:p>
          </p:txBody>
        </p:sp>
        <p:sp>
          <p:nvSpPr>
            <p:cNvPr id="14" name="TextBox 8"/>
            <p:cNvSpPr txBox="1">
              <a:spLocks noChangeArrowheads="1"/>
            </p:cNvSpPr>
            <p:nvPr/>
          </p:nvSpPr>
          <p:spPr bwMode="auto">
            <a:xfrm>
              <a:off x="3468273" y="2167319"/>
              <a:ext cx="338554" cy="2154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/>
              <a:r>
                <a:rPr lang="en-US" sz="800" dirty="0" smtClean="0"/>
                <a:t>SB4</a:t>
              </a:r>
              <a:endParaRPr lang="en-US" sz="8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001000" y="2633572"/>
            <a:ext cx="338554" cy="1544563"/>
            <a:chOff x="3468273" y="838200"/>
            <a:chExt cx="338554" cy="1544563"/>
          </a:xfrm>
        </p:grpSpPr>
        <p:sp>
          <p:nvSpPr>
            <p:cNvPr id="16" name="TextBox 8"/>
            <p:cNvSpPr txBox="1">
              <a:spLocks noChangeArrowheads="1"/>
            </p:cNvSpPr>
            <p:nvPr/>
          </p:nvSpPr>
          <p:spPr bwMode="auto">
            <a:xfrm>
              <a:off x="3468273" y="838200"/>
              <a:ext cx="338554" cy="2154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/>
              <a:r>
                <a:rPr lang="en-US" sz="800" dirty="0" smtClean="0"/>
                <a:t>SB1</a:t>
              </a:r>
              <a:endParaRPr lang="en-US" sz="800" dirty="0"/>
            </a:p>
          </p:txBody>
        </p:sp>
        <p:sp>
          <p:nvSpPr>
            <p:cNvPr id="17" name="TextBox 8"/>
            <p:cNvSpPr txBox="1">
              <a:spLocks noChangeArrowheads="1"/>
            </p:cNvSpPr>
            <p:nvPr/>
          </p:nvSpPr>
          <p:spPr bwMode="auto">
            <a:xfrm>
              <a:off x="3468273" y="1143000"/>
              <a:ext cx="338554" cy="2154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/>
              <a:r>
                <a:rPr lang="en-US" sz="800" dirty="0" smtClean="0"/>
                <a:t>SB2</a:t>
              </a:r>
              <a:endParaRPr lang="en-US" sz="800" dirty="0"/>
            </a:p>
          </p:txBody>
        </p:sp>
        <p:sp>
          <p:nvSpPr>
            <p:cNvPr id="18" name="TextBox 8"/>
            <p:cNvSpPr txBox="1">
              <a:spLocks noChangeArrowheads="1"/>
            </p:cNvSpPr>
            <p:nvPr/>
          </p:nvSpPr>
          <p:spPr bwMode="auto">
            <a:xfrm>
              <a:off x="3468273" y="1852152"/>
              <a:ext cx="338554" cy="2154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/>
              <a:r>
                <a:rPr lang="en-US" sz="800" dirty="0" smtClean="0"/>
                <a:t>SB3</a:t>
              </a:r>
              <a:endParaRPr lang="en-US" sz="800" dirty="0"/>
            </a:p>
          </p:txBody>
        </p:sp>
        <p:sp>
          <p:nvSpPr>
            <p:cNvPr id="19" name="TextBox 8"/>
            <p:cNvSpPr txBox="1">
              <a:spLocks noChangeArrowheads="1"/>
            </p:cNvSpPr>
            <p:nvPr/>
          </p:nvSpPr>
          <p:spPr bwMode="auto">
            <a:xfrm>
              <a:off x="3468273" y="2167319"/>
              <a:ext cx="338554" cy="2154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/>
              <a:r>
                <a:rPr lang="en-US" sz="800" dirty="0" smtClean="0"/>
                <a:t>SB4</a:t>
              </a:r>
              <a:endParaRPr lang="en-US"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1724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1179" y="480701"/>
            <a:ext cx="3711011" cy="2924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808038"/>
          </a:xfrm>
        </p:spPr>
        <p:txBody>
          <a:bodyPr/>
          <a:lstStyle/>
          <a:p>
            <a:r>
              <a:rPr lang="en-US" sz="4000" dirty="0" smtClean="0"/>
              <a:t>Lab-Scale Test Method Development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3039461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The foam block fire source was characterized by measuring the heat flux gradient along an insulated board for the duration of the foam burning event</a:t>
            </a:r>
          </a:p>
          <a:p>
            <a:endParaRPr lang="en-US" dirty="0" smtClean="0"/>
          </a:p>
          <a:p>
            <a:r>
              <a:rPr lang="en-US" dirty="0" smtClean="0"/>
              <a:t>This heat flux gradient will then be used to impose a similar heat flux on a smaller sample in a lab-scale test apparatus</a:t>
            </a:r>
          </a:p>
          <a:p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9461" y="3200400"/>
            <a:ext cx="6134449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65B60-EB4D-4C82-9D57-0A5A34661D5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10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45720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33600"/>
            <a:ext cx="45720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628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Heat Flux Fluctuations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Bottom 2 flux gauges have less relative fluctuation than the top 2</a:t>
            </a:r>
          </a:p>
          <a:p>
            <a:r>
              <a:rPr lang="en-US" dirty="0" smtClean="0"/>
              <a:t>The average measured values at each SB gauge changed little from test to test</a:t>
            </a:r>
          </a:p>
          <a:p>
            <a:r>
              <a:rPr lang="en-US" dirty="0" smtClean="0"/>
              <a:t>Burn tests can be performed to determine the actual effect on test results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 smtClean="0"/>
              <a:t>final design will specify how to enclose the apparatus to standardize air currents and fluctuations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01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Furnace comparison</a:t>
            </a:r>
          </a:p>
          <a:p>
            <a:pPr lvl="1"/>
            <a:r>
              <a:rPr lang="en-US" dirty="0" smtClean="0"/>
              <a:t>Spiral tubular heating elements were ordered from different manufacturers to determine the difference in measured heat output at the same power settings, distance</a:t>
            </a:r>
          </a:p>
          <a:p>
            <a:r>
              <a:rPr lang="en-US" dirty="0" smtClean="0"/>
              <a:t>Calibration</a:t>
            </a:r>
          </a:p>
          <a:p>
            <a:pPr lvl="1"/>
            <a:r>
              <a:rPr lang="en-US" dirty="0" smtClean="0"/>
              <a:t>Determine if specification of power (voltage, current), distance from heat flux gauge, and furnace specifications will adequately represent the desired incident flux</a:t>
            </a:r>
          </a:p>
          <a:p>
            <a:pPr lvl="2"/>
            <a:r>
              <a:rPr lang="en-US" dirty="0" smtClean="0"/>
              <a:t>Removing HFG from calibration procedure would reduce cost of running test and eliminate uncertainty of calibration and use of HFG</a:t>
            </a:r>
          </a:p>
          <a:p>
            <a:pPr lvl="1"/>
            <a:r>
              <a:rPr lang="en-US" dirty="0" smtClean="0"/>
              <a:t>Mapping of furnace with HFG on a </a:t>
            </a:r>
            <a:r>
              <a:rPr lang="en-US" dirty="0" smtClean="0"/>
              <a:t>traverse</a:t>
            </a:r>
          </a:p>
          <a:p>
            <a:pPr lvl="2"/>
            <a:r>
              <a:rPr lang="en-US" dirty="0" smtClean="0"/>
              <a:t>Monitor input voltage and current while traversing SB gauge to map heat flux vs. input power, distance</a:t>
            </a:r>
          </a:p>
          <a:p>
            <a:pPr lvl="2"/>
            <a:r>
              <a:rPr lang="en-US" dirty="0" smtClean="0"/>
              <a:t>Determine repeatability</a:t>
            </a:r>
          </a:p>
          <a:p>
            <a:pPr lvl="3"/>
            <a:r>
              <a:rPr lang="en-US" dirty="0" smtClean="0"/>
              <a:t>Different day</a:t>
            </a:r>
          </a:p>
          <a:p>
            <a:pPr lvl="3"/>
            <a:r>
              <a:rPr lang="en-US" dirty="0" smtClean="0"/>
              <a:t>Different furnace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66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 cont.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Version 2.0</a:t>
            </a:r>
          </a:p>
          <a:p>
            <a:pPr lvl="1"/>
            <a:r>
              <a:rPr lang="en-US" dirty="0" smtClean="0"/>
              <a:t>Once </a:t>
            </a:r>
            <a:r>
              <a:rPr lang="en-US" dirty="0" smtClean="0"/>
              <a:t>design and test parameters are confirmed, perform repeatability testing</a:t>
            </a:r>
          </a:p>
          <a:p>
            <a:pPr lvl="2"/>
            <a:r>
              <a:rPr lang="en-US" dirty="0" smtClean="0"/>
              <a:t>Will be receiving large quantity of 6” x 12” carbon fiber composite samples of varying ply thicknesses, layups, fibers, and epoxies</a:t>
            </a:r>
          </a:p>
          <a:p>
            <a:pPr lvl="1"/>
            <a:r>
              <a:rPr lang="en-US" dirty="0" smtClean="0"/>
              <a:t>Construct one or more units </a:t>
            </a:r>
          </a:p>
          <a:p>
            <a:pPr lvl="2"/>
            <a:r>
              <a:rPr lang="en-US" dirty="0" smtClean="0"/>
              <a:t>Perform comparative testing on multiple units to determine reproducibility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30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Robert Ochs\My Documents\Dropbox\Work\October 2012 Matl Mtg\Composites\2212998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080857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dirty="0" smtClean="0"/>
              <a:t>Version 2.0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31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dirty="0" smtClean="0"/>
              <a:t>Version 2.0</a:t>
            </a:r>
            <a:endParaRPr lang="en-US" dirty="0"/>
          </a:p>
        </p:txBody>
      </p:sp>
      <p:pic>
        <p:nvPicPr>
          <p:cNvPr id="3074" name="Picture 2" descr="C:\Documents and Settings\Robert Ochs\My Documents\My Pictures\VRP\Picture 02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1" b="7530"/>
          <a:stretch/>
        </p:blipFill>
        <p:spPr bwMode="auto">
          <a:xfrm>
            <a:off x="228600" y="1371600"/>
            <a:ext cx="3503941" cy="411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Documents and Settings\Robert Ochs\My Documents\My Pictures\VRP\Picture 03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8" r="18567"/>
          <a:stretch/>
        </p:blipFill>
        <p:spPr bwMode="auto">
          <a:xfrm>
            <a:off x="6019800" y="1371598"/>
            <a:ext cx="2885424" cy="411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93078" y="1558263"/>
            <a:ext cx="186166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Furnace height adjustment</a:t>
            </a:r>
            <a:endParaRPr lang="en-US" sz="1200" dirty="0"/>
          </a:p>
        </p:txBody>
      </p:sp>
      <p:cxnSp>
        <p:nvCxnSpPr>
          <p:cNvPr id="5" name="Straight Arrow Connector 4"/>
          <p:cNvCxnSpPr>
            <a:stCxn id="3" idx="1"/>
          </p:cNvCxnSpPr>
          <p:nvPr/>
        </p:nvCxnSpPr>
        <p:spPr>
          <a:xfrm flipH="1">
            <a:off x="1219200" y="1696763"/>
            <a:ext cx="2673878" cy="58923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3" idx="3"/>
          </p:cNvCxnSpPr>
          <p:nvPr/>
        </p:nvCxnSpPr>
        <p:spPr>
          <a:xfrm>
            <a:off x="5754741" y="1696763"/>
            <a:ext cx="1484259" cy="97023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3" idx="3"/>
          </p:cNvCxnSpPr>
          <p:nvPr/>
        </p:nvCxnSpPr>
        <p:spPr>
          <a:xfrm>
            <a:off x="5754741" y="1696763"/>
            <a:ext cx="2398659" cy="97023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893077" y="5029200"/>
            <a:ext cx="1987724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Furnace distance adjustment</a:t>
            </a:r>
            <a:endParaRPr lang="en-US" sz="1200" dirty="0"/>
          </a:p>
        </p:txBody>
      </p:sp>
      <p:cxnSp>
        <p:nvCxnSpPr>
          <p:cNvPr id="15" name="Straight Arrow Connector 14"/>
          <p:cNvCxnSpPr>
            <a:stCxn id="13" idx="3"/>
          </p:cNvCxnSpPr>
          <p:nvPr/>
        </p:nvCxnSpPr>
        <p:spPr>
          <a:xfrm flipV="1">
            <a:off x="5880801" y="4953000"/>
            <a:ext cx="1581711" cy="2147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3" idx="1"/>
          </p:cNvCxnSpPr>
          <p:nvPr/>
        </p:nvCxnSpPr>
        <p:spPr>
          <a:xfrm flipH="1" flipV="1">
            <a:off x="1600200" y="4907950"/>
            <a:ext cx="2292877" cy="25975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51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dirty="0"/>
              <a:t>Version 2.0</a:t>
            </a:r>
          </a:p>
        </p:txBody>
      </p:sp>
      <p:pic>
        <p:nvPicPr>
          <p:cNvPr id="4098" name="Picture 2" descr="C:\Documents and Settings\Robert Ochs\My Documents\My Pictures\VRP\Picture 03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8" r="12265" b="4918"/>
          <a:stretch/>
        </p:blipFill>
        <p:spPr bwMode="auto">
          <a:xfrm>
            <a:off x="2237913" y="1015014"/>
            <a:ext cx="4724400" cy="501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1143000"/>
            <a:ext cx="1691682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Variable AC Transformer</a:t>
            </a:r>
            <a:endParaRPr lang="en-US" sz="1200" dirty="0"/>
          </a:p>
        </p:txBody>
      </p:sp>
      <p:cxnSp>
        <p:nvCxnSpPr>
          <p:cNvPr id="5" name="Straight Arrow Connector 4"/>
          <p:cNvCxnSpPr>
            <a:stCxn id="4" idx="3"/>
          </p:cNvCxnSpPr>
          <p:nvPr/>
        </p:nvCxnSpPr>
        <p:spPr>
          <a:xfrm>
            <a:off x="1844082" y="1281500"/>
            <a:ext cx="822918" cy="5473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8722" y="4046738"/>
            <a:ext cx="208986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Cooling fan for SB gauge water</a:t>
            </a:r>
            <a:endParaRPr lang="en-US" sz="1200" dirty="0"/>
          </a:p>
        </p:txBody>
      </p:sp>
      <p:cxnSp>
        <p:nvCxnSpPr>
          <p:cNvPr id="8" name="Straight Arrow Connector 7"/>
          <p:cNvCxnSpPr>
            <a:stCxn id="7" idx="3"/>
          </p:cNvCxnSpPr>
          <p:nvPr/>
        </p:nvCxnSpPr>
        <p:spPr>
          <a:xfrm flipV="1">
            <a:off x="2188589" y="4185237"/>
            <a:ext cx="859411" cy="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620000" y="5106140"/>
            <a:ext cx="119558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Propane gas for </a:t>
            </a:r>
          </a:p>
          <a:p>
            <a:pPr algn="ctr"/>
            <a:r>
              <a:rPr lang="en-US" sz="1200" dirty="0" smtClean="0"/>
              <a:t>Pilot burner</a:t>
            </a:r>
            <a:endParaRPr lang="en-US" sz="1200" dirty="0"/>
          </a:p>
        </p:txBody>
      </p:sp>
      <p:cxnSp>
        <p:nvCxnSpPr>
          <p:cNvPr id="11" name="Straight Arrow Connector 10"/>
          <p:cNvCxnSpPr>
            <a:stCxn id="10" idx="1"/>
          </p:cNvCxnSpPr>
          <p:nvPr/>
        </p:nvCxnSpPr>
        <p:spPr>
          <a:xfrm flipH="1" flipV="1">
            <a:off x="5486400" y="4724400"/>
            <a:ext cx="2133600" cy="61257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382690" y="3847287"/>
            <a:ext cx="1670201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Propane gas flow meter</a:t>
            </a:r>
            <a:endParaRPr lang="en-US" sz="1200" dirty="0"/>
          </a:p>
        </p:txBody>
      </p:sp>
      <p:cxnSp>
        <p:nvCxnSpPr>
          <p:cNvPr id="14" name="Straight Arrow Connector 13"/>
          <p:cNvCxnSpPr>
            <a:stCxn id="13" idx="1"/>
          </p:cNvCxnSpPr>
          <p:nvPr/>
        </p:nvCxnSpPr>
        <p:spPr>
          <a:xfrm flipH="1" flipV="1">
            <a:off x="5943599" y="3429000"/>
            <a:ext cx="1439091" cy="55678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485796" y="1969350"/>
            <a:ext cx="132978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Propane gas</a:t>
            </a:r>
          </a:p>
          <a:p>
            <a:pPr algn="ctr"/>
            <a:r>
              <a:rPr lang="en-US" sz="1200" dirty="0" smtClean="0"/>
              <a:t>pressure regulator</a:t>
            </a:r>
            <a:endParaRPr lang="en-US" sz="1200" dirty="0"/>
          </a:p>
        </p:txBody>
      </p:sp>
      <p:cxnSp>
        <p:nvCxnSpPr>
          <p:cNvPr id="18" name="Straight Arrow Connector 17"/>
          <p:cNvCxnSpPr>
            <a:stCxn id="17" idx="1"/>
          </p:cNvCxnSpPr>
          <p:nvPr/>
        </p:nvCxnSpPr>
        <p:spPr>
          <a:xfrm flipH="1">
            <a:off x="5943599" y="2200183"/>
            <a:ext cx="1542197" cy="39061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550044" y="1167414"/>
            <a:ext cx="120129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Pilot burner gas </a:t>
            </a:r>
          </a:p>
          <a:p>
            <a:pPr algn="ctr"/>
            <a:r>
              <a:rPr lang="en-US" sz="1200" dirty="0" smtClean="0"/>
              <a:t>on/off valve</a:t>
            </a:r>
            <a:endParaRPr lang="en-US" sz="1200" dirty="0"/>
          </a:p>
        </p:txBody>
      </p:sp>
      <p:cxnSp>
        <p:nvCxnSpPr>
          <p:cNvPr id="21" name="Straight Arrow Connector 20"/>
          <p:cNvCxnSpPr>
            <a:stCxn id="20" idx="1"/>
          </p:cNvCxnSpPr>
          <p:nvPr/>
        </p:nvCxnSpPr>
        <p:spPr>
          <a:xfrm flipH="1">
            <a:off x="6400800" y="1398247"/>
            <a:ext cx="1149244" cy="57110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065167" y="5896187"/>
            <a:ext cx="1987724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Furnace distance adjustment</a:t>
            </a:r>
            <a:endParaRPr lang="en-US" sz="1200" dirty="0"/>
          </a:p>
        </p:txBody>
      </p:sp>
      <p:cxnSp>
        <p:nvCxnSpPr>
          <p:cNvPr id="24" name="Straight Arrow Connector 23"/>
          <p:cNvCxnSpPr>
            <a:stCxn id="23" idx="1"/>
          </p:cNvCxnSpPr>
          <p:nvPr/>
        </p:nvCxnSpPr>
        <p:spPr>
          <a:xfrm flipH="1" flipV="1">
            <a:off x="5943599" y="5715000"/>
            <a:ext cx="1121568" cy="31968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63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dirty="0"/>
              <a:t>Version 2.0</a:t>
            </a:r>
          </a:p>
        </p:txBody>
      </p:sp>
      <p:pic>
        <p:nvPicPr>
          <p:cNvPr id="1026" name="Picture 2" descr="C:\Documents and Settings\Robert Ochs\My Documents\My Pictures\VRP\Picture 0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371600"/>
            <a:ext cx="5608320" cy="420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52400" y="1398247"/>
            <a:ext cx="2286000" cy="685800"/>
            <a:chOff x="152400" y="1143000"/>
            <a:chExt cx="2286000" cy="685800"/>
          </a:xfrm>
        </p:grpSpPr>
        <p:sp>
          <p:nvSpPr>
            <p:cNvPr id="4" name="TextBox 3"/>
            <p:cNvSpPr txBox="1"/>
            <p:nvPr/>
          </p:nvSpPr>
          <p:spPr>
            <a:xfrm>
              <a:off x="152400" y="1143000"/>
              <a:ext cx="1691682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Variable AC Transformer</a:t>
              </a:r>
              <a:endParaRPr lang="en-US" sz="1200" dirty="0"/>
            </a:p>
          </p:txBody>
        </p:sp>
        <p:cxnSp>
          <p:nvCxnSpPr>
            <p:cNvPr id="5" name="Straight Arrow Connector 4"/>
            <p:cNvCxnSpPr>
              <a:stCxn id="4" idx="3"/>
            </p:cNvCxnSpPr>
            <p:nvPr/>
          </p:nvCxnSpPr>
          <p:spPr>
            <a:xfrm>
              <a:off x="1844082" y="1281500"/>
              <a:ext cx="594318" cy="5473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370263" y="4343400"/>
            <a:ext cx="119558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Propane gas for </a:t>
            </a:r>
          </a:p>
          <a:p>
            <a:pPr algn="ctr"/>
            <a:r>
              <a:rPr lang="en-US" sz="1200" dirty="0" smtClean="0"/>
              <a:t>Pilot burner</a:t>
            </a:r>
            <a:endParaRPr lang="en-US" sz="1200" dirty="0"/>
          </a:p>
        </p:txBody>
      </p:sp>
      <p:cxnSp>
        <p:nvCxnSpPr>
          <p:cNvPr id="9" name="Straight Arrow Connector 8"/>
          <p:cNvCxnSpPr>
            <a:stCxn id="8" idx="3"/>
          </p:cNvCxnSpPr>
          <p:nvPr/>
        </p:nvCxnSpPr>
        <p:spPr>
          <a:xfrm flipV="1">
            <a:off x="1565847" y="4267947"/>
            <a:ext cx="1088331" cy="30628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32955" y="3573544"/>
            <a:ext cx="1670201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Propane gas flow meter</a:t>
            </a:r>
            <a:endParaRPr lang="en-US" sz="1200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803157" y="3155258"/>
            <a:ext cx="1702043" cy="55678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025040" y="861446"/>
            <a:ext cx="132978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Propane gas</a:t>
            </a:r>
          </a:p>
          <a:p>
            <a:pPr algn="ctr"/>
            <a:r>
              <a:rPr lang="en-US" sz="1200" dirty="0" smtClean="0"/>
              <a:t>pressure regulator</a:t>
            </a:r>
            <a:endParaRPr lang="en-US" sz="1200" dirty="0"/>
          </a:p>
        </p:txBody>
      </p:sp>
      <p:cxnSp>
        <p:nvCxnSpPr>
          <p:cNvPr id="13" name="Straight Arrow Connector 12"/>
          <p:cNvCxnSpPr>
            <a:stCxn id="12" idx="2"/>
          </p:cNvCxnSpPr>
          <p:nvPr/>
        </p:nvCxnSpPr>
        <p:spPr>
          <a:xfrm>
            <a:off x="2689934" y="1323111"/>
            <a:ext cx="102833" cy="119148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317365" y="863510"/>
            <a:ext cx="120129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Pilot burner gas </a:t>
            </a:r>
          </a:p>
          <a:p>
            <a:pPr algn="ctr"/>
            <a:r>
              <a:rPr lang="en-US" sz="1200" dirty="0" smtClean="0"/>
              <a:t>on/off valve</a:t>
            </a:r>
            <a:endParaRPr lang="en-US" sz="1200" dirty="0"/>
          </a:p>
        </p:txBody>
      </p:sp>
      <p:cxnSp>
        <p:nvCxnSpPr>
          <p:cNvPr id="15" name="Straight Arrow Connector 14"/>
          <p:cNvCxnSpPr>
            <a:stCxn id="14" idx="1"/>
          </p:cNvCxnSpPr>
          <p:nvPr/>
        </p:nvCxnSpPr>
        <p:spPr>
          <a:xfrm flipH="1">
            <a:off x="4038600" y="1094343"/>
            <a:ext cx="1278765" cy="134405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758044" y="5615728"/>
            <a:ext cx="1987724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Furnace distance adjustment</a:t>
            </a:r>
            <a:endParaRPr lang="en-US" sz="1200" dirty="0"/>
          </a:p>
        </p:txBody>
      </p:sp>
      <p:cxnSp>
        <p:nvCxnSpPr>
          <p:cNvPr id="17" name="Straight Arrow Connector 16"/>
          <p:cNvCxnSpPr>
            <a:stCxn id="16" idx="1"/>
          </p:cNvCxnSpPr>
          <p:nvPr/>
        </p:nvCxnSpPr>
        <p:spPr>
          <a:xfrm flipH="1" flipV="1">
            <a:off x="3505200" y="5105400"/>
            <a:ext cx="1252844" cy="64882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752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776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14400"/>
            <a:ext cx="7086600" cy="5000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/>
          <a:lstStyle/>
          <a:p>
            <a:r>
              <a:rPr lang="en-US" dirty="0" smtClean="0"/>
              <a:t>Foam Block Heat Flux Gradient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13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/>
          <a:lstStyle/>
          <a:p>
            <a:r>
              <a:rPr lang="en-US" sz="3600" dirty="0" smtClean="0"/>
              <a:t>Vertical Radiant Panel (VRP) Development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Objective:  to develop a “new” radiant panel type test that will:</a:t>
            </a:r>
          </a:p>
          <a:p>
            <a:pPr lvl="1"/>
            <a:r>
              <a:rPr lang="en-US" dirty="0"/>
              <a:t>Simulate conditions of a foam block test</a:t>
            </a:r>
          </a:p>
          <a:p>
            <a:pPr lvl="2"/>
            <a:r>
              <a:rPr lang="en-US" dirty="0"/>
              <a:t>Incident heat flux on sample</a:t>
            </a:r>
          </a:p>
          <a:p>
            <a:pPr lvl="2"/>
            <a:r>
              <a:rPr lang="en-US" dirty="0"/>
              <a:t>Duration</a:t>
            </a:r>
          </a:p>
          <a:p>
            <a:pPr lvl="2"/>
            <a:r>
              <a:rPr lang="en-US" dirty="0"/>
              <a:t>Geometry</a:t>
            </a:r>
          </a:p>
          <a:p>
            <a:pPr lvl="1"/>
            <a:r>
              <a:rPr lang="en-US" dirty="0"/>
              <a:t>Correlate results from foam block test</a:t>
            </a:r>
          </a:p>
          <a:p>
            <a:pPr lvl="2"/>
            <a:r>
              <a:rPr lang="en-US" dirty="0"/>
              <a:t>Use current database of materials already tested</a:t>
            </a:r>
          </a:p>
          <a:p>
            <a:pPr lvl="3"/>
            <a:r>
              <a:rPr lang="en-US" dirty="0"/>
              <a:t>Aerospace/non-aerospace grade composites (1/8” thick)</a:t>
            </a:r>
          </a:p>
          <a:p>
            <a:pPr lvl="3"/>
            <a:r>
              <a:rPr lang="en-US" dirty="0"/>
              <a:t>Aerospace grade carbon epoxy, varying thicknesses</a:t>
            </a:r>
          </a:p>
          <a:p>
            <a:pPr lvl="3"/>
            <a:r>
              <a:rPr lang="en-US" dirty="0"/>
              <a:t>Cargo liners and floor panels, varying thicknesses</a:t>
            </a:r>
          </a:p>
          <a:p>
            <a:pPr lvl="1"/>
            <a:endParaRPr lang="en-US" dirty="0"/>
          </a:p>
          <a:p>
            <a:pPr lvl="2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65B60-EB4D-4C82-9D57-0A5A34661D5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06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-9443" y="152400"/>
            <a:ext cx="8472488" cy="6096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3600" dirty="0" smtClean="0"/>
              <a:t>VRP Configuration </a:t>
            </a:r>
            <a:endParaRPr lang="en-US" sz="3600" dirty="0"/>
          </a:p>
        </p:txBody>
      </p:sp>
      <p:sp>
        <p:nvSpPr>
          <p:cNvPr id="10" name="Rectangle 5"/>
          <p:cNvSpPr txBox="1">
            <a:spLocks noChangeArrowheads="1"/>
          </p:cNvSpPr>
          <p:nvPr/>
        </p:nvSpPr>
        <p:spPr>
          <a:xfrm>
            <a:off x="4038600" y="1676400"/>
            <a:ext cx="4868862" cy="26797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1800" dirty="0" smtClean="0"/>
              <a:t>Heat flux gradient</a:t>
            </a:r>
          </a:p>
          <a:p>
            <a:pPr lvl="1">
              <a:lnSpc>
                <a:spcPct val="80000"/>
              </a:lnSpc>
            </a:pPr>
            <a:r>
              <a:rPr lang="en-US" sz="1600" dirty="0" smtClean="0"/>
              <a:t>A tilted panel was used to attempt to achieve the same measured gradient as the foam block test</a:t>
            </a:r>
          </a:p>
          <a:p>
            <a:pPr lvl="1">
              <a:lnSpc>
                <a:spcPct val="80000"/>
              </a:lnSpc>
            </a:pPr>
            <a:r>
              <a:rPr lang="en-US" sz="1600" dirty="0" smtClean="0"/>
              <a:t>Furthest backward tilt (70</a:t>
            </a:r>
            <a:r>
              <a:rPr lang="en-US" sz="1600" dirty="0" smtClean="0">
                <a:cs typeface="Arial" charset="0"/>
              </a:rPr>
              <a:t>°) could not achieve steep enough gradient </a:t>
            </a:r>
          </a:p>
          <a:p>
            <a:pPr lvl="1">
              <a:lnSpc>
                <a:spcPct val="80000"/>
              </a:lnSpc>
            </a:pPr>
            <a:r>
              <a:rPr lang="en-US" sz="1600" dirty="0" smtClean="0">
                <a:cs typeface="Arial" charset="0"/>
              </a:rPr>
              <a:t>Zero position heat flux too low </a:t>
            </a:r>
          </a:p>
          <a:p>
            <a:pPr>
              <a:lnSpc>
                <a:spcPct val="80000"/>
              </a:lnSpc>
            </a:pPr>
            <a:r>
              <a:rPr lang="en-US" sz="1800" dirty="0" smtClean="0">
                <a:cs typeface="Arial" charset="0"/>
              </a:rPr>
              <a:t>Next attempt:</a:t>
            </a:r>
          </a:p>
          <a:p>
            <a:pPr lvl="1">
              <a:lnSpc>
                <a:spcPct val="80000"/>
              </a:lnSpc>
            </a:pPr>
            <a:r>
              <a:rPr lang="en-US" sz="1600" dirty="0" smtClean="0">
                <a:cs typeface="Arial" charset="0"/>
              </a:rPr>
              <a:t>Separate emitter strips into 3 individually controlled pairs to control the heat flux gradient</a:t>
            </a:r>
          </a:p>
          <a:p>
            <a:pPr lvl="1">
              <a:lnSpc>
                <a:spcPct val="80000"/>
              </a:lnSpc>
            </a:pPr>
            <a:endParaRPr lang="en-US" sz="1600" dirty="0"/>
          </a:p>
        </p:txBody>
      </p:sp>
      <p:pic>
        <p:nvPicPr>
          <p:cNvPr id="11" name="Picture 4" descr="pic 01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238" y="1009650"/>
            <a:ext cx="3294062" cy="439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65B60-EB4D-4C82-9D57-0A5A34661D5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96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8674100" cy="593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15"/>
          <p:cNvSpPr txBox="1">
            <a:spLocks noChangeArrowheads="1"/>
          </p:cNvSpPr>
          <p:nvPr/>
        </p:nvSpPr>
        <p:spPr>
          <a:xfrm>
            <a:off x="0" y="76200"/>
            <a:ext cx="8472488" cy="6096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600" dirty="0" smtClean="0"/>
              <a:t>Bottom 2 Strips Only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65B60-EB4D-4C82-9D57-0A5A34661D5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3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Modifications to VRP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2400" y="2209800"/>
            <a:ext cx="3048000" cy="22860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Swivel doors added to make switching between calibration and testing quick and easy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65B60-EB4D-4C82-9D57-0A5A34661D5B}" type="slidenum">
              <a:rPr lang="en-US" smtClean="0"/>
              <a:t>8</a:t>
            </a:fld>
            <a:endParaRPr lang="en-US"/>
          </a:p>
        </p:txBody>
      </p:sp>
      <p:pic>
        <p:nvPicPr>
          <p:cNvPr id="1026" name="Picture 2" descr="C:\Documents and Settings\Robert Ochs\My Documents\My Pictures\VRP\animated_VRP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1400" y="1447800"/>
            <a:ext cx="5422900" cy="40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18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X:\203\VRP\VRP Test Sample Pictures\VRP-NBS Apparatus\IMG_362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16269" r="29833" b="17458"/>
          <a:stretch/>
        </p:blipFill>
        <p:spPr bwMode="auto">
          <a:xfrm>
            <a:off x="2469499" y="1371600"/>
            <a:ext cx="3756584" cy="415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Unidirectional NBS Chamber Pilot Burner</a:t>
            </a:r>
            <a:endParaRPr lang="en-US" sz="3600" dirty="0"/>
          </a:p>
        </p:txBody>
      </p:sp>
      <p:cxnSp>
        <p:nvCxnSpPr>
          <p:cNvPr id="4" name="Straight Connector 3"/>
          <p:cNvCxnSpPr/>
          <p:nvPr/>
        </p:nvCxnSpPr>
        <p:spPr>
          <a:xfrm flipH="1" flipV="1">
            <a:off x="3657600" y="1714500"/>
            <a:ext cx="38100" cy="118110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 flipV="1">
            <a:off x="5523575" y="1714500"/>
            <a:ext cx="78050" cy="118110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657600" y="2057400"/>
            <a:ext cx="1905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412770" y="1872734"/>
            <a:ext cx="3946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2”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65B60-EB4D-4C82-9D57-0A5A34661D5B}" type="slidenum">
              <a:rPr lang="en-US" smtClean="0"/>
              <a:t>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988316" y="5715000"/>
            <a:ext cx="2718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 </a:t>
            </a:r>
            <a:r>
              <a:rPr lang="en-US" dirty="0" err="1" smtClean="0"/>
              <a:t>ccm</a:t>
            </a:r>
            <a:r>
              <a:rPr lang="en-US" dirty="0"/>
              <a:t> </a:t>
            </a:r>
            <a:r>
              <a:rPr lang="en-US" dirty="0" smtClean="0"/>
              <a:t>@ 20 psig propane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8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mposit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composites</Template>
  <TotalTime>5377</TotalTime>
  <Words>1052</Words>
  <Application>Microsoft Office PowerPoint</Application>
  <PresentationFormat>On-screen Show (4:3)</PresentationFormat>
  <Paragraphs>214</Paragraphs>
  <Slides>38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composites</vt:lpstr>
      <vt:lpstr>Development of a Lab-Scale Fire Test Method for Composite Structure</vt:lpstr>
      <vt:lpstr>Objective</vt:lpstr>
      <vt:lpstr>Lab-Scale Test Method Development</vt:lpstr>
      <vt:lpstr>Foam Block Heat Flux Gradient</vt:lpstr>
      <vt:lpstr>Vertical Radiant Panel (VRP) Development</vt:lpstr>
      <vt:lpstr>PowerPoint Presentation</vt:lpstr>
      <vt:lpstr>PowerPoint Presentation</vt:lpstr>
      <vt:lpstr>Modifications to VRP</vt:lpstr>
      <vt:lpstr>Unidirectional NBS Chamber Pilot Burner</vt:lpstr>
      <vt:lpstr>Multiple Flamelet Burner</vt:lpstr>
      <vt:lpstr>Recent Modifications</vt:lpstr>
      <vt:lpstr>PowerPoint Presentation</vt:lpstr>
      <vt:lpstr>PowerPoint Presentation</vt:lpstr>
      <vt:lpstr>Measured Heat Flux</vt:lpstr>
      <vt:lpstr>Recent Testing</vt:lpstr>
      <vt:lpstr>PowerPoint Presentation</vt:lpstr>
      <vt:lpstr>G-10 Glass Epoxy</vt:lpstr>
      <vt:lpstr>Fiber Reinforced Polyester</vt:lpstr>
      <vt:lpstr>ACF1-HC</vt:lpstr>
      <vt:lpstr>ACF1 16 ply</vt:lpstr>
      <vt:lpstr>ACF1 4 ply</vt:lpstr>
      <vt:lpstr>ACF1 8 ply</vt:lpstr>
      <vt:lpstr>Average Results</vt:lpstr>
      <vt:lpstr>VRP vs. Foam Block Burn Length &amp; Width</vt:lpstr>
      <vt:lpstr>VRP vs. Foam Block Burn Area</vt:lpstr>
      <vt:lpstr>VRP vs. Foam Block Burn Time</vt:lpstr>
      <vt:lpstr>Recent Testing – Summary </vt:lpstr>
      <vt:lpstr>Effect of Drafts on Heat Flux</vt:lpstr>
      <vt:lpstr>PowerPoint Presentation</vt:lpstr>
      <vt:lpstr>PowerPoint Presentation</vt:lpstr>
      <vt:lpstr>Heat Flux Fluctuations</vt:lpstr>
      <vt:lpstr>Next Steps</vt:lpstr>
      <vt:lpstr>Next Steps cont.</vt:lpstr>
      <vt:lpstr>Version 2.0</vt:lpstr>
      <vt:lpstr>Version 2.0</vt:lpstr>
      <vt:lpstr>Version 2.0</vt:lpstr>
      <vt:lpstr>Version 2.0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Robert Ian Ochs</cp:lastModifiedBy>
  <cp:revision>50</cp:revision>
  <dcterms:created xsi:type="dcterms:W3CDTF">2006-08-16T00:00:00Z</dcterms:created>
  <dcterms:modified xsi:type="dcterms:W3CDTF">2012-10-10T14:36:44Z</dcterms:modified>
</cp:coreProperties>
</file>