
<file path=[Content_Types].xml><?xml version="1.0" encoding="utf-8"?>
<Types xmlns="http://schemas.openxmlformats.org/package/2006/content-types">
  <Default Extension="tmp" ContentType="image/pn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</p:sldMasterIdLst>
  <p:notesMasterIdLst>
    <p:notesMasterId r:id="rId18"/>
  </p:notesMasterIdLst>
  <p:sldIdLst>
    <p:sldId id="256" r:id="rId3"/>
    <p:sldId id="271" r:id="rId4"/>
    <p:sldId id="261" r:id="rId5"/>
    <p:sldId id="279" r:id="rId6"/>
    <p:sldId id="260" r:id="rId7"/>
    <p:sldId id="265" r:id="rId8"/>
    <p:sldId id="291" r:id="rId9"/>
    <p:sldId id="292" r:id="rId10"/>
    <p:sldId id="296" r:id="rId11"/>
    <p:sldId id="293" r:id="rId12"/>
    <p:sldId id="294" r:id="rId13"/>
    <p:sldId id="297" r:id="rId14"/>
    <p:sldId id="298" r:id="rId15"/>
    <p:sldId id="27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4EA58-9E6D-4122-97F5-B9C1C2F5932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790FD-B5CA-43C4-9B3B-18EE94BE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C667C-77B5-4091-BEE6-CDE21B1739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0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23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3515" name="Text Box 1051"/>
          <p:cNvSpPr txBox="1">
            <a:spLocks noChangeArrowheads="1"/>
          </p:cNvSpPr>
          <p:nvPr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6997474" y="6097937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40DEE36B-DD95-4239-B4B3-D9D249A0E678}" type="datetime1">
              <a:rPr lang="en-US" smtClean="0"/>
              <a:t>2/28/2019</a:t>
            </a:fld>
            <a:endParaRPr lang="en-US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smtClean="0"/>
              <a:t>IAMFTFM October 2018</a:t>
            </a:r>
            <a:endParaRPr lang="en-US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ADC3DD5F-6601-4736-B4C8-D11954C1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6A727E-32E5-493A-84CF-473274A01E45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IAMFTFM October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3DD5F-6601-4736-B4C8-D11954C1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EF864D-FE17-4504-9C13-2D4FDBED04EF}" type="datetime1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IAMFTFM October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3DD5F-6601-4736-B4C8-D11954C1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F99BD-46C5-4F0C-A066-BDDDD0D11DA6}" type="datetime1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IAMFTFM October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3DD5F-6601-4736-B4C8-D11954C1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1778F3-E0B2-4CF9-9286-53F4ED813CE5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IAMFTFM October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3DD5F-6601-4736-B4C8-D11954C1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1DAEDB2F-0DAE-4FE7-B2A7-393006644E0B}" type="datetime1">
              <a:rPr lang="en-US" smtClean="0"/>
              <a:t>2/28/2019</a:t>
            </a:fld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smtClean="0"/>
              <a:t>IAMFTFM October 2018</a:t>
            </a: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ADC3DD5F-6601-4736-B4C8-D11954C17AA9}" type="slidenum">
              <a:rPr lang="en-US" smtClean="0"/>
              <a:t>‹#›</a:t>
            </a:fld>
            <a:endParaRPr lang="en-US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F32EDB68-28D2-4487-B303-5F574653849B}" type="datetime1">
              <a:rPr lang="en-US" smtClean="0"/>
              <a:t>2/28/2019</a:t>
            </a:fld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smtClean="0"/>
              <a:t>IAMFTFM October 2018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7110" y="6248400"/>
            <a:ext cx="10490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Tina.Emami@fa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Flow Visualization in the OSU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600200" y="3429000"/>
            <a:ext cx="2438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/>
              <a:t>IAMFTFM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641928" y="3685655"/>
            <a:ext cx="1828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/>
              <a:t>Tina Emami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870527" y="3936142"/>
            <a:ext cx="185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/>
              <a:t>March 5-6, 2019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937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Tests in the OSU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59" y="990600"/>
            <a:ext cx="8050213" cy="4391025"/>
          </a:xfrm>
        </p:spPr>
        <p:txBody>
          <a:bodyPr/>
          <a:lstStyle/>
          <a:p>
            <a:r>
              <a:rPr lang="en-US" dirty="0" smtClean="0"/>
              <a:t>Four different honeycomb samples were tested in the OSU for comparative purposes</a:t>
            </a:r>
          </a:p>
          <a:p>
            <a:r>
              <a:rPr lang="en-US" dirty="0" smtClean="0"/>
              <a:t>Each sample was tested five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C3DD5F-6601-4736-B4C8-D11954C17AA9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87747"/>
              </p:ext>
            </p:extLst>
          </p:nvPr>
        </p:nvGraphicFramePr>
        <p:xfrm>
          <a:off x="228600" y="2819401"/>
          <a:ext cx="4495800" cy="204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427483338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789434762"/>
                    </a:ext>
                  </a:extLst>
                </a:gridCol>
              </a:tblGrid>
              <a:tr h="333027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Thickness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89233"/>
                  </a:ext>
                </a:extLst>
              </a:tr>
              <a:tr h="3330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1/8 in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7326"/>
                  </a:ext>
                </a:extLst>
              </a:tr>
              <a:tr h="3330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11/16</a:t>
                      </a:r>
                      <a:r>
                        <a:rPr lang="en-US" baseline="0" dirty="0" smtClean="0"/>
                        <a:t> in, white decorative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530174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7/8 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949197"/>
                  </a:ext>
                </a:extLst>
              </a:tr>
              <a:tr h="5173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 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1/4 </a:t>
                      </a:r>
                      <a:r>
                        <a:rPr lang="en-US" dirty="0" smtClean="0"/>
                        <a:t>in,</a:t>
                      </a:r>
                      <a:r>
                        <a:rPr lang="en-US" baseline="0" dirty="0" smtClean="0"/>
                        <a:t> white decorative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44789"/>
                  </a:ext>
                </a:extLst>
              </a:tr>
            </a:tbl>
          </a:graphicData>
        </a:graphic>
      </p:graphicFrame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49" y="4171074"/>
            <a:ext cx="1830751" cy="1696326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r="3708" b="4354"/>
          <a:stretch/>
        </p:blipFill>
        <p:spPr>
          <a:xfrm>
            <a:off x="6737286" y="4285424"/>
            <a:ext cx="1840726" cy="1589997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 b="5190"/>
          <a:stretch/>
        </p:blipFill>
        <p:spPr>
          <a:xfrm>
            <a:off x="4937259" y="2557514"/>
            <a:ext cx="1768341" cy="166163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-860" b="-1"/>
          <a:stretch/>
        </p:blipFill>
        <p:spPr>
          <a:xfrm>
            <a:off x="6695520" y="2532780"/>
            <a:ext cx="1882432" cy="175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06185" y="1339071"/>
            <a:ext cx="3949700" cy="237103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1487" y="1340023"/>
            <a:ext cx="3948113" cy="2370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Tests in the OSU</a:t>
            </a:r>
            <a:br>
              <a:rPr lang="en-US" dirty="0" smtClean="0"/>
            </a:br>
            <a:r>
              <a:rPr lang="en-US" sz="2000" dirty="0" smtClean="0"/>
              <a:t>Baseline Test Results: Average of 5 Tests Shown Per Sample; No Changes Have Been Done to the Original OSU Setup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66088" y="6248400"/>
            <a:ext cx="1077912" cy="457200"/>
          </a:xfrm>
        </p:spPr>
        <p:txBody>
          <a:bodyPr/>
          <a:lstStyle/>
          <a:p>
            <a:fld id="{ADC3DD5F-6601-4736-B4C8-D11954C17AA9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90" y="3671940"/>
            <a:ext cx="3950550" cy="2371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50" y="3671940"/>
            <a:ext cx="3950550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7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"/>
          <a:stretch/>
        </p:blipFill>
        <p:spPr>
          <a:xfrm>
            <a:off x="1320628" y="838200"/>
            <a:ext cx="6745460" cy="51651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52400"/>
            <a:ext cx="8472488" cy="609600"/>
          </a:xfrm>
        </p:spPr>
        <p:txBody>
          <a:bodyPr/>
          <a:lstStyle/>
          <a:p>
            <a:r>
              <a:rPr lang="en-US" dirty="0" smtClean="0"/>
              <a:t>Drawing of new setup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66088" y="6248400"/>
            <a:ext cx="1077912" cy="457200"/>
          </a:xfrm>
        </p:spPr>
        <p:txBody>
          <a:bodyPr/>
          <a:lstStyle/>
          <a:p>
            <a:fld id="{ADC3DD5F-6601-4736-B4C8-D11954C17A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of New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C3DD5F-6601-4736-B4C8-D11954C17AA9}" type="slidenum">
              <a:rPr lang="en-US" smtClean="0"/>
              <a:t>13</a:t>
            </a:fld>
            <a:endParaRPr lang="en-US"/>
          </a:p>
        </p:txBody>
      </p:sp>
      <p:pic>
        <p:nvPicPr>
          <p:cNvPr id="5" name="air dist tub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1066800"/>
            <a:ext cx="7812087" cy="4391025"/>
          </a:xfrm>
        </p:spPr>
      </p:pic>
    </p:spTree>
    <p:extLst>
      <p:ext uri="{BB962C8B-B14F-4D97-AF65-F5344CB8AC3E}">
        <p14:creationId xmlns:p14="http://schemas.microsoft.com/office/powerpoint/2010/main" val="22232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setup shows an even distribution of air flow in front of the sample face.</a:t>
            </a:r>
          </a:p>
          <a:p>
            <a:r>
              <a:rPr lang="en-US" dirty="0" smtClean="0"/>
              <a:t>Will test materials in </a:t>
            </a:r>
            <a:r>
              <a:rPr lang="en-US" dirty="0"/>
              <a:t>a hot OSU to understand how this setup affects the burning of samples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C3DD5F-6601-4736-B4C8-D11954C17A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600" dirty="0" smtClean="0"/>
              <a:t>Tina Emami</a:t>
            </a:r>
          </a:p>
          <a:p>
            <a:pPr marL="400050" lvl="1" indent="0">
              <a:buNone/>
            </a:pPr>
            <a:r>
              <a:rPr lang="en-US" sz="2800" dirty="0" smtClean="0"/>
              <a:t>FAA William J. Hughes Technical Center</a:t>
            </a:r>
          </a:p>
          <a:p>
            <a:pPr marL="400050" lvl="1" indent="0">
              <a:buNone/>
            </a:pPr>
            <a:r>
              <a:rPr lang="en-US" sz="2800" dirty="0" smtClean="0"/>
              <a:t>ANG-E212 Materials Fire Test</a:t>
            </a:r>
          </a:p>
          <a:p>
            <a:pPr marL="400050" lvl="1" indent="0">
              <a:buNone/>
            </a:pPr>
            <a:r>
              <a:rPr lang="en-US" sz="2800" dirty="0" smtClean="0"/>
              <a:t>Building 275</a:t>
            </a:r>
          </a:p>
          <a:p>
            <a:pPr marL="400050" lvl="1" indent="0">
              <a:buNone/>
            </a:pPr>
            <a:r>
              <a:rPr lang="en-US" sz="2800" dirty="0" smtClean="0"/>
              <a:t>Atlantic City Int’l Airport, NJ 08405</a:t>
            </a:r>
          </a:p>
          <a:p>
            <a:pPr marL="400050" lvl="1" indent="0">
              <a:buNone/>
            </a:pPr>
            <a:r>
              <a:rPr lang="en-US" sz="2800" dirty="0" smtClean="0">
                <a:hlinkClick r:id="rId2"/>
              </a:rPr>
              <a:t>Tina.Emami@faa.gov</a:t>
            </a:r>
            <a:endParaRPr lang="en-US" sz="2800" dirty="0" smtClean="0"/>
          </a:p>
          <a:p>
            <a:pPr marL="400050" lvl="1" indent="0">
              <a:buNone/>
            </a:pPr>
            <a:r>
              <a:rPr lang="en-US" sz="2800" dirty="0" smtClean="0"/>
              <a:t>609-485-4277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C3DD5F-6601-4736-B4C8-D11954C17A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Airflow 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Create an adjustment to the current OSU apparatus in order to create an even and reproducible air flow.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C3DD5F-6601-4736-B4C8-D11954C17AA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999"/>
            <a:ext cx="4572000" cy="6096001"/>
          </a:xfrm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6477000" y="1428172"/>
            <a:ext cx="114300" cy="3810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4727286" y="2362200"/>
            <a:ext cx="1032164" cy="76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724977" y="3012933"/>
            <a:ext cx="1066800" cy="51261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759450" y="2375192"/>
            <a:ext cx="0" cy="63774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734790" y="2462067"/>
            <a:ext cx="0" cy="10287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2" b="3708"/>
          <a:stretch/>
        </p:blipFill>
        <p:spPr>
          <a:xfrm>
            <a:off x="4727286" y="762001"/>
            <a:ext cx="4400550" cy="525779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 flipV="1">
            <a:off x="6173643" y="1828800"/>
            <a:ext cx="114300" cy="3810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4727286" y="2695286"/>
            <a:ext cx="1032164" cy="76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4724977" y="3346019"/>
            <a:ext cx="1066800" cy="51261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759450" y="2708278"/>
            <a:ext cx="0" cy="63774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734790" y="2795153"/>
            <a:ext cx="0" cy="10287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itle 1"/>
          <p:cNvSpPr txBox="1">
            <a:spLocks/>
          </p:cNvSpPr>
          <p:nvPr/>
        </p:nvSpPr>
        <p:spPr bwMode="auto">
          <a:xfrm>
            <a:off x="381000" y="152400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Measurement Location</a:t>
            </a:r>
            <a:endParaRPr lang="en-US" kern="0" dirty="0"/>
          </a:p>
        </p:txBody>
      </p:sp>
      <p:sp>
        <p:nvSpPr>
          <p:cNvPr id="10" name="Freeform 9"/>
          <p:cNvSpPr/>
          <p:nvPr/>
        </p:nvSpPr>
        <p:spPr bwMode="auto">
          <a:xfrm>
            <a:off x="2667000" y="3490767"/>
            <a:ext cx="457200" cy="3130981"/>
          </a:xfrm>
          <a:custGeom>
            <a:avLst/>
            <a:gdLst>
              <a:gd name="connsiteX0" fmla="*/ 0 w 495300"/>
              <a:gd name="connsiteY0" fmla="*/ 1514475 h 2876550"/>
              <a:gd name="connsiteX1" fmla="*/ 476250 w 495300"/>
              <a:gd name="connsiteY1" fmla="*/ 0 h 2876550"/>
              <a:gd name="connsiteX2" fmla="*/ 495300 w 495300"/>
              <a:gd name="connsiteY2" fmla="*/ 2876550 h 2876550"/>
              <a:gd name="connsiteX3" fmla="*/ 0 w 495300"/>
              <a:gd name="connsiteY3" fmla="*/ 1514475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00" h="2876550">
                <a:moveTo>
                  <a:pt x="0" y="1514475"/>
                </a:moveTo>
                <a:lnTo>
                  <a:pt x="476250" y="0"/>
                </a:lnTo>
                <a:lnTo>
                  <a:pt x="495300" y="2876550"/>
                </a:lnTo>
                <a:lnTo>
                  <a:pt x="0" y="1514475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C3DD5F-6601-4736-B4C8-D11954C17A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72488" cy="609600"/>
          </a:xfrm>
        </p:spPr>
        <p:txBody>
          <a:bodyPr/>
          <a:lstStyle/>
          <a:p>
            <a:r>
              <a:rPr lang="en-US" dirty="0" smtClean="0"/>
              <a:t>Measurement 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t="19769" r="15141" b="7339"/>
          <a:stretch/>
        </p:blipFill>
        <p:spPr>
          <a:xfrm flipH="1">
            <a:off x="717270" y="913682"/>
            <a:ext cx="4284921" cy="5867400"/>
          </a:xfrm>
        </p:spPr>
      </p:pic>
      <p:sp>
        <p:nvSpPr>
          <p:cNvPr id="7" name="TextBox 6"/>
          <p:cNvSpPr txBox="1"/>
          <p:nvPr/>
        </p:nvSpPr>
        <p:spPr bwMode="auto">
          <a:xfrm>
            <a:off x="6051270" y="2057400"/>
            <a:ext cx="309273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b="1" dirty="0" smtClean="0"/>
              <a:t>The PIV camera is aligned to view the flow between the middle two glow bars</a:t>
            </a:r>
            <a:endParaRPr lang="en-US" sz="2000" b="1" dirty="0"/>
          </a:p>
        </p:txBody>
      </p:sp>
      <p:sp>
        <p:nvSpPr>
          <p:cNvPr id="16" name="Right Arrow 15"/>
          <p:cNvSpPr/>
          <p:nvPr/>
        </p:nvSpPr>
        <p:spPr bwMode="auto">
          <a:xfrm rot="9781629">
            <a:off x="4484875" y="2931682"/>
            <a:ext cx="1528791" cy="4857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497540" y="3316406"/>
            <a:ext cx="1460311" cy="436728"/>
          </a:xfrm>
          <a:custGeom>
            <a:avLst/>
            <a:gdLst>
              <a:gd name="connsiteX0" fmla="*/ 0 w 1460311"/>
              <a:gd name="connsiteY0" fmla="*/ 0 h 436728"/>
              <a:gd name="connsiteX1" fmla="*/ 13648 w 1460311"/>
              <a:gd name="connsiteY1" fmla="*/ 368490 h 436728"/>
              <a:gd name="connsiteX2" fmla="*/ 1446663 w 1460311"/>
              <a:gd name="connsiteY2" fmla="*/ 436728 h 436728"/>
              <a:gd name="connsiteX3" fmla="*/ 1460311 w 1460311"/>
              <a:gd name="connsiteY3" fmla="*/ 40943 h 436728"/>
              <a:gd name="connsiteX4" fmla="*/ 0 w 1460311"/>
              <a:gd name="connsiteY4" fmla="*/ 0 h 43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311" h="436728">
                <a:moveTo>
                  <a:pt x="0" y="0"/>
                </a:moveTo>
                <a:lnTo>
                  <a:pt x="13648" y="368490"/>
                </a:lnTo>
                <a:lnTo>
                  <a:pt x="1446663" y="436728"/>
                </a:lnTo>
                <a:lnTo>
                  <a:pt x="1460311" y="40943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C3DD5F-6601-4736-B4C8-D11954C17A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Test Setup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1" y="954088"/>
            <a:ext cx="4648200" cy="5141912"/>
          </a:xfrm>
        </p:spPr>
        <p:txBody>
          <a:bodyPr/>
          <a:lstStyle/>
          <a:p>
            <a:r>
              <a:rPr lang="en-US" sz="2400" dirty="0" smtClean="0"/>
              <a:t>Air inlet was moved back to side inlet location</a:t>
            </a:r>
          </a:p>
          <a:p>
            <a:r>
              <a:rPr lang="en-US" sz="2400" dirty="0" smtClean="0"/>
              <a:t>PVC tube with two rows of evenly spaced </a:t>
            </a:r>
            <a:r>
              <a:rPr lang="en-US" sz="2400" dirty="0" smtClean="0">
                <a:solidFill>
                  <a:srgbClr val="FF0000"/>
                </a:solidFill>
              </a:rPr>
              <a:t>5/8” </a:t>
            </a:r>
            <a:r>
              <a:rPr lang="en-US" sz="2400" dirty="0" smtClean="0"/>
              <a:t>holes 45° from horizontal was constructed</a:t>
            </a:r>
          </a:p>
          <a:p>
            <a:r>
              <a:rPr lang="en-US" sz="2400" dirty="0" smtClean="0"/>
              <a:t>Cap is glued to the end of the tube</a:t>
            </a:r>
          </a:p>
          <a:p>
            <a:r>
              <a:rPr lang="en-US" sz="2400" dirty="0" smtClean="0"/>
              <a:t>Tube is placed in the bottom chamber of the OSU</a:t>
            </a:r>
          </a:p>
          <a:p>
            <a:r>
              <a:rPr lang="en-US" sz="2400" dirty="0" smtClean="0"/>
              <a:t>Holes will be oriented to face downwards in order to more evenly mix the flow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DD5F-6601-4736-B4C8-D11954C17AA9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2256" y="946944"/>
            <a:ext cx="5746749" cy="4310061"/>
          </a:xfrm>
        </p:spPr>
      </p:pic>
    </p:spTree>
    <p:extLst>
      <p:ext uri="{BB962C8B-B14F-4D97-AF65-F5344CB8AC3E}">
        <p14:creationId xmlns:p14="http://schemas.microsoft.com/office/powerpoint/2010/main" val="1166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72488" cy="609600"/>
          </a:xfrm>
        </p:spPr>
        <p:txBody>
          <a:bodyPr/>
          <a:lstStyle/>
          <a:p>
            <a:r>
              <a:rPr lang="en-US" dirty="0"/>
              <a:t>New Test Setup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41" y="304801"/>
            <a:ext cx="4629150" cy="6172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DD5F-6601-4736-B4C8-D11954C17AA9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6300" y="1911698"/>
            <a:ext cx="5539989" cy="4154991"/>
          </a:xfrm>
        </p:spPr>
      </p:pic>
    </p:spTree>
    <p:extLst>
      <p:ext uri="{BB962C8B-B14F-4D97-AF65-F5344CB8AC3E}">
        <p14:creationId xmlns:p14="http://schemas.microsoft.com/office/powerpoint/2010/main" val="36586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5/8- inch Holes in Air Distribution Tube</a:t>
            </a:r>
            <a:endParaRPr lang="en-US" sz="3200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/>
          <a:stretch/>
        </p:blipFill>
        <p:spPr>
          <a:xfrm>
            <a:off x="457200" y="2632644"/>
            <a:ext cx="8453264" cy="9528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C3DD5F-6601-4736-B4C8-D11954C17AA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67200"/>
            <a:ext cx="5563377" cy="89547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3"/>
          <a:stretch/>
        </p:blipFill>
        <p:spPr>
          <a:xfrm>
            <a:off x="-4147" y="2590800"/>
            <a:ext cx="443336" cy="110505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695854"/>
            <a:ext cx="1105054" cy="37152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304800" y="5486400"/>
            <a:ext cx="1422224" cy="5334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88513" y="4676775"/>
            <a:ext cx="99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b="1" dirty="0" smtClean="0"/>
              <a:t>Air </a:t>
            </a:r>
          </a:p>
          <a:p>
            <a:pPr>
              <a:buFontTx/>
              <a:buNone/>
            </a:pPr>
            <a:r>
              <a:rPr lang="en-US" sz="2400" b="1" dirty="0" smtClean="0"/>
              <a:t>Inlet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14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52" y="1066800"/>
            <a:ext cx="8050213" cy="4391025"/>
          </a:xfrm>
        </p:spPr>
        <p:txBody>
          <a:bodyPr/>
          <a:lstStyle/>
          <a:p>
            <a:r>
              <a:rPr lang="en-US" dirty="0" smtClean="0"/>
              <a:t>While the unit is </a:t>
            </a:r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cold</a:t>
            </a:r>
            <a:r>
              <a:rPr lang="en-US" dirty="0" smtClean="0"/>
              <a:t>, air velocity was measured in the OSU with an anemometer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C3DD5F-6601-4736-B4C8-D11954C17AA9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676400" y="2438400"/>
            <a:ext cx="5802489" cy="3019425"/>
          </a:xfrm>
          <a:prstGeom prst="rect">
            <a:avLst/>
          </a:prstGeom>
          <a:ln w="571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180238" y="2057400"/>
            <a:ext cx="2555775" cy="3825240"/>
          </a:xfrm>
          <a:custGeom>
            <a:avLst/>
            <a:gdLst>
              <a:gd name="connsiteX0" fmla="*/ 664143 w 2671010"/>
              <a:gd name="connsiteY0" fmla="*/ 91440 h 3821229"/>
              <a:gd name="connsiteX1" fmla="*/ 0 w 2671010"/>
              <a:gd name="connsiteY1" fmla="*/ 1467853 h 3821229"/>
              <a:gd name="connsiteX2" fmla="*/ 861461 w 2671010"/>
              <a:gd name="connsiteY2" fmla="*/ 3806792 h 3821229"/>
              <a:gd name="connsiteX3" fmla="*/ 1958741 w 2671010"/>
              <a:gd name="connsiteY3" fmla="*/ 3821229 h 3821229"/>
              <a:gd name="connsiteX4" fmla="*/ 2671010 w 2671010"/>
              <a:gd name="connsiteY4" fmla="*/ 1573731 h 3821229"/>
              <a:gd name="connsiteX5" fmla="*/ 1732547 w 2671010"/>
              <a:gd name="connsiteY5" fmla="*/ 0 h 3821229"/>
              <a:gd name="connsiteX6" fmla="*/ 664143 w 2671010"/>
              <a:gd name="connsiteY6" fmla="*/ 91440 h 3821229"/>
              <a:gd name="connsiteX0" fmla="*/ 659330 w 2671010"/>
              <a:gd name="connsiteY0" fmla="*/ 0 h 3883793"/>
              <a:gd name="connsiteX1" fmla="*/ 0 w 2671010"/>
              <a:gd name="connsiteY1" fmla="*/ 1530417 h 3883793"/>
              <a:gd name="connsiteX2" fmla="*/ 861461 w 2671010"/>
              <a:gd name="connsiteY2" fmla="*/ 3869356 h 3883793"/>
              <a:gd name="connsiteX3" fmla="*/ 1958741 w 2671010"/>
              <a:gd name="connsiteY3" fmla="*/ 3883793 h 3883793"/>
              <a:gd name="connsiteX4" fmla="*/ 2671010 w 2671010"/>
              <a:gd name="connsiteY4" fmla="*/ 1636295 h 3883793"/>
              <a:gd name="connsiteX5" fmla="*/ 1732547 w 2671010"/>
              <a:gd name="connsiteY5" fmla="*/ 62564 h 3883793"/>
              <a:gd name="connsiteX6" fmla="*/ 659330 w 2671010"/>
              <a:gd name="connsiteY6" fmla="*/ 0 h 3883793"/>
              <a:gd name="connsiteX0" fmla="*/ 659330 w 2671010"/>
              <a:gd name="connsiteY0" fmla="*/ 57752 h 3941545"/>
              <a:gd name="connsiteX1" fmla="*/ 0 w 2671010"/>
              <a:gd name="connsiteY1" fmla="*/ 1588169 h 3941545"/>
              <a:gd name="connsiteX2" fmla="*/ 861461 w 2671010"/>
              <a:gd name="connsiteY2" fmla="*/ 3927108 h 3941545"/>
              <a:gd name="connsiteX3" fmla="*/ 1958741 w 2671010"/>
              <a:gd name="connsiteY3" fmla="*/ 3941545 h 3941545"/>
              <a:gd name="connsiteX4" fmla="*/ 2671010 w 2671010"/>
              <a:gd name="connsiteY4" fmla="*/ 1694047 h 3941545"/>
              <a:gd name="connsiteX5" fmla="*/ 1722921 w 2671010"/>
              <a:gd name="connsiteY5" fmla="*/ 0 h 3941545"/>
              <a:gd name="connsiteX6" fmla="*/ 659330 w 2671010"/>
              <a:gd name="connsiteY6" fmla="*/ 57752 h 3941545"/>
              <a:gd name="connsiteX0" fmla="*/ 837397 w 2671010"/>
              <a:gd name="connsiteY0" fmla="*/ 0 h 3965608"/>
              <a:gd name="connsiteX1" fmla="*/ 0 w 2671010"/>
              <a:gd name="connsiteY1" fmla="*/ 1612232 h 3965608"/>
              <a:gd name="connsiteX2" fmla="*/ 861461 w 2671010"/>
              <a:gd name="connsiteY2" fmla="*/ 3951171 h 3965608"/>
              <a:gd name="connsiteX3" fmla="*/ 1958741 w 2671010"/>
              <a:gd name="connsiteY3" fmla="*/ 3965608 h 3965608"/>
              <a:gd name="connsiteX4" fmla="*/ 2671010 w 2671010"/>
              <a:gd name="connsiteY4" fmla="*/ 1718110 h 3965608"/>
              <a:gd name="connsiteX5" fmla="*/ 1722921 w 2671010"/>
              <a:gd name="connsiteY5" fmla="*/ 24063 h 3965608"/>
              <a:gd name="connsiteX6" fmla="*/ 837397 w 2671010"/>
              <a:gd name="connsiteY6" fmla="*/ 0 h 3965608"/>
              <a:gd name="connsiteX0" fmla="*/ 847022 w 2680635"/>
              <a:gd name="connsiteY0" fmla="*/ 0 h 3965608"/>
              <a:gd name="connsiteX1" fmla="*/ 0 w 2680635"/>
              <a:gd name="connsiteY1" fmla="*/ 1718110 h 3965608"/>
              <a:gd name="connsiteX2" fmla="*/ 871086 w 2680635"/>
              <a:gd name="connsiteY2" fmla="*/ 3951171 h 3965608"/>
              <a:gd name="connsiteX3" fmla="*/ 1968366 w 2680635"/>
              <a:gd name="connsiteY3" fmla="*/ 3965608 h 3965608"/>
              <a:gd name="connsiteX4" fmla="*/ 2680635 w 2680635"/>
              <a:gd name="connsiteY4" fmla="*/ 1718110 h 3965608"/>
              <a:gd name="connsiteX5" fmla="*/ 1732546 w 2680635"/>
              <a:gd name="connsiteY5" fmla="*/ 24063 h 3965608"/>
              <a:gd name="connsiteX6" fmla="*/ 847022 w 2680635"/>
              <a:gd name="connsiteY6" fmla="*/ 0 h 3965608"/>
              <a:gd name="connsiteX0" fmla="*/ 842209 w 2675822"/>
              <a:gd name="connsiteY0" fmla="*/ 0 h 3965608"/>
              <a:gd name="connsiteX1" fmla="*/ 0 w 2675822"/>
              <a:gd name="connsiteY1" fmla="*/ 1823988 h 3965608"/>
              <a:gd name="connsiteX2" fmla="*/ 866273 w 2675822"/>
              <a:gd name="connsiteY2" fmla="*/ 3951171 h 3965608"/>
              <a:gd name="connsiteX3" fmla="*/ 1963553 w 2675822"/>
              <a:gd name="connsiteY3" fmla="*/ 3965608 h 3965608"/>
              <a:gd name="connsiteX4" fmla="*/ 2675822 w 2675822"/>
              <a:gd name="connsiteY4" fmla="*/ 1718110 h 3965608"/>
              <a:gd name="connsiteX5" fmla="*/ 1727733 w 2675822"/>
              <a:gd name="connsiteY5" fmla="*/ 24063 h 3965608"/>
              <a:gd name="connsiteX6" fmla="*/ 842209 w 2675822"/>
              <a:gd name="connsiteY6" fmla="*/ 0 h 3965608"/>
              <a:gd name="connsiteX0" fmla="*/ 847022 w 2675822"/>
              <a:gd name="connsiteY0" fmla="*/ 19250 h 3941545"/>
              <a:gd name="connsiteX1" fmla="*/ 0 w 2675822"/>
              <a:gd name="connsiteY1" fmla="*/ 1799925 h 3941545"/>
              <a:gd name="connsiteX2" fmla="*/ 866273 w 2675822"/>
              <a:gd name="connsiteY2" fmla="*/ 3927108 h 3941545"/>
              <a:gd name="connsiteX3" fmla="*/ 1963553 w 2675822"/>
              <a:gd name="connsiteY3" fmla="*/ 3941545 h 3941545"/>
              <a:gd name="connsiteX4" fmla="*/ 2675822 w 2675822"/>
              <a:gd name="connsiteY4" fmla="*/ 1694047 h 3941545"/>
              <a:gd name="connsiteX5" fmla="*/ 1727733 w 2675822"/>
              <a:gd name="connsiteY5" fmla="*/ 0 h 3941545"/>
              <a:gd name="connsiteX6" fmla="*/ 847022 w 2675822"/>
              <a:gd name="connsiteY6" fmla="*/ 19250 h 3941545"/>
              <a:gd name="connsiteX0" fmla="*/ 847022 w 2675822"/>
              <a:gd name="connsiteY0" fmla="*/ 0 h 3951170"/>
              <a:gd name="connsiteX1" fmla="*/ 0 w 2675822"/>
              <a:gd name="connsiteY1" fmla="*/ 1809550 h 3951170"/>
              <a:gd name="connsiteX2" fmla="*/ 866273 w 2675822"/>
              <a:gd name="connsiteY2" fmla="*/ 3936733 h 3951170"/>
              <a:gd name="connsiteX3" fmla="*/ 1963553 w 2675822"/>
              <a:gd name="connsiteY3" fmla="*/ 3951170 h 3951170"/>
              <a:gd name="connsiteX4" fmla="*/ 2675822 w 2675822"/>
              <a:gd name="connsiteY4" fmla="*/ 1703672 h 3951170"/>
              <a:gd name="connsiteX5" fmla="*/ 1727733 w 2675822"/>
              <a:gd name="connsiteY5" fmla="*/ 9625 h 3951170"/>
              <a:gd name="connsiteX6" fmla="*/ 847022 w 2675822"/>
              <a:gd name="connsiteY6" fmla="*/ 0 h 3951170"/>
              <a:gd name="connsiteX0" fmla="*/ 847022 w 2632508"/>
              <a:gd name="connsiteY0" fmla="*/ 0 h 3951170"/>
              <a:gd name="connsiteX1" fmla="*/ 0 w 2632508"/>
              <a:gd name="connsiteY1" fmla="*/ 1809550 h 3951170"/>
              <a:gd name="connsiteX2" fmla="*/ 866273 w 2632508"/>
              <a:gd name="connsiteY2" fmla="*/ 3936733 h 3951170"/>
              <a:gd name="connsiteX3" fmla="*/ 1963553 w 2632508"/>
              <a:gd name="connsiteY3" fmla="*/ 3951170 h 3951170"/>
              <a:gd name="connsiteX4" fmla="*/ 2632508 w 2632508"/>
              <a:gd name="connsiteY4" fmla="*/ 1814363 h 3951170"/>
              <a:gd name="connsiteX5" fmla="*/ 1727733 w 2632508"/>
              <a:gd name="connsiteY5" fmla="*/ 9625 h 3951170"/>
              <a:gd name="connsiteX6" fmla="*/ 847022 w 2632508"/>
              <a:gd name="connsiteY6" fmla="*/ 0 h 3951170"/>
              <a:gd name="connsiteX0" fmla="*/ 847022 w 2632508"/>
              <a:gd name="connsiteY0" fmla="*/ 0 h 3970422"/>
              <a:gd name="connsiteX1" fmla="*/ 0 w 2632508"/>
              <a:gd name="connsiteY1" fmla="*/ 1809550 h 3970422"/>
              <a:gd name="connsiteX2" fmla="*/ 866273 w 2632508"/>
              <a:gd name="connsiteY2" fmla="*/ 3970422 h 3970422"/>
              <a:gd name="connsiteX3" fmla="*/ 1963553 w 2632508"/>
              <a:gd name="connsiteY3" fmla="*/ 3951170 h 3970422"/>
              <a:gd name="connsiteX4" fmla="*/ 2632508 w 2632508"/>
              <a:gd name="connsiteY4" fmla="*/ 1814363 h 3970422"/>
              <a:gd name="connsiteX5" fmla="*/ 1727733 w 2632508"/>
              <a:gd name="connsiteY5" fmla="*/ 9625 h 3970422"/>
              <a:gd name="connsiteX6" fmla="*/ 847022 w 2632508"/>
              <a:gd name="connsiteY6" fmla="*/ 0 h 3970422"/>
              <a:gd name="connsiteX0" fmla="*/ 847022 w 2632508"/>
              <a:gd name="connsiteY0" fmla="*/ 28876 h 3999298"/>
              <a:gd name="connsiteX1" fmla="*/ 0 w 2632508"/>
              <a:gd name="connsiteY1" fmla="*/ 1838426 h 3999298"/>
              <a:gd name="connsiteX2" fmla="*/ 866273 w 2632508"/>
              <a:gd name="connsiteY2" fmla="*/ 3999298 h 3999298"/>
              <a:gd name="connsiteX3" fmla="*/ 1963553 w 2632508"/>
              <a:gd name="connsiteY3" fmla="*/ 3980046 h 3999298"/>
              <a:gd name="connsiteX4" fmla="*/ 2632508 w 2632508"/>
              <a:gd name="connsiteY4" fmla="*/ 1843239 h 3999298"/>
              <a:gd name="connsiteX5" fmla="*/ 1737358 w 2632508"/>
              <a:gd name="connsiteY5" fmla="*/ 0 h 3999298"/>
              <a:gd name="connsiteX6" fmla="*/ 847022 w 2632508"/>
              <a:gd name="connsiteY6" fmla="*/ 28876 h 3999298"/>
              <a:gd name="connsiteX0" fmla="*/ 847022 w 2632508"/>
              <a:gd name="connsiteY0" fmla="*/ 0 h 3970422"/>
              <a:gd name="connsiteX1" fmla="*/ 0 w 2632508"/>
              <a:gd name="connsiteY1" fmla="*/ 1809550 h 3970422"/>
              <a:gd name="connsiteX2" fmla="*/ 866273 w 2632508"/>
              <a:gd name="connsiteY2" fmla="*/ 3970422 h 3970422"/>
              <a:gd name="connsiteX3" fmla="*/ 1963553 w 2632508"/>
              <a:gd name="connsiteY3" fmla="*/ 3951170 h 3970422"/>
              <a:gd name="connsiteX4" fmla="*/ 2632508 w 2632508"/>
              <a:gd name="connsiteY4" fmla="*/ 1814363 h 3970422"/>
              <a:gd name="connsiteX5" fmla="*/ 1737358 w 2632508"/>
              <a:gd name="connsiteY5" fmla="*/ 0 h 3970422"/>
              <a:gd name="connsiteX6" fmla="*/ 847022 w 2632508"/>
              <a:gd name="connsiteY6" fmla="*/ 0 h 3970422"/>
              <a:gd name="connsiteX0" fmla="*/ 847022 w 2632508"/>
              <a:gd name="connsiteY0" fmla="*/ 9625 h 3980047"/>
              <a:gd name="connsiteX1" fmla="*/ 0 w 2632508"/>
              <a:gd name="connsiteY1" fmla="*/ 1819175 h 3980047"/>
              <a:gd name="connsiteX2" fmla="*/ 866273 w 2632508"/>
              <a:gd name="connsiteY2" fmla="*/ 3980047 h 3980047"/>
              <a:gd name="connsiteX3" fmla="*/ 1963553 w 2632508"/>
              <a:gd name="connsiteY3" fmla="*/ 3960795 h 3980047"/>
              <a:gd name="connsiteX4" fmla="*/ 2632508 w 2632508"/>
              <a:gd name="connsiteY4" fmla="*/ 1823988 h 3980047"/>
              <a:gd name="connsiteX5" fmla="*/ 1737358 w 2632508"/>
              <a:gd name="connsiteY5" fmla="*/ 0 h 3980047"/>
              <a:gd name="connsiteX6" fmla="*/ 847022 w 2632508"/>
              <a:gd name="connsiteY6" fmla="*/ 9625 h 398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2508" h="3980047">
                <a:moveTo>
                  <a:pt x="847022" y="9625"/>
                </a:moveTo>
                <a:lnTo>
                  <a:pt x="0" y="1819175"/>
                </a:lnTo>
                <a:lnTo>
                  <a:pt x="866273" y="3980047"/>
                </a:lnTo>
                <a:lnTo>
                  <a:pt x="1963553" y="3960795"/>
                </a:lnTo>
                <a:lnTo>
                  <a:pt x="2632508" y="1823988"/>
                </a:lnTo>
                <a:lnTo>
                  <a:pt x="1737358" y="0"/>
                </a:lnTo>
                <a:lnTo>
                  <a:pt x="847022" y="9625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982676" y="3429000"/>
            <a:ext cx="12665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Left:</a:t>
            </a:r>
          </a:p>
          <a:p>
            <a:pPr algn="ctr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0.44 m/s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581400" y="3429000"/>
            <a:ext cx="1905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Center:</a:t>
            </a:r>
          </a:p>
          <a:p>
            <a:pPr algn="ctr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0.32-0.40</a:t>
            </a:r>
            <a:r>
              <a:rPr lang="en-US" b="1" dirty="0" smtClean="0">
                <a:solidFill>
                  <a:srgbClr val="FF0000"/>
                </a:solidFill>
              </a:rPr>
              <a:t> m/s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676400" y="3442996"/>
            <a:ext cx="14349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Right:</a:t>
            </a:r>
          </a:p>
          <a:p>
            <a:pPr algn="ctr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0 m/s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05489" y="6271727"/>
            <a:ext cx="1422224" cy="5334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89495" y="5133486"/>
            <a:ext cx="99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b="1" dirty="0" smtClean="0"/>
              <a:t>Air </a:t>
            </a:r>
          </a:p>
          <a:p>
            <a:pPr>
              <a:buFontTx/>
              <a:buNone/>
            </a:pPr>
            <a:r>
              <a:rPr lang="en-US" sz="2400" b="1" dirty="0" smtClean="0"/>
              <a:t>Inlet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024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11" y="1143000"/>
            <a:ext cx="8050213" cy="4391025"/>
          </a:xfrm>
        </p:spPr>
        <p:txBody>
          <a:bodyPr/>
          <a:lstStyle/>
          <a:p>
            <a:r>
              <a:rPr lang="en-US" sz="2400" dirty="0" smtClean="0"/>
              <a:t>While the unit is </a:t>
            </a:r>
            <a:r>
              <a:rPr lang="en-US" sz="2400" dirty="0" smtClean="0">
                <a:solidFill>
                  <a:schemeClr val="accent1">
                    <a:lumMod val="90000"/>
                  </a:schemeClr>
                </a:solidFill>
              </a:rPr>
              <a:t>cold</a:t>
            </a:r>
            <a:r>
              <a:rPr lang="en-US" sz="2400" dirty="0" smtClean="0"/>
              <a:t>, pressure was measured in the OSU with digital manometer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C3DD5F-6601-4736-B4C8-D11954C17AA9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2286000"/>
            <a:ext cx="3657600" cy="3612780"/>
          </a:xfrm>
          <a:prstGeom prst="rect">
            <a:avLst/>
          </a:prstGeom>
          <a:ln w="3810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133600" y="3505200"/>
            <a:ext cx="4495800" cy="0"/>
          </a:xfrm>
          <a:prstGeom prst="line">
            <a:avLst/>
          </a:prstGeom>
          <a:ln w="57150"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2133600" y="4800600"/>
            <a:ext cx="4495800" cy="0"/>
          </a:xfrm>
          <a:prstGeom prst="line">
            <a:avLst/>
          </a:prstGeom>
          <a:ln w="57150"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6858000" y="3262690"/>
            <a:ext cx="1577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/>
              <a:t>120 Hole Plate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6829720" y="4616907"/>
            <a:ext cx="14251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/>
              <a:t>8 Hole Plate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2614440" y="4923228"/>
            <a:ext cx="33817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Lower Plenum:</a:t>
            </a:r>
          </a:p>
          <a:p>
            <a:pPr algn="ctr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10.8 inch WC</a:t>
            </a:r>
          </a:p>
          <a:p>
            <a:pPr algn="ctr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0.389 Psi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590800" y="3601244"/>
            <a:ext cx="34289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Interspace Area:</a:t>
            </a:r>
          </a:p>
          <a:p>
            <a:pPr algn="ctr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0.4 inch WC</a:t>
            </a:r>
          </a:p>
          <a:p>
            <a:pPr algn="ctr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0.0144 Psi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7154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FAA_Office_2010_powerpoint_template_C</Template>
  <TotalTime>11725</TotalTime>
  <Words>337</Words>
  <Application>Microsoft Office PowerPoint</Application>
  <PresentationFormat>On-screen Show (4:3)</PresentationFormat>
  <Paragraphs>81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 Neue Medium</vt:lpstr>
      <vt:lpstr>1_Custom Design</vt:lpstr>
      <vt:lpstr>2_Custom Design</vt:lpstr>
      <vt:lpstr>Flow Visualization in the OSU</vt:lpstr>
      <vt:lpstr>Airflow Project Goals</vt:lpstr>
      <vt:lpstr>PowerPoint Presentation</vt:lpstr>
      <vt:lpstr>Measurement Location</vt:lpstr>
      <vt:lpstr>New Test Setup</vt:lpstr>
      <vt:lpstr>New Test Setup</vt:lpstr>
      <vt:lpstr>5/8- inch Holes in Air Distribution Tube</vt:lpstr>
      <vt:lpstr>Preliminary Measurements</vt:lpstr>
      <vt:lpstr>Preliminary Measurements</vt:lpstr>
      <vt:lpstr>Preliminary Tests in the OSU</vt:lpstr>
      <vt:lpstr>Preliminary Tests in the OSU Baseline Test Results: Average of 5 Tests Shown Per Sample; No Changes Have Been Done to the Original OSU Setup Yet</vt:lpstr>
      <vt:lpstr>Drawing of new setup</vt:lpstr>
      <vt:lpstr>Animation of New Setup</vt:lpstr>
      <vt:lpstr>Conclusion</vt:lpstr>
      <vt:lpstr>Questions or Comments?</vt:lpstr>
    </vt:vector>
  </TitlesOfParts>
  <Company>Fire Safety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Emami</dc:creator>
  <cp:lastModifiedBy>Emami, Tina (FAA)</cp:lastModifiedBy>
  <cp:revision>172</cp:revision>
  <dcterms:created xsi:type="dcterms:W3CDTF">2018-04-19T11:48:52Z</dcterms:created>
  <dcterms:modified xsi:type="dcterms:W3CDTF">2019-02-28T20:45:47Z</dcterms:modified>
</cp:coreProperties>
</file>