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8"/>
  </p:notesMasterIdLst>
  <p:sldIdLst>
    <p:sldId id="257" r:id="rId2"/>
    <p:sldId id="281" r:id="rId3"/>
    <p:sldId id="282" r:id="rId4"/>
    <p:sldId id="256" r:id="rId5"/>
    <p:sldId id="260" r:id="rId6"/>
    <p:sldId id="259" r:id="rId7"/>
    <p:sldId id="261" r:id="rId8"/>
    <p:sldId id="263" r:id="rId9"/>
    <p:sldId id="262" r:id="rId10"/>
    <p:sldId id="28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5" r:id="rId24"/>
    <p:sldId id="279" r:id="rId25"/>
    <p:sldId id="283" r:id="rId26"/>
    <p:sldId id="276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E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D6507-A854-4E55-BBFB-212F7A762138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604D7-6916-4FC8-85A6-798FCC22E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6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1060999" y="2123306"/>
            <a:ext cx="5746201" cy="128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IAMFTWG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  Robert I Ochs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</a:t>
            </a:r>
            <a:r>
              <a:rPr lang="en-US" sz="1600" dirty="0" smtClean="0">
                <a:solidFill>
                  <a:srgbClr val="1D2F68"/>
                </a:solidFill>
              </a:rPr>
              <a:t>:  March 7 2017</a:t>
            </a:r>
            <a:endParaRPr lang="en-US" sz="1600" dirty="0">
              <a:solidFill>
                <a:srgbClr val="1D2F68"/>
              </a:solidFill>
            </a:endParaRP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993A347-D5E4-43BD-938F-715CCBD1FFE1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81F9DC67-BEBC-44C8-9E4D-93377978BEB1}" type="slidenum">
              <a:rPr lang="en-US" smtClean="0"/>
              <a:t>‹#›</a:t>
            </a:fld>
            <a:endParaRPr lang="en-US"/>
          </a:p>
        </p:txBody>
      </p: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0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6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wmf"/><Relationship Id="rId22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PIV</a:t>
            </a:r>
            <a:r>
              <a:rPr lang="en-US" dirty="0" smtClean="0"/>
              <a:t> </a:t>
            </a:r>
            <a:r>
              <a:rPr lang="en-US" sz="1100" dirty="0" smtClean="0"/>
              <a:t>in the </a:t>
            </a:r>
            <a:r>
              <a:rPr lang="en-US" sz="5400" dirty="0" smtClean="0"/>
              <a:t>OSU</a:t>
            </a:r>
            <a:r>
              <a:rPr lang="en-US" dirty="0" smtClean="0"/>
              <a:t> </a:t>
            </a:r>
            <a:r>
              <a:rPr lang="en-US" sz="1100" dirty="0" smtClean="0"/>
              <a:t>by</a:t>
            </a:r>
            <a:r>
              <a:rPr lang="en-US" dirty="0" smtClean="0"/>
              <a:t> </a:t>
            </a:r>
            <a:r>
              <a:rPr lang="en-US" sz="5400" dirty="0" smtClean="0"/>
              <a:t>RIO, PHD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04556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 Measurement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Acquisition Settings</a:t>
            </a:r>
          </a:p>
          <a:p>
            <a:pPr lvl="1"/>
            <a:r>
              <a:rPr lang="en-US" dirty="0" smtClean="0"/>
              <a:t>Time between pulses</a:t>
            </a:r>
          </a:p>
          <a:p>
            <a:pPr lvl="2"/>
            <a:r>
              <a:rPr lang="en-US" dirty="0" smtClean="0"/>
              <a:t>300 </a:t>
            </a:r>
            <a:r>
              <a:rPr lang="el-GR" dirty="0" smtClean="0"/>
              <a:t>μ</a:t>
            </a:r>
            <a:r>
              <a:rPr lang="en-US" dirty="0" smtClean="0"/>
              <a:t>s</a:t>
            </a:r>
          </a:p>
          <a:p>
            <a:pPr lvl="1"/>
            <a:r>
              <a:rPr lang="en-US" dirty="0" smtClean="0"/>
              <a:t>Trigger rate</a:t>
            </a:r>
          </a:p>
          <a:p>
            <a:pPr lvl="2"/>
            <a:r>
              <a:rPr lang="en-US" dirty="0" smtClean="0"/>
              <a:t>15 Hz</a:t>
            </a:r>
          </a:p>
          <a:p>
            <a:pPr lvl="1"/>
            <a:r>
              <a:rPr lang="en-US" dirty="0" smtClean="0"/>
              <a:t>Number of Images</a:t>
            </a:r>
          </a:p>
          <a:p>
            <a:pPr lvl="2"/>
            <a:r>
              <a:rPr lang="en-US" dirty="0" smtClean="0"/>
              <a:t>500</a:t>
            </a:r>
          </a:p>
          <a:p>
            <a:pPr lvl="1"/>
            <a:r>
              <a:rPr lang="en-US" dirty="0" smtClean="0"/>
              <a:t>Time domain</a:t>
            </a:r>
          </a:p>
          <a:p>
            <a:pPr lvl="2"/>
            <a:r>
              <a:rPr lang="en-US" dirty="0" smtClean="0"/>
              <a:t>33.3 seconds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Analysis Settings</a:t>
            </a:r>
          </a:p>
          <a:p>
            <a:pPr lvl="1"/>
            <a:r>
              <a:rPr lang="en-US" sz="2000" dirty="0" smtClean="0"/>
              <a:t>64 x 64 Interrogation Area</a:t>
            </a:r>
          </a:p>
          <a:p>
            <a:pPr lvl="1"/>
            <a:r>
              <a:rPr lang="en-US" sz="2000" dirty="0" smtClean="0"/>
              <a:t>50% Overlap</a:t>
            </a:r>
          </a:p>
          <a:p>
            <a:pPr lvl="1"/>
            <a:r>
              <a:rPr lang="en-US" sz="2000" dirty="0" smtClean="0"/>
              <a:t>Peak Validation 1.2 relative to nearest peak</a:t>
            </a:r>
          </a:p>
          <a:p>
            <a:pPr lvl="1"/>
            <a:r>
              <a:rPr lang="en-US" sz="2000" dirty="0" smtClean="0"/>
              <a:t>Moving Average local neighborhood validation</a:t>
            </a:r>
          </a:p>
          <a:p>
            <a:r>
              <a:rPr lang="en-US" sz="2400" dirty="0" smtClean="0"/>
              <a:t>Resulting Vector Map</a:t>
            </a:r>
          </a:p>
          <a:p>
            <a:pPr lvl="1"/>
            <a:r>
              <a:rPr lang="en-US" sz="2000" dirty="0" smtClean="0"/>
              <a:t>49 x 36 vectors </a:t>
            </a:r>
          </a:p>
          <a:p>
            <a:pPr lvl="1"/>
            <a:r>
              <a:rPr lang="en-US" sz="2000" dirty="0" smtClean="0"/>
              <a:t>1764 total vectors per measurement area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985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OSU\BMP Figures\left_01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18" y="0"/>
            <a:ext cx="6022664" cy="451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3859805" y="90403"/>
            <a:ext cx="115768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7/8” from left wall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5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OSU\BMP Figures\left_02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68" y="10312"/>
            <a:ext cx="6008914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13781" y="125255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1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1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OSU\BMP Figures\left_03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68" y="0"/>
            <a:ext cx="6008914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13781" y="80540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2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4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OSU\BMP Figures\left_04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2148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1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3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8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OSU\BMP Figures\left_05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2148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5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4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8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OSU\BMP Figures\left_06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2148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1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5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OSU\BMP Figures\left_07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2148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5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6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3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OSU\BMP Figures\left_08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2148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5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7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OSU\BMP Figures\left_09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13350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8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4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FAA’s PIV system was set up around an OSU rate of heat release apparatus</a:t>
            </a:r>
          </a:p>
          <a:p>
            <a:r>
              <a:rPr lang="en-US" dirty="0" smtClean="0"/>
              <a:t>PIV is a non-intrusive, whole flow field velocity measurement technique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9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OSU\BMP Figures\left_010_quiver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82" y="5013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808338" y="107681"/>
            <a:ext cx="126348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9 7/8”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7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OSU\BMP Figures\left_011_quiverc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"/>
          <a:stretch/>
        </p:blipFill>
        <p:spPr bwMode="auto">
          <a:xfrm>
            <a:off x="1430182" y="11459"/>
            <a:ext cx="6019800" cy="450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773072" y="107681"/>
            <a:ext cx="133402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10 3/8” from left wall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743" y="107682"/>
            <a:ext cx="8680139" cy="4409316"/>
            <a:chOff x="255743" y="107682"/>
            <a:chExt cx="8680139" cy="440931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449982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023" y="504264"/>
            <a:ext cx="4766982" cy="3555533"/>
            <a:chOff x="0" y="0"/>
            <a:chExt cx="6022664" cy="4516998"/>
          </a:xfrm>
        </p:grpSpPr>
        <p:pic>
          <p:nvPicPr>
            <p:cNvPr id="6146" name="Picture 2" descr="M:\OSU\BMP Figures\left_01_quiverc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22664" cy="4516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762000" y="1962150"/>
              <a:ext cx="47244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Oval 5"/>
            <p:cNvSpPr/>
            <p:nvPr/>
          </p:nvSpPr>
          <p:spPr bwMode="auto">
            <a:xfrm>
              <a:off x="3048000" y="1885949"/>
              <a:ext cx="152400" cy="152400"/>
            </a:xfrm>
            <a:prstGeom prst="ellipse">
              <a:avLst/>
            </a:prstGeom>
            <a:solidFill>
              <a:srgbClr val="3AE63A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auto">
          <a:xfrm>
            <a:off x="5736291" y="3576482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dirty="0" smtClean="0"/>
              <a:t>Mean V Velocity = 0.385 m/s</a:t>
            </a:r>
          </a:p>
          <a:p>
            <a:pPr algn="ctr">
              <a:buFontTx/>
              <a:buNone/>
            </a:pPr>
            <a:r>
              <a:rPr lang="en-US" sz="1200" dirty="0" err="1" smtClean="0"/>
              <a:t>Std</a:t>
            </a:r>
            <a:r>
              <a:rPr lang="en-US" sz="1200" dirty="0" smtClean="0"/>
              <a:t> Dev = 0.313</a:t>
            </a:r>
          </a:p>
          <a:p>
            <a:pPr algn="ctr">
              <a:buFontTx/>
              <a:buNone/>
            </a:pPr>
            <a:r>
              <a:rPr lang="en-US" sz="1200" dirty="0" smtClean="0"/>
              <a:t>%</a:t>
            </a:r>
            <a:r>
              <a:rPr lang="en-US" sz="1200" dirty="0" err="1" smtClean="0"/>
              <a:t>Std</a:t>
            </a:r>
            <a:r>
              <a:rPr lang="en-US" sz="1200" dirty="0" smtClean="0"/>
              <a:t> Dev = 81%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82" y="504263"/>
            <a:ext cx="4605618" cy="276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1923005" y="368984"/>
            <a:ext cx="115768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7/8” from left wall</a:t>
            </a:r>
          </a:p>
        </p:txBody>
      </p:sp>
    </p:spTree>
    <p:extLst>
      <p:ext uri="{BB962C8B-B14F-4D97-AF65-F5344CB8AC3E}">
        <p14:creationId xmlns:p14="http://schemas.microsoft.com/office/powerpoint/2010/main" val="26195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M:\OSU\BMP Figures\vertical_velocity_at_cent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609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OSU\BMP Figures\vertical_turbulence_at_center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8333"/>
          <a:stretch/>
        </p:blipFill>
        <p:spPr bwMode="auto">
          <a:xfrm>
            <a:off x="4664358" y="318609"/>
            <a:ext cx="43053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5337276" y="256460"/>
            <a:ext cx="29594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Normalized Vertical Velocity Turbulence Intensity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407230" y="256459"/>
            <a:ext cx="177644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Normalized 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42782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02280" y="0"/>
            <a:ext cx="6019800" cy="4514850"/>
            <a:chOff x="1524000" y="0"/>
            <a:chExt cx="6019800" cy="4514850"/>
          </a:xfrm>
        </p:grpSpPr>
        <p:pic>
          <p:nvPicPr>
            <p:cNvPr id="1029" name="Picture 5" descr="M:\OSU\BMP Figures\vertical_velocity_at_center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6019800" cy="451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 bwMode="auto">
            <a:xfrm>
              <a:off x="3097449" y="45407"/>
              <a:ext cx="287290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Center Point Average Velocity Across Chamber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5772" y="1587092"/>
            <a:ext cx="2566508" cy="2927758"/>
            <a:chOff x="4290117" y="90917"/>
            <a:chExt cx="4585751" cy="432274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9" b="7944"/>
            <a:stretch/>
          </p:blipFill>
          <p:spPr bwMode="auto">
            <a:xfrm>
              <a:off x="4290117" y="90917"/>
              <a:ext cx="4585751" cy="432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8" t="4742" r="9684" b="20295"/>
            <a:stretch/>
          </p:blipFill>
          <p:spPr bwMode="auto">
            <a:xfrm rot="676390">
              <a:off x="5517871" y="2398258"/>
              <a:ext cx="317037" cy="214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2852" r="8450"/>
          <a:stretch/>
        </p:blipFill>
        <p:spPr bwMode="auto">
          <a:xfrm>
            <a:off x="435772" y="47539"/>
            <a:ext cx="2316480" cy="197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67" r="3223" b="2519"/>
          <a:stretch/>
        </p:blipFill>
        <p:spPr>
          <a:xfrm>
            <a:off x="1487607" y="0"/>
            <a:ext cx="6126480" cy="45016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5743" y="107682"/>
            <a:ext cx="8844244" cy="4409316"/>
            <a:chOff x="255743" y="107682"/>
            <a:chExt cx="8844244" cy="440931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0893" r="64201" b="12492"/>
            <a:stretch/>
          </p:blipFill>
          <p:spPr bwMode="auto">
            <a:xfrm>
              <a:off x="255743" y="353906"/>
              <a:ext cx="1152525" cy="41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4" t="38342" r="37969" b="32125"/>
            <a:stretch/>
          </p:blipFill>
          <p:spPr bwMode="auto">
            <a:xfrm>
              <a:off x="7614087" y="1172648"/>
              <a:ext cx="14859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 bwMode="auto">
            <a:xfrm>
              <a:off x="7614087" y="848015"/>
              <a:ext cx="90762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000" dirty="0" smtClean="0"/>
                <a:t>Sample Side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356554" y="107682"/>
              <a:ext cx="95090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000" dirty="0" err="1" smtClean="0"/>
                <a:t>Glowbar</a:t>
              </a:r>
              <a:r>
                <a:rPr lang="en-US" sz="1000" dirty="0" smtClean="0"/>
                <a:t> Side</a:t>
              </a: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3933264" y="4785793"/>
            <a:ext cx="106471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Not to Scale!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89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PIV measurements were successfully made in the OSU</a:t>
            </a:r>
          </a:p>
          <a:p>
            <a:r>
              <a:rPr lang="en-US" dirty="0" smtClean="0"/>
              <a:t>High levels of turbulence and non-uniform flow fields were measured</a:t>
            </a:r>
          </a:p>
          <a:p>
            <a:r>
              <a:rPr lang="en-US" dirty="0" smtClean="0"/>
              <a:t>Possible improvements will be tested to determine if turbulence can be reduced and flow field can become more uniform</a:t>
            </a:r>
          </a:p>
          <a:p>
            <a:r>
              <a:rPr lang="en-US" dirty="0" smtClean="0"/>
              <a:t>Will attempt to perform measurements when OSU is “hot” to characterize total flow field (forced + buoyant)</a:t>
            </a:r>
          </a:p>
          <a:p>
            <a:r>
              <a:rPr lang="en-US" dirty="0" smtClean="0"/>
              <a:t>Will take suggestions for other possible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717"/>
            <a:ext cx="9144000" cy="26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127242" y="552666"/>
            <a:ext cx="1981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i="1" dirty="0"/>
              <a:t>*From www.dantecdynamics.com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49262" y="77638"/>
            <a:ext cx="8229600" cy="48307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 smtClean="0"/>
              <a:t>Particle Image Velocimetry</a:t>
            </a:r>
            <a:endParaRPr lang="en-US" sz="2400" kern="0" dirty="0"/>
          </a:p>
        </p:txBody>
      </p:sp>
      <p:grpSp>
        <p:nvGrpSpPr>
          <p:cNvPr id="44" name="Group 43"/>
          <p:cNvGrpSpPr/>
          <p:nvPr/>
        </p:nvGrpSpPr>
        <p:grpSpPr>
          <a:xfrm>
            <a:off x="3352800" y="3218185"/>
            <a:ext cx="2438400" cy="1788150"/>
            <a:chOff x="3146508" y="4434850"/>
            <a:chExt cx="2438400" cy="1788150"/>
          </a:xfrm>
        </p:grpSpPr>
        <p:pic>
          <p:nvPicPr>
            <p:cNvPr id="45" name="Picture 2" descr="http://eslab.bu.edu/publications/articles/1998/bonmassar1998improve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96"/>
            <a:stretch/>
          </p:blipFill>
          <p:spPr bwMode="auto">
            <a:xfrm>
              <a:off x="3146508" y="4696460"/>
              <a:ext cx="2438400" cy="1526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845373" y="4434850"/>
              <a:ext cx="1040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Times New Roman" pitchFamily="18" charset="0"/>
                  <a:cs typeface="Times New Roman" pitchFamily="18" charset="0"/>
                </a:rPr>
                <a:t>Peak Detection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85706" y="3159760"/>
            <a:ext cx="2791551" cy="1905000"/>
            <a:chOff x="157481" y="4318000"/>
            <a:chExt cx="2791551" cy="1905000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071882" y="4318000"/>
              <a:ext cx="685800" cy="6858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071882" y="5537200"/>
              <a:ext cx="685800" cy="6858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9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7565475"/>
                </p:ext>
              </p:extLst>
            </p:nvPr>
          </p:nvGraphicFramePr>
          <p:xfrm>
            <a:off x="228919" y="4470400"/>
            <a:ext cx="4699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" name="Equation" r:id="rId5" imgW="215640" imgH="215640" progId="Equation.3">
                    <p:embed/>
                  </p:oleObj>
                </mc:Choice>
                <mc:Fallback>
                  <p:oleObj name="Equation" r:id="rId5" imgW="2156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919" y="4470400"/>
                          <a:ext cx="469900" cy="35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0710995"/>
                </p:ext>
              </p:extLst>
            </p:nvPr>
          </p:nvGraphicFramePr>
          <p:xfrm>
            <a:off x="157481" y="5689600"/>
            <a:ext cx="55562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" name="Equation" r:id="rId7" imgW="228600" imgH="215640" progId="Equation.3">
                    <p:embed/>
                  </p:oleObj>
                </mc:Choice>
                <mc:Fallback>
                  <p:oleObj name="Equation" r:id="rId7" imgW="228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481" y="5689600"/>
                          <a:ext cx="555625" cy="355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386081" y="4851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2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9013681"/>
                </p:ext>
              </p:extLst>
            </p:nvPr>
          </p:nvGraphicFramePr>
          <p:xfrm>
            <a:off x="233681" y="5080000"/>
            <a:ext cx="292100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2" name="Equation" r:id="rId9" imgW="190335" imgH="177646" progId="Equation.3">
                    <p:embed/>
                  </p:oleObj>
                </mc:Choice>
                <mc:Fallback>
                  <p:oleObj name="Equation" r:id="rId9" imgW="190335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81" y="5080000"/>
                          <a:ext cx="292100" cy="2730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1145540" y="4394200"/>
              <a:ext cx="208788" cy="235204"/>
              <a:chOff x="1145540" y="4394200"/>
              <a:chExt cx="208788" cy="235204"/>
            </a:xfrm>
          </p:grpSpPr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1148082" y="43942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" name="Oval 28"/>
              <p:cNvSpPr>
                <a:spLocks noChangeArrowheads="1"/>
              </p:cNvSpPr>
              <p:nvPr/>
            </p:nvSpPr>
            <p:spPr bwMode="auto">
              <a:xfrm>
                <a:off x="1145540" y="45532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Oval 28"/>
              <p:cNvSpPr>
                <a:spLocks noChangeArrowheads="1"/>
              </p:cNvSpPr>
              <p:nvPr/>
            </p:nvSpPr>
            <p:spPr bwMode="auto">
              <a:xfrm>
                <a:off x="1240028" y="445516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1278128" y="45532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418336" y="5902960"/>
              <a:ext cx="263146" cy="243840"/>
              <a:chOff x="1418336" y="5902960"/>
              <a:chExt cx="263146" cy="243840"/>
            </a:xfrm>
          </p:grpSpPr>
          <p:sp>
            <p:nvSpPr>
              <p:cNvPr id="40" name="Oval 29"/>
              <p:cNvSpPr>
                <a:spLocks noChangeArrowheads="1"/>
              </p:cNvSpPr>
              <p:nvPr/>
            </p:nvSpPr>
            <p:spPr bwMode="auto">
              <a:xfrm>
                <a:off x="1605282" y="607060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" name="Oval 29"/>
              <p:cNvSpPr>
                <a:spLocks noChangeArrowheads="1"/>
              </p:cNvSpPr>
              <p:nvPr/>
            </p:nvSpPr>
            <p:spPr bwMode="auto">
              <a:xfrm>
                <a:off x="1605280" y="590296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Oval 29"/>
              <p:cNvSpPr>
                <a:spLocks noChangeArrowheads="1"/>
              </p:cNvSpPr>
              <p:nvPr/>
            </p:nvSpPr>
            <p:spPr bwMode="auto">
              <a:xfrm>
                <a:off x="1418336" y="607060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auto">
              <a:xfrm>
                <a:off x="1496568" y="595757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cxnSp>
          <p:nvCxnSpPr>
            <p:cNvPr id="47" name="Straight Arrow Connector 46"/>
            <p:cNvCxnSpPr>
              <a:stCxn id="27" idx="3"/>
            </p:cNvCxnSpPr>
            <p:nvPr/>
          </p:nvCxnSpPr>
          <p:spPr>
            <a:xfrm>
              <a:off x="1757680" y="4660900"/>
              <a:ext cx="240085" cy="5074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8" idx="3"/>
            </p:cNvCxnSpPr>
            <p:nvPr/>
          </p:nvCxnSpPr>
          <p:spPr>
            <a:xfrm flipV="1">
              <a:off x="1757680" y="5401305"/>
              <a:ext cx="240085" cy="4787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757680" y="5139695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Times New Roman" pitchFamily="18" charset="0"/>
                  <a:cs typeface="Times New Roman" pitchFamily="18" charset="0"/>
                </a:rPr>
                <a:t>Cross-Correlation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021957" y="2745735"/>
            <a:ext cx="2971800" cy="2260600"/>
            <a:chOff x="5676900" y="4264660"/>
            <a:chExt cx="2971800" cy="2260600"/>
          </a:xfrm>
        </p:grpSpPr>
        <p:grpSp>
          <p:nvGrpSpPr>
            <p:cNvPr id="6" name="Group 5"/>
            <p:cNvGrpSpPr/>
            <p:nvPr/>
          </p:nvGrpSpPr>
          <p:grpSpPr>
            <a:xfrm>
              <a:off x="5676900" y="4264660"/>
              <a:ext cx="2971800" cy="2260600"/>
              <a:chOff x="5715000" y="3429000"/>
              <a:chExt cx="2971800" cy="2260600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6172200" y="4876800"/>
                <a:ext cx="857250" cy="692150"/>
                <a:chOff x="2016" y="3216"/>
                <a:chExt cx="540" cy="436"/>
              </a:xfrm>
            </p:grpSpPr>
            <p:graphicFrame>
              <p:nvGraphicFramePr>
                <p:cNvPr id="22" name="Object 5"/>
                <p:cNvGraphicFramePr>
                  <a:graphicFrameLocks noChangeAspect="1"/>
                </p:cNvGraphicFramePr>
                <p:nvPr/>
              </p:nvGraphicFramePr>
              <p:xfrm>
                <a:off x="2400" y="3504"/>
                <a:ext cx="156" cy="14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73" name="Equation" r:id="rId11" imgW="126835" imgH="139518" progId="Equation.3">
                        <p:embed/>
                      </p:oleObj>
                    </mc:Choice>
                    <mc:Fallback>
                      <p:oleObj name="Equation" r:id="rId11" imgW="126835" imgH="139518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00" y="3504"/>
                              <a:ext cx="156" cy="14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6"/>
                <p:cNvGraphicFramePr>
                  <a:graphicFrameLocks noChangeAspect="1"/>
                </p:cNvGraphicFramePr>
                <p:nvPr/>
              </p:nvGraphicFramePr>
              <p:xfrm>
                <a:off x="2016" y="3216"/>
                <a:ext cx="172" cy="1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74" name="Equation" r:id="rId13" imgW="139579" imgH="164957" progId="Equation.3">
                        <p:embed/>
                      </p:oleObj>
                    </mc:Choice>
                    <mc:Fallback>
                      <p:oleObj name="Equation" r:id="rId13" imgW="139579" imgH="164957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6" y="3216"/>
                              <a:ext cx="172" cy="17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24" name="Group 7"/>
                <p:cNvGrpSpPr>
                  <a:grpSpLocks/>
                </p:cNvGrpSpPr>
                <p:nvPr/>
              </p:nvGrpSpPr>
              <p:grpSpPr bwMode="auto">
                <a:xfrm>
                  <a:off x="2208" y="3264"/>
                  <a:ext cx="240" cy="240"/>
                  <a:chOff x="1824" y="3264"/>
                  <a:chExt cx="240" cy="240"/>
                </a:xfrm>
              </p:grpSpPr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4" y="3264"/>
                    <a:ext cx="0" cy="2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824" y="350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11"/>
              <p:cNvGrpSpPr>
                <a:grpSpLocks/>
              </p:cNvGrpSpPr>
              <p:nvPr/>
            </p:nvGrpSpPr>
            <p:grpSpPr bwMode="auto">
              <a:xfrm>
                <a:off x="5715000" y="3429000"/>
                <a:ext cx="2971800" cy="2260600"/>
                <a:chOff x="1632" y="2496"/>
                <a:chExt cx="1872" cy="1424"/>
              </a:xfrm>
            </p:grpSpPr>
            <p:grpSp>
              <p:nvGrpSpPr>
                <p:cNvPr id="9" name="Group 12"/>
                <p:cNvGrpSpPr>
                  <a:grpSpLocks/>
                </p:cNvGrpSpPr>
                <p:nvPr/>
              </p:nvGrpSpPr>
              <p:grpSpPr bwMode="auto">
                <a:xfrm>
                  <a:off x="1632" y="2496"/>
                  <a:ext cx="1872" cy="1424"/>
                  <a:chOff x="1632" y="2496"/>
                  <a:chExt cx="1872" cy="1424"/>
                </a:xfrm>
              </p:grpSpPr>
              <p:grpSp>
                <p:nvGrpSpPr>
                  <p:cNvPr id="12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1632" y="2496"/>
                    <a:ext cx="1872" cy="1424"/>
                    <a:chOff x="1632" y="2496"/>
                    <a:chExt cx="1872" cy="1424"/>
                  </a:xfrm>
                </p:grpSpPr>
                <p:sp>
                  <p:nvSpPr>
                    <p:cNvPr id="19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2496"/>
                      <a:ext cx="1104" cy="960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graphicFrame>
                  <p:nvGraphicFramePr>
                    <p:cNvPr id="20" name="Object 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2640" y="3504"/>
                    <a:ext cx="578" cy="41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2175" name="Equation" r:id="rId15" imgW="469696" imgH="393529" progId="Equation.3">
                            <p:embed/>
                          </p:oleObj>
                        </mc:Choice>
                        <mc:Fallback>
                          <p:oleObj name="Equation" r:id="rId15" imgW="469696" imgH="393529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40" y="3504"/>
                                  <a:ext cx="578" cy="41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  <a:effectLst/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1" name="Object 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32" y="2736"/>
                    <a:ext cx="562" cy="41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2176" name="Equation" r:id="rId17" imgW="457002" imgH="393529" progId="Equation.3">
                            <p:embed/>
                          </p:oleObj>
                        </mc:Choice>
                        <mc:Fallback>
                          <p:oleObj name="Equation" r:id="rId17" imgW="457002" imgH="393529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632" y="2736"/>
                                  <a:ext cx="562" cy="41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graphicFrame>
                <p:nvGraphicFramePr>
                  <p:cNvPr id="13" name="Object 17"/>
                  <p:cNvGraphicFramePr>
                    <a:graphicFrameLocks noChangeAspect="1"/>
                  </p:cNvGraphicFramePr>
                  <p:nvPr/>
                </p:nvGraphicFramePr>
                <p:xfrm>
                  <a:off x="2736" y="2592"/>
                  <a:ext cx="749" cy="24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77" name="Equation" r:id="rId19" imgW="609600" imgH="228600" progId="Equation.3">
                          <p:embed/>
                        </p:oleObj>
                      </mc:Choice>
                      <mc:Fallback>
                        <p:oleObj name="Equation" r:id="rId19" imgW="609600" imgH="2286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36" y="2592"/>
                                <a:ext cx="749" cy="24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2688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2688"/>
                    <a:ext cx="768" cy="576"/>
                  </a:xfrm>
                  <a:prstGeom prst="line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triangle" w="lg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6" y="3312"/>
                    <a:ext cx="81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17" name="Object 21"/>
                  <p:cNvGraphicFramePr>
                    <a:graphicFrameLocks noChangeAspect="1"/>
                  </p:cNvGraphicFramePr>
                  <p:nvPr/>
                </p:nvGraphicFramePr>
                <p:xfrm>
                  <a:off x="2466" y="2987"/>
                  <a:ext cx="197" cy="1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78" name="Equation" r:id="rId21" imgW="215713" imgH="203024" progId="Equation.3">
                          <p:embed/>
                        </p:oleObj>
                      </mc:Choice>
                      <mc:Fallback>
                        <p:oleObj name="Equation" r:id="rId21" imgW="215713" imgH="203024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466" y="2987"/>
                                <a:ext cx="197" cy="187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FF00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" name="Object 2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10368433"/>
                      </p:ext>
                    </p:extLst>
                  </p:nvPr>
                </p:nvGraphicFramePr>
                <p:xfrm>
                  <a:off x="2858" y="3294"/>
                  <a:ext cx="188" cy="15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79" name="Equation" r:id="rId23" imgW="215619" imgH="177569" progId="Equation.3">
                          <p:embed/>
                        </p:oleObj>
                      </mc:Choice>
                      <mc:Fallback>
                        <p:oleObj name="Equation" r:id="rId23" imgW="215619" imgH="17756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58" y="3294"/>
                                <a:ext cx="188" cy="157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FF00"/>
                              </a:solidFill>
                              <a:ln>
                                <a:noFill/>
                              </a:ln>
                              <a:effec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0" name="Oval 23"/>
                <p:cNvSpPr>
                  <a:spLocks noChangeArrowheads="1"/>
                </p:cNvSpPr>
                <p:nvPr/>
              </p:nvSpPr>
              <p:spPr bwMode="auto">
                <a:xfrm>
                  <a:off x="3312" y="3264"/>
                  <a:ext cx="48" cy="48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l 24"/>
                <p:cNvSpPr>
                  <a:spLocks noChangeArrowheads="1"/>
                </p:cNvSpPr>
                <p:nvPr/>
              </p:nvSpPr>
              <p:spPr bwMode="auto">
                <a:xfrm>
                  <a:off x="2496" y="2640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8343900" y="5316220"/>
              <a:ext cx="263146" cy="243840"/>
              <a:chOff x="1418336" y="5902960"/>
              <a:chExt cx="263146" cy="243840"/>
            </a:xfrm>
          </p:grpSpPr>
          <p:sp>
            <p:nvSpPr>
              <p:cNvPr id="56" name="Oval 29"/>
              <p:cNvSpPr>
                <a:spLocks noChangeArrowheads="1"/>
              </p:cNvSpPr>
              <p:nvPr/>
            </p:nvSpPr>
            <p:spPr bwMode="auto">
              <a:xfrm>
                <a:off x="1605282" y="607060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7" name="Oval 29"/>
              <p:cNvSpPr>
                <a:spLocks noChangeArrowheads="1"/>
              </p:cNvSpPr>
              <p:nvPr/>
            </p:nvSpPr>
            <p:spPr bwMode="auto">
              <a:xfrm>
                <a:off x="1605280" y="590296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Oval 29"/>
              <p:cNvSpPr>
                <a:spLocks noChangeArrowheads="1"/>
              </p:cNvSpPr>
              <p:nvPr/>
            </p:nvSpPr>
            <p:spPr bwMode="auto">
              <a:xfrm>
                <a:off x="1418336" y="607060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29"/>
              <p:cNvSpPr>
                <a:spLocks noChangeArrowheads="1"/>
              </p:cNvSpPr>
              <p:nvPr/>
            </p:nvSpPr>
            <p:spPr bwMode="auto">
              <a:xfrm>
                <a:off x="1496568" y="595757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7486291" y="3021263"/>
            <a:ext cx="208788" cy="235204"/>
            <a:chOff x="1145540" y="4394200"/>
            <a:chExt cx="208788" cy="235204"/>
          </a:xfrm>
        </p:grpSpPr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1148082" y="4394200"/>
              <a:ext cx="76200" cy="762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28"/>
            <p:cNvSpPr>
              <a:spLocks noChangeArrowheads="1"/>
            </p:cNvSpPr>
            <p:nvPr/>
          </p:nvSpPr>
          <p:spPr bwMode="auto">
            <a:xfrm>
              <a:off x="1145540" y="4553204"/>
              <a:ext cx="76200" cy="762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28"/>
            <p:cNvSpPr>
              <a:spLocks noChangeArrowheads="1"/>
            </p:cNvSpPr>
            <p:nvPr/>
          </p:nvSpPr>
          <p:spPr bwMode="auto">
            <a:xfrm>
              <a:off x="1240028" y="4455160"/>
              <a:ext cx="76200" cy="762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28"/>
            <p:cNvSpPr>
              <a:spLocks noChangeArrowheads="1"/>
            </p:cNvSpPr>
            <p:nvPr/>
          </p:nvSpPr>
          <p:spPr bwMode="auto">
            <a:xfrm>
              <a:off x="1278128" y="4553204"/>
              <a:ext cx="76200" cy="762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883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1i_o4x4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0613" r="68123" b="20226"/>
          <a:stretch/>
        </p:blipFill>
        <p:spPr>
          <a:xfrm>
            <a:off x="20173" y="438148"/>
            <a:ext cx="1896034" cy="3937465"/>
          </a:xfrm>
          <a:prstGeom prst="rect">
            <a:avLst/>
          </a:prstGeom>
        </p:spPr>
      </p:pic>
      <p:pic>
        <p:nvPicPr>
          <p:cNvPr id="5" name="Picture 4" descr="l1i_o4x4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1" t="20613" r="16698" b="20226"/>
          <a:stretch/>
        </p:blipFill>
        <p:spPr>
          <a:xfrm>
            <a:off x="2819400" y="438150"/>
            <a:ext cx="3607425" cy="3937465"/>
          </a:xfrm>
          <a:prstGeom prst="rect">
            <a:avLst/>
          </a:prstGeom>
        </p:spPr>
      </p:pic>
      <p:pic>
        <p:nvPicPr>
          <p:cNvPr id="6" name="Picture 5" descr="l1i_o4x4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20613" r="43361" b="20226"/>
          <a:stretch/>
        </p:blipFill>
        <p:spPr>
          <a:xfrm>
            <a:off x="6451478" y="438149"/>
            <a:ext cx="2572872" cy="3937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438400" y="1885950"/>
            <a:ext cx="6399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Camera</a:t>
            </a:r>
            <a:endParaRPr lang="en-US" sz="10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 bwMode="auto">
          <a:xfrm>
            <a:off x="2758360" y="2132171"/>
            <a:ext cx="213440" cy="13477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5782424" y="1953339"/>
            <a:ext cx="5036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Laser</a:t>
            </a:r>
            <a:endParaRPr lang="en-US" sz="1000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>
            <a:off x="5257800" y="2076450"/>
            <a:ext cx="524624" cy="33043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12" idx="3"/>
          </p:cNvCxnSpPr>
          <p:nvPr/>
        </p:nvCxnSpPr>
        <p:spPr bwMode="auto">
          <a:xfrm>
            <a:off x="6286088" y="2076450"/>
            <a:ext cx="800512" cy="12311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 bwMode="auto">
          <a:xfrm>
            <a:off x="4800600" y="1276350"/>
            <a:ext cx="132600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Measurement Plane</a:t>
            </a:r>
            <a:endParaRPr lang="en-US" sz="1000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 bwMode="auto">
          <a:xfrm flipH="1">
            <a:off x="4038600" y="1522571"/>
            <a:ext cx="1425002" cy="71909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 bwMode="auto">
          <a:xfrm>
            <a:off x="3017480" y="666750"/>
            <a:ext cx="4619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OSU</a:t>
            </a:r>
            <a:endParaRPr lang="en-US" sz="1000" dirty="0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 bwMode="auto">
          <a:xfrm>
            <a:off x="3248473" y="912971"/>
            <a:ext cx="302407" cy="486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0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8b85ea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23267" r="19847" b="10197"/>
          <a:stretch/>
        </p:blipFill>
        <p:spPr>
          <a:xfrm>
            <a:off x="2971800" y="209550"/>
            <a:ext cx="6096000" cy="4315528"/>
          </a:xfrm>
          <a:prstGeom prst="rect">
            <a:avLst/>
          </a:prstGeom>
        </p:spPr>
      </p:pic>
      <p:pic>
        <p:nvPicPr>
          <p:cNvPr id="4" name="Picture 3" descr="zpr22_pf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13726" r="44290" b="10196"/>
          <a:stretch/>
        </p:blipFill>
        <p:spPr>
          <a:xfrm>
            <a:off x="152400" y="462721"/>
            <a:ext cx="2667000" cy="3809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143000" y="1276350"/>
            <a:ext cx="1510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PIV Measurement Area</a:t>
            </a:r>
          </a:p>
          <a:p>
            <a:pPr>
              <a:buFontTx/>
              <a:buNone/>
            </a:pPr>
            <a:r>
              <a:rPr lang="en-US" sz="1000" dirty="0" smtClean="0"/>
              <a:t>2.60” wide x 1.94” high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266950"/>
            <a:ext cx="673894" cy="490537"/>
          </a:xfrm>
          <a:prstGeom prst="rect">
            <a:avLst/>
          </a:prstGeom>
          <a:solidFill>
            <a:srgbClr val="3AE63A">
              <a:alpha val="72000"/>
            </a:srgbClr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52937" y="2724150"/>
            <a:ext cx="176214" cy="130969"/>
          </a:xfrm>
          <a:prstGeom prst="rect">
            <a:avLst/>
          </a:prstGeom>
          <a:solidFill>
            <a:srgbClr val="3AE63A">
              <a:alpha val="72000"/>
            </a:srgbClr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2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obo\Downloads\IMG_20170206_1015548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115" r="37549" b="18187"/>
          <a:stretch/>
        </p:blipFill>
        <p:spPr bwMode="auto">
          <a:xfrm>
            <a:off x="2133600" y="209550"/>
            <a:ext cx="462670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6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0"/>
          <a:stretch/>
        </p:blipFill>
        <p:spPr bwMode="auto">
          <a:xfrm>
            <a:off x="304800" y="209550"/>
            <a:ext cx="3886200" cy="42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7944"/>
          <a:stretch/>
        </p:blipFill>
        <p:spPr bwMode="auto">
          <a:xfrm>
            <a:off x="4290117" y="90917"/>
            <a:ext cx="4585751" cy="432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9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8185"/>
          <a:stretch/>
        </p:blipFill>
        <p:spPr bwMode="auto">
          <a:xfrm>
            <a:off x="2286000" y="361949"/>
            <a:ext cx="4400550" cy="36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o\Downloads\IMG_20170207_1043188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/>
          <a:stretch/>
        </p:blipFill>
        <p:spPr bwMode="auto">
          <a:xfrm>
            <a:off x="5486400" y="481693"/>
            <a:ext cx="3103880" cy="35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bo\Downloads\IMG_20170207_104341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t="19068" r="9872" b="6699"/>
          <a:stretch/>
        </p:blipFill>
        <p:spPr bwMode="auto">
          <a:xfrm>
            <a:off x="76200" y="640059"/>
            <a:ext cx="4235116" cy="32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 rot="647706">
            <a:off x="2819400" y="2280794"/>
            <a:ext cx="74411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PIV Laser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6200" y="1638898"/>
            <a:ext cx="63991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Camera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7848600" y="2724150"/>
            <a:ext cx="59503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Seeder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157971" y="743210"/>
            <a:ext cx="88036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Orifice Plate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7696200" y="1197142"/>
            <a:ext cx="12202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000" dirty="0" smtClean="0"/>
              <a:t>Low Pressure Tap</a:t>
            </a:r>
          </a:p>
        </p:txBody>
      </p:sp>
      <p:cxnSp>
        <p:nvCxnSpPr>
          <p:cNvPr id="4" name="Straight Arrow Connector 3"/>
          <p:cNvCxnSpPr>
            <a:stCxn id="7" idx="3"/>
          </p:cNvCxnSpPr>
          <p:nvPr/>
        </p:nvCxnSpPr>
        <p:spPr bwMode="auto">
          <a:xfrm>
            <a:off x="7038340" y="866321"/>
            <a:ext cx="27686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8" idx="0"/>
          </p:cNvCxnSpPr>
          <p:nvPr/>
        </p:nvCxnSpPr>
        <p:spPr bwMode="auto">
          <a:xfrm flipH="1" flipV="1">
            <a:off x="7696200" y="971550"/>
            <a:ext cx="610103" cy="225592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7109460" y="3864084"/>
            <a:ext cx="15905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en-US" sz="1000" dirty="0" smtClean="0"/>
              <a:t>Aluminum Oxide Powder</a:t>
            </a:r>
          </a:p>
          <a:p>
            <a:pPr algn="ctr">
              <a:buFontTx/>
              <a:buNone/>
            </a:pPr>
            <a:r>
              <a:rPr lang="en-US" sz="1000" dirty="0" smtClean="0"/>
              <a:t>500# ≈ 35 micron</a:t>
            </a:r>
          </a:p>
        </p:txBody>
      </p:sp>
    </p:spTree>
    <p:extLst>
      <p:ext uri="{BB962C8B-B14F-4D97-AF65-F5344CB8AC3E}">
        <p14:creationId xmlns:p14="http://schemas.microsoft.com/office/powerpoint/2010/main" val="38958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FAA Wid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21855</TotalTime>
  <Words>354</Words>
  <Application>Microsoft Office PowerPoint</Application>
  <PresentationFormat>On-screen Show (16:9)</PresentationFormat>
  <Paragraphs>90</Paragraphs>
  <Slides>26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2_FAA Wide</vt:lpstr>
      <vt:lpstr>Equation</vt:lpstr>
      <vt:lpstr>PIV in the OSU by RIO, PHD</vt:lpstr>
      <vt:lpstr>Introduction</vt:lpstr>
      <vt:lpstr>PowerPoint Presentation</vt:lpstr>
      <vt:lpstr>Setup</vt:lpstr>
      <vt:lpstr>      Setup</vt:lpstr>
      <vt:lpstr>PowerPoint Presentation</vt:lpstr>
      <vt:lpstr>PowerPoint Presentation</vt:lpstr>
      <vt:lpstr>PowerPoint Presentation</vt:lpstr>
      <vt:lpstr>PowerPoint Presentation</vt:lpstr>
      <vt:lpstr>PIV Measurement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FAA Fire Safety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Robert Ochs</cp:lastModifiedBy>
  <cp:revision>56</cp:revision>
  <dcterms:created xsi:type="dcterms:W3CDTF">2017-02-07T14:10:05Z</dcterms:created>
  <dcterms:modified xsi:type="dcterms:W3CDTF">2017-03-02T19:50:10Z</dcterms:modified>
</cp:coreProperties>
</file>