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56" r:id="rId3"/>
    <p:sldId id="260" r:id="rId4"/>
    <p:sldId id="261" r:id="rId5"/>
    <p:sldId id="281" r:id="rId6"/>
    <p:sldId id="257" r:id="rId7"/>
    <p:sldId id="263" r:id="rId8"/>
    <p:sldId id="262" r:id="rId9"/>
    <p:sldId id="266" r:id="rId10"/>
    <p:sldId id="269" r:id="rId11"/>
    <p:sldId id="270" r:id="rId12"/>
    <p:sldId id="282" r:id="rId13"/>
    <p:sldId id="276" r:id="rId14"/>
    <p:sldId id="259" r:id="rId15"/>
    <p:sldId id="280" r:id="rId16"/>
    <p:sldId id="285" r:id="rId17"/>
    <p:sldId id="298" r:id="rId18"/>
    <p:sldId id="299" r:id="rId19"/>
    <p:sldId id="295" r:id="rId20"/>
    <p:sldId id="296" r:id="rId21"/>
    <p:sldId id="290" r:id="rId22"/>
    <p:sldId id="300" r:id="rId23"/>
    <p:sldId id="286" r:id="rId24"/>
    <p:sldId id="289" r:id="rId25"/>
    <p:sldId id="291" r:id="rId26"/>
    <p:sldId id="292" r:id="rId27"/>
    <p:sldId id="293" r:id="rId28"/>
    <p:sldId id="294" r:id="rId29"/>
    <p:sldId id="29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981" y="0"/>
            <a:ext cx="4374429" cy="685800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7476" y="354380"/>
            <a:ext cx="4519544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30651" y="1795830"/>
            <a:ext cx="4490748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270886" y="3393862"/>
            <a:ext cx="44553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</a:t>
            </a:r>
            <a:r>
              <a:rPr lang="en-US" sz="1600" dirty="0" smtClean="0">
                <a:solidFill>
                  <a:srgbClr val="1D2F68"/>
                </a:solidFill>
              </a:rPr>
              <a:t>:  IAMFTWG</a:t>
            </a:r>
            <a:r>
              <a:rPr lang="en-US" sz="1600" baseline="0" dirty="0" smtClean="0">
                <a:solidFill>
                  <a:srgbClr val="1D2F68"/>
                </a:solidFill>
              </a:rPr>
              <a:t> Bordeaux France</a:t>
            </a:r>
            <a:endParaRPr lang="en-US" sz="1600" dirty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</a:t>
            </a:r>
            <a:r>
              <a:rPr lang="en-US" sz="1600" dirty="0" smtClean="0">
                <a:solidFill>
                  <a:srgbClr val="1D2F68"/>
                </a:solidFill>
              </a:rPr>
              <a:t>:  Robert I. Ochs</a:t>
            </a:r>
            <a:endParaRPr lang="en-US" sz="1600" dirty="0">
              <a:solidFill>
                <a:srgbClr val="1D2F68"/>
              </a:solidFill>
            </a:endParaRP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</a:t>
            </a:r>
            <a:r>
              <a:rPr lang="en-US" sz="1600" dirty="0" smtClean="0">
                <a:solidFill>
                  <a:srgbClr val="1D2F68"/>
                </a:solidFill>
              </a:rPr>
              <a:t>:  16 March 2016</a:t>
            </a:r>
            <a:endParaRPr lang="en-US" sz="1600" dirty="0">
              <a:solidFill>
                <a:srgbClr val="1D2F68"/>
              </a:solidFill>
            </a:endParaRPr>
          </a:p>
        </p:txBody>
      </p:sp>
      <p:grpSp>
        <p:nvGrpSpPr>
          <p:cNvPr id="63544" name="Group 1080"/>
          <p:cNvGrpSpPr>
            <a:grpSpLocks/>
          </p:cNvGrpSpPr>
          <p:nvPr/>
        </p:nvGrpSpPr>
        <p:grpSpPr bwMode="auto">
          <a:xfrm>
            <a:off x="6134004" y="5820327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6248400"/>
            <a:ext cx="1672032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B7796BDA-5261-49C4-9331-5F71F474F427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62332" y="6248400"/>
            <a:ext cx="879171" cy="457200"/>
          </a:xfrm>
        </p:spPr>
        <p:txBody>
          <a:bodyPr/>
          <a:lstStyle>
            <a:lvl1pPr>
              <a:defRPr/>
            </a:lvl1pPr>
          </a:lstStyle>
          <a:p>
            <a:fld id="{5BC11BA6-2A91-4198-B4D8-1C8E791B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796BDA-5261-49C4-9331-5F71F474F427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11BA6-2A91-4198-B4D8-1C8E791B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796BDA-5261-49C4-9331-5F71F474F427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11BA6-2A91-4198-B4D8-1C8E791B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796BDA-5261-49C4-9331-5F71F474F427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11BA6-2A91-4198-B4D8-1C8E791B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796BDA-5261-49C4-9331-5F71F474F427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C11BA6-2A91-4198-B4D8-1C8E791B1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6AF18-F211-4B9E-9A2C-4530487746F4}" type="datetimeFigureOut">
              <a:rPr lang="en-US"/>
              <a:pPr>
                <a:defRPr/>
              </a:pPr>
              <a:t>3/24/2016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4497F-8A88-49C2-8CB1-4EB77DEC2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2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79120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Box 23"/>
          <p:cNvSpPr txBox="1">
            <a:spLocks noChangeArrowheads="1"/>
          </p:cNvSpPr>
          <p:nvPr/>
        </p:nvSpPr>
        <p:spPr bwMode="auto">
          <a:xfrm>
            <a:off x="708025" y="2173288"/>
            <a:ext cx="3429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Contact: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Robert I. Ochs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Fire Safety Branch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William J. Hughes Technical Center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ANG-E212; </a:t>
            </a:r>
            <a:r>
              <a:rPr lang="en-US" dirty="0" err="1"/>
              <a:t>Bldg</a:t>
            </a:r>
            <a:r>
              <a:rPr lang="en-US" dirty="0"/>
              <a:t> 287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Atlantic City, NJ 08405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 609 485 4651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 robert.ochs@faa.gov</a:t>
            </a:r>
          </a:p>
        </p:txBody>
      </p:sp>
      <p:pic>
        <p:nvPicPr>
          <p:cNvPr id="4" name="Picture 2" descr="C:\Documents and Settings\Robert Ochs\My Documents\My Pictures\FAA logo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63" y="2641600"/>
            <a:ext cx="44164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D81F4B-3756-4785-B287-55FE891837B2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4931" y="76200"/>
            <a:ext cx="9020428" cy="1843091"/>
            <a:chOff x="60325" y="2097084"/>
            <a:chExt cx="9020428" cy="1843091"/>
          </a:xfrm>
        </p:grpSpPr>
        <p:pic>
          <p:nvPicPr>
            <p:cNvPr id="12" name="Picture 2" descr="\\server1\MyDocs$\robo\My Documents\My Pictures\Comp Panels\120se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2097085"/>
              <a:ext cx="2149475" cy="184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 descr="\\server1\MyDocs$\robo\My Documents\My Pictures\Foam Block\pic 00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968" y="2097088"/>
              <a:ext cx="1382713" cy="184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C:\Documents and Settings\Robert Ochs\My Documents\My Pictures\VRP\Picture 067.jpg"/>
            <p:cNvPicPr>
              <a:picLocks noChangeAspect="1" noChangeArrowheads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2097088"/>
              <a:ext cx="2007877" cy="1843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816472" y="2097084"/>
              <a:ext cx="1545559" cy="184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26938" y="2097088"/>
              <a:ext cx="1653815" cy="184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187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B7796BDA-5261-49C4-9331-5F71F474F427}" type="datetimeFigureOut">
              <a:rPr lang="en-US" smtClean="0"/>
              <a:t>3/24/2016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5267" y="6248400"/>
            <a:ext cx="11308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5BC11BA6-2A91-4198-B4D8-1C8E791B1131}" type="slidenum">
              <a:rPr lang="en-US" smtClean="0"/>
              <a:t>‹#›</a:t>
            </a:fld>
            <a:endParaRPr lang="en-US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42199" y="6248400"/>
            <a:ext cx="111396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/>
        </p:nvGrpSpPr>
        <p:grpSpPr bwMode="auto">
          <a:xfrm>
            <a:off x="5480041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33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CFRP Flammability Tests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Test Configuration Influence on Flame Propagation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521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X:\275\Foam Block Tests\Photos\ELT 1\IMG_07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266700"/>
            <a:ext cx="9104313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72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Foam Block Tests\07092015_gasses_plot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9"/>
          <a:stretch/>
        </p:blipFill>
        <p:spPr bwMode="auto">
          <a:xfrm>
            <a:off x="4572000" y="1115198"/>
            <a:ext cx="4440115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M:\Foam Block Tests\07092015_panel_temps_plot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/>
          <a:stretch/>
        </p:blipFill>
        <p:spPr bwMode="auto">
          <a:xfrm>
            <a:off x="110454" y="1115197"/>
            <a:ext cx="4519246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428625" y="344488"/>
            <a:ext cx="8472488" cy="34131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 smtClean="0"/>
              <a:t>10 Ply CFRP, Battery Ignition Source</a:t>
            </a:r>
            <a:endParaRPr lang="en-US" sz="3200" kern="0"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1081497" y="976699"/>
            <a:ext cx="22507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Inboard Panel Temperatures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5464286" y="976698"/>
            <a:ext cx="24064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Measured Gas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26902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Ochs\Composites\07092015_panel_temps_plot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5833" r="8126" b="4166"/>
          <a:stretch/>
        </p:blipFill>
        <p:spPr bwMode="auto">
          <a:xfrm>
            <a:off x="19048" y="1905001"/>
            <a:ext cx="4514851" cy="35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Ochs\Composites\07162015_panel_temps_plot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t="5833" r="8126" b="4166"/>
          <a:stretch/>
        </p:blipFill>
        <p:spPr bwMode="auto">
          <a:xfrm>
            <a:off x="4648200" y="1905001"/>
            <a:ext cx="4514850" cy="353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4951" y="152400"/>
            <a:ext cx="4959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Comparison:  Static Ambient vs. Cooled Backside</a:t>
            </a:r>
          </a:p>
          <a:p>
            <a:pPr algn="ctr"/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Inboard Panel Temperatures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2612" y="1546699"/>
            <a:ext cx="163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Static Ambient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5500" y="1562338"/>
            <a:ext cx="179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Cooled Backside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5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223369"/>
              </p:ext>
            </p:extLst>
          </p:nvPr>
        </p:nvGraphicFramePr>
        <p:xfrm>
          <a:off x="580230" y="493395"/>
          <a:ext cx="8274275" cy="186880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2613"/>
                <a:gridCol w="609600"/>
                <a:gridCol w="2514600"/>
                <a:gridCol w="1488380"/>
                <a:gridCol w="1009694"/>
                <a:gridCol w="1009694"/>
                <a:gridCol w="1009694"/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Panel Thickness (in.)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Insul. Dist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. (in.)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Burn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Length (in.)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Burn </a:t>
                      </a:r>
                      <a:r>
                        <a:rPr 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Width (in.)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7/9/2015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ELT 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Simulated ELT, insulation, no cooling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7/16/2015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ELT 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Simulated ELT, insulation, w/cooling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0.098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8/6/2015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ELT 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Simulated ELT, insulation, no cooling, 32 Ply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0.366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10.5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8/13/2015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ELT 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Simulated ELT, insulation, no cooling, 24 Ply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8/25/2015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ELT 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Simulated ELT, insulation, no cooling, 16 Ply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 bwMode="auto">
          <a:xfrm>
            <a:off x="2057400" y="129120"/>
            <a:ext cx="5027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b="1" dirty="0" smtClean="0"/>
              <a:t>Test Matrix:  Lithium Battery Ignition Source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09798" y="2376100"/>
            <a:ext cx="2233365" cy="4062682"/>
            <a:chOff x="152400" y="2362200"/>
            <a:chExt cx="2233365" cy="4062682"/>
          </a:xfrm>
        </p:grpSpPr>
        <p:pic>
          <p:nvPicPr>
            <p:cNvPr id="6" name="Picture 4" descr="X:\275\Foam Block Tests\Photos\ELT 4\IMG_0793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2400" y="2362200"/>
              <a:ext cx="1458071" cy="3843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 bwMode="auto">
            <a:xfrm>
              <a:off x="1295402" y="6147883"/>
              <a:ext cx="1090363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200" b="1" i="1" dirty="0" smtClean="0"/>
                <a:t>24 Ply CFRP</a:t>
              </a:r>
            </a:p>
          </p:txBody>
        </p:sp>
      </p:grpSp>
      <p:pic>
        <p:nvPicPr>
          <p:cNvPr id="8" name="08132015_ELT_4_24_PLY_NO_COOLING_FLIR_8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382" r="28381"/>
          <a:stretch/>
        </p:blipFill>
        <p:spPr>
          <a:xfrm>
            <a:off x="4073769" y="2362200"/>
            <a:ext cx="2842914" cy="37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990600"/>
            <a:ext cx="9067800" cy="3600450"/>
            <a:chOff x="0" y="1752600"/>
            <a:chExt cx="9067800" cy="3600450"/>
          </a:xfrm>
        </p:grpSpPr>
        <p:pic>
          <p:nvPicPr>
            <p:cNvPr id="3075" name="Picture 3" descr="M:\Foam Block Tests\08132015_gasses_plot.bmp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752600"/>
              <a:ext cx="4800600" cy="360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M:\Foam Block Tests\08132015_panel_temps_plot.bmp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58"/>
            <a:stretch/>
          </p:blipFill>
          <p:spPr bwMode="auto">
            <a:xfrm>
              <a:off x="0" y="1752600"/>
              <a:ext cx="4413738" cy="3600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341312"/>
          </a:xfrm>
        </p:spPr>
        <p:txBody>
          <a:bodyPr/>
          <a:lstStyle/>
          <a:p>
            <a:pPr algn="ctr"/>
            <a:r>
              <a:rPr lang="en-US" sz="3200" dirty="0" smtClean="0"/>
              <a:t>24 Ply CFRP, Battery Ignition Source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081497" y="976699"/>
            <a:ext cx="225074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Inboard Panel Temperatures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5464286" y="976698"/>
            <a:ext cx="24064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Measured Gas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19561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Increase measurement range of CO analyzer to 30%</a:t>
            </a:r>
          </a:p>
          <a:p>
            <a:pPr lvl="1"/>
            <a:r>
              <a:rPr lang="en-US" dirty="0" smtClean="0"/>
              <a:t>Re-test CFRP 10 ply w/foam block</a:t>
            </a:r>
          </a:p>
          <a:p>
            <a:r>
              <a:rPr lang="en-US" dirty="0" smtClean="0"/>
              <a:t>Quantify cooling efficiency</a:t>
            </a:r>
          </a:p>
          <a:p>
            <a:pPr lvl="1"/>
            <a:r>
              <a:rPr lang="en-US" dirty="0" smtClean="0"/>
              <a:t>Compare to calculated and/or measured in-flight heat loss rates for CFRP airplanes</a:t>
            </a:r>
          </a:p>
          <a:p>
            <a:r>
              <a:rPr lang="en-US" dirty="0" smtClean="0"/>
              <a:t>Once cooling rate is fixed, re-test foam block and Lithium battery configurations w/new cooling rate</a:t>
            </a:r>
          </a:p>
        </p:txBody>
      </p:sp>
      <p:pic>
        <p:nvPicPr>
          <p:cNvPr id="3075" name="Picture 3" descr="C:\Users\robo\Downloads\ezgif.com-gif-maker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372701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63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4676775" cy="609600"/>
          </a:xfrm>
        </p:spPr>
        <p:txBody>
          <a:bodyPr/>
          <a:lstStyle/>
          <a:p>
            <a:r>
              <a:rPr lang="en-US" sz="2400" dirty="0" smtClean="0"/>
              <a:t>Foam Block Baseline – 8x</a:t>
            </a:r>
            <a:endParaRPr lang="en-US" sz="2400" dirty="0"/>
          </a:p>
        </p:txBody>
      </p:sp>
      <p:pic>
        <p:nvPicPr>
          <p:cNvPr id="1027" name="Picture 3" descr="V:\bldg275\Ochs Foam Block Tests\CFRP Dec 10 2015\Photos\IMG_20151210_1431034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2"/>
          <a:stretch/>
        </p:blipFill>
        <p:spPr bwMode="auto">
          <a:xfrm>
            <a:off x="4953000" y="967247"/>
            <a:ext cx="4019921" cy="477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715000" y="2643647"/>
            <a:ext cx="2514600" cy="709153"/>
            <a:chOff x="914400" y="2743200"/>
            <a:chExt cx="2514600" cy="709153"/>
          </a:xfrm>
        </p:grpSpPr>
        <p:sp>
          <p:nvSpPr>
            <p:cNvPr id="4" name="TextBox 3"/>
            <p:cNvSpPr txBox="1"/>
            <p:nvPr/>
          </p:nvSpPr>
          <p:spPr bwMode="auto">
            <a:xfrm>
              <a:off x="1305394" y="2743200"/>
              <a:ext cx="171393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>
                <a:buFontTx/>
                <a:buNone/>
              </a:pPr>
              <a:r>
                <a:rPr lang="en-US" sz="1200" b="1" dirty="0" smtClean="0">
                  <a:solidFill>
                    <a:schemeClr val="bg1"/>
                  </a:solidFill>
                </a:rPr>
                <a:t>Fabric Overlap Seam</a:t>
              </a:r>
            </a:p>
          </p:txBody>
        </p:sp>
        <p:cxnSp>
          <p:nvCxnSpPr>
            <p:cNvPr id="6" name="Straight Arrow Connector 5"/>
            <p:cNvCxnSpPr>
              <a:stCxn id="4" idx="2"/>
            </p:cNvCxnSpPr>
            <p:nvPr/>
          </p:nvCxnSpPr>
          <p:spPr bwMode="auto">
            <a:xfrm flipH="1">
              <a:off x="914400" y="3020199"/>
              <a:ext cx="1247960" cy="432154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>
              <a:off x="2162359" y="3020199"/>
              <a:ext cx="1" cy="332601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>
              <a:stCxn id="4" idx="2"/>
            </p:cNvCxnSpPr>
            <p:nvPr/>
          </p:nvCxnSpPr>
          <p:spPr bwMode="auto">
            <a:xfrm>
              <a:off x="2162360" y="3020199"/>
              <a:ext cx="1266640" cy="368477"/>
            </a:xfrm>
            <a:prstGeom prst="straightConnector1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4" name="12102015_FLIR_8x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166" r="28854"/>
          <a:stretch/>
        </p:blipFill>
        <p:spPr>
          <a:xfrm>
            <a:off x="685800" y="914400"/>
            <a:ext cx="38385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Foam Block Baseline Observations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seam created where two pieces of </a:t>
            </a:r>
            <a:r>
              <a:rPr lang="en-US" dirty="0" err="1" smtClean="0"/>
              <a:t>prepreg</a:t>
            </a:r>
            <a:r>
              <a:rPr lang="en-US" dirty="0" smtClean="0"/>
              <a:t> fabric overlap is a significant barrier for flame propagation</a:t>
            </a:r>
          </a:p>
          <a:p>
            <a:pPr lvl="1"/>
            <a:r>
              <a:rPr lang="en-US" dirty="0" smtClean="0"/>
              <a:t>If the fire is unable to develop fully, it will not propagate</a:t>
            </a:r>
          </a:p>
          <a:p>
            <a:r>
              <a:rPr lang="en-US" dirty="0" smtClean="0"/>
              <a:t>The gas sampling system clogged, resulting in no gas data.  A new method is required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5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Sampling Modifications</a:t>
            </a:r>
            <a:endParaRPr lang="en-US" dirty="0"/>
          </a:p>
        </p:txBody>
      </p:sp>
      <p:pic>
        <p:nvPicPr>
          <p:cNvPr id="7170" name="Picture 2" descr="V:\bldg275\Ochs Foam Block Tests\CFRP Jan 14 2016\IMG_20160114_134732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3541906" cy="47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V:\bldg275\Ochs Foam Block Tests\CFRP Jan 14 2016\IMG_20160114_134722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99672"/>
            <a:ext cx="4340860" cy="325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01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52400"/>
            <a:ext cx="8472488" cy="381000"/>
          </a:xfrm>
        </p:spPr>
        <p:txBody>
          <a:bodyPr/>
          <a:lstStyle/>
          <a:p>
            <a:r>
              <a:rPr lang="en-US" sz="2000" dirty="0"/>
              <a:t>10 ply CFRP Foam Block </a:t>
            </a:r>
            <a:r>
              <a:rPr lang="en-US" sz="2000" dirty="0" smtClean="0"/>
              <a:t>8x – </a:t>
            </a:r>
            <a:r>
              <a:rPr lang="en-US" sz="2000" dirty="0"/>
              <a:t>Expanded CO Range 0-30%</a:t>
            </a:r>
          </a:p>
        </p:txBody>
      </p:sp>
      <p:pic>
        <p:nvPicPr>
          <p:cNvPr id="6" name="GoPro_Back_8x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40000" contrast="40000"/>
          </a:blip>
          <a:srcRect l="44712" t="9145" r="40192" b="11368"/>
          <a:stretch>
            <a:fillRect/>
          </a:stretch>
        </p:blipFill>
        <p:spPr>
          <a:xfrm>
            <a:off x="1828800" y="662138"/>
            <a:ext cx="1752600" cy="5190824"/>
          </a:xfrm>
          <a:prstGeom prst="rect">
            <a:avLst/>
          </a:prstGeom>
        </p:spPr>
      </p:pic>
      <p:pic>
        <p:nvPicPr>
          <p:cNvPr id="7" name="01142016_FLIR_7p1X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9039" r="28942"/>
          <a:stretch>
            <a:fillRect/>
          </a:stretch>
        </p:blipFill>
        <p:spPr>
          <a:xfrm>
            <a:off x="3962400" y="685800"/>
            <a:ext cx="38422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1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Tests were performed to determine the influence of a variety of configurational factors on inboard flame propagation of composite fuselage panels</a:t>
            </a:r>
          </a:p>
          <a:p>
            <a:pPr lvl="1"/>
            <a:r>
              <a:rPr lang="en-US" dirty="0" smtClean="0"/>
              <a:t>Insulation-panel spacing</a:t>
            </a:r>
          </a:p>
          <a:p>
            <a:pPr lvl="1"/>
            <a:r>
              <a:rPr lang="en-US" dirty="0" smtClean="0"/>
              <a:t>Heat retention near panel surface</a:t>
            </a:r>
          </a:p>
          <a:p>
            <a:pPr lvl="1"/>
            <a:r>
              <a:rPr lang="en-US" dirty="0" smtClean="0"/>
              <a:t>Outboard surface heat loss</a:t>
            </a:r>
          </a:p>
          <a:p>
            <a:r>
              <a:rPr lang="en-US" dirty="0" smtClean="0"/>
              <a:t>The original foam block fire source and test rig were used</a:t>
            </a:r>
          </a:p>
          <a:p>
            <a:r>
              <a:rPr lang="en-US" dirty="0" smtClean="0"/>
              <a:t>CFRP panels were procured for this testing</a:t>
            </a:r>
          </a:p>
          <a:p>
            <a:pPr lvl="1"/>
            <a:r>
              <a:rPr lang="en-US" dirty="0" smtClean="0"/>
              <a:t>0.1” thickness</a:t>
            </a:r>
          </a:p>
          <a:p>
            <a:pPr lvl="1"/>
            <a:r>
              <a:rPr lang="en-US" dirty="0" smtClean="0"/>
              <a:t>Quasi-isotropic tape layup, single outer ply of woven fabric</a:t>
            </a:r>
          </a:p>
          <a:p>
            <a:pPr lvl="1"/>
            <a:r>
              <a:rPr lang="en-US" dirty="0" smtClean="0"/>
              <a:t>350°F cure toughened epoxy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7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10 ply CFRP Foam Block – Expanded CO Range 0-30%</a:t>
            </a:r>
            <a:endParaRPr lang="en-US" sz="2400" dirty="0"/>
          </a:p>
        </p:txBody>
      </p:sp>
      <p:pic>
        <p:nvPicPr>
          <p:cNvPr id="4099" name="Picture 3" descr="M:\Foam Block Tests\01142016_panel_temps_plot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r="7873"/>
          <a:stretch/>
        </p:blipFill>
        <p:spPr bwMode="auto">
          <a:xfrm>
            <a:off x="272562" y="1143000"/>
            <a:ext cx="4451838" cy="38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:\Foam Block Tests\01142016_gasses_plot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r="7752"/>
          <a:stretch/>
        </p:blipFill>
        <p:spPr bwMode="auto">
          <a:xfrm>
            <a:off x="4766359" y="1143000"/>
            <a:ext cx="4377642" cy="38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Foam Block Baseline 2 Observations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Heat escaped from back of fire box area resulting in a stalled flame propagation</a:t>
            </a:r>
          </a:p>
          <a:p>
            <a:pPr lvl="1"/>
            <a:r>
              <a:rPr lang="en-US" dirty="0" smtClean="0"/>
              <a:t>A better method of closing fire box area is required</a:t>
            </a:r>
          </a:p>
          <a:p>
            <a:r>
              <a:rPr lang="en-US" dirty="0" smtClean="0"/>
              <a:t>Igniting a second foam block was able to produce a full-length flame propagation</a:t>
            </a:r>
          </a:p>
          <a:p>
            <a:r>
              <a:rPr lang="en-US" dirty="0" smtClean="0"/>
              <a:t>Although the CO measurement range was expanded to 30%, peak CO measurements of only 2-3% were observed</a:t>
            </a:r>
          </a:p>
          <a:p>
            <a:pPr lvl="1"/>
            <a:r>
              <a:rPr lang="en-US" dirty="0" smtClean="0"/>
              <a:t>This is most likely due to an over-ventilated configuration with the foam block source</a:t>
            </a:r>
          </a:p>
          <a:p>
            <a:pPr lvl="1"/>
            <a:r>
              <a:rPr lang="en-US" dirty="0" smtClean="0"/>
              <a:t>Previous measurements of 10% or greater CO were obtained using the lithium battery source, which has significantly less available air for combustion</a:t>
            </a:r>
          </a:p>
          <a:p>
            <a:r>
              <a:rPr lang="en-US" dirty="0" smtClean="0"/>
              <a:t>A battery source baseline will be run with the expanded CO measurement range to validate this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y72gjf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95400"/>
            <a:ext cx="3923931" cy="16246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Large Scale CFRP Skin &amp; Structure Tests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3352800"/>
            <a:ext cx="3771531" cy="25463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Large scale CFRP skin and structure test fixture</a:t>
            </a:r>
          </a:p>
          <a:p>
            <a:r>
              <a:rPr lang="en-US" dirty="0" smtClean="0"/>
              <a:t>Study propagation of fire from bay-to-bay with and without cooling</a:t>
            </a:r>
            <a:endParaRPr lang="en-US" dirty="0"/>
          </a:p>
        </p:txBody>
      </p:sp>
      <p:pic>
        <p:nvPicPr>
          <p:cNvPr id="7" name="Picture 6" descr="aublhk2j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796" y="1219200"/>
            <a:ext cx="5308847" cy="39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2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CFRP Structure Tests</a:t>
            </a:r>
            <a:endParaRPr lang="en-US" dirty="0"/>
          </a:p>
        </p:txBody>
      </p:sp>
      <p:pic>
        <p:nvPicPr>
          <p:cNvPr id="3074" name="Picture 2" descr="http://harpers.org/wp-content/uploads/2013/07/MartinEckert-Flickr-600x4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5" r="19430"/>
          <a:stretch/>
        </p:blipFill>
        <p:spPr bwMode="auto">
          <a:xfrm>
            <a:off x="76200" y="1600200"/>
            <a:ext cx="443285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Ochs\Composites\Large Scale CFRP\Photos\IMG_20160311_0850417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0" t="16588" r="9302" b="16859"/>
          <a:stretch/>
        </p:blipFill>
        <p:spPr bwMode="auto">
          <a:xfrm flipH="1">
            <a:off x="4635077" y="1585546"/>
            <a:ext cx="443285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3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Simulated CFRP Aircraft Structure</a:t>
            </a:r>
            <a:endParaRPr lang="en-US" sz="3600" dirty="0"/>
          </a:p>
        </p:txBody>
      </p:sp>
      <p:pic>
        <p:nvPicPr>
          <p:cNvPr id="5122" name="Picture 2" descr="Z:\Ochs\Composites\Large Scale CFRP\Photos\IMG_20160311_0849133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9" b="22228"/>
          <a:stretch/>
        </p:blipFill>
        <p:spPr bwMode="auto">
          <a:xfrm>
            <a:off x="228600" y="1219200"/>
            <a:ext cx="5441950" cy="218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Ochs\Composites\Large Scale CFRP\Photos\IMG_20160311_091027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9200"/>
            <a:ext cx="2932430" cy="21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:\Ochs\Composites\Large Scale CFRP\Photos\IMG_20160311_0911033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79930"/>
            <a:ext cx="2932430" cy="219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Z:\Ochs\Composites\Large Scale CFRP\Photos\IMG_20160311_09122359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5" b="34337"/>
          <a:stretch/>
        </p:blipFill>
        <p:spPr bwMode="auto">
          <a:xfrm>
            <a:off x="777875" y="3642588"/>
            <a:ext cx="4343400" cy="227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2819400" y="990600"/>
            <a:ext cx="3129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8’</a:t>
            </a: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 bwMode="auto">
          <a:xfrm flipV="1">
            <a:off x="3132306" y="1129099"/>
            <a:ext cx="1668294" cy="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>
            <a:stCxn id="2" idx="1"/>
          </p:cNvCxnSpPr>
          <p:nvPr/>
        </p:nvCxnSpPr>
        <p:spPr bwMode="auto">
          <a:xfrm flipH="1" flipV="1">
            <a:off x="990600" y="1129099"/>
            <a:ext cx="1828800" cy="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 bwMode="auto">
          <a:xfrm rot="1021864">
            <a:off x="400161" y="1965325"/>
            <a:ext cx="312906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4’</a:t>
            </a:r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 flipH="1">
            <a:off x="228600" y="2236250"/>
            <a:ext cx="287449" cy="104035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>
            <a:stCxn id="8" idx="0"/>
          </p:cNvCxnSpPr>
          <p:nvPr/>
        </p:nvCxnSpPr>
        <p:spPr bwMode="auto">
          <a:xfrm flipV="1">
            <a:off x="597179" y="1371600"/>
            <a:ext cx="180696" cy="5997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532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Z:\Ochs\Composites\Large Scale CFRP\Photos\IMG_20160311_084913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9" y="60952"/>
            <a:ext cx="7815309" cy="58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3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Z:\Ochs\Composites\Large Scale CFRP\Photos\IMG_20160311_090206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7923656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41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Z:\Ochs\Composites\Large Scale CFRP\Photos\IMG_20160311_090608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6557"/>
            <a:ext cx="7848600" cy="588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2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Scale Test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Continue evaluating backside heat transfer methods to accurately represent in-flight cooling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Begin planning baseline tests</a:t>
            </a:r>
          </a:p>
          <a:p>
            <a:pPr lvl="1"/>
            <a:r>
              <a:rPr lang="en-US" dirty="0" smtClean="0"/>
              <a:t>Construct rig to hold test panel at variable angles</a:t>
            </a:r>
          </a:p>
          <a:p>
            <a:pPr lvl="1"/>
            <a:r>
              <a:rPr lang="en-US" dirty="0" smtClean="0"/>
              <a:t>Static ambient conditions on backside</a:t>
            </a:r>
          </a:p>
          <a:p>
            <a:pPr lvl="2"/>
            <a:r>
              <a:rPr lang="en-US" dirty="0" smtClean="0"/>
              <a:t>Foam block</a:t>
            </a:r>
          </a:p>
          <a:p>
            <a:pPr lvl="2"/>
            <a:r>
              <a:rPr lang="en-US" dirty="0" smtClean="0"/>
              <a:t>Simulated ELT</a:t>
            </a:r>
          </a:p>
          <a:p>
            <a:pPr marL="914400" lvl="2" indent="0">
              <a:buNone/>
            </a:pPr>
            <a:endParaRPr lang="en-US" dirty="0" smtClean="0"/>
          </a:p>
          <a:p>
            <a:r>
              <a:rPr lang="en-US" dirty="0" smtClean="0"/>
              <a:t>Test configuration guidance or suggestions welcome and encouraged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682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72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5715000" cy="50292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Flat Panel Tests</a:t>
            </a:r>
          </a:p>
          <a:p>
            <a:pPr lvl="1"/>
            <a:r>
              <a:rPr lang="en-US" dirty="0" smtClean="0"/>
              <a:t>Baseline</a:t>
            </a:r>
          </a:p>
          <a:p>
            <a:pPr lvl="1"/>
            <a:r>
              <a:rPr lang="en-US" dirty="0" smtClean="0"/>
              <a:t>Thermal-Acoustic insulation blanket between inboard face of test panel and test rig shroud</a:t>
            </a:r>
          </a:p>
          <a:p>
            <a:pPr lvl="2"/>
            <a:r>
              <a:rPr lang="en-US" dirty="0" smtClean="0"/>
              <a:t>Vary gap from tightly pressed up to panel </a:t>
            </a:r>
            <a:r>
              <a:rPr lang="en-US" dirty="0" smtClean="0">
                <a:sym typeface="Wingdings" panose="05000000000000000000" pitchFamily="2" charset="2"/>
              </a:rPr>
              <a:t> 1” gap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If significant flame propagation is found,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Determine if increasing the rate of heat transfer from the outboard surface influences inboard flame propagation</a:t>
            </a:r>
          </a:p>
          <a:p>
            <a:r>
              <a:rPr lang="en-US" dirty="0" smtClean="0"/>
              <a:t>Simulated Structure and Panel Tests</a:t>
            </a:r>
          </a:p>
          <a:p>
            <a:pPr lvl="1"/>
            <a:r>
              <a:rPr lang="en-US" dirty="0" smtClean="0"/>
              <a:t>Determine if both the structure and panel will propagate flames under conditions found previously </a:t>
            </a:r>
          </a:p>
          <a:p>
            <a:pPr lvl="1"/>
            <a:r>
              <a:rPr lang="en-US" dirty="0" smtClean="0"/>
              <a:t>Determine if </a:t>
            </a:r>
            <a:r>
              <a:rPr lang="en-US" dirty="0">
                <a:sym typeface="Wingdings" panose="05000000000000000000" pitchFamily="2" charset="2"/>
              </a:rPr>
              <a:t>increasing the rate of heat transfer from the outboard surface influences inboard flame </a:t>
            </a:r>
            <a:r>
              <a:rPr lang="en-US" dirty="0" smtClean="0">
                <a:sym typeface="Wingdings" panose="05000000000000000000" pitchFamily="2" charset="2"/>
              </a:rPr>
              <a:t>propagation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Simulated Primary Lithium Battery Powered Electronic Locator Transmitter (ELT) failure adjacent to CFRP panel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Higher intensity fire source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Determine if this fire source will cause CFRP panel to propagate flames similar to foam block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Will more intense fire source overcome increased rate of heat transfer from the outboard surface?</a:t>
            </a:r>
          </a:p>
        </p:txBody>
      </p:sp>
      <p:pic>
        <p:nvPicPr>
          <p:cNvPr id="4" name="Picture 3" descr="Microsoft Office 20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200" y="2057400"/>
            <a:ext cx="2441331" cy="239208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3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Foam Block Test Configuration</a:t>
            </a:r>
            <a:endParaRPr lang="en-US" dirty="0"/>
          </a:p>
        </p:txBody>
      </p:sp>
      <p:pic>
        <p:nvPicPr>
          <p:cNvPr id="7" name="Picture 6" descr="razbnq01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990600"/>
            <a:ext cx="5181600" cy="502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0237642"/>
              </p:ext>
            </p:extLst>
          </p:nvPr>
        </p:nvGraphicFramePr>
        <p:xfrm>
          <a:off x="457200" y="533400"/>
          <a:ext cx="8106000" cy="5212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0030"/>
                <a:gridCol w="1150030"/>
                <a:gridCol w="2576740"/>
                <a:gridCol w="929140"/>
                <a:gridCol w="1150030"/>
                <a:gridCol w="1150030"/>
              </a:tblGrid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Date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Test Name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Configuration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Insul. Dist.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Burn Length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Burn Width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1/22/2015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Baseline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Std. Config.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n/a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6.5625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6.6875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1/22/2015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 Pressed Tightly to Skin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1/26/2015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 Pressed Tightly to Skin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15.25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1/27/2015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 slightly further from skin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1/27/2015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 further from skin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6.25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1/28/2015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 closer, added gasket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3/4/2015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5 w/water cooling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3/9/2015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repeat of insulation 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3/17/2015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with frames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3/19/2015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with frames &amp; water cooling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3/24/2015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frames &amp; stringers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3/27/2015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frames &amp;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stringers (flipped panel)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4/2/2015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frames &amp;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stringers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4/2/2015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frames &amp; stringers (flipped panel)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4/2/2015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frames &amp; stringers (sealed w/RTV)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4/30/2015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frames &amp;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stringers (flipped </a:t>
                      </a:r>
                      <a:r>
                        <a:rPr lang="en-US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panel+RTV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4/30/2015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CFRP frames &amp; stringers (sealed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w/RTV)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</a:tr>
              <a:tr h="2743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5/28/2015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Insulation 16 w/water cooling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0.5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9.75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 bwMode="auto">
          <a:xfrm>
            <a:off x="2133600" y="108494"/>
            <a:ext cx="46431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b="1" dirty="0" smtClean="0"/>
              <a:t>Test Matrix:  Foam Block Ignition Source</a:t>
            </a:r>
          </a:p>
        </p:txBody>
      </p:sp>
    </p:spTree>
    <p:extLst>
      <p:ext uri="{BB962C8B-B14F-4D97-AF65-F5344CB8AC3E}">
        <p14:creationId xmlns:p14="http://schemas.microsoft.com/office/powerpoint/2010/main" val="16054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tv1kkvg.pdf - Adobe Reader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914400"/>
            <a:ext cx="4953000" cy="507116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493712"/>
          </a:xfrm>
        </p:spPr>
        <p:txBody>
          <a:bodyPr/>
          <a:lstStyle/>
          <a:p>
            <a:r>
              <a:rPr lang="en-US" sz="2800" dirty="0" smtClean="0"/>
              <a:t>Lithium Battery Ignition Source</a:t>
            </a:r>
            <a:br>
              <a:rPr lang="en-US" sz="2800" dirty="0" smtClean="0"/>
            </a:br>
            <a:r>
              <a:rPr lang="en-US" sz="2800" dirty="0" smtClean="0"/>
              <a:t>Test Configuration</a:t>
            </a:r>
            <a:endParaRPr lang="en-US" sz="28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181600" y="1508125"/>
            <a:ext cx="3886199" cy="43910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Lithium Battery Test Configuration</a:t>
            </a:r>
          </a:p>
          <a:p>
            <a:pPr lvl="1"/>
            <a:r>
              <a:rPr lang="en-US" dirty="0" smtClean="0"/>
              <a:t>5 D-Cell Lithium batteries (non-rechargeable)</a:t>
            </a:r>
          </a:p>
          <a:p>
            <a:pPr lvl="1"/>
            <a:r>
              <a:rPr lang="en-US" dirty="0" smtClean="0"/>
              <a:t>Battery box insulated w/ ½” ceramic fiberboard</a:t>
            </a:r>
          </a:p>
          <a:p>
            <a:pPr lvl="1"/>
            <a:r>
              <a:rPr lang="en-US" dirty="0" smtClean="0"/>
              <a:t>Battery box surface within ½” of CFRP inboard panel surface</a:t>
            </a:r>
          </a:p>
          <a:p>
            <a:pPr lvl="1"/>
            <a:r>
              <a:rPr lang="en-US" dirty="0" smtClean="0"/>
              <a:t>Insulation blanket placed between shroud and inboard face of CFRP panel</a:t>
            </a:r>
          </a:p>
          <a:p>
            <a:pPr lvl="1"/>
            <a:r>
              <a:rPr lang="en-US" dirty="0" smtClean="0"/>
              <a:t>Thermocouples penetrate through insulation blanket, within ¼” of CFRP panel surface</a:t>
            </a:r>
          </a:p>
          <a:p>
            <a:pPr lvl="1"/>
            <a:r>
              <a:rPr lang="en-US" dirty="0" smtClean="0"/>
              <a:t>Thermocouples on each battery cell and on cartridge heater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9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teries_5_and_heater.pdf - Adobe Acrobat Pro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734301" cy="4562475"/>
          </a:xfrm>
          <a:prstGeom prst="rect">
            <a:avLst/>
          </a:prstGeom>
        </p:spPr>
      </p:pic>
      <p:pic>
        <p:nvPicPr>
          <p:cNvPr id="3" name="Picture 5" descr="X:\275\Foam Block Tests\Photos\ELT 1\IMG_0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3310128" cy="248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5323832"/>
            <a:ext cx="232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Battery Configuration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9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188912"/>
          </a:xfrm>
        </p:spPr>
        <p:txBody>
          <a:bodyPr/>
          <a:lstStyle/>
          <a:p>
            <a:pPr algn="ctr" eaLnBrk="1" hangingPunct="1"/>
            <a:r>
              <a:rPr lang="en-US" altLang="en-US" sz="2800" dirty="0" smtClean="0"/>
              <a:t>Gas Analyzers</a:t>
            </a:r>
          </a:p>
        </p:txBody>
      </p:sp>
      <p:pic>
        <p:nvPicPr>
          <p:cNvPr id="2051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" y="685800"/>
            <a:ext cx="3948113" cy="2960100"/>
          </a:xfrm>
        </p:spPr>
      </p:pic>
      <p:sp>
        <p:nvSpPr>
          <p:cNvPr id="2052" name="Text Placeholder 6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949700" cy="4391025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altLang="en-US" dirty="0" smtClean="0"/>
              <a:t>Non-dispersive IR Measurement of CO and CO</a:t>
            </a:r>
            <a:r>
              <a:rPr lang="en-US" altLang="en-US" baseline="-25000" dirty="0" smtClean="0"/>
              <a:t>2</a:t>
            </a:r>
          </a:p>
          <a:p>
            <a:pPr eaLnBrk="1" hangingPunct="1"/>
            <a:r>
              <a:rPr lang="en-US" altLang="en-US" dirty="0" smtClean="0"/>
              <a:t>Paramagnetic Measurement of O</a:t>
            </a:r>
            <a:r>
              <a:rPr lang="en-US" altLang="en-US" baseline="-25000" dirty="0" smtClean="0"/>
              <a:t>2</a:t>
            </a:r>
          </a:p>
          <a:p>
            <a:pPr eaLnBrk="1" hangingPunct="1"/>
            <a:r>
              <a:rPr lang="en-US" altLang="en-US" dirty="0" smtClean="0"/>
              <a:t>Single stream sample plumbed in series</a:t>
            </a:r>
          </a:p>
          <a:p>
            <a:pPr eaLnBrk="1" hangingPunct="1"/>
            <a:r>
              <a:rPr lang="en-US" altLang="en-US" dirty="0" smtClean="0"/>
              <a:t>Filtered and dried to 1 micron &amp; 5°C dew point </a:t>
            </a:r>
          </a:p>
          <a:p>
            <a:pPr eaLnBrk="1" hangingPunct="1"/>
            <a:r>
              <a:rPr lang="en-US" altLang="en-US" dirty="0" smtClean="0"/>
              <a:t>6 </a:t>
            </a:r>
            <a:r>
              <a:rPr lang="en-US" altLang="en-US" dirty="0" err="1" smtClean="0"/>
              <a:t>Lpm</a:t>
            </a:r>
            <a:r>
              <a:rPr lang="en-US" altLang="en-US" dirty="0" smtClean="0"/>
              <a:t> flowrate</a:t>
            </a:r>
          </a:p>
          <a:p>
            <a:pPr eaLnBrk="1" hangingPunct="1"/>
            <a:r>
              <a:rPr lang="en-US" altLang="en-US" dirty="0" err="1" smtClean="0"/>
              <a:t>Approx</a:t>
            </a:r>
            <a:r>
              <a:rPr lang="en-US" altLang="en-US" dirty="0" smtClean="0"/>
              <a:t> 20’ of ¼” sample line</a:t>
            </a:r>
          </a:p>
          <a:p>
            <a:pPr eaLnBrk="1" hangingPunct="1"/>
            <a:endParaRPr lang="en-US" alt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349928" y="3733800"/>
            <a:ext cx="3543300" cy="2698506"/>
            <a:chOff x="5070228" y="3325186"/>
            <a:chExt cx="3543300" cy="2698506"/>
          </a:xfrm>
        </p:grpSpPr>
        <p:pic>
          <p:nvPicPr>
            <p:cNvPr id="6" name="Picture 2" descr="X:\275\Foam Block Tests\Photos\ELT 1\IMG_072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228" y="3366217"/>
              <a:ext cx="3543300" cy="265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418348" y="3325186"/>
              <a:ext cx="284706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Gas Measurement Location</a:t>
              </a:r>
              <a:endParaRPr lang="en-U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412521" y="4038600"/>
              <a:ext cx="858714" cy="762000"/>
            </a:xfrm>
            <a:prstGeom prst="ellipse">
              <a:avLst/>
            </a:prstGeom>
            <a:solidFill>
              <a:srgbClr val="FFFF00">
                <a:alpha val="25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73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275\Foam Block Tests\Photos\ELT 1\IMG_0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" y="2286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X:\275\Foam Block Tests\Photos\ELT 1\IMG_0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28600"/>
            <a:ext cx="44577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4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rtlCol="0">
        <a:spAutoFit/>
      </a:bodyPr>
      <a:lstStyle>
        <a:defPPr>
          <a:buFontTx/>
          <a:buNone/>
          <a:defRPr sz="1200" b="1" dirty="0" smtClean="0"/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8157</TotalTime>
  <Words>1038</Words>
  <Application>Microsoft Office PowerPoint</Application>
  <PresentationFormat>On-screen Show (4:3)</PresentationFormat>
  <Paragraphs>253</Paragraphs>
  <Slides>29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Theme1</vt:lpstr>
      <vt:lpstr>2_Custom Design</vt:lpstr>
      <vt:lpstr>CFRP Flammability Tests</vt:lpstr>
      <vt:lpstr>Introduction</vt:lpstr>
      <vt:lpstr>Test Series</vt:lpstr>
      <vt:lpstr>Foam Block Test Configuration</vt:lpstr>
      <vt:lpstr>PowerPoint Presentation</vt:lpstr>
      <vt:lpstr>Lithium Battery Ignition Source Test Configuration</vt:lpstr>
      <vt:lpstr>PowerPoint Presentation</vt:lpstr>
      <vt:lpstr>Gas Analyzers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24 Ply CFRP, Battery Ignition Source</vt:lpstr>
      <vt:lpstr>Next Steps</vt:lpstr>
      <vt:lpstr>Foam Block Baseline – 8x</vt:lpstr>
      <vt:lpstr>Foam Block Baseline Observations</vt:lpstr>
      <vt:lpstr>Gas Sampling Modifications</vt:lpstr>
      <vt:lpstr>10 ply CFRP Foam Block 8x – Expanded CO Range 0-30%</vt:lpstr>
      <vt:lpstr>10 ply CFRP Foam Block – Expanded CO Range 0-30%</vt:lpstr>
      <vt:lpstr>Foam Block Baseline 2 Observations</vt:lpstr>
      <vt:lpstr>Large Scale CFRP Skin &amp; Structure Tests</vt:lpstr>
      <vt:lpstr>CFRP Structure Tests</vt:lpstr>
      <vt:lpstr>Simulated CFRP Aircraft Structure</vt:lpstr>
      <vt:lpstr>PowerPoint Presentation</vt:lpstr>
      <vt:lpstr>PowerPoint Presentation</vt:lpstr>
      <vt:lpstr>PowerPoint Presentation</vt:lpstr>
      <vt:lpstr>Large Scale Test Plan</vt:lpstr>
      <vt:lpstr>PowerPoint Presentation</vt:lpstr>
    </vt:vector>
  </TitlesOfParts>
  <Company>FAA Fire Safety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Ochs</dc:creator>
  <cp:lastModifiedBy>Michael Donio</cp:lastModifiedBy>
  <cp:revision>70</cp:revision>
  <dcterms:created xsi:type="dcterms:W3CDTF">2015-10-07T18:40:01Z</dcterms:created>
  <dcterms:modified xsi:type="dcterms:W3CDTF">2016-03-24T18:26:38Z</dcterms:modified>
</cp:coreProperties>
</file>