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701" r:id="rId2"/>
  </p:sldMasterIdLst>
  <p:notesMasterIdLst>
    <p:notesMasterId r:id="rId44"/>
  </p:notesMasterIdLst>
  <p:handoutMasterIdLst>
    <p:handoutMasterId r:id="rId45"/>
  </p:handoutMasterIdLst>
  <p:sldIdLst>
    <p:sldId id="715" r:id="rId3"/>
    <p:sldId id="764" r:id="rId4"/>
    <p:sldId id="832" r:id="rId5"/>
    <p:sldId id="834" r:id="rId6"/>
    <p:sldId id="869" r:id="rId7"/>
    <p:sldId id="836" r:id="rId8"/>
    <p:sldId id="837" r:id="rId9"/>
    <p:sldId id="877" r:id="rId10"/>
    <p:sldId id="822" r:id="rId11"/>
    <p:sldId id="821" r:id="rId12"/>
    <p:sldId id="829" r:id="rId13"/>
    <p:sldId id="870" r:id="rId14"/>
    <p:sldId id="872" r:id="rId15"/>
    <p:sldId id="841" r:id="rId16"/>
    <p:sldId id="839" r:id="rId17"/>
    <p:sldId id="838" r:id="rId18"/>
    <p:sldId id="845" r:id="rId19"/>
    <p:sldId id="810" r:id="rId20"/>
    <p:sldId id="842" r:id="rId21"/>
    <p:sldId id="843" r:id="rId22"/>
    <p:sldId id="850" r:id="rId23"/>
    <p:sldId id="868" r:id="rId24"/>
    <p:sldId id="859" r:id="rId25"/>
    <p:sldId id="856" r:id="rId26"/>
    <p:sldId id="862" r:id="rId27"/>
    <p:sldId id="863" r:id="rId28"/>
    <p:sldId id="866" r:id="rId29"/>
    <p:sldId id="867" r:id="rId30"/>
    <p:sldId id="873" r:id="rId31"/>
    <p:sldId id="875" r:id="rId32"/>
    <p:sldId id="851" r:id="rId33"/>
    <p:sldId id="876" r:id="rId34"/>
    <p:sldId id="858" r:id="rId35"/>
    <p:sldId id="855" r:id="rId36"/>
    <p:sldId id="852" r:id="rId37"/>
    <p:sldId id="840" r:id="rId38"/>
    <p:sldId id="848" r:id="rId39"/>
    <p:sldId id="847" r:id="rId40"/>
    <p:sldId id="860" r:id="rId41"/>
    <p:sldId id="830" r:id="rId42"/>
    <p:sldId id="849" r:id="rId4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66FF33"/>
    <a:srgbClr val="00CC00"/>
    <a:srgbClr val="F78609"/>
    <a:srgbClr val="E88F18"/>
    <a:srgbClr val="FCC8D1"/>
    <a:srgbClr val="00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6" autoAdjust="0"/>
    <p:restoredTop sz="96691" autoAdjust="0"/>
  </p:normalViewPr>
  <p:slideViewPr>
    <p:cSldViewPr snapToGrid="0">
      <p:cViewPr>
        <p:scale>
          <a:sx n="90" d="100"/>
          <a:sy n="90" d="100"/>
        </p:scale>
        <p:origin x="-1830" y="-516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064" y="-102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Ignition of Thin Magnesium Samples Using Radiant Panel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6944570361998938E-2"/>
          <c:y val="6.3263344636606447E-2"/>
          <c:w val="0.86050914830442704"/>
          <c:h val="0.872005857092787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'Radiant Panel'!$L$2</c:f>
              <c:strCache>
                <c:ptCount val="1"/>
                <c:pt idx="0">
                  <c:v>EL43 Time of Ignition</c:v>
                </c:pt>
              </c:strCache>
            </c:strRef>
          </c:tx>
          <c:invertIfNegative val="0"/>
          <c:val>
            <c:numRef>
              <c:f>'Radiant Panel'!$M$2:$O$2</c:f>
              <c:numCache>
                <c:formatCode>0</c:formatCode>
                <c:ptCount val="3"/>
                <c:pt idx="0">
                  <c:v>247</c:v>
                </c:pt>
                <c:pt idx="1">
                  <c:v>600</c:v>
                </c:pt>
                <c:pt idx="2">
                  <c:v>600</c:v>
                </c:pt>
              </c:numCache>
            </c:numRef>
          </c:val>
        </c:ser>
        <c:ser>
          <c:idx val="1"/>
          <c:order val="1"/>
          <c:tx>
            <c:strRef>
              <c:f>'Radiant Panel'!$L$3</c:f>
              <c:strCache>
                <c:ptCount val="1"/>
                <c:pt idx="0">
                  <c:v>AZ31 Time of Ignition</c:v>
                </c:pt>
              </c:strCache>
            </c:strRef>
          </c:tx>
          <c:invertIfNegative val="0"/>
          <c:val>
            <c:numRef>
              <c:f>'Radiant Panel'!$M$3:$O$3</c:f>
              <c:numCache>
                <c:formatCode>0</c:formatCode>
                <c:ptCount val="3"/>
                <c:pt idx="0">
                  <c:v>42</c:v>
                </c:pt>
                <c:pt idx="1">
                  <c:v>94</c:v>
                </c:pt>
                <c:pt idx="2">
                  <c:v>288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386752"/>
        <c:axId val="125388288"/>
      </c:barChart>
      <c:catAx>
        <c:axId val="125386752"/>
        <c:scaling>
          <c:orientation val="minMax"/>
        </c:scaling>
        <c:delete val="1"/>
        <c:axPos val="b"/>
        <c:majorTickMark val="out"/>
        <c:minorTickMark val="none"/>
        <c:tickLblPos val="nextTo"/>
        <c:crossAx val="125388288"/>
        <c:crosses val="autoZero"/>
        <c:auto val="1"/>
        <c:lblAlgn val="ctr"/>
        <c:lblOffset val="100"/>
        <c:noMultiLvlLbl val="0"/>
      </c:catAx>
      <c:valAx>
        <c:axId val="125388288"/>
        <c:scaling>
          <c:orientation val="minMax"/>
          <c:max val="60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25386752"/>
        <c:crosses val="autoZero"/>
        <c:crossBetween val="between"/>
        <c:majorUnit val="60"/>
      </c:valAx>
    </c:plotArea>
    <c:legend>
      <c:legendPos val="r"/>
      <c:layout>
        <c:manualLayout>
          <c:xMode val="edge"/>
          <c:yMode val="edge"/>
          <c:x val="0.14922383650449486"/>
          <c:y val="0.2211308552640367"/>
          <c:w val="0.19451309354170981"/>
          <c:h val="0.1114116624080615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Testing 0.025-inch Thick Mag</a:t>
            </a:r>
            <a:r>
              <a:rPr lang="en-US" baseline="0"/>
              <a:t> Samples in Radiant Panel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0547248841769961E-2"/>
          <c:y val="6.2813948887832982E-2"/>
          <c:w val="0.83756531660748346"/>
          <c:h val="0.886592295327747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'Radiant 1'!$F$1</c:f>
              <c:strCache>
                <c:ptCount val="1"/>
                <c:pt idx="0">
                  <c:v>Time of Ignition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cat>
            <c:strRef>
              <c:f>'Radiant 1'!$C$10:$C$18</c:f>
              <c:strCache>
                <c:ptCount val="9"/>
                <c:pt idx="0">
                  <c:v>EL43 (3 by 4)</c:v>
                </c:pt>
                <c:pt idx="1">
                  <c:v>EL43 (3 by 4)</c:v>
                </c:pt>
                <c:pt idx="2">
                  <c:v>EL43 (3 by 4)</c:v>
                </c:pt>
                <c:pt idx="3">
                  <c:v>AZ31 (3 by 4)</c:v>
                </c:pt>
                <c:pt idx="4">
                  <c:v>AZ31 (3 by 4)</c:v>
                </c:pt>
                <c:pt idx="5">
                  <c:v>AZ31 (3 by 4)</c:v>
                </c:pt>
                <c:pt idx="6">
                  <c:v>EL43 (4 by 4)</c:v>
                </c:pt>
                <c:pt idx="7">
                  <c:v>EL43 (4 by 4)</c:v>
                </c:pt>
                <c:pt idx="8">
                  <c:v>EL43 (4 by 4)</c:v>
                </c:pt>
              </c:strCache>
            </c:strRef>
          </c:cat>
          <c:val>
            <c:numRef>
              <c:f>'Radiant 1'!$F$10:$F$18</c:f>
              <c:numCache>
                <c:formatCode>0</c:formatCode>
                <c:ptCount val="9"/>
                <c:pt idx="0">
                  <c:v>361</c:v>
                </c:pt>
                <c:pt idx="1">
                  <c:v>287</c:v>
                </c:pt>
                <c:pt idx="2">
                  <c:v>241</c:v>
                </c:pt>
                <c:pt idx="3">
                  <c:v>38</c:v>
                </c:pt>
                <c:pt idx="4">
                  <c:v>48</c:v>
                </c:pt>
                <c:pt idx="5">
                  <c:v>42</c:v>
                </c:pt>
                <c:pt idx="6">
                  <c:v>300</c:v>
                </c:pt>
                <c:pt idx="7">
                  <c:v>97</c:v>
                </c:pt>
                <c:pt idx="8">
                  <c:v>180</c:v>
                </c:pt>
              </c:numCache>
            </c:numRef>
          </c:val>
        </c:ser>
        <c:ser>
          <c:idx val="1"/>
          <c:order val="1"/>
          <c:tx>
            <c:strRef>
              <c:f>'Radiant 1'!$M$1</c:f>
              <c:strCache>
                <c:ptCount val="1"/>
              </c:strCache>
            </c:strRef>
          </c:tx>
          <c:spPr>
            <a:noFill/>
          </c:spPr>
          <c:invertIfNegative val="0"/>
          <c:cat>
            <c:strRef>
              <c:f>'Radiant 1'!$C$10:$C$18</c:f>
              <c:strCache>
                <c:ptCount val="9"/>
                <c:pt idx="0">
                  <c:v>EL43 (3 by 4)</c:v>
                </c:pt>
                <c:pt idx="1">
                  <c:v>EL43 (3 by 4)</c:v>
                </c:pt>
                <c:pt idx="2">
                  <c:v>EL43 (3 by 4)</c:v>
                </c:pt>
                <c:pt idx="3">
                  <c:v>AZ31 (3 by 4)</c:v>
                </c:pt>
                <c:pt idx="4">
                  <c:v>AZ31 (3 by 4)</c:v>
                </c:pt>
                <c:pt idx="5">
                  <c:v>AZ31 (3 by 4)</c:v>
                </c:pt>
                <c:pt idx="6">
                  <c:v>EL43 (4 by 4)</c:v>
                </c:pt>
                <c:pt idx="7">
                  <c:v>EL43 (4 by 4)</c:v>
                </c:pt>
                <c:pt idx="8">
                  <c:v>EL43 (4 by 4)</c:v>
                </c:pt>
              </c:strCache>
            </c:strRef>
          </c:cat>
          <c:val>
            <c:numRef>
              <c:f>'Radiant 1'!$M$10:$M$18</c:f>
              <c:numCache>
                <c:formatCode>General</c:formatCode>
                <c:ptCount val="9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100"/>
        <c:axId val="124236928"/>
        <c:axId val="124238464"/>
      </c:barChart>
      <c:barChart>
        <c:barDir val="col"/>
        <c:grouping val="clustered"/>
        <c:varyColors val="0"/>
        <c:ser>
          <c:idx val="2"/>
          <c:order val="2"/>
          <c:tx>
            <c:strRef>
              <c:f>'Radiant 1'!$P$1</c:f>
              <c:strCache>
                <c:ptCount val="1"/>
                <c:pt idx="0">
                  <c:v>weight loss (%)</c:v>
                </c:pt>
              </c:strCache>
            </c:strRef>
          </c:tx>
          <c:invertIfNegative val="0"/>
          <c:cat>
            <c:strRef>
              <c:f>'Radiant 1'!$C$10:$C$18</c:f>
              <c:strCache>
                <c:ptCount val="9"/>
                <c:pt idx="0">
                  <c:v>EL43 (3 by 4)</c:v>
                </c:pt>
                <c:pt idx="1">
                  <c:v>EL43 (3 by 4)</c:v>
                </c:pt>
                <c:pt idx="2">
                  <c:v>EL43 (3 by 4)</c:v>
                </c:pt>
                <c:pt idx="3">
                  <c:v>AZ31 (3 by 4)</c:v>
                </c:pt>
                <c:pt idx="4">
                  <c:v>AZ31 (3 by 4)</c:v>
                </c:pt>
                <c:pt idx="5">
                  <c:v>AZ31 (3 by 4)</c:v>
                </c:pt>
                <c:pt idx="6">
                  <c:v>EL43 (4 by 4)</c:v>
                </c:pt>
                <c:pt idx="7">
                  <c:v>EL43 (4 by 4)</c:v>
                </c:pt>
                <c:pt idx="8">
                  <c:v>EL43 (4 by 4)</c:v>
                </c:pt>
              </c:strCache>
            </c:strRef>
          </c:cat>
          <c:val>
            <c:numRef>
              <c:f>'Radiant 1'!$P$10:$P$18</c:f>
              <c:numCache>
                <c:formatCode>General</c:formatCode>
                <c:ptCount val="9"/>
                <c:pt idx="0">
                  <c:v>36.36363636363636</c:v>
                </c:pt>
                <c:pt idx="1">
                  <c:v>9.0909090909090846</c:v>
                </c:pt>
                <c:pt idx="2">
                  <c:v>40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0</c:v>
                </c:pt>
                <c:pt idx="7">
                  <c:v>0</c:v>
                </c:pt>
                <c:pt idx="8">
                  <c:v>33.333333333333329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6"/>
        <c:overlap val="-100"/>
        <c:axId val="124242560"/>
        <c:axId val="124240640"/>
      </c:barChart>
      <c:catAx>
        <c:axId val="124236928"/>
        <c:scaling>
          <c:orientation val="minMax"/>
        </c:scaling>
        <c:delete val="0"/>
        <c:axPos val="b"/>
        <c:majorTickMark val="out"/>
        <c:minorTickMark val="none"/>
        <c:tickLblPos val="nextTo"/>
        <c:crossAx val="124238464"/>
        <c:crosses val="autoZero"/>
        <c:auto val="1"/>
        <c:lblAlgn val="ctr"/>
        <c:lblOffset val="100"/>
        <c:noMultiLvlLbl val="0"/>
      </c:catAx>
      <c:valAx>
        <c:axId val="124238464"/>
        <c:scaling>
          <c:orientation val="minMax"/>
          <c:max val="6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Time (Seconds)</a:t>
                </a:r>
              </a:p>
            </c:rich>
          </c:tx>
          <c:layout>
            <c:manualLayout>
              <c:xMode val="edge"/>
              <c:yMode val="edge"/>
              <c:x val="6.7741721910831009E-4"/>
              <c:y val="0.4236456586080754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24236928"/>
        <c:crosses val="autoZero"/>
        <c:crossBetween val="between"/>
        <c:majorUnit val="60"/>
      </c:valAx>
      <c:valAx>
        <c:axId val="124240640"/>
        <c:scaling>
          <c:orientation val="minMax"/>
          <c:max val="10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Weight Loss (%)</a:t>
                </a:r>
              </a:p>
            </c:rich>
          </c:tx>
          <c:layout>
            <c:manualLayout>
              <c:xMode val="edge"/>
              <c:yMode val="edge"/>
              <c:x val="0.96773277119123235"/>
              <c:y val="0.418899651487713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24242560"/>
        <c:crosses val="max"/>
        <c:crossBetween val="between"/>
      </c:valAx>
      <c:catAx>
        <c:axId val="124242560"/>
        <c:scaling>
          <c:orientation val="minMax"/>
        </c:scaling>
        <c:delete val="1"/>
        <c:axPos val="b"/>
        <c:majorTickMark val="out"/>
        <c:minorTickMark val="none"/>
        <c:tickLblPos val="nextTo"/>
        <c:crossAx val="124240640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13438478912865898"/>
          <c:y val="0.14632268332197917"/>
          <c:w val="0.18151955536146949"/>
          <c:h val="0.11359868991438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Testing of 3- by 3-inch Samples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891766422205905E-2"/>
          <c:y val="6.4833526385859527E-2"/>
          <c:w val="0.84806937822718986"/>
          <c:h val="0.86841609784550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'Radiant 2'!$E$1</c:f>
              <c:strCache>
                <c:ptCount val="1"/>
                <c:pt idx="0">
                  <c:v>Time of Ignition (Seconds)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val>
            <c:numRef>
              <c:f>'Radiant 2'!$E$2:$E$21</c:f>
              <c:numCache>
                <c:formatCode>0</c:formatCode>
                <c:ptCount val="20"/>
                <c:pt idx="0">
                  <c:v>194</c:v>
                </c:pt>
                <c:pt idx="1">
                  <c:v>79</c:v>
                </c:pt>
                <c:pt idx="2" formatCode="General">
                  <c:v>240</c:v>
                </c:pt>
                <c:pt idx="3" formatCode="General">
                  <c:v>240</c:v>
                </c:pt>
                <c:pt idx="4" formatCode="General">
                  <c:v>37</c:v>
                </c:pt>
                <c:pt idx="5" formatCode="General">
                  <c:v>48</c:v>
                </c:pt>
                <c:pt idx="6" formatCode="General">
                  <c:v>43</c:v>
                </c:pt>
                <c:pt idx="7" formatCode="General">
                  <c:v>52</c:v>
                </c:pt>
                <c:pt idx="9" formatCode="General">
                  <c:v>204</c:v>
                </c:pt>
                <c:pt idx="10" formatCode="General">
                  <c:v>0</c:v>
                </c:pt>
                <c:pt idx="11" formatCode="General">
                  <c:v>157</c:v>
                </c:pt>
                <c:pt idx="12" formatCode="General">
                  <c:v>0</c:v>
                </c:pt>
                <c:pt idx="13" formatCode="General">
                  <c:v>103</c:v>
                </c:pt>
                <c:pt idx="14" formatCode="General">
                  <c:v>111</c:v>
                </c:pt>
                <c:pt idx="15" formatCode="General">
                  <c:v>123</c:v>
                </c:pt>
                <c:pt idx="16" formatCode="General">
                  <c:v>141</c:v>
                </c:pt>
                <c:pt idx="17" formatCode="General">
                  <c:v>103</c:v>
                </c:pt>
                <c:pt idx="18" formatCode="General">
                  <c:v>126</c:v>
                </c:pt>
                <c:pt idx="19" formatCode="General">
                  <c:v>114</c:v>
                </c:pt>
              </c:numCache>
            </c:numRef>
          </c:val>
        </c:ser>
        <c:ser>
          <c:idx val="1"/>
          <c:order val="1"/>
          <c:tx>
            <c:strRef>
              <c:f>'Radiant 2'!$H$1</c:f>
              <c:strCache>
                <c:ptCount val="1"/>
              </c:strCache>
            </c:strRef>
          </c:tx>
          <c:spPr>
            <a:noFill/>
          </c:spPr>
          <c:invertIfNegative val="0"/>
          <c:val>
            <c:numRef>
              <c:f>'Radiant 2'!$H$2:$H$21</c:f>
              <c:numCache>
                <c:formatCode>General</c:formatCode>
                <c:ptCount val="2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00"/>
        <c:axId val="168408960"/>
        <c:axId val="68636672"/>
      </c:barChart>
      <c:barChart>
        <c:barDir val="col"/>
        <c:grouping val="clustered"/>
        <c:varyColors val="0"/>
        <c:ser>
          <c:idx val="2"/>
          <c:order val="2"/>
          <c:tx>
            <c:strRef>
              <c:f>'Radiant 2'!$I$1</c:f>
              <c:strCache>
                <c:ptCount val="1"/>
                <c:pt idx="0">
                  <c:v>Weight Loss (%)</c:v>
                </c:pt>
              </c:strCache>
            </c:strRef>
          </c:tx>
          <c:invertIfNegative val="0"/>
          <c:val>
            <c:numRef>
              <c:f>'Radiant 2'!$I$2:$I$21</c:f>
              <c:numCache>
                <c:formatCode>0.00</c:formatCode>
                <c:ptCount val="20"/>
                <c:pt idx="0">
                  <c:v>0</c:v>
                </c:pt>
                <c:pt idx="1">
                  <c:v>57.142857142857139</c:v>
                </c:pt>
                <c:pt idx="2">
                  <c:v>42.857142857142854</c:v>
                </c:pt>
                <c:pt idx="3">
                  <c:v>28.571428571428569</c:v>
                </c:pt>
                <c:pt idx="4">
                  <c:v>100</c:v>
                </c:pt>
                <c:pt idx="5">
                  <c:v>66.666666666666657</c:v>
                </c:pt>
                <c:pt idx="6">
                  <c:v>66.666666666666657</c:v>
                </c:pt>
                <c:pt idx="7">
                  <c:v>66.666666666666657</c:v>
                </c:pt>
                <c:pt idx="9">
                  <c:v>40</c:v>
                </c:pt>
                <c:pt idx="10">
                  <c:v>0</c:v>
                </c:pt>
                <c:pt idx="11">
                  <c:v>86.666666666666671</c:v>
                </c:pt>
                <c:pt idx="12">
                  <c:v>0</c:v>
                </c:pt>
                <c:pt idx="13">
                  <c:v>92.857142857142861</c:v>
                </c:pt>
                <c:pt idx="14">
                  <c:v>100</c:v>
                </c:pt>
                <c:pt idx="15">
                  <c:v>100</c:v>
                </c:pt>
                <c:pt idx="16">
                  <c:v>96.428571428571431</c:v>
                </c:pt>
                <c:pt idx="17">
                  <c:v>85.714285714285708</c:v>
                </c:pt>
                <c:pt idx="18">
                  <c:v>100</c:v>
                </c:pt>
                <c:pt idx="19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0"/>
        <c:overlap val="89"/>
        <c:axId val="68640768"/>
        <c:axId val="68638592"/>
      </c:barChart>
      <c:catAx>
        <c:axId val="168408960"/>
        <c:scaling>
          <c:orientation val="minMax"/>
        </c:scaling>
        <c:delete val="1"/>
        <c:axPos val="b"/>
        <c:majorTickMark val="out"/>
        <c:minorTickMark val="none"/>
        <c:tickLblPos val="nextTo"/>
        <c:crossAx val="68636672"/>
        <c:crosses val="autoZero"/>
        <c:auto val="1"/>
        <c:lblAlgn val="ctr"/>
        <c:lblOffset val="100"/>
        <c:noMultiLvlLbl val="0"/>
      </c:catAx>
      <c:valAx>
        <c:axId val="686366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Time (Seconds)</a:t>
                </a:r>
              </a:p>
            </c:rich>
          </c:tx>
          <c:layout>
            <c:manualLayout>
              <c:xMode val="edge"/>
              <c:yMode val="edge"/>
              <c:x val="5.127055234014021E-4"/>
              <c:y val="0.41859671486300903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8408960"/>
        <c:crosses val="autoZero"/>
        <c:crossBetween val="between"/>
        <c:majorUnit val="60"/>
      </c:valAx>
      <c:valAx>
        <c:axId val="68638592"/>
        <c:scaling>
          <c:orientation val="minMax"/>
          <c:max val="10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Weight Loss (%)</a:t>
                </a:r>
              </a:p>
            </c:rich>
          </c:tx>
          <c:layout>
            <c:manualLayout>
              <c:xMode val="edge"/>
              <c:yMode val="edge"/>
              <c:x val="0.97367750234321992"/>
              <c:y val="0.41587028524067321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8640768"/>
        <c:crosses val="max"/>
        <c:crossBetween val="between"/>
      </c:valAx>
      <c:catAx>
        <c:axId val="68640768"/>
        <c:scaling>
          <c:orientation val="minMax"/>
        </c:scaling>
        <c:delete val="1"/>
        <c:axPos val="b"/>
        <c:majorTickMark val="out"/>
        <c:minorTickMark val="none"/>
        <c:tickLblPos val="nextTo"/>
        <c:crossAx val="68638592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3045807614432528"/>
          <c:y val="0.10795071085947494"/>
          <c:w val="0.23837888626749684"/>
          <c:h val="0.1055203799222828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Tests Using 3-</a:t>
            </a:r>
            <a:r>
              <a:rPr lang="en-US" baseline="0"/>
              <a:t> by 6-inch Sample Size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3222884221749926E-2"/>
          <c:y val="6.4833526385859527E-2"/>
          <c:w val="0.84779866509706103"/>
          <c:h val="0.874474830339587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'Radiant 1'!$F$1</c:f>
              <c:strCache>
                <c:ptCount val="1"/>
                <c:pt idx="0">
                  <c:v>Time of Ignition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val>
            <c:numRef>
              <c:f>'Radiant 1'!$F$41:$F$65</c:f>
              <c:numCache>
                <c:formatCode>General</c:formatCode>
                <c:ptCount val="25"/>
                <c:pt idx="0">
                  <c:v>240</c:v>
                </c:pt>
                <c:pt idx="1">
                  <c:v>120</c:v>
                </c:pt>
                <c:pt idx="2">
                  <c:v>121</c:v>
                </c:pt>
                <c:pt idx="3">
                  <c:v>122</c:v>
                </c:pt>
                <c:pt idx="4">
                  <c:v>158</c:v>
                </c:pt>
                <c:pt idx="5">
                  <c:v>133</c:v>
                </c:pt>
                <c:pt idx="6">
                  <c:v>47</c:v>
                </c:pt>
                <c:pt idx="7">
                  <c:v>73</c:v>
                </c:pt>
                <c:pt idx="8">
                  <c:v>35</c:v>
                </c:pt>
                <c:pt idx="9">
                  <c:v>36</c:v>
                </c:pt>
                <c:pt idx="10">
                  <c:v>39</c:v>
                </c:pt>
                <c:pt idx="11">
                  <c:v>39</c:v>
                </c:pt>
                <c:pt idx="13">
                  <c:v>240</c:v>
                </c:pt>
                <c:pt idx="14">
                  <c:v>240</c:v>
                </c:pt>
                <c:pt idx="16">
                  <c:v>144</c:v>
                </c:pt>
                <c:pt idx="17">
                  <c:v>146</c:v>
                </c:pt>
                <c:pt idx="18">
                  <c:v>163</c:v>
                </c:pt>
                <c:pt idx="19">
                  <c:v>87</c:v>
                </c:pt>
                <c:pt idx="20">
                  <c:v>99</c:v>
                </c:pt>
                <c:pt idx="21">
                  <c:v>114</c:v>
                </c:pt>
                <c:pt idx="22">
                  <c:v>113</c:v>
                </c:pt>
                <c:pt idx="23">
                  <c:v>73</c:v>
                </c:pt>
                <c:pt idx="24">
                  <c:v>88</c:v>
                </c:pt>
              </c:numCache>
            </c:numRef>
          </c:val>
        </c:ser>
        <c:ser>
          <c:idx val="1"/>
          <c:order val="1"/>
          <c:tx>
            <c:strRef>
              <c:f>'Radiant 1'!$M$1</c:f>
              <c:strCache>
                <c:ptCount val="1"/>
              </c:strCache>
            </c:strRef>
          </c:tx>
          <c:spPr>
            <a:noFill/>
          </c:spPr>
          <c:invertIfNegative val="0"/>
          <c:val>
            <c:numRef>
              <c:f>'Radiant 1'!$M$41:$M$65</c:f>
              <c:numCache>
                <c:formatCode>General</c:formatCode>
                <c:ptCount val="2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100"/>
        <c:axId val="167902208"/>
        <c:axId val="168170240"/>
      </c:barChart>
      <c:barChart>
        <c:barDir val="col"/>
        <c:grouping val="clustered"/>
        <c:varyColors val="0"/>
        <c:ser>
          <c:idx val="2"/>
          <c:order val="2"/>
          <c:tx>
            <c:strRef>
              <c:f>'Radiant 1'!$P$1</c:f>
              <c:strCache>
                <c:ptCount val="1"/>
                <c:pt idx="0">
                  <c:v>weight loss (%)</c:v>
                </c:pt>
              </c:strCache>
            </c:strRef>
          </c:tx>
          <c:invertIfNegative val="0"/>
          <c:val>
            <c:numRef>
              <c:f>'Radiant 1'!$P$41:$P$65</c:f>
              <c:numCache>
                <c:formatCode>General</c:formatCode>
                <c:ptCount val="25"/>
                <c:pt idx="0">
                  <c:v>7.1428571428571495</c:v>
                </c:pt>
                <c:pt idx="1">
                  <c:v>7.1428571428571495</c:v>
                </c:pt>
                <c:pt idx="2">
                  <c:v>7.6923076923076854</c:v>
                </c:pt>
                <c:pt idx="3">
                  <c:v>7.6923076923076854</c:v>
                </c:pt>
                <c:pt idx="4">
                  <c:v>21.428571428571434</c:v>
                </c:pt>
                <c:pt idx="5">
                  <c:v>21.428571428571434</c:v>
                </c:pt>
                <c:pt idx="6">
                  <c:v>21.428571428571434</c:v>
                </c:pt>
                <c:pt idx="7">
                  <c:v>21.428571428571434</c:v>
                </c:pt>
                <c:pt idx="8">
                  <c:v>23.076923076923073</c:v>
                </c:pt>
                <c:pt idx="9">
                  <c:v>23.076923076923073</c:v>
                </c:pt>
                <c:pt idx="10">
                  <c:v>23.076923076923073</c:v>
                </c:pt>
                <c:pt idx="11">
                  <c:v>23.076923076923073</c:v>
                </c:pt>
                <c:pt idx="13">
                  <c:v>3.333333333333325</c:v>
                </c:pt>
                <c:pt idx="14">
                  <c:v>13.793103448275861</c:v>
                </c:pt>
                <c:pt idx="15">
                  <c:v>0</c:v>
                </c:pt>
                <c:pt idx="16">
                  <c:v>3.4482758620689684</c:v>
                </c:pt>
                <c:pt idx="17">
                  <c:v>24.137931034482769</c:v>
                </c:pt>
                <c:pt idx="18">
                  <c:v>20.689655172413797</c:v>
                </c:pt>
                <c:pt idx="19">
                  <c:v>20.689655172413797</c:v>
                </c:pt>
                <c:pt idx="20">
                  <c:v>24.137931034482769</c:v>
                </c:pt>
                <c:pt idx="21">
                  <c:v>27.586206896551722</c:v>
                </c:pt>
                <c:pt idx="22">
                  <c:v>27.586206896551722</c:v>
                </c:pt>
                <c:pt idx="23">
                  <c:v>100</c:v>
                </c:pt>
                <c:pt idx="24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100"/>
        <c:axId val="168174336"/>
        <c:axId val="168172160"/>
      </c:barChart>
      <c:catAx>
        <c:axId val="167902208"/>
        <c:scaling>
          <c:orientation val="minMax"/>
        </c:scaling>
        <c:delete val="1"/>
        <c:axPos val="b"/>
        <c:majorTickMark val="out"/>
        <c:minorTickMark val="none"/>
        <c:tickLblPos val="nextTo"/>
        <c:crossAx val="168170240"/>
        <c:crosses val="autoZero"/>
        <c:auto val="1"/>
        <c:lblAlgn val="ctr"/>
        <c:lblOffset val="100"/>
        <c:noMultiLvlLbl val="0"/>
      </c:catAx>
      <c:valAx>
        <c:axId val="1681702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Time (Seconds)</a:t>
                </a:r>
              </a:p>
            </c:rich>
          </c:tx>
          <c:layout>
            <c:manualLayout>
              <c:xMode val="edge"/>
              <c:yMode val="edge"/>
              <c:x val="6.7741721910830998E-4"/>
              <c:y val="0.422635869859062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7902208"/>
        <c:crosses val="autoZero"/>
        <c:crossBetween val="between"/>
        <c:majorUnit val="60"/>
      </c:valAx>
      <c:valAx>
        <c:axId val="168172160"/>
        <c:scaling>
          <c:orientation val="minMax"/>
          <c:max val="10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Weight Loss (%)</a:t>
                </a:r>
              </a:p>
            </c:rich>
          </c:tx>
          <c:layout>
            <c:manualLayout>
              <c:xMode val="edge"/>
              <c:yMode val="edge"/>
              <c:x val="0.97210662798479397"/>
              <c:y val="0.4219290177347528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8174336"/>
        <c:crosses val="max"/>
        <c:crossBetween val="between"/>
      </c:valAx>
      <c:catAx>
        <c:axId val="168174336"/>
        <c:scaling>
          <c:orientation val="minMax"/>
        </c:scaling>
        <c:delete val="1"/>
        <c:axPos val="b"/>
        <c:majorTickMark val="out"/>
        <c:minorTickMark val="none"/>
        <c:tickLblPos val="nextTo"/>
        <c:crossAx val="168172160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27208284398503568"/>
          <c:y val="9.5833245871315698E-2"/>
          <c:w val="0.17419519074144946"/>
          <c:h val="0.103500802424256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Testing Thin Samples Using Oil Burner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9082375917765957E-2"/>
          <c:y val="6.4833526385859527E-2"/>
          <c:w val="0.85069888279793959"/>
          <c:h val="0.86639652034748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Sheet2!$J$1</c:f>
              <c:strCache>
                <c:ptCount val="1"/>
                <c:pt idx="0">
                  <c:v>Melt (Sec)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val>
            <c:numRef>
              <c:f>Sheet2!$J$2:$J$5</c:f>
              <c:numCache>
                <c:formatCode>General</c:formatCode>
                <c:ptCount val="4"/>
                <c:pt idx="0">
                  <c:v>54</c:v>
                </c:pt>
                <c:pt idx="1">
                  <c:v>48</c:v>
                </c:pt>
                <c:pt idx="3">
                  <c:v>141.55000000000001</c:v>
                </c:pt>
              </c:numCache>
            </c:numRef>
          </c:val>
        </c:ser>
        <c:ser>
          <c:idx val="1"/>
          <c:order val="1"/>
          <c:tx>
            <c:strRef>
              <c:f>Sheet2!$L$1</c:f>
              <c:strCache>
                <c:ptCount val="1"/>
                <c:pt idx="0">
                  <c:v>Bar Begins to Burn (Seconds)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val>
            <c:numRef>
              <c:f>Sheet2!$L$2:$L$5</c:f>
              <c:numCache>
                <c:formatCode>General</c:formatCode>
                <c:ptCount val="4"/>
                <c:pt idx="0">
                  <c:v>71</c:v>
                </c:pt>
                <c:pt idx="1">
                  <c:v>48</c:v>
                </c:pt>
                <c:pt idx="3">
                  <c:v>176.15</c:v>
                </c:pt>
              </c:numCache>
            </c:numRef>
          </c:val>
        </c:ser>
        <c:ser>
          <c:idx val="2"/>
          <c:order val="2"/>
          <c:tx>
            <c:strRef>
              <c:f>Sheet2!$O$1</c:f>
              <c:strCache>
                <c:ptCount val="1"/>
                <c:pt idx="0">
                  <c:v>Bar Out (Sec)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val>
            <c:numRef>
              <c:f>Sheet2!$O$2:$O$5</c:f>
              <c:numCache>
                <c:formatCode>General</c:formatCode>
                <c:ptCount val="4"/>
                <c:pt idx="0">
                  <c:v>277</c:v>
                </c:pt>
                <c:pt idx="1">
                  <c:v>322</c:v>
                </c:pt>
                <c:pt idx="3">
                  <c:v>313.55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axId val="69271552"/>
        <c:axId val="69273088"/>
      </c:barChart>
      <c:barChart>
        <c:barDir val="col"/>
        <c:grouping val="clustered"/>
        <c:varyColors val="0"/>
        <c:ser>
          <c:idx val="3"/>
          <c:order val="3"/>
          <c:tx>
            <c:strRef>
              <c:f>Sheet2!$T$1</c:f>
              <c:strCache>
                <c:ptCount val="1"/>
                <c:pt idx="0">
                  <c:v>Weight Loss (%)</c:v>
                </c:pt>
              </c:strCache>
            </c:strRef>
          </c:tx>
          <c:spPr>
            <a:solidFill>
              <a:srgbClr val="FFFF00">
                <a:alpha val="84000"/>
              </a:srgbClr>
            </a:solidFill>
            <a:ln>
              <a:solidFill>
                <a:schemeClr val="tx1">
                  <a:alpha val="66000"/>
                </a:schemeClr>
              </a:solidFill>
            </a:ln>
          </c:spPr>
          <c:invertIfNegative val="0"/>
          <c:val>
            <c:numRef>
              <c:f>Sheet2!$T$2:$T$5</c:f>
              <c:numCache>
                <c:formatCode>0.0</c:formatCode>
                <c:ptCount val="4"/>
                <c:pt idx="0">
                  <c:v>5.3763440860215104</c:v>
                </c:pt>
                <c:pt idx="1">
                  <c:v>16.666666666666664</c:v>
                </c:pt>
                <c:pt idx="3" formatCode="General">
                  <c:v>2.031707501337968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1"/>
        <c:overlap val="-100"/>
        <c:axId val="69289472"/>
        <c:axId val="69275008"/>
      </c:barChart>
      <c:catAx>
        <c:axId val="69271552"/>
        <c:scaling>
          <c:orientation val="minMax"/>
        </c:scaling>
        <c:delete val="1"/>
        <c:axPos val="b"/>
        <c:majorTickMark val="out"/>
        <c:minorTickMark val="none"/>
        <c:tickLblPos val="nextTo"/>
        <c:crossAx val="69273088"/>
        <c:crosses val="autoZero"/>
        <c:auto val="1"/>
        <c:lblAlgn val="ctr"/>
        <c:lblOffset val="100"/>
        <c:noMultiLvlLbl val="0"/>
      </c:catAx>
      <c:valAx>
        <c:axId val="69273088"/>
        <c:scaling>
          <c:orientation val="minMax"/>
          <c:max val="3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Time (Seconds)</a:t>
                </a:r>
              </a:p>
            </c:rich>
          </c:tx>
          <c:layout>
            <c:manualLayout>
              <c:xMode val="edge"/>
              <c:yMode val="edge"/>
              <c:x val="6.7741721910830998E-4"/>
              <c:y val="0.413547771117942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9271552"/>
        <c:crosses val="autoZero"/>
        <c:crossBetween val="between"/>
        <c:majorUnit val="60"/>
      </c:valAx>
      <c:valAx>
        <c:axId val="69275008"/>
        <c:scaling>
          <c:orientation val="minMax"/>
          <c:max val="25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Weight Loss (%)</a:t>
                </a:r>
              </a:p>
            </c:rich>
          </c:tx>
          <c:layout>
            <c:manualLayout>
              <c:xMode val="edge"/>
              <c:yMode val="edge"/>
              <c:x val="0.97342478292774803"/>
              <c:y val="0.412840918993633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9289472"/>
        <c:crosses val="max"/>
        <c:crossBetween val="between"/>
        <c:majorUnit val="5"/>
      </c:valAx>
      <c:catAx>
        <c:axId val="69289472"/>
        <c:scaling>
          <c:orientation val="minMax"/>
        </c:scaling>
        <c:delete val="1"/>
        <c:axPos val="b"/>
        <c:majorTickMark val="out"/>
        <c:minorTickMark val="none"/>
        <c:tickLblPos val="nextTo"/>
        <c:crossAx val="6927500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52694120461460348"/>
          <c:y val="0.13210199534256803"/>
          <c:w val="0.25186298386079142"/>
          <c:h val="0.1844513523536187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0.15247</cdr:x>
      <cdr:y>0.94745</cdr:y>
    </cdr:from>
    <cdr:to>
      <cdr:x>0.24776</cdr:x>
      <cdr:y>0.99073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21838" y="5957984"/>
          <a:ext cx="826148" cy="2721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/>
            <a:t>0.025 inch</a:t>
          </a:r>
        </a:p>
      </cdr:txBody>
    </cdr:sp>
  </cdr:relSizeAnchor>
  <cdr:relSizeAnchor xmlns:cdr="http://schemas.openxmlformats.org/drawingml/2006/chartDrawing">
    <cdr:from>
      <cdr:x>0.43972</cdr:x>
      <cdr:y>0.9478</cdr:y>
    </cdr:from>
    <cdr:to>
      <cdr:x>0.53501</cdr:x>
      <cdr:y>0.99108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812203" y="5960187"/>
          <a:ext cx="826148" cy="2721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/>
            <a:t>0.055 inch</a:t>
          </a:r>
        </a:p>
      </cdr:txBody>
    </cdr:sp>
  </cdr:relSizeAnchor>
  <cdr:relSizeAnchor xmlns:cdr="http://schemas.openxmlformats.org/drawingml/2006/chartDrawing">
    <cdr:from>
      <cdr:x>0.72671</cdr:x>
      <cdr:y>0.9478</cdr:y>
    </cdr:from>
    <cdr:to>
      <cdr:x>0.822</cdr:x>
      <cdr:y>0.99108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300366" y="5960188"/>
          <a:ext cx="826148" cy="2721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/>
            <a:t>0.125 inch</a:t>
          </a:r>
        </a:p>
      </cdr:txBody>
    </cdr:sp>
  </cdr:relSizeAnchor>
  <cdr:relSizeAnchor xmlns:cdr="http://schemas.openxmlformats.org/drawingml/2006/chartDrawing">
    <cdr:from>
      <cdr:x>0.30605</cdr:x>
      <cdr:y>0.08655</cdr:y>
    </cdr:from>
    <cdr:to>
      <cdr:x>0.40247</cdr:x>
      <cdr:y>0.12828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53393" y="544286"/>
          <a:ext cx="835867" cy="262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/>
            <a:t>no ignition</a:t>
          </a:r>
        </a:p>
      </cdr:txBody>
    </cdr:sp>
  </cdr:relSizeAnchor>
  <cdr:relSizeAnchor xmlns:cdr="http://schemas.openxmlformats.org/drawingml/2006/chartDrawing">
    <cdr:from>
      <cdr:x>0.59555</cdr:x>
      <cdr:y>0.0869</cdr:y>
    </cdr:from>
    <cdr:to>
      <cdr:x>0.69196</cdr:x>
      <cdr:y>0.12863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163198" y="546488"/>
          <a:ext cx="835867" cy="262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/>
            <a:t>no ignition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0.16842</cdr:x>
      <cdr:y>0.94007</cdr:y>
    </cdr:from>
    <cdr:to>
      <cdr:x>0.32088</cdr:x>
      <cdr:y>0.98038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460110" y="5911591"/>
          <a:ext cx="1321837" cy="253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0.025 Thickness</a:t>
          </a:r>
        </a:p>
      </cdr:txBody>
    </cdr:sp>
  </cdr:relSizeAnchor>
  <cdr:relSizeAnchor xmlns:cdr="http://schemas.openxmlformats.org/drawingml/2006/chartDrawing">
    <cdr:from>
      <cdr:x>0.61573</cdr:x>
      <cdr:y>0.94162</cdr:y>
    </cdr:from>
    <cdr:to>
      <cdr:x>0.76819</cdr:x>
      <cdr:y>0.98193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5338149" y="5921311"/>
          <a:ext cx="1321837" cy="253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0.050 Thickness</a:t>
          </a:r>
        </a:p>
      </cdr:txBody>
    </cdr:sp>
  </cdr:relSizeAnchor>
  <cdr:relSizeAnchor xmlns:cdr="http://schemas.openxmlformats.org/drawingml/2006/chartDrawing">
    <cdr:from>
      <cdr:x>0.42152</cdr:x>
      <cdr:y>0.8238</cdr:y>
    </cdr:from>
    <cdr:to>
      <cdr:x>0.42152</cdr:x>
      <cdr:y>0.99227</cdr:y>
    </cdr:to>
    <cdr:cxnSp macro="">
      <cdr:nvCxnSpPr>
        <cdr:cNvPr id="12" name="Straight Connector 11"/>
        <cdr:cNvCxnSpPr/>
      </cdr:nvCxnSpPr>
      <cdr:spPr>
        <a:xfrm xmlns:a="http://schemas.openxmlformats.org/drawingml/2006/main">
          <a:off x="3654491" y="5180433"/>
          <a:ext cx="0" cy="105941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0.4442</cdr:x>
      <cdr:y>0.8238</cdr:y>
    </cdr:from>
    <cdr:to>
      <cdr:x>0.4442</cdr:x>
      <cdr:y>0.99227</cdr:y>
    </cdr:to>
    <cdr:cxnSp macro="">
      <cdr:nvCxnSpPr>
        <cdr:cNvPr id="13" name="Straight Connector 12"/>
        <cdr:cNvCxnSpPr/>
      </cdr:nvCxnSpPr>
      <cdr:spPr>
        <a:xfrm xmlns:a="http://schemas.openxmlformats.org/drawingml/2006/main">
          <a:off x="3851081" y="5180433"/>
          <a:ext cx="0" cy="105941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0.31726</cdr:x>
      <cdr:y>0.966</cdr:y>
    </cdr:from>
    <cdr:to>
      <cdr:x>0.42265</cdr:x>
      <cdr:y>0.966</cdr:y>
    </cdr:to>
    <cdr:cxnSp macro="">
      <cdr:nvCxnSpPr>
        <cdr:cNvPr id="14" name="Straight Arrow Connector 13"/>
        <cdr:cNvCxnSpPr/>
      </cdr:nvCxnSpPr>
      <cdr:spPr>
        <a:xfrm xmlns:a="http://schemas.openxmlformats.org/drawingml/2006/main">
          <a:off x="2750587" y="6074617"/>
          <a:ext cx="913624" cy="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stealth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0.44308</cdr:x>
      <cdr:y>0.966</cdr:y>
    </cdr:from>
    <cdr:to>
      <cdr:x>0.60538</cdr:x>
      <cdr:y>0.96635</cdr:y>
    </cdr:to>
    <cdr:cxnSp macro="">
      <cdr:nvCxnSpPr>
        <cdr:cNvPr id="15" name="Straight Arrow Connector 14"/>
        <cdr:cNvCxnSpPr/>
      </cdr:nvCxnSpPr>
      <cdr:spPr>
        <a:xfrm xmlns:a="http://schemas.openxmlformats.org/drawingml/2006/main" flipV="1">
          <a:off x="3841362" y="6074617"/>
          <a:ext cx="1407107" cy="220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headEnd type="stealth" w="med" len="lg"/>
          <a:tailEnd type="none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0.77466</cdr:x>
      <cdr:y>0.96754</cdr:y>
    </cdr:from>
    <cdr:to>
      <cdr:x>0.91729</cdr:x>
      <cdr:y>0.96789</cdr:y>
    </cdr:to>
    <cdr:cxnSp macro="">
      <cdr:nvCxnSpPr>
        <cdr:cNvPr id="16" name="Straight Arrow Connector 15"/>
        <cdr:cNvCxnSpPr/>
      </cdr:nvCxnSpPr>
      <cdr:spPr>
        <a:xfrm xmlns:a="http://schemas.openxmlformats.org/drawingml/2006/main">
          <a:off x="6716097" y="6084337"/>
          <a:ext cx="1236568" cy="220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stealth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0.08184</cdr:x>
      <cdr:y>0.96445</cdr:y>
    </cdr:from>
    <cdr:to>
      <cdr:x>0.16592</cdr:x>
      <cdr:y>0.96445</cdr:y>
    </cdr:to>
    <cdr:cxnSp macro="">
      <cdr:nvCxnSpPr>
        <cdr:cNvPr id="17" name="Straight Arrow Connector 16"/>
        <cdr:cNvCxnSpPr/>
      </cdr:nvCxnSpPr>
      <cdr:spPr>
        <a:xfrm xmlns:a="http://schemas.openxmlformats.org/drawingml/2006/main">
          <a:off x="709515" y="6064898"/>
          <a:ext cx="72895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headEnd type="stealth" w="med" len="lg"/>
          <a:tailEnd type="none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0.07985</cdr:x>
      <cdr:y>0.19664</cdr:y>
    </cdr:from>
    <cdr:to>
      <cdr:x>0.23318</cdr:x>
      <cdr:y>0.30139</cdr:y>
    </cdr:to>
    <cdr:sp macro="" textlink="">
      <cdr:nvSpPr>
        <cdr:cNvPr id="31" name="Left Brace 30"/>
        <cdr:cNvSpPr/>
      </cdr:nvSpPr>
      <cdr:spPr>
        <a:xfrm xmlns:a="http://schemas.openxmlformats.org/drawingml/2006/main" rot="5400000">
          <a:off x="1027599" y="901246"/>
          <a:ext cx="658716" cy="1329353"/>
        </a:xfrm>
        <a:prstGeom xmlns:a="http://schemas.openxmlformats.org/drawingml/2006/main" prst="leftBrace">
          <a:avLst/>
        </a:prstGeom>
        <a:ln xmlns:a="http://schemas.openxmlformats.org/drawingml/2006/main" w="2222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0.12581</cdr:x>
      <cdr:y>0.14718</cdr:y>
    </cdr:from>
    <cdr:to>
      <cdr:x>0.18834</cdr:x>
      <cdr:y>0.19011</cdr:y>
    </cdr:to>
    <cdr:sp macro="" textlink="">
      <cdr:nvSpPr>
        <cdr:cNvPr id="32" name="TextBox 1"/>
        <cdr:cNvSpPr txBox="1"/>
      </cdr:nvSpPr>
      <cdr:spPr>
        <a:xfrm xmlns:a="http://schemas.openxmlformats.org/drawingml/2006/main">
          <a:off x="1090775" y="925545"/>
          <a:ext cx="542083" cy="269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EL43</a:t>
          </a:r>
        </a:p>
      </cdr:txBody>
    </cdr:sp>
  </cdr:relSizeAnchor>
  <cdr:relSizeAnchor xmlns:cdr="http://schemas.openxmlformats.org/drawingml/2006/chartDrawing">
    <cdr:from>
      <cdr:x>0.25922</cdr:x>
      <cdr:y>0.28165</cdr:y>
    </cdr:from>
    <cdr:to>
      <cdr:x>0.41256</cdr:x>
      <cdr:y>0.3864</cdr:y>
    </cdr:to>
    <cdr:sp macro="" textlink="">
      <cdr:nvSpPr>
        <cdr:cNvPr id="33" name="Left Brace 32"/>
        <cdr:cNvSpPr/>
      </cdr:nvSpPr>
      <cdr:spPr>
        <a:xfrm xmlns:a="http://schemas.openxmlformats.org/drawingml/2006/main" rot="5400000">
          <a:off x="2582701" y="1435813"/>
          <a:ext cx="658716" cy="1329353"/>
        </a:xfrm>
        <a:prstGeom xmlns:a="http://schemas.openxmlformats.org/drawingml/2006/main" prst="leftBrace">
          <a:avLst/>
        </a:prstGeom>
        <a:ln xmlns:a="http://schemas.openxmlformats.org/drawingml/2006/main" w="2222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0.30294</cdr:x>
      <cdr:y>0.24146</cdr:y>
    </cdr:from>
    <cdr:to>
      <cdr:x>0.36547</cdr:x>
      <cdr:y>0.28439</cdr:y>
    </cdr:to>
    <cdr:sp macro="" textlink="">
      <cdr:nvSpPr>
        <cdr:cNvPr id="34" name="TextBox 1"/>
        <cdr:cNvSpPr txBox="1"/>
      </cdr:nvSpPr>
      <cdr:spPr>
        <a:xfrm xmlns:a="http://schemas.openxmlformats.org/drawingml/2006/main">
          <a:off x="2626438" y="1518427"/>
          <a:ext cx="542083" cy="269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EL21</a:t>
          </a:r>
        </a:p>
      </cdr:txBody>
    </cdr:sp>
  </cdr:relSizeAnchor>
  <cdr:relSizeAnchor xmlns:cdr="http://schemas.openxmlformats.org/drawingml/2006/chartDrawing">
    <cdr:from>
      <cdr:x>0.45541</cdr:x>
      <cdr:y>0.28319</cdr:y>
    </cdr:from>
    <cdr:to>
      <cdr:x>0.60874</cdr:x>
      <cdr:y>0.38794</cdr:y>
    </cdr:to>
    <cdr:sp macro="" textlink="">
      <cdr:nvSpPr>
        <cdr:cNvPr id="35" name="Left Brace 34"/>
        <cdr:cNvSpPr/>
      </cdr:nvSpPr>
      <cdr:spPr>
        <a:xfrm xmlns:a="http://schemas.openxmlformats.org/drawingml/2006/main" rot="5400000">
          <a:off x="4283596" y="1445532"/>
          <a:ext cx="658716" cy="1329353"/>
        </a:xfrm>
        <a:prstGeom xmlns:a="http://schemas.openxmlformats.org/drawingml/2006/main" prst="leftBrace">
          <a:avLst/>
        </a:prstGeom>
        <a:ln xmlns:a="http://schemas.openxmlformats.org/drawingml/2006/main" w="2222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0.49465</cdr:x>
      <cdr:y>0.24146</cdr:y>
    </cdr:from>
    <cdr:to>
      <cdr:x>0.55717</cdr:x>
      <cdr:y>0.28439</cdr:y>
    </cdr:to>
    <cdr:sp macro="" textlink="">
      <cdr:nvSpPr>
        <cdr:cNvPr id="36" name="TextBox 1"/>
        <cdr:cNvSpPr txBox="1"/>
      </cdr:nvSpPr>
      <cdr:spPr>
        <a:xfrm xmlns:a="http://schemas.openxmlformats.org/drawingml/2006/main">
          <a:off x="4288453" y="1518427"/>
          <a:ext cx="542083" cy="269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EL43</a:t>
          </a:r>
        </a:p>
      </cdr:txBody>
    </cdr:sp>
  </cdr:relSizeAnchor>
  <cdr:relSizeAnchor xmlns:cdr="http://schemas.openxmlformats.org/drawingml/2006/chartDrawing">
    <cdr:from>
      <cdr:x>0.61797</cdr:x>
      <cdr:y>0.28319</cdr:y>
    </cdr:from>
    <cdr:to>
      <cdr:x>0.91816</cdr:x>
      <cdr:y>0.38794</cdr:y>
    </cdr:to>
    <cdr:sp macro="" textlink="">
      <cdr:nvSpPr>
        <cdr:cNvPr id="37" name="Left Brace 36"/>
        <cdr:cNvSpPr/>
      </cdr:nvSpPr>
      <cdr:spPr>
        <a:xfrm xmlns:a="http://schemas.openxmlformats.org/drawingml/2006/main" rot="5400000">
          <a:off x="6329525" y="808914"/>
          <a:ext cx="658716" cy="2602590"/>
        </a:xfrm>
        <a:prstGeom xmlns:a="http://schemas.openxmlformats.org/drawingml/2006/main" prst="leftBrace">
          <a:avLst/>
        </a:prstGeom>
        <a:ln xmlns:a="http://schemas.openxmlformats.org/drawingml/2006/main" w="2222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0.73792</cdr:x>
      <cdr:y>0.24301</cdr:y>
    </cdr:from>
    <cdr:to>
      <cdr:x>0.80045</cdr:x>
      <cdr:y>0.28594</cdr:y>
    </cdr:to>
    <cdr:sp macro="" textlink="">
      <cdr:nvSpPr>
        <cdr:cNvPr id="38" name="TextBox 1"/>
        <cdr:cNvSpPr txBox="1"/>
      </cdr:nvSpPr>
      <cdr:spPr>
        <a:xfrm xmlns:a="http://schemas.openxmlformats.org/drawingml/2006/main">
          <a:off x="6397560" y="1528147"/>
          <a:ext cx="542083" cy="269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EL21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0.1942</cdr:x>
      <cdr:y>0.95089</cdr:y>
    </cdr:from>
    <cdr:to>
      <cdr:x>0.34667</cdr:x>
      <cdr:y>0.9912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683656" y="5979626"/>
          <a:ext cx="1321837" cy="253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0.025 Thickness</a:t>
          </a:r>
        </a:p>
      </cdr:txBody>
    </cdr:sp>
  </cdr:relSizeAnchor>
  <cdr:relSizeAnchor xmlns:cdr="http://schemas.openxmlformats.org/drawingml/2006/chartDrawing">
    <cdr:from>
      <cdr:x>0.6359</cdr:x>
      <cdr:y>0.94935</cdr:y>
    </cdr:from>
    <cdr:to>
      <cdr:x>0.78837</cdr:x>
      <cdr:y>0.98965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513096" y="5969907"/>
          <a:ext cx="1321837" cy="253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0.050 Thickness</a:t>
          </a:r>
        </a:p>
      </cdr:txBody>
    </cdr:sp>
  </cdr:relSizeAnchor>
  <cdr:relSizeAnchor xmlns:cdr="http://schemas.openxmlformats.org/drawingml/2006/chartDrawing">
    <cdr:from>
      <cdr:x>0.1359</cdr:x>
      <cdr:y>0.37129</cdr:y>
    </cdr:from>
    <cdr:to>
      <cdr:x>0.19843</cdr:x>
      <cdr:y>0.41422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178249" y="2334853"/>
          <a:ext cx="542083" cy="269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EL43</a:t>
          </a:r>
        </a:p>
      </cdr:txBody>
    </cdr:sp>
  </cdr:relSizeAnchor>
  <cdr:relSizeAnchor xmlns:cdr="http://schemas.openxmlformats.org/drawingml/2006/chartDrawing">
    <cdr:from>
      <cdr:x>0.57312</cdr:x>
      <cdr:y>0.32338</cdr:y>
    </cdr:from>
    <cdr:to>
      <cdr:x>0.63565</cdr:x>
      <cdr:y>0.36631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968812" y="2033554"/>
          <a:ext cx="542083" cy="269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EL43</a:t>
          </a:r>
        </a:p>
      </cdr:txBody>
    </cdr:sp>
  </cdr:relSizeAnchor>
  <cdr:relSizeAnchor xmlns:cdr="http://schemas.openxmlformats.org/drawingml/2006/chartDrawing">
    <cdr:from>
      <cdr:x>0.34555</cdr:x>
      <cdr:y>0.58922</cdr:y>
    </cdr:from>
    <cdr:to>
      <cdr:x>0.40807</cdr:x>
      <cdr:y>0.63215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995775" y="3705289"/>
          <a:ext cx="542083" cy="269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EL21</a:t>
          </a:r>
        </a:p>
      </cdr:txBody>
    </cdr:sp>
  </cdr:relSizeAnchor>
  <cdr:relSizeAnchor xmlns:cdr="http://schemas.openxmlformats.org/drawingml/2006/chartDrawing">
    <cdr:from>
      <cdr:x>0.74465</cdr:x>
      <cdr:y>0.4903</cdr:y>
    </cdr:from>
    <cdr:to>
      <cdr:x>0.80717</cdr:x>
      <cdr:y>0.53323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6455876" y="3083248"/>
          <a:ext cx="542083" cy="269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EL21</a:t>
          </a:r>
        </a:p>
      </cdr:txBody>
    </cdr:sp>
  </cdr:relSizeAnchor>
  <cdr:relSizeAnchor xmlns:cdr="http://schemas.openxmlformats.org/drawingml/2006/chartDrawing">
    <cdr:from>
      <cdr:x>0.4787</cdr:x>
      <cdr:y>0.8238</cdr:y>
    </cdr:from>
    <cdr:to>
      <cdr:x>0.4787</cdr:x>
      <cdr:y>0.99227</cdr:y>
    </cdr:to>
    <cdr:cxnSp macro="">
      <cdr:nvCxnSpPr>
        <cdr:cNvPr id="10" name="Straight Connector 9"/>
        <cdr:cNvCxnSpPr/>
      </cdr:nvCxnSpPr>
      <cdr:spPr>
        <a:xfrm xmlns:a="http://schemas.openxmlformats.org/drawingml/2006/main">
          <a:off x="4150179" y="5180433"/>
          <a:ext cx="0" cy="105941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0.50138</cdr:x>
      <cdr:y>0.82535</cdr:y>
    </cdr:from>
    <cdr:to>
      <cdr:x>0.50138</cdr:x>
      <cdr:y>0.99382</cdr:y>
    </cdr:to>
    <cdr:cxnSp macro="">
      <cdr:nvCxnSpPr>
        <cdr:cNvPr id="13" name="Straight Connector 12"/>
        <cdr:cNvCxnSpPr/>
      </cdr:nvCxnSpPr>
      <cdr:spPr>
        <a:xfrm xmlns:a="http://schemas.openxmlformats.org/drawingml/2006/main">
          <a:off x="4346769" y="5190153"/>
          <a:ext cx="0" cy="105941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0.35314</cdr:x>
      <cdr:y>0.97527</cdr:y>
    </cdr:from>
    <cdr:to>
      <cdr:x>0.4787</cdr:x>
      <cdr:y>0.97527</cdr:y>
    </cdr:to>
    <cdr:cxnSp macro="">
      <cdr:nvCxnSpPr>
        <cdr:cNvPr id="15" name="Straight Arrow Connector 14"/>
        <cdr:cNvCxnSpPr/>
      </cdr:nvCxnSpPr>
      <cdr:spPr>
        <a:xfrm xmlns:a="http://schemas.openxmlformats.org/drawingml/2006/main">
          <a:off x="3061607" y="6132934"/>
          <a:ext cx="1088572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stealth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0.49913</cdr:x>
      <cdr:y>0.97562</cdr:y>
    </cdr:from>
    <cdr:to>
      <cdr:x>0.62469</cdr:x>
      <cdr:y>0.97562</cdr:y>
    </cdr:to>
    <cdr:cxnSp macro="">
      <cdr:nvCxnSpPr>
        <cdr:cNvPr id="16" name="Straight Arrow Connector 15"/>
        <cdr:cNvCxnSpPr/>
      </cdr:nvCxnSpPr>
      <cdr:spPr>
        <a:xfrm xmlns:a="http://schemas.openxmlformats.org/drawingml/2006/main">
          <a:off x="4327330" y="6135137"/>
          <a:ext cx="1088572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headEnd type="stealth" w="med" len="lg"/>
          <a:tailEnd type="none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0.80631</cdr:x>
      <cdr:y>0.97408</cdr:y>
    </cdr:from>
    <cdr:to>
      <cdr:x>0.93187</cdr:x>
      <cdr:y>0.97408</cdr:y>
    </cdr:to>
    <cdr:cxnSp macro="">
      <cdr:nvCxnSpPr>
        <cdr:cNvPr id="19" name="Straight Arrow Connector 18"/>
        <cdr:cNvCxnSpPr/>
      </cdr:nvCxnSpPr>
      <cdr:spPr>
        <a:xfrm xmlns:a="http://schemas.openxmlformats.org/drawingml/2006/main">
          <a:off x="6990443" y="6125417"/>
          <a:ext cx="1088572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stealth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0.07114</cdr:x>
      <cdr:y>0.97443</cdr:y>
    </cdr:from>
    <cdr:to>
      <cdr:x>0.1967</cdr:x>
      <cdr:y>0.97443</cdr:y>
    </cdr:to>
    <cdr:cxnSp macro="">
      <cdr:nvCxnSpPr>
        <cdr:cNvPr id="20" name="Straight Arrow Connector 19"/>
        <cdr:cNvCxnSpPr/>
      </cdr:nvCxnSpPr>
      <cdr:spPr>
        <a:xfrm xmlns:a="http://schemas.openxmlformats.org/drawingml/2006/main">
          <a:off x="616727" y="6127621"/>
          <a:ext cx="1088572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headEnd type="stealth" w="med" len="lg"/>
          <a:tailEnd type="none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0.85676</cdr:x>
      <cdr:y>0.01581</cdr:y>
    </cdr:from>
    <cdr:to>
      <cdr:x>0.91928</cdr:x>
      <cdr:y>0.05873</cdr:y>
    </cdr:to>
    <cdr:sp macro="" textlink="">
      <cdr:nvSpPr>
        <cdr:cNvPr id="21" name="TextBox 1"/>
        <cdr:cNvSpPr txBox="1"/>
      </cdr:nvSpPr>
      <cdr:spPr>
        <a:xfrm xmlns:a="http://schemas.openxmlformats.org/drawingml/2006/main">
          <a:off x="7427815" y="99397"/>
          <a:ext cx="542083" cy="269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AZ31</a:t>
          </a:r>
        </a:p>
      </cdr:txBody>
    </cdr:sp>
  </cdr:relSizeAnchor>
  <cdr:relSizeAnchor xmlns:cdr="http://schemas.openxmlformats.org/drawingml/2006/chartDrawing">
    <cdr:from>
      <cdr:x>0.072</cdr:x>
      <cdr:y>0.42075</cdr:y>
    </cdr:from>
    <cdr:to>
      <cdr:x>0.26345</cdr:x>
      <cdr:y>0.5255</cdr:y>
    </cdr:to>
    <cdr:sp macro="" textlink="">
      <cdr:nvSpPr>
        <cdr:cNvPr id="22" name="Left Brace 21"/>
        <cdr:cNvSpPr/>
      </cdr:nvSpPr>
      <cdr:spPr>
        <a:xfrm xmlns:a="http://schemas.openxmlformats.org/drawingml/2006/main" rot="5400000">
          <a:off x="1124793" y="2145328"/>
          <a:ext cx="658716" cy="1659812"/>
        </a:xfrm>
        <a:prstGeom xmlns:a="http://schemas.openxmlformats.org/drawingml/2006/main" prst="leftBrace">
          <a:avLst/>
        </a:prstGeom>
        <a:ln xmlns:a="http://schemas.openxmlformats.org/drawingml/2006/main" w="2222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0.28164</cdr:x>
      <cdr:y>0.63868</cdr:y>
    </cdr:from>
    <cdr:to>
      <cdr:x>0.47309</cdr:x>
      <cdr:y>0.74343</cdr:y>
    </cdr:to>
    <cdr:sp macro="" textlink="">
      <cdr:nvSpPr>
        <cdr:cNvPr id="23" name="Left Brace 22"/>
        <cdr:cNvSpPr/>
      </cdr:nvSpPr>
      <cdr:spPr>
        <a:xfrm xmlns:a="http://schemas.openxmlformats.org/drawingml/2006/main" rot="5400000">
          <a:off x="2942318" y="3515762"/>
          <a:ext cx="658716" cy="1659812"/>
        </a:xfrm>
        <a:prstGeom xmlns:a="http://schemas.openxmlformats.org/drawingml/2006/main" prst="leftBrace">
          <a:avLst/>
        </a:prstGeom>
        <a:ln xmlns:a="http://schemas.openxmlformats.org/drawingml/2006/main" w="2222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0.5081</cdr:x>
      <cdr:y>0.37438</cdr:y>
    </cdr:from>
    <cdr:to>
      <cdr:x>0.69955</cdr:x>
      <cdr:y>0.47913</cdr:y>
    </cdr:to>
    <cdr:sp macro="" textlink="">
      <cdr:nvSpPr>
        <cdr:cNvPr id="24" name="Left Brace 23"/>
        <cdr:cNvSpPr/>
      </cdr:nvSpPr>
      <cdr:spPr>
        <a:xfrm xmlns:a="http://schemas.openxmlformats.org/drawingml/2006/main" rot="5400000">
          <a:off x="4905633" y="1853747"/>
          <a:ext cx="658716" cy="1659812"/>
        </a:xfrm>
        <a:prstGeom xmlns:a="http://schemas.openxmlformats.org/drawingml/2006/main" prst="leftBrace">
          <a:avLst/>
        </a:prstGeom>
        <a:ln xmlns:a="http://schemas.openxmlformats.org/drawingml/2006/main" w="2222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0.71214</cdr:x>
      <cdr:y>0.53976</cdr:y>
    </cdr:from>
    <cdr:to>
      <cdr:x>0.83969</cdr:x>
      <cdr:y>0.64451</cdr:y>
    </cdr:to>
    <cdr:sp macro="" textlink="">
      <cdr:nvSpPr>
        <cdr:cNvPr id="25" name="Left Brace 24"/>
        <cdr:cNvSpPr/>
      </cdr:nvSpPr>
      <cdr:spPr>
        <a:xfrm xmlns:a="http://schemas.openxmlformats.org/drawingml/2006/main" rot="5400000">
          <a:off x="6397560" y="3170723"/>
          <a:ext cx="658716" cy="1105808"/>
        </a:xfrm>
        <a:prstGeom xmlns:a="http://schemas.openxmlformats.org/drawingml/2006/main" prst="leftBrace">
          <a:avLst/>
        </a:prstGeom>
        <a:ln xmlns:a="http://schemas.openxmlformats.org/drawingml/2006/main" w="2222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0.09081</cdr:x>
      <cdr:y>0.94114</cdr:y>
    </cdr:from>
    <cdr:to>
      <cdr:x>0.27915</cdr:x>
      <cdr:y>0.98918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87270" y="5918329"/>
          <a:ext cx="1632858" cy="302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/>
            <a:t>0.093-inch thickness</a:t>
          </a:r>
        </a:p>
      </cdr:txBody>
    </cdr:sp>
  </cdr:relSizeAnchor>
  <cdr:relSizeAnchor xmlns:cdr="http://schemas.openxmlformats.org/drawingml/2006/chartDrawing">
    <cdr:from>
      <cdr:x>0.30407</cdr:x>
      <cdr:y>0.94316</cdr:y>
    </cdr:from>
    <cdr:to>
      <cdr:x>0.49241</cdr:x>
      <cdr:y>0.9912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36158" y="5931030"/>
          <a:ext cx="1632858" cy="302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0.081-inch thickness</a:t>
          </a:r>
        </a:p>
      </cdr:txBody>
    </cdr:sp>
  </cdr:relSizeAnchor>
  <cdr:relSizeAnchor xmlns:cdr="http://schemas.openxmlformats.org/drawingml/2006/chartDrawing">
    <cdr:from>
      <cdr:x>0.73007</cdr:x>
      <cdr:y>0.94625</cdr:y>
    </cdr:from>
    <cdr:to>
      <cdr:x>0.91842</cdr:x>
      <cdr:y>0.99429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329525" y="5950468"/>
          <a:ext cx="1632858" cy="302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0.25-inch thickness</a:t>
          </a:r>
        </a:p>
      </cdr:txBody>
    </cdr:sp>
  </cdr:relSizeAnchor>
  <cdr:relSizeAnchor xmlns:cdr="http://schemas.openxmlformats.org/drawingml/2006/chartDrawing">
    <cdr:from>
      <cdr:x>0.08184</cdr:x>
      <cdr:y>0.58423</cdr:y>
    </cdr:from>
    <cdr:to>
      <cdr:x>0.93386</cdr:x>
      <cdr:y>0.58423</cdr:y>
    </cdr:to>
    <cdr:cxnSp macro="">
      <cdr:nvCxnSpPr>
        <cdr:cNvPr id="6" name="Straight Connector 5"/>
        <cdr:cNvCxnSpPr/>
      </cdr:nvCxnSpPr>
      <cdr:spPr>
        <a:xfrm xmlns:a="http://schemas.openxmlformats.org/drawingml/2006/main">
          <a:off x="683953" y="3477332"/>
          <a:ext cx="712049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FC04648-106C-4A9E-8F84-5D2109CC6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42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BEBDF29-975B-415D-A561-025C12FBB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92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6304D0-E414-4DBE-8458-C2053A567FCB}" type="slidenum">
              <a:rPr lang="en-US" altLang="en-US" sz="1200" smtClean="0">
                <a:latin typeface="Times New Roman" pitchFamily="18" charset="0"/>
              </a:rPr>
              <a:pPr eaLnBrk="1" hangingPunct="1"/>
              <a:t>1</a:t>
            </a:fld>
            <a:endParaRPr lang="en-US" altLang="en-US" sz="1200" smtClean="0"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78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14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Presented to:</a:t>
            </a:r>
          </a:p>
          <a:p>
            <a:pPr eaLnBrk="1" hangingPunct="1">
              <a:buFontTx/>
              <a:buNone/>
              <a:defRPr/>
            </a:pPr>
            <a:endParaRPr lang="en-US" sz="16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By:</a:t>
            </a: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Date:</a:t>
            </a:r>
          </a:p>
        </p:txBody>
      </p:sp>
      <p:grpSp>
        <p:nvGrpSpPr>
          <p:cNvPr id="6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44635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6E519-AED5-4F6D-A1CD-26842599A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47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48549-A83D-4CD5-81B7-2D0B1C01E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9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2F02F-5C86-4951-8B51-4FA7B3CE85FA}" type="datetimeFigureOut">
              <a:rPr lang="en-US"/>
              <a:pPr>
                <a:defRPr/>
              </a:pPr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B3AF4-D625-46E2-96B7-8BFADD35C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28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267D1-3FCB-41C0-A785-A447AAACCBB2}" type="datetimeFigureOut">
              <a:rPr lang="en-US"/>
              <a:pPr>
                <a:defRPr/>
              </a:pPr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2E960-88CB-4DF0-8AAB-352830A8D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20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F10D1-04F5-40FA-84D8-67797EEBB915}" type="datetimeFigureOut">
              <a:rPr lang="en-US"/>
              <a:pPr>
                <a:defRPr/>
              </a:pPr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0EEFE-1723-4E8B-B9A9-8D80D877D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3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A23BF-4355-40B8-B6FD-B982363DD479}" type="datetimeFigureOut">
              <a:rPr lang="en-US"/>
              <a:pPr>
                <a:defRPr/>
              </a:pPr>
              <a:t>3/24/2016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554EE-AAE3-4736-8D13-F958823B2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05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AE4A-E439-4E6A-AD1E-64D2E65ACB21}" type="datetimeFigureOut">
              <a:rPr lang="en-US"/>
              <a:pPr>
                <a:defRPr/>
              </a:pPr>
              <a:t>3/24/2016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5757F-7B59-4734-BB0D-B44E391E9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61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4EBCF-06FB-4782-9F46-11A635399AC4}" type="datetimeFigureOut">
              <a:rPr lang="en-US"/>
              <a:pPr>
                <a:defRPr/>
              </a:pPr>
              <a:t>3/24/2016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A0BFC-DC5B-48ED-9E64-F012BB8E9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06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06BCB-8FC2-40D1-90A7-8C9F2B5D6A25}" type="datetimeFigureOut">
              <a:rPr lang="en-US"/>
              <a:pPr>
                <a:defRPr/>
              </a:pPr>
              <a:t>3/24/2016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981B3-C485-467D-A8AB-1764BA423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91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60A68-C589-4701-AFC8-862AF813AFA9}" type="datetimeFigureOut">
              <a:rPr lang="en-US"/>
              <a:pPr>
                <a:defRPr/>
              </a:pPr>
              <a:t>3/24/2016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06D7B-0B2F-4895-8A53-B4A65E644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08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F0AA8-A2BD-499C-824D-DBEA4CE0A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6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64A5A-C417-4E83-A4CA-185484A3CE7E}" type="datetimeFigureOut">
              <a:rPr lang="en-US"/>
              <a:pPr>
                <a:defRPr/>
              </a:pPr>
              <a:t>3/24/2016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1C60E-E4F7-40E9-AA37-11888CCBF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35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7038B-E7A7-4D0D-AC71-A52E37ED53A4}" type="datetimeFigureOut">
              <a:rPr lang="en-US"/>
              <a:pPr>
                <a:defRPr/>
              </a:pPr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C9793-40BC-4607-8CCE-70100D8FA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24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B98B9-C025-4D05-9D41-9F96B5C18137}" type="datetimeFigureOut">
              <a:rPr lang="en-US"/>
              <a:pPr>
                <a:defRPr/>
              </a:pPr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2346D-347B-4003-A83A-58380616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3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8934-C2C8-4F8E-9A0C-063CD603F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6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2C421-FAF9-4467-B72C-9F21D43F8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5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AF6C0-E6AB-45D2-AC84-3581ED52C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63B42-65F1-4295-BC5F-46F681857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20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C6084F5-E2C6-4649-B389-B14027DAF22D}" type="slidenum">
              <a:rPr lang="en-US" altLang="en-US" sz="1200" b="1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‹#›</a:t>
            </a:fld>
            <a:r>
              <a:rPr lang="en-US" altLang="en-US" sz="1200" b="1" dirty="0">
                <a:solidFill>
                  <a:schemeClr val="bg1"/>
                </a:solidFill>
              </a:rPr>
              <a:t> of </a:t>
            </a:r>
            <a:r>
              <a:rPr lang="en-US" altLang="en-US" sz="1200" b="1" dirty="0" smtClean="0">
                <a:solidFill>
                  <a:schemeClr val="bg1"/>
                </a:solidFill>
              </a:rPr>
              <a:t>39</a:t>
            </a:r>
            <a:endParaRPr lang="en-US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4" name="Group 25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5" name="Picture 26" descr="NEW FAA LOGO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7" name="Text Box 29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>Development of a Flammability Test for Magnesium Alloys</a:t>
            </a:r>
          </a:p>
        </p:txBody>
      </p:sp>
      <p:sp>
        <p:nvSpPr>
          <p:cNvPr id="8" name="Text Box 30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>March 16, 2016</a:t>
            </a:r>
          </a:p>
        </p:txBody>
      </p:sp>
    </p:spTree>
    <p:extLst>
      <p:ext uri="{BB962C8B-B14F-4D97-AF65-F5344CB8AC3E}">
        <p14:creationId xmlns:p14="http://schemas.microsoft.com/office/powerpoint/2010/main" val="230364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B9E95-7C63-4C6A-8EC3-FE710D54A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30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CE094-D3C8-41BB-9175-2E9B18CD0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9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title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1E6F1EF-798A-4C22-9294-9DF1069B4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16435CB-3DA5-489A-8425-8DC11D83E0D5}" type="slidenum">
              <a:rPr lang="en-US" altLang="en-US" sz="1200" b="1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‹#›</a:t>
            </a:fld>
            <a:r>
              <a:rPr lang="en-US" altLang="en-US" sz="1200" b="1">
                <a:solidFill>
                  <a:schemeClr val="bg1"/>
                </a:solidFill>
              </a:rPr>
              <a:t> of 36</a:t>
            </a:r>
          </a:p>
        </p:txBody>
      </p:sp>
      <p:grpSp>
        <p:nvGrpSpPr>
          <p:cNvPr id="1033" name="Group 25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6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1034" name="Text Box 29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smtClean="0">
                <a:solidFill>
                  <a:srgbClr val="C0C0C0"/>
                </a:solidFill>
              </a:rPr>
              <a:t>Task Group Session on Seat Structure Test</a:t>
            </a:r>
          </a:p>
        </p:txBody>
      </p:sp>
      <p:sp>
        <p:nvSpPr>
          <p:cNvPr id="1035" name="Text Box 30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smtClean="0">
                <a:solidFill>
                  <a:srgbClr val="C0C0C0"/>
                </a:solidFill>
              </a:rPr>
              <a:t>February 8, 2012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5" r:id="rId1"/>
    <p:sldLayoutId id="2147485575" r:id="rId2"/>
    <p:sldLayoutId id="2147485576" r:id="rId3"/>
    <p:sldLayoutId id="2147485577" r:id="rId4"/>
    <p:sldLayoutId id="2147485578" r:id="rId5"/>
    <p:sldLayoutId id="2147485579" r:id="rId6"/>
    <p:sldLayoutId id="2147485596" r:id="rId7"/>
    <p:sldLayoutId id="2147485580" r:id="rId8"/>
    <p:sldLayoutId id="2147485581" r:id="rId9"/>
    <p:sldLayoutId id="2147485582" r:id="rId10"/>
    <p:sldLayoutId id="21474855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76FD3E2-8671-4ACD-A329-C8D375EC05C0}" type="datetimeFigureOut">
              <a:rPr lang="en-US"/>
              <a:pPr>
                <a:defRPr/>
              </a:pPr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904E2263-B364-499C-B40A-92CC007A7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84" r:id="rId1"/>
    <p:sldLayoutId id="2147485585" r:id="rId2"/>
    <p:sldLayoutId id="2147485586" r:id="rId3"/>
    <p:sldLayoutId id="2147485587" r:id="rId4"/>
    <p:sldLayoutId id="2147485588" r:id="rId5"/>
    <p:sldLayoutId id="2147485589" r:id="rId6"/>
    <p:sldLayoutId id="2147485590" r:id="rId7"/>
    <p:sldLayoutId id="2147485591" r:id="rId8"/>
    <p:sldLayoutId id="2147485592" r:id="rId9"/>
    <p:sldLayoutId id="2147485593" r:id="rId10"/>
    <p:sldLayoutId id="214748559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6563" y="765175"/>
            <a:ext cx="4983162" cy="1395413"/>
          </a:xfrm>
        </p:spPr>
        <p:txBody>
          <a:bodyPr/>
          <a:lstStyle/>
          <a:p>
            <a:pPr algn="ctr" eaLnBrk="1" hangingPunct="1"/>
            <a:r>
              <a:rPr lang="en-US" altLang="en-US" sz="3200" b="0" smtClean="0"/>
              <a:t>International Aircraft Materials Fire Test Working Group Meeting</a:t>
            </a:r>
            <a:endParaRPr lang="en-US" altLang="en-US" sz="320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633663"/>
            <a:ext cx="4951412" cy="15144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800" smtClean="0">
                <a:solidFill>
                  <a:schemeClr val="bg1"/>
                </a:solidFill>
              </a:rPr>
              <a:t>Development of a New Flammability Test for Magnesium-Alloy Seat Structure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4188" y="4497388"/>
            <a:ext cx="37766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International Aircraft Materials Fire Test Working Group, </a:t>
            </a:r>
            <a:r>
              <a:rPr lang="en-US" altLang="en-US" sz="1600" dirty="0" smtClean="0">
                <a:solidFill>
                  <a:schemeClr val="bg1"/>
                </a:solidFill>
              </a:rPr>
              <a:t>Bordeaux, France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79463" y="5222875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Tim Marker, FAA Technical Center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000125" y="5605463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 smtClean="0">
                <a:solidFill>
                  <a:schemeClr val="bg1"/>
                </a:solidFill>
              </a:rPr>
              <a:t>March 16-17, 2016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Tim Marker\AppData\Local\Microsoft\Windows\Temporary Internet Files\Content.Outlook\1QA37R1X\IMG_092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088" y="871868"/>
            <a:ext cx="3837025" cy="511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4202" y="242324"/>
            <a:ext cx="7095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Testing of Thin Magnesium Sheet in Radiant Panel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80754" y="2137144"/>
            <a:ext cx="3756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000" dirty="0" smtClean="0"/>
              <a:t>Initial Testing using 3- by 4-inch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 smtClean="0"/>
              <a:t>sample size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131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830592"/>
              </p:ext>
            </p:extLst>
          </p:nvPr>
        </p:nvGraphicFramePr>
        <p:xfrm>
          <a:off x="377456" y="93393"/>
          <a:ext cx="8389088" cy="5924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94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185159"/>
              </p:ext>
            </p:extLst>
          </p:nvPr>
        </p:nvGraphicFramePr>
        <p:xfrm>
          <a:off x="446568" y="255181"/>
          <a:ext cx="8325292" cy="5847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11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98" y="242324"/>
            <a:ext cx="9111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Preliminary Testing of Thin Magnesium Samples in Radiant Panel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9607" y="1105786"/>
            <a:ext cx="599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dirty="0" smtClean="0"/>
              <a:t>Greater thickness proportional to increased time to ignite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29607" y="3761486"/>
            <a:ext cx="625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dirty="0" smtClean="0"/>
              <a:t>Weight loss proportional to amount of burning (burn length)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329607" y="2433636"/>
            <a:ext cx="821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dirty="0" smtClean="0"/>
              <a:t>Pilot light on edge of sample resulted in earlier time of ignition vs. pilot in center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29607" y="1769711"/>
            <a:ext cx="704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dirty="0" smtClean="0"/>
              <a:t>AZ31 ignited very easily and burned completely compared to EL43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329607" y="3097561"/>
            <a:ext cx="519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dirty="0" smtClean="0"/>
              <a:t>1 minute preheat did not result in earlier ignition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13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0" y="672510"/>
            <a:ext cx="7113181" cy="533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13644" y="242324"/>
            <a:ext cx="5316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Machining Thin Magnesium Samples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169365" y="1941801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Jig used for machining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6597" y="1518187"/>
            <a:ext cx="213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Mag plate glued to jig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87620" y="2280355"/>
            <a:ext cx="1008473" cy="760557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606057" y="1846109"/>
            <a:ext cx="1008473" cy="760557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916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13" y="688458"/>
            <a:ext cx="7088375" cy="531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13644" y="242324"/>
            <a:ext cx="5316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Machining Thin Magnesium Samples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797444" y="1515918"/>
            <a:ext cx="2042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Thermoset adhesive</a:t>
            </a:r>
            <a:endParaRPr lang="en-US" sz="1600" dirty="0"/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4665902" y="1900076"/>
            <a:ext cx="373931" cy="1598036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024255" y="1690446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Underside of jig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16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35" y="703989"/>
            <a:ext cx="7085384" cy="531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13644" y="242324"/>
            <a:ext cx="5316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Machining Thin Magnesium Samples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797444" y="1515918"/>
            <a:ext cx="1790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Machined sample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923953" y="1928900"/>
            <a:ext cx="3508745" cy="2377286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6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42" y="688458"/>
            <a:ext cx="7091916" cy="531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3644" y="242324"/>
            <a:ext cx="5316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Machining Thin Magnesium Samples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288161" y="1213669"/>
            <a:ext cx="2101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Thicker plate of mag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925" y="1920799"/>
            <a:ext cx="1963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Area machined out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00610" y="2259353"/>
            <a:ext cx="1289408" cy="1088573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9103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im Marker\AppData\Local\Microsoft\Windows\Temporary Internet Files\Content.Outlook\1QA37R1X\IMG_1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67" y="677828"/>
            <a:ext cx="7120266" cy="534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4487" y="242324"/>
            <a:ext cx="6655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6- by 6-inch Machined Area Removed from Box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435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36" y="703988"/>
            <a:ext cx="7071210" cy="530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2173" y="242324"/>
            <a:ext cx="6699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Testing of 3- by 3-Inch Thin Magnesium Sample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 rot="1980000">
            <a:off x="4422760" y="38700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rot="120000">
            <a:off x="4662014" y="4085187"/>
            <a:ext cx="480427" cy="261076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alpha val="68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rot="120000">
            <a:off x="3986496" y="3690601"/>
            <a:ext cx="480427" cy="261076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alpha val="68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rot="-120000" flipH="1">
            <a:off x="5045390" y="4217601"/>
            <a:ext cx="202920" cy="273931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alpha val="68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rot="-240000" flipH="1">
            <a:off x="5775460" y="3376191"/>
            <a:ext cx="231180" cy="326606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alpha val="68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 rot="-3420000">
            <a:off x="5581517" y="365268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rot="-5640000" flipH="1">
            <a:off x="5338213" y="4157645"/>
            <a:ext cx="202920" cy="273931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alpha val="68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rot="-180000" flipH="1">
            <a:off x="5429686" y="3946094"/>
            <a:ext cx="231180" cy="326606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alpha val="68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rot="-5820000" flipH="1">
            <a:off x="5937900" y="3262888"/>
            <a:ext cx="202920" cy="273931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alpha val="68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916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1009" y="2787849"/>
            <a:ext cx="7370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dirty="0" smtClean="0"/>
              <a:t>Oil Burner </a:t>
            </a:r>
            <a:r>
              <a:rPr lang="en-US" altLang="en-US" sz="1800" dirty="0"/>
              <a:t>T</a:t>
            </a:r>
            <a:r>
              <a:rPr lang="en-US" altLang="en-US" sz="1800" dirty="0" smtClean="0"/>
              <a:t>esting of Solid Components </a:t>
            </a:r>
            <a:r>
              <a:rPr lang="en-US" altLang="en-US" sz="1800" dirty="0"/>
              <a:t>E</a:t>
            </a:r>
            <a:r>
              <a:rPr lang="en-US" altLang="en-US" sz="1800" dirty="0" smtClean="0"/>
              <a:t>xceeding the SAV Ratio of 20</a:t>
            </a:r>
            <a:endParaRPr lang="en-US" altLang="en-US" sz="18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1009" y="3510179"/>
            <a:ext cx="3501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dirty="0" smtClean="0"/>
              <a:t>Discussion Items for Task Group</a:t>
            </a:r>
            <a:endParaRPr lang="en-US" altLang="en-US" sz="1800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752446" y="204788"/>
            <a:ext cx="5639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/>
              <a:t>Magnesium Alloy </a:t>
            </a:r>
            <a:r>
              <a:rPr lang="en-US" altLang="en-US" sz="2400" dirty="0" smtClean="0"/>
              <a:t>Task Discussion Items</a:t>
            </a:r>
            <a:endParaRPr lang="en-US" altLang="en-US" sz="24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1009" y="1343188"/>
            <a:ext cx="8622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dirty="0" smtClean="0"/>
              <a:t>Mag Use in Other Cabin Components: What is the appropriate method of testing?</a:t>
            </a:r>
            <a:endParaRPr lang="en-US" altLang="en-US" sz="18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1009" y="2065519"/>
            <a:ext cx="4728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dirty="0" smtClean="0"/>
              <a:t>Radiant Panel Testing (58 Tests Conducted)</a:t>
            </a:r>
            <a:endParaRPr lang="en-US" altLang="en-US" sz="18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1009" y="4232510"/>
            <a:ext cx="4882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dirty="0" smtClean="0"/>
              <a:t>Video of Radiant Panel Test (time permitting)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864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0" y="701748"/>
            <a:ext cx="7060019" cy="529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2173" y="242324"/>
            <a:ext cx="6699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Testing of 3- by 3-Inch Thin Magnesium Sample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409559" y="4015771"/>
            <a:ext cx="3765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Pilot light in geometric center of sample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231210"/>
              </p:ext>
            </p:extLst>
          </p:nvPr>
        </p:nvGraphicFramePr>
        <p:xfrm>
          <a:off x="457200" y="154885"/>
          <a:ext cx="8229600" cy="5948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35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734" y="242324"/>
            <a:ext cx="887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Preliminary Findings of 3- by 3-inch Magnesium Sample Testing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21565" y="1080441"/>
            <a:ext cx="793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When using 3- by 3-inch </a:t>
            </a:r>
            <a:r>
              <a:rPr lang="en-US" sz="1800" dirty="0"/>
              <a:t>s</a:t>
            </a:r>
            <a:r>
              <a:rPr lang="en-US" sz="1800" dirty="0" smtClean="0"/>
              <a:t>ample size, large % of coupon is covered in flame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-21565" y="4020556"/>
            <a:ext cx="815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u="sng" dirty="0" smtClean="0"/>
              <a:t>Propose</a:t>
            </a:r>
            <a:r>
              <a:rPr lang="en-US" sz="1800" dirty="0" smtClean="0"/>
              <a:t> forcing ignition of sample, and determining it’s ability to self extinguish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-21565" y="3432533"/>
            <a:ext cx="863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u="sng" dirty="0" smtClean="0"/>
              <a:t>Propose</a:t>
            </a:r>
            <a:r>
              <a:rPr lang="en-US" sz="1800" dirty="0" smtClean="0"/>
              <a:t> increased sample length to allow sample the opportunity to self extinguish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-21565" y="4608581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u="sng" dirty="0" smtClean="0"/>
              <a:t>Propose</a:t>
            </a:r>
            <a:r>
              <a:rPr lang="en-US" sz="1800" dirty="0" smtClean="0"/>
              <a:t> moving pilot light to end of sample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-21565" y="1668464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EL21 ignited more easily than EL43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-21565" y="2256487"/>
            <a:ext cx="891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Some of EL21 samples burned completely under this configuration (100% weight loss)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-21565" y="2844510"/>
            <a:ext cx="755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3- by 3-inch sample size may be too small (not scaled for the apparatus)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3691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21" y="786807"/>
            <a:ext cx="6974958" cy="523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629" y="242324"/>
            <a:ext cx="5332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3- by 6-inch Thin Magnesium Sample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 bwMode="auto">
          <a:xfrm>
            <a:off x="6687878" y="1940439"/>
            <a:ext cx="956931" cy="306749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1360" y="1601885"/>
            <a:ext cx="2028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Initial piloted ignition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Left Arrow 4"/>
          <p:cNvSpPr/>
          <p:nvPr/>
        </p:nvSpPr>
        <p:spPr bwMode="auto">
          <a:xfrm>
            <a:off x="5092996" y="3160100"/>
            <a:ext cx="1594882" cy="484632"/>
          </a:xfrm>
          <a:prstGeom prst="leftArrow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2621" y="2909558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Burn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8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83" y="627321"/>
            <a:ext cx="7173435" cy="538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629" y="242324"/>
            <a:ext cx="5332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3- by 6-inch Thin Magnesium Sample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72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22" y="616688"/>
            <a:ext cx="7201786" cy="540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6012" y="242324"/>
            <a:ext cx="4171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3- by 6-inch Sample of AZ-31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478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98" y="627321"/>
            <a:ext cx="7187605" cy="539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6012" y="242324"/>
            <a:ext cx="4171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3- by 6-inch Sample of AZ-31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916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13" y="701748"/>
            <a:ext cx="7088374" cy="531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6012" y="242324"/>
            <a:ext cx="4171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3- by 6-inch Sample of AZ-31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611578" y="4643092"/>
            <a:ext cx="4709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Sample completely consumed (100% weight loss)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3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35517"/>
              </p:ext>
            </p:extLst>
          </p:nvPr>
        </p:nvGraphicFramePr>
        <p:xfrm>
          <a:off x="457200" y="125290"/>
          <a:ext cx="8282764" cy="5828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486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734" y="242324"/>
            <a:ext cx="887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Preliminary Findings of 3- by 6-inch Magnesium Sample Testing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21565" y="1080441"/>
            <a:ext cx="924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1800" dirty="0" smtClean="0"/>
              <a:t>When using 3- by 6-inch </a:t>
            </a:r>
            <a:r>
              <a:rPr lang="en-US" sz="1800" dirty="0"/>
              <a:t>s</a:t>
            </a:r>
            <a:r>
              <a:rPr lang="en-US" sz="1800" dirty="0" smtClean="0"/>
              <a:t>ample size, better separation between good and poor alloys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-21565" y="4020556"/>
            <a:ext cx="883870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</a:pPr>
            <a:r>
              <a:rPr lang="en-US" sz="1800" u="sng" dirty="0" smtClean="0"/>
              <a:t>Time of ignition may not be important</a:t>
            </a:r>
            <a:r>
              <a:rPr lang="en-US" sz="1800" dirty="0" smtClean="0"/>
              <a:t>, provided the sample demonstrates ability to</a:t>
            </a:r>
          </a:p>
          <a:p>
            <a:pPr>
              <a:spcBef>
                <a:spcPts val="600"/>
              </a:spcBef>
              <a:buNone/>
            </a:pPr>
            <a:r>
              <a:rPr lang="en-US" sz="1800" dirty="0"/>
              <a:t> </a:t>
            </a:r>
            <a:r>
              <a:rPr lang="en-US" sz="1800" dirty="0" smtClean="0"/>
              <a:t>    self-extinguish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-21565" y="3432533"/>
            <a:ext cx="787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1800" dirty="0"/>
              <a:t>I</a:t>
            </a:r>
            <a:r>
              <a:rPr lang="en-US" sz="1800" dirty="0" smtClean="0"/>
              <a:t>ncreased sample length allows sample the opportunity to self extinguish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-21565" y="4947891"/>
            <a:ext cx="5782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1800" dirty="0" smtClean="0"/>
              <a:t>Pilot light repositioned to ½-inch from end of sample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-21565" y="1668464"/>
            <a:ext cx="411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1800" dirty="0" smtClean="0"/>
              <a:t>EL21 ignited more easily than EL43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-21565" y="2256487"/>
            <a:ext cx="757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1800" dirty="0" smtClean="0"/>
              <a:t>Neither EL21 or EL43 samples burned completely (100% weight loss)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-21565" y="2844510"/>
            <a:ext cx="732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1800" dirty="0" smtClean="0"/>
              <a:t>3- by 6-inch sample size scaled more appropriate for the apparatus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14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8123" y="204788"/>
            <a:ext cx="81877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Surface Area-to-Volume (SAV) Ratios of </a:t>
            </a:r>
            <a:r>
              <a:rPr lang="en-US" altLang="en-US" sz="2400" dirty="0"/>
              <a:t>S</a:t>
            </a:r>
            <a:r>
              <a:rPr lang="en-US" altLang="en-US" sz="2400" dirty="0" smtClean="0"/>
              <a:t>eat Components</a:t>
            </a:r>
            <a:endParaRPr lang="en-US" altLang="en-US" sz="24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6879722" y="1046241"/>
            <a:ext cx="1201333" cy="3108960"/>
          </a:xfrm>
          <a:prstGeom prst="rect">
            <a:avLst/>
          </a:prstGeom>
          <a:solidFill>
            <a:srgbClr val="66FF33">
              <a:alpha val="3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33576" y="4500154"/>
            <a:ext cx="48768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 smtClean="0"/>
              <a:t>Low SAV ratio = low probability of ignition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55029" y="4910823"/>
            <a:ext cx="50339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 smtClean="0"/>
              <a:t>High SAV ratio = high probability of ignition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5" y="1037736"/>
            <a:ext cx="7018110" cy="312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69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60508" y="204788"/>
            <a:ext cx="7622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Test Results of 3- by 6-inch Thin Magnesium Samples </a:t>
            </a:r>
            <a:endParaRPr lang="en-US" altLang="en-US" sz="24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42" y="665757"/>
            <a:ext cx="7150116" cy="536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59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77945" y="2469523"/>
            <a:ext cx="87881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 smtClean="0"/>
              <a:t>Questions on Radiant Panel Testing of Thin Samples?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835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135" y="1245128"/>
            <a:ext cx="6092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Proposed SAV ratio limit of 20 for “solid” seat components</a:t>
            </a:r>
            <a:endParaRPr lang="en-US" sz="1800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162060" y="204788"/>
            <a:ext cx="6819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Testing of Thinner Bar Samples Using Oil Burner</a:t>
            </a:r>
            <a:endParaRPr lang="en-US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09135" y="1933019"/>
            <a:ext cx="764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W</a:t>
            </a:r>
            <a:r>
              <a:rPr lang="en-US" sz="1800" dirty="0" smtClean="0"/>
              <a:t>hat if solid seat component exceeds SAV ratio? example: tray table arm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09135" y="2572877"/>
            <a:ext cx="3412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2 SAV ratios studied: 23 and 26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552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366713" y="1155700"/>
            <a:ext cx="345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dirty="0"/>
              <a:t>For </a:t>
            </a:r>
            <a:r>
              <a:rPr lang="en-US" altLang="en-US" sz="1800" u="sng" dirty="0"/>
              <a:t>rectangular bar</a:t>
            </a:r>
            <a:r>
              <a:rPr lang="en-US" altLang="en-US" sz="1800" dirty="0"/>
              <a:t> test sample:</a:t>
            </a:r>
          </a:p>
        </p:txBody>
      </p:sp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620713" y="1790700"/>
            <a:ext cx="673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dirty="0"/>
              <a:t>Surface Area = (2 x 0.25 x 20) + (2 x 1.5 x 20) + (2 x 0.25 x 1.5) </a:t>
            </a:r>
          </a:p>
        </p:txBody>
      </p:sp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627063" y="2359025"/>
            <a:ext cx="494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Surface Area = (10) + (60) + (0.75) = 70.75 in</a:t>
            </a:r>
            <a:r>
              <a:rPr lang="en-US" altLang="en-US" sz="1800" baseline="30000"/>
              <a:t>2</a:t>
            </a:r>
          </a:p>
        </p:txBody>
      </p:sp>
      <p:sp>
        <p:nvSpPr>
          <p:cNvPr id="39941" name="TextBox 1"/>
          <p:cNvSpPr txBox="1">
            <a:spLocks noChangeArrowheads="1"/>
          </p:cNvSpPr>
          <p:nvPr/>
        </p:nvSpPr>
        <p:spPr bwMode="auto">
          <a:xfrm>
            <a:off x="627063" y="2882900"/>
            <a:ext cx="379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/>
              <a:t>Volume = (0.25 x 1.5 x 20) = 7.5 in</a:t>
            </a:r>
            <a:r>
              <a:rPr lang="en-US" altLang="en-US" sz="1800" baseline="30000"/>
              <a:t>3</a:t>
            </a:r>
          </a:p>
        </p:txBody>
      </p:sp>
      <p:sp>
        <p:nvSpPr>
          <p:cNvPr id="39942" name="TextBox 1"/>
          <p:cNvSpPr txBox="1">
            <a:spLocks noChangeArrowheads="1"/>
          </p:cNvSpPr>
          <p:nvPr/>
        </p:nvSpPr>
        <p:spPr bwMode="auto">
          <a:xfrm>
            <a:off x="627063" y="3430588"/>
            <a:ext cx="3739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dirty="0"/>
              <a:t>SAV Ratio = 70.75 </a:t>
            </a:r>
            <a:r>
              <a:rPr lang="en-US" altLang="en-US" sz="1800" dirty="0">
                <a:latin typeface="Times New Roman" pitchFamily="18" charset="0"/>
                <a:cs typeface="Times New Roman" pitchFamily="18" charset="0"/>
              </a:rPr>
              <a:t>÷</a:t>
            </a:r>
            <a:r>
              <a:rPr lang="en-US" altLang="en-US" sz="1800" dirty="0"/>
              <a:t> 7.5 = </a:t>
            </a:r>
            <a:r>
              <a:rPr lang="en-US" altLang="en-US" sz="1800" dirty="0" smtClean="0"/>
              <a:t>9.43 </a:t>
            </a:r>
            <a:r>
              <a:rPr lang="en-US" altLang="en-US" sz="1800" dirty="0"/>
              <a:t>in</a:t>
            </a:r>
            <a:r>
              <a:rPr lang="en-US" altLang="en-US" sz="1800" baseline="30000" dirty="0"/>
              <a:t>-1</a:t>
            </a:r>
          </a:p>
        </p:txBody>
      </p:sp>
      <p:pic>
        <p:nvPicPr>
          <p:cNvPr id="39943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2882900"/>
            <a:ext cx="33369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Box 2"/>
          <p:cNvSpPr txBox="1">
            <a:spLocks noChangeArrowheads="1"/>
          </p:cNvSpPr>
          <p:nvPr/>
        </p:nvSpPr>
        <p:spPr bwMode="auto">
          <a:xfrm>
            <a:off x="2460625" y="204788"/>
            <a:ext cx="422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/>
              <a:t>Surface Area to Volume Ratio</a:t>
            </a:r>
          </a:p>
        </p:txBody>
      </p:sp>
      <p:sp>
        <p:nvSpPr>
          <p:cNvPr id="39945" name="TextBox 1"/>
          <p:cNvSpPr txBox="1">
            <a:spLocks noChangeArrowheads="1"/>
          </p:cNvSpPr>
          <p:nvPr/>
        </p:nvSpPr>
        <p:spPr bwMode="auto">
          <a:xfrm>
            <a:off x="627063" y="3992563"/>
            <a:ext cx="1943674" cy="369332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dirty="0"/>
              <a:t>SAV Ratio = </a:t>
            </a:r>
            <a:r>
              <a:rPr lang="en-US" altLang="en-US" sz="1800" dirty="0" smtClean="0"/>
              <a:t>9.43</a:t>
            </a:r>
            <a:endParaRPr lang="en-US" altLang="en-US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7147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162060" y="204788"/>
            <a:ext cx="6819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Testing of Thinner Bar Samples Using Oil Burner</a:t>
            </a:r>
            <a:endParaRPr lang="en-US" altLang="en-US" sz="24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139764"/>
              </p:ext>
            </p:extLst>
          </p:nvPr>
        </p:nvGraphicFramePr>
        <p:xfrm>
          <a:off x="432594" y="1078577"/>
          <a:ext cx="8278812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" r:id="rId3" imgW="8278560" imgH="4530960" progId="">
                  <p:embed/>
                </p:oleObj>
              </mc:Choice>
              <mc:Fallback>
                <p:oleObj r:id="rId3" imgW="8278560" imgH="4530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2594" y="1078577"/>
                        <a:ext cx="8278812" cy="453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 bwMode="auto">
          <a:xfrm>
            <a:off x="2296633" y="2190307"/>
            <a:ext cx="329609" cy="32961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850605" y="2530549"/>
            <a:ext cx="1775637" cy="42561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264548"/>
              </p:ext>
            </p:extLst>
          </p:nvPr>
        </p:nvGraphicFramePr>
        <p:xfrm>
          <a:off x="432594" y="1067946"/>
          <a:ext cx="8278812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6" r:id="rId3" imgW="8278560" imgH="4530960" progId="">
                  <p:embed/>
                </p:oleObj>
              </mc:Choice>
              <mc:Fallback>
                <p:oleObj r:id="rId3" imgW="8278560" imgH="4530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2594" y="1067946"/>
                        <a:ext cx="8278812" cy="453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162060" y="204788"/>
            <a:ext cx="6819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Testing of Thinner Bar Samples Using Oil Burner</a:t>
            </a:r>
            <a:endParaRPr lang="en-US" altLang="en-US" sz="24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296633" y="2190307"/>
            <a:ext cx="329609" cy="32961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50605" y="2530549"/>
            <a:ext cx="1775637" cy="42561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5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94" y="680484"/>
            <a:ext cx="7123813" cy="534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3995" y="242324"/>
            <a:ext cx="5796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Machining Thin Magnesium Bar Samples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16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26" y="703989"/>
            <a:ext cx="7102549" cy="532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9022" y="242324"/>
            <a:ext cx="5365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Testing Thin Magnesium Bar Samples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35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81" y="677824"/>
            <a:ext cx="7109639" cy="533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9022" y="242324"/>
            <a:ext cx="5365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Testing Thin Magnesium Bar Samples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35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251773"/>
              </p:ext>
            </p:extLst>
          </p:nvPr>
        </p:nvGraphicFramePr>
        <p:xfrm>
          <a:off x="350875" y="108567"/>
          <a:ext cx="8357191" cy="595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80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8123" y="204788"/>
            <a:ext cx="81877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Surface Area-to-Volume (SAV) Ratios of </a:t>
            </a:r>
            <a:r>
              <a:rPr lang="en-US" altLang="en-US" sz="2400" dirty="0"/>
              <a:t>S</a:t>
            </a:r>
            <a:r>
              <a:rPr lang="en-US" altLang="en-US" sz="2400" dirty="0" smtClean="0"/>
              <a:t>eat Components</a:t>
            </a:r>
            <a:endParaRPr lang="en-US" altLang="en-US" sz="24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6879722" y="1046241"/>
            <a:ext cx="1201333" cy="3108960"/>
          </a:xfrm>
          <a:prstGeom prst="rect">
            <a:avLst/>
          </a:prstGeom>
          <a:solidFill>
            <a:srgbClr val="66FF33">
              <a:alpha val="3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5" y="1037736"/>
            <a:ext cx="7018110" cy="312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6837808" y="1715386"/>
            <a:ext cx="1225296" cy="150876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837808" y="3219539"/>
            <a:ext cx="1225296" cy="9144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2" y="2216162"/>
            <a:ext cx="564357" cy="5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768" y="3423135"/>
            <a:ext cx="564357" cy="5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63881" y="4500154"/>
            <a:ext cx="24162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 smtClean="0"/>
              <a:t>SAV ratio solid ≤ 20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63693" y="4937522"/>
            <a:ext cx="2616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 smtClean="0"/>
              <a:t>SAV ratio hollow ≤ 40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2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331" y="242324"/>
            <a:ext cx="4609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Discussion Items for Task Group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9503" y="1011083"/>
            <a:ext cx="78277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Continue the development of acceptance criteria for allowing the use of the</a:t>
            </a:r>
          </a:p>
          <a:p>
            <a:pPr>
              <a:buNone/>
            </a:pPr>
            <a:r>
              <a:rPr lang="en-US" sz="1800" dirty="0" smtClean="0"/>
              <a:t>oil burner for:</a:t>
            </a:r>
          </a:p>
          <a:p>
            <a:pPr marL="285750" indent="-285750"/>
            <a:r>
              <a:rPr lang="en-US" sz="1800" dirty="0" smtClean="0"/>
              <a:t>non-primary seat components (ex: tray table arms).  Discuss recent</a:t>
            </a:r>
          </a:p>
          <a:p>
            <a:pPr>
              <a:buNone/>
            </a:pPr>
            <a:r>
              <a:rPr lang="en-US" sz="1800" dirty="0"/>
              <a:t> </a:t>
            </a:r>
            <a:r>
              <a:rPr lang="en-US" sz="1800" dirty="0" smtClean="0"/>
              <a:t>   oil burner tests on thin bar samples. </a:t>
            </a:r>
          </a:p>
          <a:p>
            <a:pPr marL="285750" indent="-285750"/>
            <a:r>
              <a:rPr lang="en-US" sz="1800" dirty="0"/>
              <a:t>n</a:t>
            </a:r>
            <a:r>
              <a:rPr lang="en-US" sz="1800" dirty="0" smtClean="0"/>
              <a:t>on-seat components (ex. </a:t>
            </a:r>
            <a:r>
              <a:rPr lang="en-US" sz="1800" dirty="0"/>
              <a:t>g</a:t>
            </a:r>
            <a:r>
              <a:rPr lang="en-US" sz="1800" dirty="0" smtClean="0"/>
              <a:t>alley carts).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89503" y="3332525"/>
            <a:ext cx="75969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Continue radiant panel testing of thin magnesium alloy samples, develop</a:t>
            </a:r>
          </a:p>
          <a:p>
            <a:pPr>
              <a:buNone/>
            </a:pPr>
            <a:r>
              <a:rPr lang="en-US" sz="1800" dirty="0" smtClean="0"/>
              <a:t>pass/fail criteria for inaccessible area components.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503" y="4520404"/>
            <a:ext cx="854592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Discuss use of magnesium alloy components located in accessible areas that are </a:t>
            </a:r>
          </a:p>
          <a:p>
            <a:pPr>
              <a:buNone/>
            </a:pPr>
            <a:r>
              <a:rPr lang="en-US" sz="1800" dirty="0"/>
              <a:t>s</a:t>
            </a:r>
            <a:r>
              <a:rPr lang="en-US" sz="1800" dirty="0" smtClean="0"/>
              <a:t>ituated higher than seat back height.</a:t>
            </a:r>
          </a:p>
        </p:txBody>
      </p:sp>
    </p:spTree>
    <p:extLst>
      <p:ext uri="{BB962C8B-B14F-4D97-AF65-F5344CB8AC3E}">
        <p14:creationId xmlns:p14="http://schemas.microsoft.com/office/powerpoint/2010/main" val="252395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4782" y="242324"/>
            <a:ext cx="7074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Video of Thin Magnesium Sample in Radiant Panel</a:t>
            </a:r>
            <a:endParaRPr lang="en-US" sz="2400" dirty="0"/>
          </a:p>
        </p:txBody>
      </p:sp>
      <p:pic>
        <p:nvPicPr>
          <p:cNvPr id="3" name="Mag radiant pane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9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1081782" y="204788"/>
            <a:ext cx="6980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The Use of Magnesium Alloy in Other Cabin Areas</a:t>
            </a:r>
            <a:endParaRPr lang="en-US" altLang="en-US" sz="2400" dirty="0"/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296778" y="1718259"/>
            <a:ext cx="2135521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5 primary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seat components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879757" y="1718259"/>
            <a:ext cx="2265364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other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cabin components</a:t>
            </a:r>
            <a:endParaRPr lang="en-US" altLang="en-US" sz="20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05272" y="3946289"/>
            <a:ext cx="2209259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Accessible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2000" dirty="0"/>
              <a:t>B</a:t>
            </a:r>
            <a:r>
              <a:rPr lang="en-US" altLang="en-US" sz="2000" dirty="0" smtClean="0"/>
              <a:t>elow seat height</a:t>
            </a:r>
            <a:endParaRPr lang="en-US" altLang="en-US" sz="20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84397" y="4104668"/>
            <a:ext cx="1584088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inaccessible</a:t>
            </a:r>
            <a:endParaRPr lang="en-US" altLang="en-US" sz="2000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848600" y="1516279"/>
            <a:ext cx="2149948" cy="11695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other non-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/>
              <a:t>p</a:t>
            </a:r>
            <a:r>
              <a:rPr lang="en-US" altLang="en-US" sz="2000" dirty="0" smtClean="0"/>
              <a:t>rimary seat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components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8669" y="891201"/>
            <a:ext cx="4666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/>
              <a:t>What is the appropriate method of </a:t>
            </a:r>
            <a:r>
              <a:rPr lang="en-US" sz="2000" i="1" dirty="0"/>
              <a:t>t</a:t>
            </a:r>
            <a:r>
              <a:rPr lang="en-US" sz="2000" i="1" dirty="0" smtClean="0"/>
              <a:t>est?</a:t>
            </a:r>
            <a:endParaRPr lang="en-US" sz="20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9373" y="2915079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Oil Burner</a:t>
            </a:r>
            <a:endParaRPr lang="en-US" sz="2000" dirty="0"/>
          </a:p>
        </p:txBody>
      </p:sp>
      <p:pic>
        <p:nvPicPr>
          <p:cNvPr id="13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01" y="2807982"/>
            <a:ext cx="564357" cy="5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95893" y="4781153"/>
            <a:ext cx="2205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dirty="0" smtClean="0"/>
              <a:t>Ignition/Self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dirty="0" smtClean="0"/>
              <a:t>Extinguishment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3923574" y="2610309"/>
            <a:ext cx="3088865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7012439" y="2610309"/>
            <a:ext cx="1049780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2281826" y="4949387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Oil Burner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76647" y="2918316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Oil Burner</a:t>
            </a:r>
            <a:endParaRPr lang="en-US" sz="2000" dirty="0"/>
          </a:p>
        </p:txBody>
      </p:sp>
      <p:pic>
        <p:nvPicPr>
          <p:cNvPr id="23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23" y="2799274"/>
            <a:ext cx="564357" cy="5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469381" y="3950780"/>
            <a:ext cx="2236510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Accessible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2000" dirty="0" smtClean="0"/>
              <a:t>Above seat height</a:t>
            </a:r>
            <a:endParaRPr lang="en-US" alt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4604277" y="4949387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Oil Burner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5879757" y="2610309"/>
            <a:ext cx="1132682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8041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669810" y="257468"/>
            <a:ext cx="7804381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400" dirty="0" smtClean="0"/>
              <a:t>Possible Criteria for Allowing Substantiation of non-Seat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400" dirty="0" smtClean="0"/>
              <a:t>Components Using the Oil Burner per Chapter 25</a:t>
            </a:r>
            <a:endParaRPr lang="en-US" altLang="en-US" sz="2400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1555" y="2540936"/>
            <a:ext cx="76265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 smtClean="0"/>
              <a:t>2. Surface Area-to-Volume (SAV) Ratios (≤ 20 solids, ≤ 40 hollow)</a:t>
            </a:r>
            <a:endParaRPr lang="en-US" altLang="en-US" sz="20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1555" y="1797838"/>
            <a:ext cx="33201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/>
              <a:t>1</a:t>
            </a:r>
            <a:r>
              <a:rPr lang="en-US" altLang="en-US" sz="2000" dirty="0" smtClean="0"/>
              <a:t>. Component is accessible</a:t>
            </a:r>
            <a:endParaRPr lang="en-US" altLang="en-US" sz="20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1555" y="3284034"/>
            <a:ext cx="72923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/>
              <a:t>3</a:t>
            </a:r>
            <a:r>
              <a:rPr lang="en-US" altLang="en-US" sz="2000" dirty="0" smtClean="0"/>
              <a:t>. Component is Located at Height Comparable to Seat Height</a:t>
            </a:r>
            <a:endParaRPr lang="en-US" altLang="en-US" sz="20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1555" y="4027132"/>
            <a:ext cx="59266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/>
              <a:t>4</a:t>
            </a:r>
            <a:r>
              <a:rPr lang="en-US" altLang="en-US" sz="2000" dirty="0" smtClean="0"/>
              <a:t>. Proximity to Electrical Components is Minimized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9115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1081782" y="204788"/>
            <a:ext cx="6980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The Use of Magnesium Alloy in Other Cabin Areas</a:t>
            </a:r>
            <a:endParaRPr lang="en-US" altLang="en-US" sz="2400" dirty="0"/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296778" y="1718259"/>
            <a:ext cx="2135521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5 primary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seat components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879757" y="1718259"/>
            <a:ext cx="2265364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other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cabin components</a:t>
            </a:r>
            <a:endParaRPr lang="en-US" altLang="en-US" sz="20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05272" y="3946289"/>
            <a:ext cx="2209259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Accessible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2000" dirty="0"/>
              <a:t>B</a:t>
            </a:r>
            <a:r>
              <a:rPr lang="en-US" altLang="en-US" sz="2000" dirty="0" smtClean="0"/>
              <a:t>elow seat height</a:t>
            </a:r>
            <a:endParaRPr lang="en-US" altLang="en-US" sz="20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84397" y="4104668"/>
            <a:ext cx="1584088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inaccessible</a:t>
            </a:r>
            <a:endParaRPr lang="en-US" altLang="en-US" sz="2000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848600" y="1516279"/>
            <a:ext cx="2149948" cy="11695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other non-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/>
              <a:t>p</a:t>
            </a:r>
            <a:r>
              <a:rPr lang="en-US" altLang="en-US" sz="2000" dirty="0" smtClean="0"/>
              <a:t>rimary seat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components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8669" y="891201"/>
            <a:ext cx="4666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/>
              <a:t>What is the appropriate method of </a:t>
            </a:r>
            <a:r>
              <a:rPr lang="en-US" sz="2000" i="1" dirty="0"/>
              <a:t>t</a:t>
            </a:r>
            <a:r>
              <a:rPr lang="en-US" sz="2000" i="1" dirty="0" smtClean="0"/>
              <a:t>est?</a:t>
            </a:r>
            <a:endParaRPr lang="en-US" sz="20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9373" y="2915079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Oil Burner</a:t>
            </a:r>
            <a:endParaRPr lang="en-US" sz="2000" dirty="0"/>
          </a:p>
        </p:txBody>
      </p:sp>
      <p:pic>
        <p:nvPicPr>
          <p:cNvPr id="13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01" y="2807982"/>
            <a:ext cx="564357" cy="5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95893" y="4781153"/>
            <a:ext cx="2205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dirty="0" smtClean="0"/>
              <a:t>Ignition/Self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dirty="0" smtClean="0"/>
              <a:t>Extinguishment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3923574" y="2610309"/>
            <a:ext cx="3088865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7012439" y="2610309"/>
            <a:ext cx="1049780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5859841" y="4811931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0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038" y="4811931"/>
            <a:ext cx="564357" cy="5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81826" y="4949387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Oil Burner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76647" y="2918316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Oil Burner</a:t>
            </a:r>
            <a:endParaRPr lang="en-US" sz="2000" dirty="0"/>
          </a:p>
        </p:txBody>
      </p:sp>
      <p:pic>
        <p:nvPicPr>
          <p:cNvPr id="23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23" y="2799274"/>
            <a:ext cx="564357" cy="5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469381" y="3950780"/>
            <a:ext cx="2236510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Accessible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2000" dirty="0" smtClean="0"/>
              <a:t>Above seat height</a:t>
            </a:r>
            <a:endParaRPr lang="en-US" alt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4604277" y="4949387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Oil Burner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5879757" y="2610309"/>
            <a:ext cx="1132682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8568485" y="4791429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7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8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158920" y="385541"/>
            <a:ext cx="6762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 smtClean="0"/>
              <a:t>Possible Methodology for SAV Ratio </a:t>
            </a:r>
            <a:r>
              <a:rPr lang="en-US" altLang="en-US" sz="2800" u="sng" dirty="0" smtClean="0"/>
              <a:t>&gt;</a:t>
            </a:r>
            <a:r>
              <a:rPr lang="en-US" altLang="en-US" sz="2800" dirty="0" smtClean="0"/>
              <a:t> 20</a:t>
            </a:r>
            <a:endParaRPr lang="en-US" altLang="en-US" sz="2800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69729" y="1388547"/>
            <a:ext cx="180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 smtClean="0"/>
              <a:t>Solve for t</a:t>
            </a:r>
            <a:endParaRPr lang="en-US" altLang="en-US" sz="28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77531" y="2210798"/>
            <a:ext cx="61889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 smtClean="0"/>
              <a:t>Minimum Burn Time </a:t>
            </a:r>
            <a:r>
              <a:rPr lang="en-US" altLang="en-US" sz="2800" u="sng" dirty="0" smtClean="0"/>
              <a:t>&gt;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(</a:t>
            </a:r>
            <a:r>
              <a:rPr lang="en-US" altLang="en-US" sz="2800" dirty="0" smtClean="0"/>
              <a:t>t / .25) x 2 Min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6154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4202" y="242324"/>
            <a:ext cx="7095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Testing of Thin Magnesium Sheet in Radiant Panel</a:t>
            </a:r>
            <a:endParaRPr lang="en-US" sz="2400" dirty="0"/>
          </a:p>
        </p:txBody>
      </p:sp>
      <p:pic>
        <p:nvPicPr>
          <p:cNvPr id="44034" name="Picture 2" descr="C:\Users\Tim Marker\AppData\Local\Microsoft\Windows\Temporary Internet Files\Content.Outlook\1QA37R1X\IMG_0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177" y="792125"/>
            <a:ext cx="3903479" cy="52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61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170170</TotalTime>
  <Words>1076</Words>
  <Application>Microsoft Office PowerPoint</Application>
  <PresentationFormat>On-screen Show (4:3)</PresentationFormat>
  <Paragraphs>184</Paragraphs>
  <Slides>41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1_Custom Design</vt:lpstr>
      <vt:lpstr>Custom Design</vt:lpstr>
      <vt:lpstr>International Aircraft Materials Fire Test Working Group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Michael Donio</cp:lastModifiedBy>
  <cp:revision>1024</cp:revision>
  <cp:lastPrinted>2014-10-21T19:26:56Z</cp:lastPrinted>
  <dcterms:created xsi:type="dcterms:W3CDTF">2005-01-28T20:32:53Z</dcterms:created>
  <dcterms:modified xsi:type="dcterms:W3CDTF">2016-03-24T18:03:29Z</dcterms:modified>
</cp:coreProperties>
</file>