
<file path=[Content_Types].xml><?xml version="1.0" encoding="utf-8"?>
<Types xmlns="http://schemas.openxmlformats.org/package/2006/content-types">
  <Default Extension="png" ContentType="image/png"/>
  <Default Extension="jpeg" ContentType="image/jpeg"/>
  <Default Extension="emf" ContentType="image/x-emf"/>
  <Default Extension="MOV" ContentType="video/unknown"/>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718" r:id="rId2"/>
  </p:sldMasterIdLst>
  <p:notesMasterIdLst>
    <p:notesMasterId r:id="rId24"/>
  </p:notesMasterIdLst>
  <p:handoutMasterIdLst>
    <p:handoutMasterId r:id="rId25"/>
  </p:handoutMasterIdLst>
  <p:sldIdLst>
    <p:sldId id="436" r:id="rId3"/>
    <p:sldId id="463" r:id="rId4"/>
    <p:sldId id="503" r:id="rId5"/>
    <p:sldId id="513" r:id="rId6"/>
    <p:sldId id="527" r:id="rId7"/>
    <p:sldId id="526" r:id="rId8"/>
    <p:sldId id="517" r:id="rId9"/>
    <p:sldId id="518" r:id="rId10"/>
    <p:sldId id="520" r:id="rId11"/>
    <p:sldId id="525" r:id="rId12"/>
    <p:sldId id="524" r:id="rId13"/>
    <p:sldId id="523" r:id="rId14"/>
    <p:sldId id="522" r:id="rId15"/>
    <p:sldId id="521" r:id="rId16"/>
    <p:sldId id="530" r:id="rId17"/>
    <p:sldId id="531" r:id="rId18"/>
    <p:sldId id="532" r:id="rId19"/>
    <p:sldId id="528" r:id="rId20"/>
    <p:sldId id="529" r:id="rId21"/>
    <p:sldId id="515" r:id="rId22"/>
    <p:sldId id="510" r:id="rId23"/>
  </p:sldIdLst>
  <p:sldSz cx="9144000" cy="6858000" type="screen4x3"/>
  <p:notesSz cx="7315200" cy="96012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97" autoAdjust="0"/>
    <p:restoredTop sz="94585" autoAdjust="0"/>
  </p:normalViewPr>
  <p:slideViewPr>
    <p:cSldViewPr snapToGrid="0">
      <p:cViewPr varScale="1">
        <p:scale>
          <a:sx n="103" d="100"/>
          <a:sy n="103" d="100"/>
        </p:scale>
        <p:origin x="-162" y="-96"/>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82" d="100"/>
          <a:sy n="82" d="100"/>
        </p:scale>
        <p:origin x="-2022" y="-10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baseline="0">
                <a:effectLst/>
              </a:rPr>
              <a:t>Hot Surface Ignition vs Standard Burner (PHRR)</a:t>
            </a:r>
            <a:endParaRPr lang="en-US"/>
          </a:p>
        </c:rich>
      </c:tx>
      <c:layout/>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2"/>
          <c:order val="0"/>
          <c:tx>
            <c:strRef>
              <c:f>Sheet4!$B$50</c:f>
              <c:strCache>
                <c:ptCount val="1"/>
                <c:pt idx="0">
                  <c:v>PHR (OSU SB)</c:v>
                </c:pt>
              </c:strCache>
            </c:strRef>
          </c:tx>
          <c:invertIfNegative val="0"/>
          <c:dLbls>
            <c:showLegendKey val="0"/>
            <c:showVal val="1"/>
            <c:showCatName val="0"/>
            <c:showSerName val="0"/>
            <c:showPercent val="0"/>
            <c:showBubbleSize val="0"/>
            <c:showLeaderLines val="0"/>
          </c:dLbls>
          <c:cat>
            <c:strRef>
              <c:f>Sheet4!$A$51:$A$55</c:f>
              <c:strCache>
                <c:ptCount val="5"/>
                <c:pt idx="0">
                  <c:v>Schneller Panel</c:v>
                </c:pt>
                <c:pt idx="1">
                  <c:v>Black Tplastic</c:v>
                </c:pt>
                <c:pt idx="2">
                  <c:v>Alum 950 Tape</c:v>
                </c:pt>
                <c:pt idx="3">
                  <c:v>Honeycomb A</c:v>
                </c:pt>
                <c:pt idx="4">
                  <c:v>Honeycomb B</c:v>
                </c:pt>
              </c:strCache>
            </c:strRef>
          </c:cat>
          <c:val>
            <c:numRef>
              <c:f>Sheet4!$B$51:$B$55</c:f>
              <c:numCache>
                <c:formatCode>0</c:formatCode>
                <c:ptCount val="5"/>
                <c:pt idx="0">
                  <c:v>47.239999999999995</c:v>
                </c:pt>
                <c:pt idx="1">
                  <c:v>56.260000000000005</c:v>
                </c:pt>
                <c:pt idx="2">
                  <c:v>105.17999999999999</c:v>
                </c:pt>
                <c:pt idx="3">
                  <c:v>49.179999999999993</c:v>
                </c:pt>
                <c:pt idx="4">
                  <c:v>46.12</c:v>
                </c:pt>
              </c:numCache>
            </c:numRef>
          </c:val>
        </c:ser>
        <c:ser>
          <c:idx val="1"/>
          <c:order val="1"/>
          <c:tx>
            <c:strRef>
              <c:f>Sheet4!$C$50</c:f>
              <c:strCache>
                <c:ptCount val="1"/>
                <c:pt idx="0">
                  <c:v>PHR (HR2 SB)</c:v>
                </c:pt>
              </c:strCache>
            </c:strRef>
          </c:tx>
          <c:invertIfNegative val="0"/>
          <c:dLbls>
            <c:showLegendKey val="0"/>
            <c:showVal val="1"/>
            <c:showCatName val="0"/>
            <c:showSerName val="0"/>
            <c:showPercent val="0"/>
            <c:showBubbleSize val="0"/>
            <c:showLeaderLines val="0"/>
          </c:dLbls>
          <c:cat>
            <c:strRef>
              <c:f>Sheet4!$A$51:$A$55</c:f>
              <c:strCache>
                <c:ptCount val="5"/>
                <c:pt idx="0">
                  <c:v>Schneller Panel</c:v>
                </c:pt>
                <c:pt idx="1">
                  <c:v>Black Tplastic</c:v>
                </c:pt>
                <c:pt idx="2">
                  <c:v>Alum 950 Tape</c:v>
                </c:pt>
                <c:pt idx="3">
                  <c:v>Honeycomb A</c:v>
                </c:pt>
                <c:pt idx="4">
                  <c:v>Honeycomb B</c:v>
                </c:pt>
              </c:strCache>
            </c:strRef>
          </c:cat>
          <c:val>
            <c:numRef>
              <c:f>Sheet4!$C$51:$C$55</c:f>
              <c:numCache>
                <c:formatCode>0</c:formatCode>
                <c:ptCount val="5"/>
                <c:pt idx="0">
                  <c:v>49.66</c:v>
                </c:pt>
                <c:pt idx="1">
                  <c:v>59.7</c:v>
                </c:pt>
                <c:pt idx="2">
                  <c:v>100.54</c:v>
                </c:pt>
                <c:pt idx="3">
                  <c:v>56.239999999999995</c:v>
                </c:pt>
                <c:pt idx="4">
                  <c:v>51.6</c:v>
                </c:pt>
              </c:numCache>
            </c:numRef>
          </c:val>
        </c:ser>
        <c:ser>
          <c:idx val="0"/>
          <c:order val="2"/>
          <c:tx>
            <c:strRef>
              <c:f>Sheet4!$D$50</c:f>
              <c:strCache>
                <c:ptCount val="1"/>
                <c:pt idx="0">
                  <c:v>PHR (925W)</c:v>
                </c:pt>
              </c:strCache>
            </c:strRef>
          </c:tx>
          <c:invertIfNegative val="0"/>
          <c:dLbls>
            <c:showLegendKey val="0"/>
            <c:showVal val="1"/>
            <c:showCatName val="0"/>
            <c:showSerName val="0"/>
            <c:showPercent val="0"/>
            <c:showBubbleSize val="0"/>
            <c:showLeaderLines val="0"/>
          </c:dLbls>
          <c:cat>
            <c:strRef>
              <c:f>Sheet4!$A$51:$A$55</c:f>
              <c:strCache>
                <c:ptCount val="5"/>
                <c:pt idx="0">
                  <c:v>Schneller Panel</c:v>
                </c:pt>
                <c:pt idx="1">
                  <c:v>Black Tplastic</c:v>
                </c:pt>
                <c:pt idx="2">
                  <c:v>Alum 950 Tape</c:v>
                </c:pt>
                <c:pt idx="3">
                  <c:v>Honeycomb A</c:v>
                </c:pt>
                <c:pt idx="4">
                  <c:v>Honeycomb B</c:v>
                </c:pt>
              </c:strCache>
            </c:strRef>
          </c:cat>
          <c:val>
            <c:numRef>
              <c:f>Sheet4!$D$51:$D$55</c:f>
              <c:numCache>
                <c:formatCode>0</c:formatCode>
                <c:ptCount val="5"/>
                <c:pt idx="0">
                  <c:v>54.92</c:v>
                </c:pt>
                <c:pt idx="1">
                  <c:v>61.900000000000006</c:v>
                </c:pt>
                <c:pt idx="2">
                  <c:v>116.52000000000001</c:v>
                </c:pt>
                <c:pt idx="3">
                  <c:v>64.960000000000008</c:v>
                </c:pt>
                <c:pt idx="4">
                  <c:v>59.780000000000008</c:v>
                </c:pt>
              </c:numCache>
            </c:numRef>
          </c:val>
        </c:ser>
        <c:ser>
          <c:idx val="3"/>
          <c:order val="3"/>
          <c:tx>
            <c:strRef>
              <c:f>Sheet4!$E$50</c:f>
              <c:strCache>
                <c:ptCount val="1"/>
                <c:pt idx="0">
                  <c:v>PHR (2K Watt)</c:v>
                </c:pt>
              </c:strCache>
            </c:strRef>
          </c:tx>
          <c:invertIfNegative val="0"/>
          <c:dLbls>
            <c:showLegendKey val="0"/>
            <c:showVal val="1"/>
            <c:showCatName val="0"/>
            <c:showSerName val="0"/>
            <c:showPercent val="0"/>
            <c:showBubbleSize val="0"/>
            <c:showLeaderLines val="0"/>
          </c:dLbls>
          <c:cat>
            <c:strRef>
              <c:f>Sheet4!$A$51:$A$55</c:f>
              <c:strCache>
                <c:ptCount val="5"/>
                <c:pt idx="0">
                  <c:v>Schneller Panel</c:v>
                </c:pt>
                <c:pt idx="1">
                  <c:v>Black Tplastic</c:v>
                </c:pt>
                <c:pt idx="2">
                  <c:v>Alum 950 Tape</c:v>
                </c:pt>
                <c:pt idx="3">
                  <c:v>Honeycomb A</c:v>
                </c:pt>
                <c:pt idx="4">
                  <c:v>Honeycomb B</c:v>
                </c:pt>
              </c:strCache>
            </c:strRef>
          </c:cat>
          <c:val>
            <c:numRef>
              <c:f>Sheet4!$E$51:$E$55</c:f>
              <c:numCache>
                <c:formatCode>0</c:formatCode>
                <c:ptCount val="5"/>
                <c:pt idx="0">
                  <c:v>57.45</c:v>
                </c:pt>
                <c:pt idx="1">
                  <c:v>70.399999999999991</c:v>
                </c:pt>
                <c:pt idx="2">
                  <c:v>119.14000000000001</c:v>
                </c:pt>
                <c:pt idx="3">
                  <c:v>67.760000000000005</c:v>
                </c:pt>
                <c:pt idx="4">
                  <c:v>66.500000000000014</c:v>
                </c:pt>
              </c:numCache>
            </c:numRef>
          </c:val>
        </c:ser>
        <c:dLbls>
          <c:showLegendKey val="0"/>
          <c:showVal val="0"/>
          <c:showCatName val="0"/>
          <c:showSerName val="0"/>
          <c:showPercent val="0"/>
          <c:showBubbleSize val="0"/>
        </c:dLbls>
        <c:gapWidth val="150"/>
        <c:shape val="box"/>
        <c:axId val="5952256"/>
        <c:axId val="5953792"/>
        <c:axId val="0"/>
      </c:bar3DChart>
      <c:catAx>
        <c:axId val="5952256"/>
        <c:scaling>
          <c:orientation val="minMax"/>
        </c:scaling>
        <c:delete val="0"/>
        <c:axPos val="b"/>
        <c:numFmt formatCode="General" sourceLinked="1"/>
        <c:majorTickMark val="out"/>
        <c:minorTickMark val="none"/>
        <c:tickLblPos val="nextTo"/>
        <c:crossAx val="5953792"/>
        <c:crosses val="autoZero"/>
        <c:auto val="1"/>
        <c:lblAlgn val="ctr"/>
        <c:lblOffset val="100"/>
        <c:noMultiLvlLbl val="0"/>
      </c:catAx>
      <c:valAx>
        <c:axId val="5953792"/>
        <c:scaling>
          <c:orientation val="minMax"/>
        </c:scaling>
        <c:delete val="0"/>
        <c:axPos val="l"/>
        <c:majorGridlines/>
        <c:title>
          <c:tx>
            <c:rich>
              <a:bodyPr rot="-5400000" vert="horz"/>
              <a:lstStyle/>
              <a:p>
                <a:pPr>
                  <a:defRPr/>
                </a:pPr>
                <a:r>
                  <a:rPr lang="en-US"/>
                  <a:t>kW/m</a:t>
                </a:r>
                <a:r>
                  <a:rPr lang="en-US" baseline="30000"/>
                  <a:t>2</a:t>
                </a:r>
              </a:p>
            </c:rich>
          </c:tx>
          <c:layout/>
          <c:overlay val="0"/>
        </c:title>
        <c:numFmt formatCode="0" sourceLinked="1"/>
        <c:majorTickMark val="out"/>
        <c:minorTickMark val="none"/>
        <c:tickLblPos val="nextTo"/>
        <c:crossAx val="5952256"/>
        <c:crosses val="autoZero"/>
        <c:crossBetween val="between"/>
      </c:valAx>
      <c:spPr>
        <a:noFill/>
        <a:ln w="25400">
          <a:noFill/>
        </a:ln>
      </c:spPr>
    </c:plotArea>
    <c:legend>
      <c:legendPos val="r"/>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PHRR (Repeatability</a:t>
            </a:r>
            <a:r>
              <a:rPr lang="en-US" baseline="0"/>
              <a:t>)</a:t>
            </a:r>
            <a:endParaRPr lang="en-US"/>
          </a:p>
        </c:rich>
      </c:tx>
      <c:layout/>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2"/>
          <c:order val="0"/>
          <c:tx>
            <c:strRef>
              <c:f>Sheet4!$H$50</c:f>
              <c:strCache>
                <c:ptCount val="1"/>
                <c:pt idx="0">
                  <c:v>PHR (OSU SB)</c:v>
                </c:pt>
              </c:strCache>
            </c:strRef>
          </c:tx>
          <c:invertIfNegative val="0"/>
          <c:dLbls>
            <c:numFmt formatCode="0%" sourceLinked="0"/>
            <c:showLegendKey val="0"/>
            <c:showVal val="1"/>
            <c:showCatName val="0"/>
            <c:showSerName val="0"/>
            <c:showPercent val="0"/>
            <c:showBubbleSize val="0"/>
            <c:showLeaderLines val="0"/>
          </c:dLbls>
          <c:cat>
            <c:strRef>
              <c:f>Sheet4!$G$51:$G$55</c:f>
              <c:strCache>
                <c:ptCount val="5"/>
                <c:pt idx="0">
                  <c:v>Schneller Panel</c:v>
                </c:pt>
                <c:pt idx="1">
                  <c:v>Black Tplastic</c:v>
                </c:pt>
                <c:pt idx="2">
                  <c:v>Alum 950 Tape</c:v>
                </c:pt>
                <c:pt idx="3">
                  <c:v>Honeycomb A</c:v>
                </c:pt>
                <c:pt idx="4">
                  <c:v>Honeycomb B</c:v>
                </c:pt>
              </c:strCache>
            </c:strRef>
          </c:cat>
          <c:val>
            <c:numRef>
              <c:f>Sheet4!$H$51:$H$55</c:f>
              <c:numCache>
                <c:formatCode>0.0%</c:formatCode>
                <c:ptCount val="5"/>
                <c:pt idx="0">
                  <c:v>3.0843603257500449E-2</c:v>
                </c:pt>
                <c:pt idx="1">
                  <c:v>8.1517505807598895E-2</c:v>
                </c:pt>
                <c:pt idx="2">
                  <c:v>2.6144790734040795E-2</c:v>
                </c:pt>
                <c:pt idx="3">
                  <c:v>8.0341650033608714E-2</c:v>
                </c:pt>
                <c:pt idx="4">
                  <c:v>7.3711162075079245E-2</c:v>
                </c:pt>
              </c:numCache>
            </c:numRef>
          </c:val>
        </c:ser>
        <c:ser>
          <c:idx val="1"/>
          <c:order val="1"/>
          <c:tx>
            <c:strRef>
              <c:f>Sheet4!$I$50</c:f>
              <c:strCache>
                <c:ptCount val="1"/>
                <c:pt idx="0">
                  <c:v>PHR (HR2 SB)</c:v>
                </c:pt>
              </c:strCache>
            </c:strRef>
          </c:tx>
          <c:invertIfNegative val="0"/>
          <c:dLbls>
            <c:numFmt formatCode="0%" sourceLinked="0"/>
            <c:showLegendKey val="0"/>
            <c:showVal val="1"/>
            <c:showCatName val="0"/>
            <c:showSerName val="0"/>
            <c:showPercent val="0"/>
            <c:showBubbleSize val="0"/>
            <c:showLeaderLines val="0"/>
          </c:dLbls>
          <c:cat>
            <c:strRef>
              <c:f>Sheet4!$G$51:$G$55</c:f>
              <c:strCache>
                <c:ptCount val="5"/>
                <c:pt idx="0">
                  <c:v>Schneller Panel</c:v>
                </c:pt>
                <c:pt idx="1">
                  <c:v>Black Tplastic</c:v>
                </c:pt>
                <c:pt idx="2">
                  <c:v>Alum 950 Tape</c:v>
                </c:pt>
                <c:pt idx="3">
                  <c:v>Honeycomb A</c:v>
                </c:pt>
                <c:pt idx="4">
                  <c:v>Honeycomb B</c:v>
                </c:pt>
              </c:strCache>
            </c:strRef>
          </c:cat>
          <c:val>
            <c:numRef>
              <c:f>Sheet4!$I$51:$I$55</c:f>
              <c:numCache>
                <c:formatCode>0.0%</c:formatCode>
                <c:ptCount val="5"/>
                <c:pt idx="0">
                  <c:v>3.4866559827679305E-2</c:v>
                </c:pt>
                <c:pt idx="1">
                  <c:v>6.2886613610027231E-2</c:v>
                </c:pt>
                <c:pt idx="2">
                  <c:v>2.5373763710234091E-2</c:v>
                </c:pt>
                <c:pt idx="3">
                  <c:v>4.8931515446462785E-2</c:v>
                </c:pt>
                <c:pt idx="4">
                  <c:v>5.2861169368162222E-2</c:v>
                </c:pt>
              </c:numCache>
            </c:numRef>
          </c:val>
        </c:ser>
        <c:ser>
          <c:idx val="0"/>
          <c:order val="2"/>
          <c:tx>
            <c:strRef>
              <c:f>Sheet4!$J$50</c:f>
              <c:strCache>
                <c:ptCount val="1"/>
                <c:pt idx="0">
                  <c:v>PHR (925W)</c:v>
                </c:pt>
              </c:strCache>
            </c:strRef>
          </c:tx>
          <c:invertIfNegative val="0"/>
          <c:dLbls>
            <c:numFmt formatCode="0%" sourceLinked="0"/>
            <c:showLegendKey val="0"/>
            <c:showVal val="1"/>
            <c:showCatName val="0"/>
            <c:showSerName val="0"/>
            <c:showPercent val="0"/>
            <c:showBubbleSize val="0"/>
            <c:showLeaderLines val="0"/>
          </c:dLbls>
          <c:cat>
            <c:strRef>
              <c:f>Sheet4!$G$51:$G$55</c:f>
              <c:strCache>
                <c:ptCount val="5"/>
                <c:pt idx="0">
                  <c:v>Schneller Panel</c:v>
                </c:pt>
                <c:pt idx="1">
                  <c:v>Black Tplastic</c:v>
                </c:pt>
                <c:pt idx="2">
                  <c:v>Alum 950 Tape</c:v>
                </c:pt>
                <c:pt idx="3">
                  <c:v>Honeycomb A</c:v>
                </c:pt>
                <c:pt idx="4">
                  <c:v>Honeycomb B</c:v>
                </c:pt>
              </c:strCache>
            </c:strRef>
          </c:cat>
          <c:val>
            <c:numRef>
              <c:f>Sheet4!$J$51:$J$55</c:f>
              <c:numCache>
                <c:formatCode>0.0%</c:formatCode>
                <c:ptCount val="5"/>
                <c:pt idx="0">
                  <c:v>2.4979243466340176E-2</c:v>
                </c:pt>
                <c:pt idx="1">
                  <c:v>0.16421073679577389</c:v>
                </c:pt>
                <c:pt idx="2">
                  <c:v>6.063808982384105E-2</c:v>
                </c:pt>
                <c:pt idx="3">
                  <c:v>7.2911773471719468E-2</c:v>
                </c:pt>
                <c:pt idx="4">
                  <c:v>9.174055163335898E-2</c:v>
                </c:pt>
              </c:numCache>
            </c:numRef>
          </c:val>
        </c:ser>
        <c:ser>
          <c:idx val="3"/>
          <c:order val="3"/>
          <c:tx>
            <c:strRef>
              <c:f>Sheet4!$K$50</c:f>
              <c:strCache>
                <c:ptCount val="1"/>
                <c:pt idx="0">
                  <c:v>PHR (2K Watt)</c:v>
                </c:pt>
              </c:strCache>
            </c:strRef>
          </c:tx>
          <c:invertIfNegative val="0"/>
          <c:dLbls>
            <c:numFmt formatCode="0%" sourceLinked="0"/>
            <c:showLegendKey val="0"/>
            <c:showVal val="1"/>
            <c:showCatName val="0"/>
            <c:showSerName val="0"/>
            <c:showPercent val="0"/>
            <c:showBubbleSize val="0"/>
            <c:showLeaderLines val="0"/>
          </c:dLbls>
          <c:cat>
            <c:strRef>
              <c:f>Sheet4!$G$51:$G$55</c:f>
              <c:strCache>
                <c:ptCount val="5"/>
                <c:pt idx="0">
                  <c:v>Schneller Panel</c:v>
                </c:pt>
                <c:pt idx="1">
                  <c:v>Black Tplastic</c:v>
                </c:pt>
                <c:pt idx="2">
                  <c:v>Alum 950 Tape</c:v>
                </c:pt>
                <c:pt idx="3">
                  <c:v>Honeycomb A</c:v>
                </c:pt>
                <c:pt idx="4">
                  <c:v>Honeycomb B</c:v>
                </c:pt>
              </c:strCache>
            </c:strRef>
          </c:cat>
          <c:val>
            <c:numRef>
              <c:f>Sheet4!$K$51:$K$55</c:f>
              <c:numCache>
                <c:formatCode>0.0%</c:formatCode>
                <c:ptCount val="5"/>
                <c:pt idx="0">
                  <c:v>3.4477643206836266E-2</c:v>
                </c:pt>
                <c:pt idx="1">
                  <c:v>9.4286515768614215E-2</c:v>
                </c:pt>
                <c:pt idx="2">
                  <c:v>8.398227635366938E-2</c:v>
                </c:pt>
                <c:pt idx="3">
                  <c:v>4.6206822450691465E-2</c:v>
                </c:pt>
                <c:pt idx="4">
                  <c:v>4.0350098842101466E-2</c:v>
                </c:pt>
              </c:numCache>
            </c:numRef>
          </c:val>
        </c:ser>
        <c:dLbls>
          <c:showLegendKey val="0"/>
          <c:showVal val="0"/>
          <c:showCatName val="0"/>
          <c:showSerName val="0"/>
          <c:showPercent val="0"/>
          <c:showBubbleSize val="0"/>
        </c:dLbls>
        <c:gapWidth val="150"/>
        <c:shape val="box"/>
        <c:axId val="33676672"/>
        <c:axId val="32834688"/>
        <c:axId val="0"/>
      </c:bar3DChart>
      <c:catAx>
        <c:axId val="33676672"/>
        <c:scaling>
          <c:orientation val="minMax"/>
        </c:scaling>
        <c:delete val="0"/>
        <c:axPos val="b"/>
        <c:numFmt formatCode="General" sourceLinked="1"/>
        <c:majorTickMark val="out"/>
        <c:minorTickMark val="none"/>
        <c:tickLblPos val="nextTo"/>
        <c:crossAx val="32834688"/>
        <c:crosses val="autoZero"/>
        <c:auto val="1"/>
        <c:lblAlgn val="ctr"/>
        <c:lblOffset val="100"/>
        <c:noMultiLvlLbl val="0"/>
      </c:catAx>
      <c:valAx>
        <c:axId val="32834688"/>
        <c:scaling>
          <c:orientation val="minMax"/>
        </c:scaling>
        <c:delete val="0"/>
        <c:axPos val="l"/>
        <c:majorGridlines/>
        <c:title>
          <c:tx>
            <c:rich>
              <a:bodyPr rot="-5400000" vert="horz"/>
              <a:lstStyle/>
              <a:p>
                <a:pPr>
                  <a:defRPr/>
                </a:pPr>
                <a:r>
                  <a:rPr lang="en-US"/>
                  <a:t>% STDEV</a:t>
                </a:r>
              </a:p>
            </c:rich>
          </c:tx>
          <c:layout/>
          <c:overlay val="0"/>
        </c:title>
        <c:numFmt formatCode="0%" sourceLinked="0"/>
        <c:majorTickMark val="out"/>
        <c:minorTickMark val="none"/>
        <c:tickLblPos val="nextTo"/>
        <c:crossAx val="33676672"/>
        <c:crosses val="autoZero"/>
        <c:crossBetween val="between"/>
      </c:valAx>
      <c:spPr>
        <a:noFill/>
        <a:ln w="25400">
          <a:noFill/>
        </a:ln>
      </c:spPr>
    </c:plotArea>
    <c:legend>
      <c:legendPos val="r"/>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800" b="1" i="0" baseline="0">
                <a:effectLst/>
              </a:rPr>
              <a:t>Hot Surface Ignition vs Standard Burner (TTP)</a:t>
            </a:r>
            <a:endParaRPr lang="en-US">
              <a:effectLst/>
            </a:endParaRPr>
          </a:p>
        </c:rich>
      </c:tx>
      <c:layout/>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2"/>
          <c:order val="0"/>
          <c:tx>
            <c:strRef>
              <c:f>Sheet4!$B$57</c:f>
              <c:strCache>
                <c:ptCount val="1"/>
                <c:pt idx="0">
                  <c:v>TTP (OSU SB)</c:v>
                </c:pt>
              </c:strCache>
            </c:strRef>
          </c:tx>
          <c:invertIfNegative val="0"/>
          <c:dLbls>
            <c:showLegendKey val="0"/>
            <c:showVal val="1"/>
            <c:showCatName val="0"/>
            <c:showSerName val="0"/>
            <c:showPercent val="0"/>
            <c:showBubbleSize val="0"/>
            <c:showLeaderLines val="0"/>
          </c:dLbls>
          <c:cat>
            <c:strRef>
              <c:f>Sheet4!$A$58:$A$62</c:f>
              <c:strCache>
                <c:ptCount val="5"/>
                <c:pt idx="0">
                  <c:v>Schneller Panel</c:v>
                </c:pt>
                <c:pt idx="1">
                  <c:v>Black Tplastic</c:v>
                </c:pt>
                <c:pt idx="2">
                  <c:v>Alum 950 Tape</c:v>
                </c:pt>
                <c:pt idx="3">
                  <c:v>Honeycomb A</c:v>
                </c:pt>
                <c:pt idx="4">
                  <c:v>Honeycomb B</c:v>
                </c:pt>
              </c:strCache>
            </c:strRef>
          </c:cat>
          <c:val>
            <c:numRef>
              <c:f>Sheet4!$B$58:$B$62</c:f>
              <c:numCache>
                <c:formatCode>0</c:formatCode>
                <c:ptCount val="5"/>
                <c:pt idx="0">
                  <c:v>44.6</c:v>
                </c:pt>
                <c:pt idx="1">
                  <c:v>50.2</c:v>
                </c:pt>
                <c:pt idx="2">
                  <c:v>52.4</c:v>
                </c:pt>
                <c:pt idx="3">
                  <c:v>26.6</c:v>
                </c:pt>
                <c:pt idx="4">
                  <c:v>28.6</c:v>
                </c:pt>
              </c:numCache>
            </c:numRef>
          </c:val>
        </c:ser>
        <c:ser>
          <c:idx val="1"/>
          <c:order val="1"/>
          <c:tx>
            <c:strRef>
              <c:f>Sheet4!$C$57</c:f>
              <c:strCache>
                <c:ptCount val="1"/>
                <c:pt idx="0">
                  <c:v>TTP (HR2 SB)</c:v>
                </c:pt>
              </c:strCache>
            </c:strRef>
          </c:tx>
          <c:invertIfNegative val="0"/>
          <c:dLbls>
            <c:showLegendKey val="0"/>
            <c:showVal val="1"/>
            <c:showCatName val="0"/>
            <c:showSerName val="0"/>
            <c:showPercent val="0"/>
            <c:showBubbleSize val="0"/>
            <c:showLeaderLines val="0"/>
          </c:dLbls>
          <c:cat>
            <c:strRef>
              <c:f>Sheet4!$A$58:$A$62</c:f>
              <c:strCache>
                <c:ptCount val="5"/>
                <c:pt idx="0">
                  <c:v>Schneller Panel</c:v>
                </c:pt>
                <c:pt idx="1">
                  <c:v>Black Tplastic</c:v>
                </c:pt>
                <c:pt idx="2">
                  <c:v>Alum 950 Tape</c:v>
                </c:pt>
                <c:pt idx="3">
                  <c:v>Honeycomb A</c:v>
                </c:pt>
                <c:pt idx="4">
                  <c:v>Honeycomb B</c:v>
                </c:pt>
              </c:strCache>
            </c:strRef>
          </c:cat>
          <c:val>
            <c:numRef>
              <c:f>Sheet4!$C$58:$C$62</c:f>
              <c:numCache>
                <c:formatCode>0</c:formatCode>
                <c:ptCount val="5"/>
                <c:pt idx="0">
                  <c:v>52.4</c:v>
                </c:pt>
                <c:pt idx="1">
                  <c:v>42.2</c:v>
                </c:pt>
                <c:pt idx="2">
                  <c:v>59.4</c:v>
                </c:pt>
                <c:pt idx="3">
                  <c:v>27.2</c:v>
                </c:pt>
                <c:pt idx="4">
                  <c:v>25.4</c:v>
                </c:pt>
              </c:numCache>
            </c:numRef>
          </c:val>
        </c:ser>
        <c:ser>
          <c:idx val="0"/>
          <c:order val="2"/>
          <c:tx>
            <c:strRef>
              <c:f>Sheet4!$D$57</c:f>
              <c:strCache>
                <c:ptCount val="1"/>
                <c:pt idx="0">
                  <c:v>TTP (925W)</c:v>
                </c:pt>
              </c:strCache>
            </c:strRef>
          </c:tx>
          <c:invertIfNegative val="0"/>
          <c:dLbls>
            <c:spPr>
              <a:noFill/>
            </c:spPr>
            <c:showLegendKey val="0"/>
            <c:showVal val="1"/>
            <c:showCatName val="0"/>
            <c:showSerName val="0"/>
            <c:showPercent val="0"/>
            <c:showBubbleSize val="0"/>
            <c:showLeaderLines val="0"/>
          </c:dLbls>
          <c:cat>
            <c:strRef>
              <c:f>Sheet4!$A$58:$A$62</c:f>
              <c:strCache>
                <c:ptCount val="5"/>
                <c:pt idx="0">
                  <c:v>Schneller Panel</c:v>
                </c:pt>
                <c:pt idx="1">
                  <c:v>Black Tplastic</c:v>
                </c:pt>
                <c:pt idx="2">
                  <c:v>Alum 950 Tape</c:v>
                </c:pt>
                <c:pt idx="3">
                  <c:v>Honeycomb A</c:v>
                </c:pt>
                <c:pt idx="4">
                  <c:v>Honeycomb B</c:v>
                </c:pt>
              </c:strCache>
            </c:strRef>
          </c:cat>
          <c:val>
            <c:numRef>
              <c:f>Sheet4!$D$58:$D$62</c:f>
              <c:numCache>
                <c:formatCode>0</c:formatCode>
                <c:ptCount val="5"/>
                <c:pt idx="0">
                  <c:v>45.4</c:v>
                </c:pt>
                <c:pt idx="1">
                  <c:v>36.5</c:v>
                </c:pt>
                <c:pt idx="2">
                  <c:v>54.2</c:v>
                </c:pt>
                <c:pt idx="3">
                  <c:v>22.6</c:v>
                </c:pt>
                <c:pt idx="4">
                  <c:v>22.2</c:v>
                </c:pt>
              </c:numCache>
            </c:numRef>
          </c:val>
        </c:ser>
        <c:ser>
          <c:idx val="3"/>
          <c:order val="3"/>
          <c:tx>
            <c:strRef>
              <c:f>Sheet4!$E$57</c:f>
              <c:strCache>
                <c:ptCount val="1"/>
                <c:pt idx="0">
                  <c:v>TTP (2k Watt)</c:v>
                </c:pt>
              </c:strCache>
            </c:strRef>
          </c:tx>
          <c:invertIfNegative val="0"/>
          <c:dLbls>
            <c:showLegendKey val="0"/>
            <c:showVal val="1"/>
            <c:showCatName val="0"/>
            <c:showSerName val="0"/>
            <c:showPercent val="0"/>
            <c:showBubbleSize val="0"/>
            <c:showLeaderLines val="0"/>
          </c:dLbls>
          <c:cat>
            <c:strRef>
              <c:f>Sheet4!$A$58:$A$62</c:f>
              <c:strCache>
                <c:ptCount val="5"/>
                <c:pt idx="0">
                  <c:v>Schneller Panel</c:v>
                </c:pt>
                <c:pt idx="1">
                  <c:v>Black Tplastic</c:v>
                </c:pt>
                <c:pt idx="2">
                  <c:v>Alum 950 Tape</c:v>
                </c:pt>
                <c:pt idx="3">
                  <c:v>Honeycomb A</c:v>
                </c:pt>
                <c:pt idx="4">
                  <c:v>Honeycomb B</c:v>
                </c:pt>
              </c:strCache>
            </c:strRef>
          </c:cat>
          <c:val>
            <c:numRef>
              <c:f>Sheet4!$E$58:$E$62</c:f>
              <c:numCache>
                <c:formatCode>0</c:formatCode>
                <c:ptCount val="5"/>
                <c:pt idx="0">
                  <c:v>37.75</c:v>
                </c:pt>
                <c:pt idx="1">
                  <c:v>27.4</c:v>
                </c:pt>
                <c:pt idx="2">
                  <c:v>43</c:v>
                </c:pt>
                <c:pt idx="3">
                  <c:v>17.2</c:v>
                </c:pt>
                <c:pt idx="4">
                  <c:v>21.8</c:v>
                </c:pt>
              </c:numCache>
            </c:numRef>
          </c:val>
        </c:ser>
        <c:dLbls>
          <c:showLegendKey val="0"/>
          <c:showVal val="0"/>
          <c:showCatName val="0"/>
          <c:showSerName val="0"/>
          <c:showPercent val="0"/>
          <c:showBubbleSize val="0"/>
        </c:dLbls>
        <c:gapWidth val="150"/>
        <c:shape val="box"/>
        <c:axId val="41358848"/>
        <c:axId val="41373696"/>
        <c:axId val="0"/>
      </c:bar3DChart>
      <c:catAx>
        <c:axId val="41358848"/>
        <c:scaling>
          <c:orientation val="minMax"/>
        </c:scaling>
        <c:delete val="0"/>
        <c:axPos val="b"/>
        <c:numFmt formatCode="General" sourceLinked="1"/>
        <c:majorTickMark val="out"/>
        <c:minorTickMark val="none"/>
        <c:tickLblPos val="nextTo"/>
        <c:crossAx val="41373696"/>
        <c:crosses val="autoZero"/>
        <c:auto val="1"/>
        <c:lblAlgn val="ctr"/>
        <c:lblOffset val="100"/>
        <c:noMultiLvlLbl val="0"/>
      </c:catAx>
      <c:valAx>
        <c:axId val="41373696"/>
        <c:scaling>
          <c:orientation val="minMax"/>
        </c:scaling>
        <c:delete val="0"/>
        <c:axPos val="l"/>
        <c:majorGridlines/>
        <c:title>
          <c:tx>
            <c:rich>
              <a:bodyPr rot="-5400000" vert="horz"/>
              <a:lstStyle/>
              <a:p>
                <a:pPr>
                  <a:defRPr/>
                </a:pPr>
                <a:r>
                  <a:rPr lang="en-US"/>
                  <a:t>Seconds</a:t>
                </a:r>
              </a:p>
            </c:rich>
          </c:tx>
          <c:layout/>
          <c:overlay val="0"/>
        </c:title>
        <c:numFmt formatCode="0" sourceLinked="1"/>
        <c:majorTickMark val="out"/>
        <c:minorTickMark val="none"/>
        <c:tickLblPos val="nextTo"/>
        <c:crossAx val="41358848"/>
        <c:crosses val="autoZero"/>
        <c:crossBetween val="between"/>
      </c:valAx>
      <c:spPr>
        <a:noFill/>
        <a:ln w="25400">
          <a:noFill/>
        </a:ln>
      </c:spPr>
    </c:plotArea>
    <c:legend>
      <c:legendPos val="r"/>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TTP (Repeatability)</a:t>
            </a:r>
          </a:p>
        </c:rich>
      </c:tx>
      <c:layout/>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2"/>
          <c:order val="0"/>
          <c:tx>
            <c:strRef>
              <c:f>Sheet4!$H$57</c:f>
              <c:strCache>
                <c:ptCount val="1"/>
                <c:pt idx="0">
                  <c:v>TTP (OSU SB)</c:v>
                </c:pt>
              </c:strCache>
            </c:strRef>
          </c:tx>
          <c:invertIfNegative val="0"/>
          <c:dLbls>
            <c:numFmt formatCode="0%" sourceLinked="0"/>
            <c:showLegendKey val="0"/>
            <c:showVal val="1"/>
            <c:showCatName val="0"/>
            <c:showSerName val="0"/>
            <c:showPercent val="0"/>
            <c:showBubbleSize val="0"/>
            <c:showLeaderLines val="0"/>
          </c:dLbls>
          <c:cat>
            <c:strRef>
              <c:f>Sheet4!$G$58:$G$62</c:f>
              <c:strCache>
                <c:ptCount val="5"/>
                <c:pt idx="0">
                  <c:v>Schneller Panel</c:v>
                </c:pt>
                <c:pt idx="1">
                  <c:v>Black Tplastic</c:v>
                </c:pt>
                <c:pt idx="2">
                  <c:v>Alum 950 Tape</c:v>
                </c:pt>
                <c:pt idx="3">
                  <c:v>Honeycomb A</c:v>
                </c:pt>
                <c:pt idx="4">
                  <c:v>Honeycomb B</c:v>
                </c:pt>
              </c:strCache>
            </c:strRef>
          </c:cat>
          <c:val>
            <c:numRef>
              <c:f>Sheet4!$H$58:$H$62</c:f>
              <c:numCache>
                <c:formatCode>0.0%</c:formatCode>
                <c:ptCount val="5"/>
                <c:pt idx="0">
                  <c:v>3.4003925758078701E-2</c:v>
                </c:pt>
                <c:pt idx="1">
                  <c:v>0.16630782043618944</c:v>
                </c:pt>
                <c:pt idx="2">
                  <c:v>4.3934597073363883E-2</c:v>
                </c:pt>
                <c:pt idx="3">
                  <c:v>4.286373778568188E-2</c:v>
                </c:pt>
                <c:pt idx="4">
                  <c:v>0.21638809016455651</c:v>
                </c:pt>
              </c:numCache>
            </c:numRef>
          </c:val>
        </c:ser>
        <c:ser>
          <c:idx val="1"/>
          <c:order val="1"/>
          <c:tx>
            <c:strRef>
              <c:f>Sheet4!$I$57</c:f>
              <c:strCache>
                <c:ptCount val="1"/>
                <c:pt idx="0">
                  <c:v>TTP (HR2 SB)</c:v>
                </c:pt>
              </c:strCache>
            </c:strRef>
          </c:tx>
          <c:invertIfNegative val="0"/>
          <c:dLbls>
            <c:numFmt formatCode="0%" sourceLinked="0"/>
            <c:showLegendKey val="0"/>
            <c:showVal val="1"/>
            <c:showCatName val="0"/>
            <c:showSerName val="0"/>
            <c:showPercent val="0"/>
            <c:showBubbleSize val="0"/>
            <c:showLeaderLines val="0"/>
          </c:dLbls>
          <c:cat>
            <c:strRef>
              <c:f>Sheet4!$G$58:$G$62</c:f>
              <c:strCache>
                <c:ptCount val="5"/>
                <c:pt idx="0">
                  <c:v>Schneller Panel</c:v>
                </c:pt>
                <c:pt idx="1">
                  <c:v>Black Tplastic</c:v>
                </c:pt>
                <c:pt idx="2">
                  <c:v>Alum 950 Tape</c:v>
                </c:pt>
                <c:pt idx="3">
                  <c:v>Honeycomb A</c:v>
                </c:pt>
                <c:pt idx="4">
                  <c:v>Honeycomb B</c:v>
                </c:pt>
              </c:strCache>
            </c:strRef>
          </c:cat>
          <c:val>
            <c:numRef>
              <c:f>Sheet4!$I$58:$I$62</c:f>
              <c:numCache>
                <c:formatCode>0.0%</c:formatCode>
                <c:ptCount val="5"/>
                <c:pt idx="0">
                  <c:v>2.1759072998075151E-2</c:v>
                </c:pt>
                <c:pt idx="1">
                  <c:v>0.1768541057539835</c:v>
                </c:pt>
                <c:pt idx="2">
                  <c:v>3.0582326809065571E-2</c:v>
                </c:pt>
                <c:pt idx="3">
                  <c:v>6.0410576195422741E-2</c:v>
                </c:pt>
                <c:pt idx="4">
                  <c:v>0.22026142882991109</c:v>
                </c:pt>
              </c:numCache>
            </c:numRef>
          </c:val>
        </c:ser>
        <c:ser>
          <c:idx val="0"/>
          <c:order val="2"/>
          <c:tx>
            <c:strRef>
              <c:f>Sheet4!$J$57</c:f>
              <c:strCache>
                <c:ptCount val="1"/>
                <c:pt idx="0">
                  <c:v>TTP (925W)</c:v>
                </c:pt>
              </c:strCache>
            </c:strRef>
          </c:tx>
          <c:invertIfNegative val="0"/>
          <c:dLbls>
            <c:numFmt formatCode="0%" sourceLinked="0"/>
            <c:showLegendKey val="0"/>
            <c:showVal val="1"/>
            <c:showCatName val="0"/>
            <c:showSerName val="0"/>
            <c:showPercent val="0"/>
            <c:showBubbleSize val="0"/>
            <c:showLeaderLines val="0"/>
          </c:dLbls>
          <c:cat>
            <c:strRef>
              <c:f>Sheet4!$G$58:$G$62</c:f>
              <c:strCache>
                <c:ptCount val="5"/>
                <c:pt idx="0">
                  <c:v>Schneller Panel</c:v>
                </c:pt>
                <c:pt idx="1">
                  <c:v>Black Tplastic</c:v>
                </c:pt>
                <c:pt idx="2">
                  <c:v>Alum 950 Tape</c:v>
                </c:pt>
                <c:pt idx="3">
                  <c:v>Honeycomb A</c:v>
                </c:pt>
                <c:pt idx="4">
                  <c:v>Honeycomb B</c:v>
                </c:pt>
              </c:strCache>
            </c:strRef>
          </c:cat>
          <c:val>
            <c:numRef>
              <c:f>Sheet4!$J$58:$J$62</c:f>
              <c:numCache>
                <c:formatCode>0.0%</c:formatCode>
                <c:ptCount val="5"/>
                <c:pt idx="0">
                  <c:v>2.5113996147558108E-2</c:v>
                </c:pt>
                <c:pt idx="1">
                  <c:v>0.13880076852575948</c:v>
                </c:pt>
                <c:pt idx="2">
                  <c:v>2.4056097436172135E-2</c:v>
                </c:pt>
                <c:pt idx="3">
                  <c:v>6.710509242523495E-2</c:v>
                </c:pt>
                <c:pt idx="4">
                  <c:v>0.17848299780323404</c:v>
                </c:pt>
              </c:numCache>
            </c:numRef>
          </c:val>
        </c:ser>
        <c:ser>
          <c:idx val="3"/>
          <c:order val="3"/>
          <c:tx>
            <c:strRef>
              <c:f>Sheet4!$K$57</c:f>
              <c:strCache>
                <c:ptCount val="1"/>
                <c:pt idx="0">
                  <c:v>TTP (2k Watt)</c:v>
                </c:pt>
              </c:strCache>
            </c:strRef>
          </c:tx>
          <c:invertIfNegative val="0"/>
          <c:dLbls>
            <c:numFmt formatCode="0%" sourceLinked="0"/>
            <c:showLegendKey val="0"/>
            <c:showVal val="1"/>
            <c:showCatName val="0"/>
            <c:showSerName val="0"/>
            <c:showPercent val="0"/>
            <c:showBubbleSize val="0"/>
            <c:showLeaderLines val="0"/>
          </c:dLbls>
          <c:cat>
            <c:strRef>
              <c:f>Sheet4!$G$58:$G$62</c:f>
              <c:strCache>
                <c:ptCount val="5"/>
                <c:pt idx="0">
                  <c:v>Schneller Panel</c:v>
                </c:pt>
                <c:pt idx="1">
                  <c:v>Black Tplastic</c:v>
                </c:pt>
                <c:pt idx="2">
                  <c:v>Alum 950 Tape</c:v>
                </c:pt>
                <c:pt idx="3">
                  <c:v>Honeycomb A</c:v>
                </c:pt>
                <c:pt idx="4">
                  <c:v>Honeycomb B</c:v>
                </c:pt>
              </c:strCache>
            </c:strRef>
          </c:cat>
          <c:val>
            <c:numRef>
              <c:f>Sheet4!$K$58:$K$62</c:f>
              <c:numCache>
                <c:formatCode>0.0%</c:formatCode>
                <c:ptCount val="5"/>
                <c:pt idx="0">
                  <c:v>1.3245033112582781E-2</c:v>
                </c:pt>
                <c:pt idx="1">
                  <c:v>0.11425164848539046</c:v>
                </c:pt>
                <c:pt idx="2">
                  <c:v>4.9333031245573082E-2</c:v>
                </c:pt>
                <c:pt idx="3">
                  <c:v>6.3688669477344903E-2</c:v>
                </c:pt>
                <c:pt idx="4">
                  <c:v>5.0249775917905144E-2</c:v>
                </c:pt>
              </c:numCache>
            </c:numRef>
          </c:val>
        </c:ser>
        <c:dLbls>
          <c:showLegendKey val="0"/>
          <c:showVal val="0"/>
          <c:showCatName val="0"/>
          <c:showSerName val="0"/>
          <c:showPercent val="0"/>
          <c:showBubbleSize val="0"/>
        </c:dLbls>
        <c:gapWidth val="150"/>
        <c:shape val="box"/>
        <c:axId val="41390848"/>
        <c:axId val="41392384"/>
        <c:axId val="0"/>
      </c:bar3DChart>
      <c:catAx>
        <c:axId val="41390848"/>
        <c:scaling>
          <c:orientation val="minMax"/>
        </c:scaling>
        <c:delete val="0"/>
        <c:axPos val="b"/>
        <c:numFmt formatCode="General" sourceLinked="1"/>
        <c:majorTickMark val="out"/>
        <c:minorTickMark val="none"/>
        <c:tickLblPos val="nextTo"/>
        <c:crossAx val="41392384"/>
        <c:crosses val="autoZero"/>
        <c:auto val="1"/>
        <c:lblAlgn val="ctr"/>
        <c:lblOffset val="100"/>
        <c:noMultiLvlLbl val="0"/>
      </c:catAx>
      <c:valAx>
        <c:axId val="41392384"/>
        <c:scaling>
          <c:orientation val="minMax"/>
        </c:scaling>
        <c:delete val="0"/>
        <c:axPos val="l"/>
        <c:majorGridlines/>
        <c:title>
          <c:tx>
            <c:rich>
              <a:bodyPr rot="-5400000" vert="horz"/>
              <a:lstStyle/>
              <a:p>
                <a:pPr>
                  <a:defRPr/>
                </a:pPr>
                <a:r>
                  <a:rPr lang="en-US"/>
                  <a:t>% STDEV</a:t>
                </a:r>
              </a:p>
            </c:rich>
          </c:tx>
          <c:layout/>
          <c:overlay val="0"/>
        </c:title>
        <c:numFmt formatCode="0%" sourceLinked="0"/>
        <c:majorTickMark val="out"/>
        <c:minorTickMark val="none"/>
        <c:tickLblPos val="nextTo"/>
        <c:crossAx val="41390848"/>
        <c:crosses val="autoZero"/>
        <c:crossBetween val="between"/>
      </c:valAx>
      <c:spPr>
        <a:noFill/>
        <a:ln w="25400">
          <a:noFill/>
        </a:ln>
      </c:spPr>
    </c:plotArea>
    <c:legend>
      <c:legendPos val="r"/>
      <c:layout/>
      <c:overlay val="0"/>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Hot</a:t>
            </a:r>
            <a:r>
              <a:rPr lang="en-US" baseline="0"/>
              <a:t> Surface Ignition vs Standard Burner (</a:t>
            </a:r>
            <a:r>
              <a:rPr lang="en-US"/>
              <a:t>2-min</a:t>
            </a:r>
            <a:r>
              <a:rPr lang="en-US" baseline="0"/>
              <a:t> THR)</a:t>
            </a:r>
            <a:endParaRPr lang="en-US"/>
          </a:p>
        </c:rich>
      </c:tx>
      <c:layout/>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2"/>
          <c:order val="0"/>
          <c:tx>
            <c:strRef>
              <c:f>Sheet4!$B$64</c:f>
              <c:strCache>
                <c:ptCount val="1"/>
                <c:pt idx="0">
                  <c:v>THR (OSU SB)</c:v>
                </c:pt>
              </c:strCache>
            </c:strRef>
          </c:tx>
          <c:invertIfNegative val="0"/>
          <c:dLbls>
            <c:showLegendKey val="0"/>
            <c:showVal val="1"/>
            <c:showCatName val="0"/>
            <c:showSerName val="0"/>
            <c:showPercent val="0"/>
            <c:showBubbleSize val="0"/>
            <c:showLeaderLines val="0"/>
          </c:dLbls>
          <c:cat>
            <c:strRef>
              <c:f>Sheet4!$A$65:$A$69</c:f>
              <c:strCache>
                <c:ptCount val="5"/>
                <c:pt idx="0">
                  <c:v>Schneller Panel</c:v>
                </c:pt>
                <c:pt idx="1">
                  <c:v>Black Tplastic</c:v>
                </c:pt>
                <c:pt idx="2">
                  <c:v>Alum 950 Tape</c:v>
                </c:pt>
                <c:pt idx="3">
                  <c:v>Honeycomb A</c:v>
                </c:pt>
                <c:pt idx="4">
                  <c:v>Honeycomb B</c:v>
                </c:pt>
              </c:strCache>
            </c:strRef>
          </c:cat>
          <c:val>
            <c:numRef>
              <c:f>Sheet4!$B$65:$B$69</c:f>
              <c:numCache>
                <c:formatCode>0</c:formatCode>
                <c:ptCount val="5"/>
                <c:pt idx="0">
                  <c:v>37.320000000000007</c:v>
                </c:pt>
                <c:pt idx="1">
                  <c:v>78.28</c:v>
                </c:pt>
                <c:pt idx="2">
                  <c:v>41.679999999999993</c:v>
                </c:pt>
                <c:pt idx="3">
                  <c:v>51.459999999999994</c:v>
                </c:pt>
                <c:pt idx="4">
                  <c:v>57.239999999999995</c:v>
                </c:pt>
              </c:numCache>
            </c:numRef>
          </c:val>
        </c:ser>
        <c:ser>
          <c:idx val="1"/>
          <c:order val="1"/>
          <c:tx>
            <c:strRef>
              <c:f>Sheet4!$C$64</c:f>
              <c:strCache>
                <c:ptCount val="1"/>
                <c:pt idx="0">
                  <c:v>THR (HR2 SB)</c:v>
                </c:pt>
              </c:strCache>
            </c:strRef>
          </c:tx>
          <c:invertIfNegative val="0"/>
          <c:dLbls>
            <c:showLegendKey val="0"/>
            <c:showVal val="1"/>
            <c:showCatName val="0"/>
            <c:showSerName val="0"/>
            <c:showPercent val="0"/>
            <c:showBubbleSize val="0"/>
            <c:showLeaderLines val="0"/>
          </c:dLbls>
          <c:cat>
            <c:strRef>
              <c:f>Sheet4!$A$65:$A$69</c:f>
              <c:strCache>
                <c:ptCount val="5"/>
                <c:pt idx="0">
                  <c:v>Schneller Panel</c:v>
                </c:pt>
                <c:pt idx="1">
                  <c:v>Black Tplastic</c:v>
                </c:pt>
                <c:pt idx="2">
                  <c:v>Alum 950 Tape</c:v>
                </c:pt>
                <c:pt idx="3">
                  <c:v>Honeycomb A</c:v>
                </c:pt>
                <c:pt idx="4">
                  <c:v>Honeycomb B</c:v>
                </c:pt>
              </c:strCache>
            </c:strRef>
          </c:cat>
          <c:val>
            <c:numRef>
              <c:f>Sheet4!$C$65:$C$69</c:f>
              <c:numCache>
                <c:formatCode>0</c:formatCode>
                <c:ptCount val="5"/>
                <c:pt idx="0">
                  <c:v>38.980000000000004</c:v>
                </c:pt>
                <c:pt idx="1">
                  <c:v>84.82</c:v>
                </c:pt>
                <c:pt idx="2">
                  <c:v>45.019999999999996</c:v>
                </c:pt>
                <c:pt idx="3">
                  <c:v>48.480000000000004</c:v>
                </c:pt>
                <c:pt idx="4">
                  <c:v>53.660000000000004</c:v>
                </c:pt>
              </c:numCache>
            </c:numRef>
          </c:val>
        </c:ser>
        <c:ser>
          <c:idx val="0"/>
          <c:order val="2"/>
          <c:tx>
            <c:strRef>
              <c:f>Sheet4!$D$64</c:f>
              <c:strCache>
                <c:ptCount val="1"/>
                <c:pt idx="0">
                  <c:v>THR (925W)</c:v>
                </c:pt>
              </c:strCache>
            </c:strRef>
          </c:tx>
          <c:invertIfNegative val="0"/>
          <c:dLbls>
            <c:showLegendKey val="0"/>
            <c:showVal val="1"/>
            <c:showCatName val="0"/>
            <c:showSerName val="0"/>
            <c:showPercent val="0"/>
            <c:showBubbleSize val="0"/>
            <c:showLeaderLines val="0"/>
          </c:dLbls>
          <c:cat>
            <c:strRef>
              <c:f>Sheet4!$A$65:$A$69</c:f>
              <c:strCache>
                <c:ptCount val="5"/>
                <c:pt idx="0">
                  <c:v>Schneller Panel</c:v>
                </c:pt>
                <c:pt idx="1">
                  <c:v>Black Tplastic</c:v>
                </c:pt>
                <c:pt idx="2">
                  <c:v>Alum 950 Tape</c:v>
                </c:pt>
                <c:pt idx="3">
                  <c:v>Honeycomb A</c:v>
                </c:pt>
                <c:pt idx="4">
                  <c:v>Honeycomb B</c:v>
                </c:pt>
              </c:strCache>
            </c:strRef>
          </c:cat>
          <c:val>
            <c:numRef>
              <c:f>Sheet4!$D$65:$D$69</c:f>
              <c:numCache>
                <c:formatCode>0</c:formatCode>
                <c:ptCount val="5"/>
                <c:pt idx="0">
                  <c:v>35.019999999999996</c:v>
                </c:pt>
                <c:pt idx="1">
                  <c:v>81.399999999999991</c:v>
                </c:pt>
                <c:pt idx="2">
                  <c:v>42.8</c:v>
                </c:pt>
                <c:pt idx="3">
                  <c:v>44.46</c:v>
                </c:pt>
                <c:pt idx="4">
                  <c:v>44.86</c:v>
                </c:pt>
              </c:numCache>
            </c:numRef>
          </c:val>
        </c:ser>
        <c:ser>
          <c:idx val="3"/>
          <c:order val="3"/>
          <c:tx>
            <c:strRef>
              <c:f>Sheet4!$E$64</c:f>
              <c:strCache>
                <c:ptCount val="1"/>
                <c:pt idx="0">
                  <c:v>THR (2k Watt)</c:v>
                </c:pt>
              </c:strCache>
            </c:strRef>
          </c:tx>
          <c:invertIfNegative val="0"/>
          <c:dLbls>
            <c:showLegendKey val="0"/>
            <c:showVal val="1"/>
            <c:showCatName val="0"/>
            <c:showSerName val="0"/>
            <c:showPercent val="0"/>
            <c:showBubbleSize val="0"/>
            <c:showLeaderLines val="0"/>
          </c:dLbls>
          <c:cat>
            <c:strRef>
              <c:f>Sheet4!$A$65:$A$69</c:f>
              <c:strCache>
                <c:ptCount val="5"/>
                <c:pt idx="0">
                  <c:v>Schneller Panel</c:v>
                </c:pt>
                <c:pt idx="1">
                  <c:v>Black Tplastic</c:v>
                </c:pt>
                <c:pt idx="2">
                  <c:v>Alum 950 Tape</c:v>
                </c:pt>
                <c:pt idx="3">
                  <c:v>Honeycomb A</c:v>
                </c:pt>
                <c:pt idx="4">
                  <c:v>Honeycomb B</c:v>
                </c:pt>
              </c:strCache>
            </c:strRef>
          </c:cat>
          <c:val>
            <c:numRef>
              <c:f>Sheet4!$E$65:$E$69</c:f>
              <c:numCache>
                <c:formatCode>0</c:formatCode>
                <c:ptCount val="5"/>
                <c:pt idx="0">
                  <c:v>41.650000000000006</c:v>
                </c:pt>
                <c:pt idx="1">
                  <c:v>97.419999999999987</c:v>
                </c:pt>
                <c:pt idx="2">
                  <c:v>43.839999999999996</c:v>
                </c:pt>
                <c:pt idx="3">
                  <c:v>59.8</c:v>
                </c:pt>
                <c:pt idx="4">
                  <c:v>64.179999999999993</c:v>
                </c:pt>
              </c:numCache>
            </c:numRef>
          </c:val>
        </c:ser>
        <c:dLbls>
          <c:showLegendKey val="0"/>
          <c:showVal val="0"/>
          <c:showCatName val="0"/>
          <c:showSerName val="0"/>
          <c:showPercent val="0"/>
          <c:showBubbleSize val="0"/>
        </c:dLbls>
        <c:gapWidth val="150"/>
        <c:shape val="box"/>
        <c:axId val="41618816"/>
        <c:axId val="41628800"/>
        <c:axId val="0"/>
      </c:bar3DChart>
      <c:catAx>
        <c:axId val="41618816"/>
        <c:scaling>
          <c:orientation val="minMax"/>
        </c:scaling>
        <c:delete val="0"/>
        <c:axPos val="b"/>
        <c:numFmt formatCode="General" sourceLinked="1"/>
        <c:majorTickMark val="out"/>
        <c:minorTickMark val="none"/>
        <c:tickLblPos val="nextTo"/>
        <c:crossAx val="41628800"/>
        <c:crosses val="autoZero"/>
        <c:auto val="1"/>
        <c:lblAlgn val="ctr"/>
        <c:lblOffset val="100"/>
        <c:noMultiLvlLbl val="0"/>
      </c:catAx>
      <c:valAx>
        <c:axId val="41628800"/>
        <c:scaling>
          <c:orientation val="minMax"/>
        </c:scaling>
        <c:delete val="0"/>
        <c:axPos val="l"/>
        <c:majorGridlines/>
        <c:title>
          <c:tx>
            <c:rich>
              <a:bodyPr rot="-5400000" vert="horz"/>
              <a:lstStyle/>
              <a:p>
                <a:pPr>
                  <a:defRPr/>
                </a:pPr>
                <a:r>
                  <a:rPr lang="en-US"/>
                  <a:t>kW*min/m</a:t>
                </a:r>
                <a:r>
                  <a:rPr lang="en-US" baseline="30000"/>
                  <a:t>2</a:t>
                </a:r>
              </a:p>
            </c:rich>
          </c:tx>
          <c:layout/>
          <c:overlay val="0"/>
        </c:title>
        <c:numFmt formatCode="0" sourceLinked="1"/>
        <c:majorTickMark val="out"/>
        <c:minorTickMark val="none"/>
        <c:tickLblPos val="nextTo"/>
        <c:crossAx val="41618816"/>
        <c:crosses val="autoZero"/>
        <c:crossBetween val="between"/>
      </c:valAx>
      <c:spPr>
        <a:noFill/>
        <a:ln w="25400">
          <a:noFill/>
        </a:ln>
      </c:spPr>
    </c:plotArea>
    <c:legend>
      <c:legendPos val="r"/>
      <c:layout/>
      <c:overlay val="0"/>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2-min THR</a:t>
            </a:r>
            <a:r>
              <a:rPr lang="en-US" baseline="0"/>
              <a:t> (Repeatability)</a:t>
            </a:r>
            <a:endParaRPr lang="en-US"/>
          </a:p>
        </c:rich>
      </c:tx>
      <c:layout/>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2"/>
          <c:order val="0"/>
          <c:tx>
            <c:strRef>
              <c:f>Sheet4!$H$64</c:f>
              <c:strCache>
                <c:ptCount val="1"/>
                <c:pt idx="0">
                  <c:v>THR (OSU SB)</c:v>
                </c:pt>
              </c:strCache>
            </c:strRef>
          </c:tx>
          <c:invertIfNegative val="0"/>
          <c:dLbls>
            <c:numFmt formatCode="0%" sourceLinked="0"/>
            <c:showLegendKey val="0"/>
            <c:showVal val="1"/>
            <c:showCatName val="0"/>
            <c:showSerName val="0"/>
            <c:showPercent val="0"/>
            <c:showBubbleSize val="0"/>
            <c:showLeaderLines val="0"/>
          </c:dLbls>
          <c:cat>
            <c:strRef>
              <c:f>Sheet4!$G$65:$G$69</c:f>
              <c:strCache>
                <c:ptCount val="5"/>
                <c:pt idx="0">
                  <c:v>Schneller Panel</c:v>
                </c:pt>
                <c:pt idx="1">
                  <c:v>Black Tplastic</c:v>
                </c:pt>
                <c:pt idx="2">
                  <c:v>Alum 950 Tape</c:v>
                </c:pt>
                <c:pt idx="3">
                  <c:v>Honeycomb A</c:v>
                </c:pt>
                <c:pt idx="4">
                  <c:v>Honeycomb B</c:v>
                </c:pt>
              </c:strCache>
            </c:strRef>
          </c:cat>
          <c:val>
            <c:numRef>
              <c:f>Sheet4!$H$65:$H$69</c:f>
              <c:numCache>
                <c:formatCode>0.0%</c:formatCode>
                <c:ptCount val="5"/>
                <c:pt idx="0">
                  <c:v>4.3923020509419847E-2</c:v>
                </c:pt>
                <c:pt idx="1">
                  <c:v>9.05352702961702E-2</c:v>
                </c:pt>
                <c:pt idx="2">
                  <c:v>5.1328993213016816E-2</c:v>
                </c:pt>
                <c:pt idx="3">
                  <c:v>3.6629232750826954E-2</c:v>
                </c:pt>
                <c:pt idx="4">
                  <c:v>3.3481957368034672E-2</c:v>
                </c:pt>
              </c:numCache>
            </c:numRef>
          </c:val>
        </c:ser>
        <c:ser>
          <c:idx val="1"/>
          <c:order val="1"/>
          <c:tx>
            <c:strRef>
              <c:f>Sheet4!$I$64</c:f>
              <c:strCache>
                <c:ptCount val="1"/>
                <c:pt idx="0">
                  <c:v>THR (HR2 SB)</c:v>
                </c:pt>
              </c:strCache>
            </c:strRef>
          </c:tx>
          <c:invertIfNegative val="0"/>
          <c:dLbls>
            <c:numFmt formatCode="0%" sourceLinked="0"/>
            <c:showLegendKey val="0"/>
            <c:showVal val="1"/>
            <c:showCatName val="0"/>
            <c:showSerName val="0"/>
            <c:showPercent val="0"/>
            <c:showBubbleSize val="0"/>
            <c:showLeaderLines val="0"/>
          </c:dLbls>
          <c:cat>
            <c:strRef>
              <c:f>Sheet4!$G$65:$G$69</c:f>
              <c:strCache>
                <c:ptCount val="5"/>
                <c:pt idx="0">
                  <c:v>Schneller Panel</c:v>
                </c:pt>
                <c:pt idx="1">
                  <c:v>Black Tplastic</c:v>
                </c:pt>
                <c:pt idx="2">
                  <c:v>Alum 950 Tape</c:v>
                </c:pt>
                <c:pt idx="3">
                  <c:v>Honeycomb A</c:v>
                </c:pt>
                <c:pt idx="4">
                  <c:v>Honeycomb B</c:v>
                </c:pt>
              </c:strCache>
            </c:strRef>
          </c:cat>
          <c:val>
            <c:numRef>
              <c:f>Sheet4!$I$65:$I$69</c:f>
              <c:numCache>
                <c:formatCode>0.0%</c:formatCode>
                <c:ptCount val="5"/>
                <c:pt idx="0">
                  <c:v>2.5096556390755476E-2</c:v>
                </c:pt>
                <c:pt idx="1">
                  <c:v>4.4390895029389289E-2</c:v>
                </c:pt>
                <c:pt idx="2">
                  <c:v>2.0622824324185069E-2</c:v>
                </c:pt>
                <c:pt idx="3">
                  <c:v>6.5202402970727213E-2</c:v>
                </c:pt>
                <c:pt idx="4">
                  <c:v>4.795972775951441E-2</c:v>
                </c:pt>
              </c:numCache>
            </c:numRef>
          </c:val>
        </c:ser>
        <c:ser>
          <c:idx val="0"/>
          <c:order val="2"/>
          <c:tx>
            <c:strRef>
              <c:f>Sheet4!$J$64</c:f>
              <c:strCache>
                <c:ptCount val="1"/>
                <c:pt idx="0">
                  <c:v>THR (925W)</c:v>
                </c:pt>
              </c:strCache>
            </c:strRef>
          </c:tx>
          <c:invertIfNegative val="0"/>
          <c:dLbls>
            <c:numFmt formatCode="0%" sourceLinked="0"/>
            <c:showLegendKey val="0"/>
            <c:showVal val="1"/>
            <c:showCatName val="0"/>
            <c:showSerName val="0"/>
            <c:showPercent val="0"/>
            <c:showBubbleSize val="0"/>
            <c:showLeaderLines val="0"/>
          </c:dLbls>
          <c:cat>
            <c:strRef>
              <c:f>Sheet4!$G$65:$G$69</c:f>
              <c:strCache>
                <c:ptCount val="5"/>
                <c:pt idx="0">
                  <c:v>Schneller Panel</c:v>
                </c:pt>
                <c:pt idx="1">
                  <c:v>Black Tplastic</c:v>
                </c:pt>
                <c:pt idx="2">
                  <c:v>Alum 950 Tape</c:v>
                </c:pt>
                <c:pt idx="3">
                  <c:v>Honeycomb A</c:v>
                </c:pt>
                <c:pt idx="4">
                  <c:v>Honeycomb B</c:v>
                </c:pt>
              </c:strCache>
            </c:strRef>
          </c:cat>
          <c:val>
            <c:numRef>
              <c:f>Sheet4!$J$65:$J$69</c:f>
              <c:numCache>
                <c:formatCode>0.0%</c:formatCode>
                <c:ptCount val="5"/>
                <c:pt idx="0">
                  <c:v>5.0211546865410094E-2</c:v>
                </c:pt>
                <c:pt idx="1">
                  <c:v>0.10577007947954015</c:v>
                </c:pt>
                <c:pt idx="2">
                  <c:v>3.9685251755754727E-2</c:v>
                </c:pt>
                <c:pt idx="3">
                  <c:v>6.8418228118051427E-2</c:v>
                </c:pt>
                <c:pt idx="4">
                  <c:v>6.2825074465631819E-2</c:v>
                </c:pt>
              </c:numCache>
            </c:numRef>
          </c:val>
        </c:ser>
        <c:ser>
          <c:idx val="3"/>
          <c:order val="3"/>
          <c:tx>
            <c:strRef>
              <c:f>Sheet4!$K$64</c:f>
              <c:strCache>
                <c:ptCount val="1"/>
                <c:pt idx="0">
                  <c:v>THR (2k Watt)</c:v>
                </c:pt>
              </c:strCache>
            </c:strRef>
          </c:tx>
          <c:invertIfNegative val="0"/>
          <c:dLbls>
            <c:numFmt formatCode="0%" sourceLinked="0"/>
            <c:showLegendKey val="0"/>
            <c:showVal val="1"/>
            <c:showCatName val="0"/>
            <c:showSerName val="0"/>
            <c:showPercent val="0"/>
            <c:showBubbleSize val="0"/>
            <c:showLeaderLines val="0"/>
          </c:dLbls>
          <c:cat>
            <c:strRef>
              <c:f>Sheet4!$G$65:$G$69</c:f>
              <c:strCache>
                <c:ptCount val="5"/>
                <c:pt idx="0">
                  <c:v>Schneller Panel</c:v>
                </c:pt>
                <c:pt idx="1">
                  <c:v>Black Tplastic</c:v>
                </c:pt>
                <c:pt idx="2">
                  <c:v>Alum 950 Tape</c:v>
                </c:pt>
                <c:pt idx="3">
                  <c:v>Honeycomb A</c:v>
                </c:pt>
                <c:pt idx="4">
                  <c:v>Honeycomb B</c:v>
                </c:pt>
              </c:strCache>
            </c:strRef>
          </c:cat>
          <c:val>
            <c:numRef>
              <c:f>Sheet4!$K$65:$K$69</c:f>
              <c:numCache>
                <c:formatCode>0.0%</c:formatCode>
                <c:ptCount val="5"/>
                <c:pt idx="0">
                  <c:v>4.7394901222866576E-2</c:v>
                </c:pt>
                <c:pt idx="1">
                  <c:v>0.10720338856807639</c:v>
                </c:pt>
                <c:pt idx="2">
                  <c:v>5.265159870895441E-2</c:v>
                </c:pt>
                <c:pt idx="3">
                  <c:v>4.9053980414289745E-2</c:v>
                </c:pt>
                <c:pt idx="4">
                  <c:v>6.8179004530600648E-2</c:v>
                </c:pt>
              </c:numCache>
            </c:numRef>
          </c:val>
        </c:ser>
        <c:dLbls>
          <c:showLegendKey val="0"/>
          <c:showVal val="0"/>
          <c:showCatName val="0"/>
          <c:showSerName val="0"/>
          <c:showPercent val="0"/>
          <c:showBubbleSize val="0"/>
        </c:dLbls>
        <c:gapWidth val="150"/>
        <c:shape val="box"/>
        <c:axId val="41761024"/>
        <c:axId val="41791488"/>
        <c:axId val="0"/>
      </c:bar3DChart>
      <c:catAx>
        <c:axId val="41761024"/>
        <c:scaling>
          <c:orientation val="minMax"/>
        </c:scaling>
        <c:delete val="0"/>
        <c:axPos val="b"/>
        <c:numFmt formatCode="General" sourceLinked="1"/>
        <c:majorTickMark val="out"/>
        <c:minorTickMark val="none"/>
        <c:tickLblPos val="nextTo"/>
        <c:crossAx val="41791488"/>
        <c:crosses val="autoZero"/>
        <c:auto val="1"/>
        <c:lblAlgn val="ctr"/>
        <c:lblOffset val="100"/>
        <c:noMultiLvlLbl val="0"/>
      </c:catAx>
      <c:valAx>
        <c:axId val="41791488"/>
        <c:scaling>
          <c:orientation val="minMax"/>
        </c:scaling>
        <c:delete val="0"/>
        <c:axPos val="l"/>
        <c:majorGridlines/>
        <c:title>
          <c:tx>
            <c:rich>
              <a:bodyPr rot="-5400000" vert="horz"/>
              <a:lstStyle/>
              <a:p>
                <a:pPr>
                  <a:defRPr/>
                </a:pPr>
                <a:r>
                  <a:rPr lang="en-US"/>
                  <a:t>% STDEV</a:t>
                </a:r>
              </a:p>
            </c:rich>
          </c:tx>
          <c:layout/>
          <c:overlay val="0"/>
        </c:title>
        <c:numFmt formatCode="0%" sourceLinked="0"/>
        <c:majorTickMark val="out"/>
        <c:minorTickMark val="none"/>
        <c:tickLblPos val="nextTo"/>
        <c:crossAx val="41761024"/>
        <c:crosses val="autoZero"/>
        <c:crossBetween val="between"/>
      </c:valAx>
      <c:spPr>
        <a:noFill/>
        <a:ln w="25400">
          <a:noFill/>
        </a:ln>
      </c:spPr>
    </c:plotArea>
    <c:legend>
      <c:legendPos val="r"/>
      <c:layout/>
      <c:overlay val="0"/>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Hybrid / Std. Burner Data (0.079" Thermoplastic)</a:t>
            </a:r>
          </a:p>
        </c:rich>
      </c:tx>
      <c:layout/>
      <c:overlay val="0"/>
    </c:title>
    <c:autoTitleDeleted val="0"/>
    <c:plotArea>
      <c:layout/>
      <c:lineChart>
        <c:grouping val="standard"/>
        <c:varyColors val="0"/>
        <c:ser>
          <c:idx val="1"/>
          <c:order val="0"/>
          <c:tx>
            <c:strRef>
              <c:f>'Hybrid Burner_EXP'!$C$2</c:f>
              <c:strCache>
                <c:ptCount val="1"/>
                <c:pt idx="0">
                  <c:v>Std. Brnr</c:v>
                </c:pt>
              </c:strCache>
            </c:strRef>
          </c:tx>
          <c:spPr>
            <a:ln>
              <a:solidFill>
                <a:srgbClr val="92D050"/>
              </a:solidFill>
            </a:ln>
          </c:spPr>
          <c:marker>
            <c:symbol val="none"/>
          </c:marker>
          <c:cat>
            <c:numRef>
              <c:f>'Hybrid Burner_EXP'!$A$3:$A$303</c:f>
              <c:numCache>
                <c:formatCode>General</c:formatCode>
                <c:ptCount val="3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numCache>
            </c:numRef>
          </c:cat>
          <c:val>
            <c:numRef>
              <c:f>'Hybrid Burner_EXP'!$C$3:$C$304</c:f>
              <c:numCache>
                <c:formatCode>General</c:formatCode>
                <c:ptCount val="302"/>
                <c:pt idx="0">
                  <c:v>-4.4416180315845892</c:v>
                </c:pt>
                <c:pt idx="1">
                  <c:v>-5.4409188071640928</c:v>
                </c:pt>
                <c:pt idx="2">
                  <c:v>-5.7252055458469329</c:v>
                </c:pt>
                <c:pt idx="3">
                  <c:v>-3.0587198113111476</c:v>
                </c:pt>
                <c:pt idx="4">
                  <c:v>-1.2838218191575859</c:v>
                </c:pt>
                <c:pt idx="5">
                  <c:v>-1.2425015747207682</c:v>
                </c:pt>
                <c:pt idx="6">
                  <c:v>-0.90012834786724172</c:v>
                </c:pt>
                <c:pt idx="7">
                  <c:v>-0.53850178843277696</c:v>
                </c:pt>
                <c:pt idx="8">
                  <c:v>-1.146177295858156</c:v>
                </c:pt>
                <c:pt idx="9">
                  <c:v>-1.1031765859840612</c:v>
                </c:pt>
                <c:pt idx="10">
                  <c:v>-0.93277739064791731</c:v>
                </c:pt>
                <c:pt idx="11">
                  <c:v>-0.29820483356705124</c:v>
                </c:pt>
                <c:pt idx="12">
                  <c:v>-0.59875847768238999</c:v>
                </c:pt>
                <c:pt idx="13">
                  <c:v>-0.59403396913884832</c:v>
                </c:pt>
                <c:pt idx="14">
                  <c:v>8.5079564423373721E-4</c:v>
                </c:pt>
                <c:pt idx="15">
                  <c:v>-0.1846149726692603</c:v>
                </c:pt>
                <c:pt idx="16">
                  <c:v>-4.574130893570405E-2</c:v>
                </c:pt>
                <c:pt idx="17">
                  <c:v>0.53703450203956749</c:v>
                </c:pt>
                <c:pt idx="18">
                  <c:v>0.74055327047884478</c:v>
                </c:pt>
                <c:pt idx="19">
                  <c:v>0.52157422001697618</c:v>
                </c:pt>
                <c:pt idx="20">
                  <c:v>0.98755288177423239</c:v>
                </c:pt>
                <c:pt idx="21">
                  <c:v>1.1639921500248247</c:v>
                </c:pt>
                <c:pt idx="22">
                  <c:v>1.7439639843848691</c:v>
                </c:pt>
                <c:pt idx="23">
                  <c:v>1.5166306200349884</c:v>
                </c:pt>
                <c:pt idx="24">
                  <c:v>2.4601303404384658</c:v>
                </c:pt>
                <c:pt idx="25">
                  <c:v>2.3389351731046952</c:v>
                </c:pt>
                <c:pt idx="26">
                  <c:v>3.6262101086693201</c:v>
                </c:pt>
                <c:pt idx="27">
                  <c:v>4.8132428802376541</c:v>
                </c:pt>
                <c:pt idx="28">
                  <c:v>6.5243119937550222</c:v>
                </c:pt>
                <c:pt idx="29">
                  <c:v>8.2050943187635017</c:v>
                </c:pt>
                <c:pt idx="30">
                  <c:v>10.57602939485707</c:v>
                </c:pt>
                <c:pt idx="31">
                  <c:v>13.134120307361046</c:v>
                </c:pt>
                <c:pt idx="32">
                  <c:v>17.367270359727172</c:v>
                </c:pt>
                <c:pt idx="33">
                  <c:v>19.725337871901374</c:v>
                </c:pt>
                <c:pt idx="34">
                  <c:v>18.183678879777123</c:v>
                </c:pt>
                <c:pt idx="35">
                  <c:v>15.333734332792874</c:v>
                </c:pt>
                <c:pt idx="36">
                  <c:v>12.966832373748701</c:v>
                </c:pt>
                <c:pt idx="37">
                  <c:v>10.202389908211233</c:v>
                </c:pt>
                <c:pt idx="38">
                  <c:v>8.6507537527196057</c:v>
                </c:pt>
                <c:pt idx="39">
                  <c:v>8.0431646692309968</c:v>
                </c:pt>
                <c:pt idx="40">
                  <c:v>10.298454915263555</c:v>
                </c:pt>
                <c:pt idx="41">
                  <c:v>9.8263305513357828</c:v>
                </c:pt>
                <c:pt idx="42">
                  <c:v>11.8772281869017</c:v>
                </c:pt>
                <c:pt idx="43">
                  <c:v>13.976782498870445</c:v>
                </c:pt>
                <c:pt idx="44">
                  <c:v>17.11173398401063</c:v>
                </c:pt>
                <c:pt idx="45">
                  <c:v>19.689635183354699</c:v>
                </c:pt>
                <c:pt idx="46">
                  <c:v>21.777013322898199</c:v>
                </c:pt>
                <c:pt idx="47">
                  <c:v>24.06003604997505</c:v>
                </c:pt>
                <c:pt idx="48">
                  <c:v>25.898455635656276</c:v>
                </c:pt>
                <c:pt idx="49">
                  <c:v>27.279298886766451</c:v>
                </c:pt>
                <c:pt idx="50">
                  <c:v>29.262392142604597</c:v>
                </c:pt>
                <c:pt idx="51">
                  <c:v>29.031582615464579</c:v>
                </c:pt>
                <c:pt idx="52">
                  <c:v>29.889368995909177</c:v>
                </c:pt>
                <c:pt idx="53">
                  <c:v>31.113535252310701</c:v>
                </c:pt>
                <c:pt idx="54">
                  <c:v>30.553018406384076</c:v>
                </c:pt>
                <c:pt idx="55">
                  <c:v>28.769516431191853</c:v>
                </c:pt>
                <c:pt idx="56">
                  <c:v>30.06594270139475</c:v>
                </c:pt>
                <c:pt idx="57">
                  <c:v>31.823690343428805</c:v>
                </c:pt>
                <c:pt idx="58">
                  <c:v>32.291387881261898</c:v>
                </c:pt>
                <c:pt idx="59">
                  <c:v>33.427987484393697</c:v>
                </c:pt>
                <c:pt idx="60">
                  <c:v>33.925933400097101</c:v>
                </c:pt>
                <c:pt idx="61">
                  <c:v>35.318799181078305</c:v>
                </c:pt>
                <c:pt idx="62">
                  <c:v>34.852494028893219</c:v>
                </c:pt>
                <c:pt idx="63">
                  <c:v>34.922151721931726</c:v>
                </c:pt>
                <c:pt idx="64">
                  <c:v>34.418079309377156</c:v>
                </c:pt>
                <c:pt idx="65">
                  <c:v>34.917532842644221</c:v>
                </c:pt>
                <c:pt idx="66">
                  <c:v>34.206571128116281</c:v>
                </c:pt>
                <c:pt idx="67">
                  <c:v>35.962311814285279</c:v>
                </c:pt>
                <c:pt idx="68">
                  <c:v>35.967679701024799</c:v>
                </c:pt>
                <c:pt idx="69">
                  <c:v>36.452143482591751</c:v>
                </c:pt>
                <c:pt idx="70">
                  <c:v>36.634805274289924</c:v>
                </c:pt>
                <c:pt idx="71">
                  <c:v>37.842205286957629</c:v>
                </c:pt>
                <c:pt idx="72">
                  <c:v>37.142805174637871</c:v>
                </c:pt>
                <c:pt idx="73">
                  <c:v>37.007551713589123</c:v>
                </c:pt>
                <c:pt idx="74">
                  <c:v>36.872720769564602</c:v>
                </c:pt>
                <c:pt idx="75">
                  <c:v>37.194890000532673</c:v>
                </c:pt>
                <c:pt idx="76">
                  <c:v>37.374863047531278</c:v>
                </c:pt>
                <c:pt idx="77">
                  <c:v>39.121279551188522</c:v>
                </c:pt>
                <c:pt idx="78">
                  <c:v>38.723278117032521</c:v>
                </c:pt>
                <c:pt idx="79">
                  <c:v>38.9538187697026</c:v>
                </c:pt>
                <c:pt idx="80">
                  <c:v>38.304246858261905</c:v>
                </c:pt>
                <c:pt idx="81">
                  <c:v>38.717967846250851</c:v>
                </c:pt>
                <c:pt idx="82">
                  <c:v>38.889442539466849</c:v>
                </c:pt>
                <c:pt idx="83">
                  <c:v>39.256177713830525</c:v>
                </c:pt>
                <c:pt idx="84">
                  <c:v>39.196122680433376</c:v>
                </c:pt>
                <c:pt idx="85">
                  <c:v>37.091738230665001</c:v>
                </c:pt>
                <c:pt idx="86">
                  <c:v>36.97548843304655</c:v>
                </c:pt>
                <c:pt idx="87">
                  <c:v>38.59715678530273</c:v>
                </c:pt>
                <c:pt idx="88">
                  <c:v>39.2911217922655</c:v>
                </c:pt>
                <c:pt idx="89">
                  <c:v>37.856782124293225</c:v>
                </c:pt>
                <c:pt idx="90">
                  <c:v>38.241608709421271</c:v>
                </c:pt>
                <c:pt idx="91">
                  <c:v>38.499555352707794</c:v>
                </c:pt>
                <c:pt idx="92">
                  <c:v>38.905632623622225</c:v>
                </c:pt>
                <c:pt idx="93">
                  <c:v>39.239641933928098</c:v>
                </c:pt>
                <c:pt idx="94">
                  <c:v>39.402070921761926</c:v>
                </c:pt>
                <c:pt idx="95">
                  <c:v>38.468471543448672</c:v>
                </c:pt>
                <c:pt idx="96">
                  <c:v>38.242357716873251</c:v>
                </c:pt>
                <c:pt idx="97">
                  <c:v>38.305668051888851</c:v>
                </c:pt>
                <c:pt idx="98">
                  <c:v>39.930678129700226</c:v>
                </c:pt>
                <c:pt idx="99">
                  <c:v>39.518378335338227</c:v>
                </c:pt>
                <c:pt idx="100">
                  <c:v>38.97297607568715</c:v>
                </c:pt>
                <c:pt idx="101">
                  <c:v>38.971862167168723</c:v>
                </c:pt>
                <c:pt idx="102">
                  <c:v>38.752595036917626</c:v>
                </c:pt>
                <c:pt idx="103">
                  <c:v>40.031726917106397</c:v>
                </c:pt>
                <c:pt idx="104">
                  <c:v>41.539066003672403</c:v>
                </c:pt>
                <c:pt idx="105">
                  <c:v>41.139700991847306</c:v>
                </c:pt>
                <c:pt idx="106">
                  <c:v>41.352102220454853</c:v>
                </c:pt>
                <c:pt idx="107">
                  <c:v>41.968813830602748</c:v>
                </c:pt>
                <c:pt idx="108">
                  <c:v>41.39457478404865</c:v>
                </c:pt>
                <c:pt idx="109">
                  <c:v>41.411523478315623</c:v>
                </c:pt>
                <c:pt idx="110">
                  <c:v>41.617097215918172</c:v>
                </c:pt>
                <c:pt idx="111">
                  <c:v>42.581934046044779</c:v>
                </c:pt>
                <c:pt idx="112">
                  <c:v>42.523338616913122</c:v>
                </c:pt>
                <c:pt idx="113">
                  <c:v>40.06488490084805</c:v>
                </c:pt>
                <c:pt idx="114">
                  <c:v>41.104459230963478</c:v>
                </c:pt>
                <c:pt idx="115">
                  <c:v>41.398089357477396</c:v>
                </c:pt>
                <c:pt idx="116">
                  <c:v>42.498938258764397</c:v>
                </c:pt>
                <c:pt idx="117">
                  <c:v>42.688802045193619</c:v>
                </c:pt>
                <c:pt idx="118">
                  <c:v>42.149622308990175</c:v>
                </c:pt>
                <c:pt idx="119">
                  <c:v>42.242921750065719</c:v>
                </c:pt>
                <c:pt idx="120">
                  <c:v>42.727491160888732</c:v>
                </c:pt>
                <c:pt idx="121">
                  <c:v>42.112277565644845</c:v>
                </c:pt>
                <c:pt idx="122">
                  <c:v>41.871452464498873</c:v>
                </c:pt>
                <c:pt idx="123">
                  <c:v>42.175155780976574</c:v>
                </c:pt>
                <c:pt idx="124">
                  <c:v>43.01921996079362</c:v>
                </c:pt>
                <c:pt idx="125">
                  <c:v>43.656039540230573</c:v>
                </c:pt>
                <c:pt idx="126">
                  <c:v>43.148366130310478</c:v>
                </c:pt>
                <c:pt idx="127">
                  <c:v>43.653091523720647</c:v>
                </c:pt>
                <c:pt idx="128">
                  <c:v>43.36753723396518</c:v>
                </c:pt>
                <c:pt idx="129">
                  <c:v>43.430876376959617</c:v>
                </c:pt>
                <c:pt idx="130">
                  <c:v>43.021937513472125</c:v>
                </c:pt>
                <c:pt idx="131">
                  <c:v>43.230392048967047</c:v>
                </c:pt>
                <c:pt idx="132">
                  <c:v>41.546959389897573</c:v>
                </c:pt>
                <c:pt idx="133">
                  <c:v>42.006744336186173</c:v>
                </c:pt>
                <c:pt idx="134">
                  <c:v>42.637005299088074</c:v>
                </c:pt>
                <c:pt idx="135">
                  <c:v>41.667031046053324</c:v>
                </c:pt>
                <c:pt idx="136">
                  <c:v>43.13265617913715</c:v>
                </c:pt>
                <c:pt idx="137">
                  <c:v>42.839707841457773</c:v>
                </c:pt>
                <c:pt idx="138">
                  <c:v>42.391676550570253</c:v>
                </c:pt>
                <c:pt idx="139">
                  <c:v>42.05973181208725</c:v>
                </c:pt>
                <c:pt idx="140">
                  <c:v>42.304753275496552</c:v>
                </c:pt>
                <c:pt idx="141">
                  <c:v>43.194554923185471</c:v>
                </c:pt>
                <c:pt idx="142">
                  <c:v>44.18675933328997</c:v>
                </c:pt>
                <c:pt idx="143">
                  <c:v>43.44882374782938</c:v>
                </c:pt>
                <c:pt idx="144">
                  <c:v>41.925947557963674</c:v>
                </c:pt>
                <c:pt idx="145">
                  <c:v>42.059827838683674</c:v>
                </c:pt>
                <c:pt idx="146">
                  <c:v>41.6328647830493</c:v>
                </c:pt>
                <c:pt idx="147">
                  <c:v>42.052846705124423</c:v>
                </c:pt>
                <c:pt idx="148">
                  <c:v>43.478668813994773</c:v>
                </c:pt>
                <c:pt idx="149">
                  <c:v>42.416701081595676</c:v>
                </c:pt>
                <c:pt idx="150">
                  <c:v>42.708372265542749</c:v>
                </c:pt>
                <c:pt idx="151">
                  <c:v>42.410584187404105</c:v>
                </c:pt>
                <c:pt idx="152">
                  <c:v>42.291107896146151</c:v>
                </c:pt>
                <c:pt idx="153">
                  <c:v>42.613872492012007</c:v>
                </c:pt>
                <c:pt idx="154">
                  <c:v>42.131482884927593</c:v>
                </c:pt>
                <c:pt idx="155">
                  <c:v>42.38275567976342</c:v>
                </c:pt>
                <c:pt idx="156">
                  <c:v>42.205039257780498</c:v>
                </c:pt>
                <c:pt idx="157">
                  <c:v>42.024528461842003</c:v>
                </c:pt>
                <c:pt idx="158">
                  <c:v>42.342875834272803</c:v>
                </c:pt>
                <c:pt idx="159">
                  <c:v>42.713077568767019</c:v>
                </c:pt>
                <c:pt idx="160">
                  <c:v>42.925690055886648</c:v>
                </c:pt>
                <c:pt idx="161">
                  <c:v>42.022358260762999</c:v>
                </c:pt>
                <c:pt idx="162">
                  <c:v>40.844928148836075</c:v>
                </c:pt>
                <c:pt idx="163">
                  <c:v>41.993300612688252</c:v>
                </c:pt>
                <c:pt idx="164">
                  <c:v>42.48511042888083</c:v>
                </c:pt>
                <c:pt idx="165">
                  <c:v>42.125433209353524</c:v>
                </c:pt>
                <c:pt idx="166">
                  <c:v>41.115761561361396</c:v>
                </c:pt>
                <c:pt idx="167">
                  <c:v>40.997370370642848</c:v>
                </c:pt>
                <c:pt idx="168">
                  <c:v>41.890744207718399</c:v>
                </c:pt>
                <c:pt idx="169">
                  <c:v>42.749999795088129</c:v>
                </c:pt>
                <c:pt idx="170">
                  <c:v>42.8139919189382</c:v>
                </c:pt>
                <c:pt idx="171">
                  <c:v>43.15583699951145</c:v>
                </c:pt>
                <c:pt idx="172">
                  <c:v>43.372713067511825</c:v>
                </c:pt>
                <c:pt idx="173">
                  <c:v>42.71043683736562</c:v>
                </c:pt>
                <c:pt idx="174">
                  <c:v>42.790609442711471</c:v>
                </c:pt>
                <c:pt idx="175">
                  <c:v>42.460940534563498</c:v>
                </c:pt>
                <c:pt idx="176">
                  <c:v>41.921395897293621</c:v>
                </c:pt>
                <c:pt idx="177">
                  <c:v>42.032825159772095</c:v>
                </c:pt>
                <c:pt idx="178">
                  <c:v>42.196569711976828</c:v>
                </c:pt>
                <c:pt idx="179">
                  <c:v>40.670015703468479</c:v>
                </c:pt>
                <c:pt idx="180">
                  <c:v>40.874302684679023</c:v>
                </c:pt>
                <c:pt idx="181">
                  <c:v>40.764496271679945</c:v>
                </c:pt>
                <c:pt idx="182">
                  <c:v>41.729237075210101</c:v>
                </c:pt>
                <c:pt idx="183">
                  <c:v>41.934234653234149</c:v>
                </c:pt>
                <c:pt idx="184">
                  <c:v>40.958076287390377</c:v>
                </c:pt>
                <c:pt idx="185">
                  <c:v>40.378200479626749</c:v>
                </c:pt>
                <c:pt idx="186">
                  <c:v>40.984896515768703</c:v>
                </c:pt>
                <c:pt idx="187">
                  <c:v>40.92293055310293</c:v>
                </c:pt>
                <c:pt idx="188">
                  <c:v>40.960198475171126</c:v>
                </c:pt>
                <c:pt idx="189">
                  <c:v>40.771400583962077</c:v>
                </c:pt>
                <c:pt idx="190">
                  <c:v>41.767599700477419</c:v>
                </c:pt>
                <c:pt idx="191">
                  <c:v>42.259275079434978</c:v>
                </c:pt>
                <c:pt idx="192">
                  <c:v>42.200410775833376</c:v>
                </c:pt>
                <c:pt idx="193">
                  <c:v>41.615935294101575</c:v>
                </c:pt>
                <c:pt idx="194">
                  <c:v>41.874390878349125</c:v>
                </c:pt>
                <c:pt idx="195">
                  <c:v>41.614975028137451</c:v>
                </c:pt>
                <c:pt idx="196">
                  <c:v>41.382014505237727</c:v>
                </c:pt>
                <c:pt idx="197">
                  <c:v>42.638810599100623</c:v>
                </c:pt>
                <c:pt idx="198">
                  <c:v>43.079735921853597</c:v>
                </c:pt>
                <c:pt idx="199">
                  <c:v>42.765171997321474</c:v>
                </c:pt>
                <c:pt idx="200">
                  <c:v>42.97522057431685</c:v>
                </c:pt>
                <c:pt idx="201">
                  <c:v>43.341437205059876</c:v>
                </c:pt>
                <c:pt idx="202">
                  <c:v>43.075645188846352</c:v>
                </c:pt>
                <c:pt idx="203">
                  <c:v>42.983738133418747</c:v>
                </c:pt>
                <c:pt idx="204">
                  <c:v>42.425986853468856</c:v>
                </c:pt>
                <c:pt idx="205">
                  <c:v>42.498525344399823</c:v>
                </c:pt>
                <c:pt idx="206">
                  <c:v>43.081762083037844</c:v>
                </c:pt>
                <c:pt idx="207">
                  <c:v>43.631764016657151</c:v>
                </c:pt>
                <c:pt idx="208">
                  <c:v>42.259294284754262</c:v>
                </c:pt>
                <c:pt idx="209">
                  <c:v>42.555718785223853</c:v>
                </c:pt>
                <c:pt idx="210">
                  <c:v>42.265747272033281</c:v>
                </c:pt>
                <c:pt idx="211">
                  <c:v>42.71087855970913</c:v>
                </c:pt>
                <c:pt idx="212">
                  <c:v>42.452941519082202</c:v>
                </c:pt>
                <c:pt idx="213">
                  <c:v>42.422779565148673</c:v>
                </c:pt>
                <c:pt idx="214">
                  <c:v>42.410785843256576</c:v>
                </c:pt>
                <c:pt idx="215">
                  <c:v>42.666360629611724</c:v>
                </c:pt>
                <c:pt idx="216">
                  <c:v>42.113554719377177</c:v>
                </c:pt>
                <c:pt idx="217">
                  <c:v>41.690096634511875</c:v>
                </c:pt>
                <c:pt idx="218">
                  <c:v>42.385137139354498</c:v>
                </c:pt>
                <c:pt idx="219">
                  <c:v>42.593284389740873</c:v>
                </c:pt>
                <c:pt idx="220">
                  <c:v>42.075556995176271</c:v>
                </c:pt>
                <c:pt idx="221">
                  <c:v>42.092188801675121</c:v>
                </c:pt>
                <c:pt idx="222">
                  <c:v>42.786067384701077</c:v>
                </c:pt>
                <c:pt idx="223">
                  <c:v>42.930424167089853</c:v>
                </c:pt>
                <c:pt idx="224">
                  <c:v>43.009012333594804</c:v>
                </c:pt>
                <c:pt idx="225">
                  <c:v>43.061221994065022</c:v>
                </c:pt>
                <c:pt idx="226">
                  <c:v>42.597413533386671</c:v>
                </c:pt>
                <c:pt idx="227">
                  <c:v>42.907416194589103</c:v>
                </c:pt>
                <c:pt idx="228">
                  <c:v>42.595934723801903</c:v>
                </c:pt>
                <c:pt idx="229">
                  <c:v>42.376984481318928</c:v>
                </c:pt>
                <c:pt idx="230">
                  <c:v>41.975708540225227</c:v>
                </c:pt>
                <c:pt idx="231">
                  <c:v>42.057926512074701</c:v>
                </c:pt>
                <c:pt idx="232">
                  <c:v>42.744420649836449</c:v>
                </c:pt>
                <c:pt idx="233">
                  <c:v>42.065070890847878</c:v>
                </c:pt>
                <c:pt idx="234">
                  <c:v>42.534544920714566</c:v>
                </c:pt>
                <c:pt idx="235">
                  <c:v>42.152320656349403</c:v>
                </c:pt>
                <c:pt idx="236">
                  <c:v>41.581442540669755</c:v>
                </c:pt>
                <c:pt idx="237">
                  <c:v>41.698556577655928</c:v>
                </c:pt>
                <c:pt idx="238">
                  <c:v>41.530116324886606</c:v>
                </c:pt>
                <c:pt idx="239">
                  <c:v>42.177921346953298</c:v>
                </c:pt>
                <c:pt idx="240">
                  <c:v>41.653376064043279</c:v>
                </c:pt>
                <c:pt idx="241">
                  <c:v>42.329652971946629</c:v>
                </c:pt>
                <c:pt idx="242">
                  <c:v>42.061998039762649</c:v>
                </c:pt>
                <c:pt idx="243">
                  <c:v>41.661960841762678</c:v>
                </c:pt>
                <c:pt idx="244">
                  <c:v>41.434435424219977</c:v>
                </c:pt>
                <c:pt idx="245">
                  <c:v>41.362991636488125</c:v>
                </c:pt>
                <c:pt idx="246">
                  <c:v>41.896909115208146</c:v>
                </c:pt>
                <c:pt idx="247">
                  <c:v>41.396524123955828</c:v>
                </c:pt>
                <c:pt idx="248">
                  <c:v>41.446746033880203</c:v>
                </c:pt>
                <c:pt idx="249">
                  <c:v>40.879632160779998</c:v>
                </c:pt>
                <c:pt idx="250">
                  <c:v>40.106166734646322</c:v>
                </c:pt>
                <c:pt idx="251">
                  <c:v>40.66515675768995</c:v>
                </c:pt>
                <c:pt idx="252">
                  <c:v>40.783509537769874</c:v>
                </c:pt>
                <c:pt idx="253">
                  <c:v>40.291901377429745</c:v>
                </c:pt>
                <c:pt idx="254">
                  <c:v>39.870037334064946</c:v>
                </c:pt>
                <c:pt idx="255">
                  <c:v>40.397857123912651</c:v>
                </c:pt>
                <c:pt idx="256">
                  <c:v>40.458987655189645</c:v>
                </c:pt>
                <c:pt idx="257">
                  <c:v>39.7534898539976</c:v>
                </c:pt>
                <c:pt idx="258">
                  <c:v>39.299226437002773</c:v>
                </c:pt>
                <c:pt idx="259">
                  <c:v>39.672510625241877</c:v>
                </c:pt>
                <c:pt idx="260">
                  <c:v>40.418397212885552</c:v>
                </c:pt>
                <c:pt idx="261">
                  <c:v>40.001171254127527</c:v>
                </c:pt>
                <c:pt idx="262">
                  <c:v>39.664319556567825</c:v>
                </c:pt>
                <c:pt idx="263">
                  <c:v>39.549337310022025</c:v>
                </c:pt>
                <c:pt idx="264">
                  <c:v>40.306478214765349</c:v>
                </c:pt>
                <c:pt idx="265">
                  <c:v>40.0423090480312</c:v>
                </c:pt>
                <c:pt idx="266">
                  <c:v>39.627512562162423</c:v>
                </c:pt>
                <c:pt idx="267">
                  <c:v>40.026474262282548</c:v>
                </c:pt>
                <c:pt idx="268">
                  <c:v>39.648715234650552</c:v>
                </c:pt>
                <c:pt idx="269">
                  <c:v>38.4837205669592</c:v>
                </c:pt>
                <c:pt idx="270">
                  <c:v>38.817921930457899</c:v>
                </c:pt>
                <c:pt idx="271">
                  <c:v>39.704852382914027</c:v>
                </c:pt>
                <c:pt idx="272">
                  <c:v>38.867519667505576</c:v>
                </c:pt>
                <c:pt idx="273">
                  <c:v>39.472400800975322</c:v>
                </c:pt>
                <c:pt idx="274">
                  <c:v>39.919779111007252</c:v>
                </c:pt>
                <c:pt idx="275">
                  <c:v>38.84911136897307</c:v>
                </c:pt>
                <c:pt idx="276">
                  <c:v>39.939464563272075</c:v>
                </c:pt>
                <c:pt idx="277">
                  <c:v>39.764580925883401</c:v>
                </c:pt>
                <c:pt idx="278">
                  <c:v>39.869336339911129</c:v>
                </c:pt>
                <c:pt idx="279">
                  <c:v>39.702701387154377</c:v>
                </c:pt>
                <c:pt idx="280">
                  <c:v>39.084405338165652</c:v>
                </c:pt>
                <c:pt idx="281">
                  <c:v>38.756570538009171</c:v>
                </c:pt>
                <c:pt idx="282">
                  <c:v>39.228522054063376</c:v>
                </c:pt>
                <c:pt idx="283">
                  <c:v>38.91592667475777</c:v>
                </c:pt>
                <c:pt idx="284">
                  <c:v>39.919433415260151</c:v>
                </c:pt>
                <c:pt idx="285">
                  <c:v>39.196967714481829</c:v>
                </c:pt>
                <c:pt idx="286">
                  <c:v>38.931963116358872</c:v>
                </c:pt>
                <c:pt idx="287">
                  <c:v>39.31901751852368</c:v>
                </c:pt>
                <c:pt idx="288">
                  <c:v>39.569387663353226</c:v>
                </c:pt>
                <c:pt idx="289">
                  <c:v>38.781201359989282</c:v>
                </c:pt>
                <c:pt idx="290">
                  <c:v>39.035556608569976</c:v>
                </c:pt>
                <c:pt idx="291">
                  <c:v>38.391813511531623</c:v>
                </c:pt>
                <c:pt idx="292">
                  <c:v>39.808743557574047</c:v>
                </c:pt>
                <c:pt idx="293">
                  <c:v>39.444024941735051</c:v>
                </c:pt>
                <c:pt idx="294">
                  <c:v>38.865560724938774</c:v>
                </c:pt>
                <c:pt idx="295">
                  <c:v>38.763513260929876</c:v>
                </c:pt>
                <c:pt idx="296">
                  <c:v>38.692328745008425</c:v>
                </c:pt>
                <c:pt idx="297">
                  <c:v>38.359375727263057</c:v>
                </c:pt>
                <c:pt idx="298">
                  <c:v>38.739381777251097</c:v>
                </c:pt>
                <c:pt idx="299">
                  <c:v>38.804257345788223</c:v>
                </c:pt>
                <c:pt idx="300">
                  <c:v>38.5135944411035</c:v>
                </c:pt>
                <c:pt idx="301">
                  <c:v>38.759797031648652</c:v>
                </c:pt>
              </c:numCache>
            </c:numRef>
          </c:val>
          <c:smooth val="0"/>
        </c:ser>
        <c:ser>
          <c:idx val="0"/>
          <c:order val="1"/>
          <c:tx>
            <c:strRef>
              <c:f>'Hybrid Burner_EXP'!$B$2</c:f>
              <c:strCache>
                <c:ptCount val="1"/>
                <c:pt idx="0">
                  <c:v>Hyb. Brnr</c:v>
                </c:pt>
              </c:strCache>
            </c:strRef>
          </c:tx>
          <c:spPr>
            <a:ln>
              <a:solidFill>
                <a:srgbClr val="FF0000"/>
              </a:solidFill>
            </a:ln>
          </c:spPr>
          <c:marker>
            <c:symbol val="none"/>
          </c:marker>
          <c:cat>
            <c:numRef>
              <c:f>'Hybrid Burner_EXP'!$A$3:$A$303</c:f>
              <c:numCache>
                <c:formatCode>General</c:formatCode>
                <c:ptCount val="3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numCache>
            </c:numRef>
          </c:cat>
          <c:val>
            <c:numRef>
              <c:f>'Hybrid Burner_EXP'!$B$3:$B$304</c:f>
              <c:numCache>
                <c:formatCode>General</c:formatCode>
                <c:ptCount val="302"/>
                <c:pt idx="0">
                  <c:v>-3.1346538026912549</c:v>
                </c:pt>
                <c:pt idx="1">
                  <c:v>-6.6817034263409454</c:v>
                </c:pt>
                <c:pt idx="2">
                  <c:v>-6.1678843142503448</c:v>
                </c:pt>
                <c:pt idx="3">
                  <c:v>-5.0202896658291296</c:v>
                </c:pt>
                <c:pt idx="4">
                  <c:v>-3.1721425859311703</c:v>
                </c:pt>
                <c:pt idx="5">
                  <c:v>-1.6094633718519504</c:v>
                </c:pt>
                <c:pt idx="6">
                  <c:v>-1.6469329497725975</c:v>
                </c:pt>
                <c:pt idx="7">
                  <c:v>-2.091824170957405</c:v>
                </c:pt>
                <c:pt idx="8">
                  <c:v>-1.4848976709840673</c:v>
                </c:pt>
                <c:pt idx="9">
                  <c:v>-0.74347632007365294</c:v>
                </c:pt>
                <c:pt idx="10">
                  <c:v>-2.4318543488584301</c:v>
                </c:pt>
                <c:pt idx="11">
                  <c:v>-1.518487774409579</c:v>
                </c:pt>
                <c:pt idx="12">
                  <c:v>-0.84906716549017702</c:v>
                </c:pt>
                <c:pt idx="13">
                  <c:v>-0.78052338097005247</c:v>
                </c:pt>
                <c:pt idx="14">
                  <c:v>-0.91960830321570253</c:v>
                </c:pt>
                <c:pt idx="15">
                  <c:v>-0.91442286700936504</c:v>
                </c:pt>
                <c:pt idx="16">
                  <c:v>0.26584002951179497</c:v>
                </c:pt>
                <c:pt idx="17">
                  <c:v>4.5036473718074954E-2</c:v>
                </c:pt>
                <c:pt idx="18">
                  <c:v>-0.28773409349407497</c:v>
                </c:pt>
                <c:pt idx="19">
                  <c:v>-0.64643184173793289</c:v>
                </c:pt>
                <c:pt idx="20">
                  <c:v>-1.495249338077465</c:v>
                </c:pt>
                <c:pt idx="21">
                  <c:v>-0.49472902472350999</c:v>
                </c:pt>
                <c:pt idx="22">
                  <c:v>0.69865110486776849</c:v>
                </c:pt>
                <c:pt idx="23">
                  <c:v>0.74725976797240889</c:v>
                </c:pt>
                <c:pt idx="24">
                  <c:v>0.48259126293687998</c:v>
                </c:pt>
                <c:pt idx="25">
                  <c:v>1.6090984707856535</c:v>
                </c:pt>
                <c:pt idx="26">
                  <c:v>2.7011705411604297</c:v>
                </c:pt>
                <c:pt idx="27">
                  <c:v>2.883755511581505</c:v>
                </c:pt>
                <c:pt idx="28">
                  <c:v>3.9204970571027005</c:v>
                </c:pt>
                <c:pt idx="29">
                  <c:v>4.478622840778625</c:v>
                </c:pt>
                <c:pt idx="30">
                  <c:v>6.6300987334282695</c:v>
                </c:pt>
                <c:pt idx="31">
                  <c:v>10.89003060353425</c:v>
                </c:pt>
                <c:pt idx="32">
                  <c:v>13.184586124840299</c:v>
                </c:pt>
                <c:pt idx="33">
                  <c:v>14.49371671374875</c:v>
                </c:pt>
                <c:pt idx="34">
                  <c:v>17.013185729175049</c:v>
                </c:pt>
                <c:pt idx="35">
                  <c:v>16.425003620821698</c:v>
                </c:pt>
                <c:pt idx="36">
                  <c:v>14.9851808341942</c:v>
                </c:pt>
                <c:pt idx="37">
                  <c:v>16.151923185940351</c:v>
                </c:pt>
                <c:pt idx="38">
                  <c:v>15.767932032201099</c:v>
                </c:pt>
                <c:pt idx="39">
                  <c:v>17.949176169738948</c:v>
                </c:pt>
                <c:pt idx="40">
                  <c:v>18.274187787960898</c:v>
                </c:pt>
                <c:pt idx="41">
                  <c:v>18.236103639823249</c:v>
                </c:pt>
                <c:pt idx="42">
                  <c:v>18.3741706801469</c:v>
                </c:pt>
                <c:pt idx="43">
                  <c:v>20.930129802210502</c:v>
                </c:pt>
                <c:pt idx="44">
                  <c:v>20.627492380952951</c:v>
                </c:pt>
                <c:pt idx="45">
                  <c:v>21.143001561140402</c:v>
                </c:pt>
                <c:pt idx="46">
                  <c:v>23.222150221371251</c:v>
                </c:pt>
                <c:pt idx="47">
                  <c:v>23.38875636614905</c:v>
                </c:pt>
                <c:pt idx="48">
                  <c:v>24.620931240691498</c:v>
                </c:pt>
                <c:pt idx="49">
                  <c:v>26.711046138232749</c:v>
                </c:pt>
                <c:pt idx="50">
                  <c:v>29.6538003906509</c:v>
                </c:pt>
                <c:pt idx="51">
                  <c:v>26.2160674443586</c:v>
                </c:pt>
                <c:pt idx="52">
                  <c:v>29.982749099325801</c:v>
                </c:pt>
                <c:pt idx="53">
                  <c:v>29.724687224123549</c:v>
                </c:pt>
                <c:pt idx="54">
                  <c:v>31.23537763890435</c:v>
                </c:pt>
                <c:pt idx="55">
                  <c:v>31.356409561024201</c:v>
                </c:pt>
                <c:pt idx="56">
                  <c:v>32.006240744275196</c:v>
                </c:pt>
                <c:pt idx="57">
                  <c:v>33.339493214202705</c:v>
                </c:pt>
                <c:pt idx="58">
                  <c:v>30.732275094973499</c:v>
                </c:pt>
                <c:pt idx="59">
                  <c:v>31.98569105264265</c:v>
                </c:pt>
                <c:pt idx="60">
                  <c:v>32.240199943777597</c:v>
                </c:pt>
                <c:pt idx="61">
                  <c:v>30.9826356371434</c:v>
                </c:pt>
                <c:pt idx="62">
                  <c:v>32.367876906369304</c:v>
                </c:pt>
                <c:pt idx="63">
                  <c:v>33.786439404550798</c:v>
                </c:pt>
                <c:pt idx="64">
                  <c:v>34.973942706441548</c:v>
                </c:pt>
                <c:pt idx="65">
                  <c:v>33.052143227094248</c:v>
                </c:pt>
                <c:pt idx="66">
                  <c:v>34.154835839032451</c:v>
                </c:pt>
                <c:pt idx="67">
                  <c:v>34.469303736968101</c:v>
                </c:pt>
                <c:pt idx="68">
                  <c:v>35.341551722832598</c:v>
                </c:pt>
                <c:pt idx="69">
                  <c:v>35.394404761498699</c:v>
                </c:pt>
                <c:pt idx="70">
                  <c:v>36.381673404547598</c:v>
                </c:pt>
                <c:pt idx="71">
                  <c:v>38.423794209201247</c:v>
                </c:pt>
                <c:pt idx="72">
                  <c:v>37.335409560128753</c:v>
                </c:pt>
                <c:pt idx="73">
                  <c:v>35.540634062517555</c:v>
                </c:pt>
                <c:pt idx="74">
                  <c:v>35.159504501351449</c:v>
                </c:pt>
                <c:pt idx="75">
                  <c:v>36.952493904269346</c:v>
                </c:pt>
                <c:pt idx="76">
                  <c:v>36.740486384707097</c:v>
                </c:pt>
                <c:pt idx="77">
                  <c:v>34.807278945705903</c:v>
                </c:pt>
                <c:pt idx="78">
                  <c:v>35.431989571335052</c:v>
                </c:pt>
                <c:pt idx="79">
                  <c:v>36.546359017397094</c:v>
                </c:pt>
                <c:pt idx="80">
                  <c:v>34.081663572565148</c:v>
                </c:pt>
                <c:pt idx="81">
                  <c:v>35.258046994591254</c:v>
                </c:pt>
                <c:pt idx="82">
                  <c:v>35.52780490923665</c:v>
                </c:pt>
                <c:pt idx="83">
                  <c:v>37.134656357666202</c:v>
                </c:pt>
                <c:pt idx="84">
                  <c:v>38.638067956438846</c:v>
                </c:pt>
                <c:pt idx="85">
                  <c:v>37.550893242481152</c:v>
                </c:pt>
                <c:pt idx="86">
                  <c:v>37.117544418185304</c:v>
                </c:pt>
                <c:pt idx="87">
                  <c:v>37.409868582987954</c:v>
                </c:pt>
                <c:pt idx="88">
                  <c:v>37.984165245499895</c:v>
                </c:pt>
                <c:pt idx="89">
                  <c:v>37.528058117853945</c:v>
                </c:pt>
                <c:pt idx="90">
                  <c:v>35.885600007474252</c:v>
                </c:pt>
                <c:pt idx="91">
                  <c:v>36.077672405621001</c:v>
                </c:pt>
                <c:pt idx="92">
                  <c:v>34.262462448292951</c:v>
                </c:pt>
                <c:pt idx="93">
                  <c:v>38.042184515053101</c:v>
                </c:pt>
                <c:pt idx="94">
                  <c:v>38.8448708344755</c:v>
                </c:pt>
                <c:pt idx="95">
                  <c:v>38.497849920355549</c:v>
                </c:pt>
                <c:pt idx="96">
                  <c:v>35.840409891201901</c:v>
                </c:pt>
                <c:pt idx="97">
                  <c:v>36.247332196164749</c:v>
                </c:pt>
                <c:pt idx="98">
                  <c:v>36.9347289839328</c:v>
                </c:pt>
                <c:pt idx="99">
                  <c:v>37.686271538105252</c:v>
                </c:pt>
                <c:pt idx="100">
                  <c:v>38.511120795979899</c:v>
                </c:pt>
                <c:pt idx="101">
                  <c:v>36.340477994686097</c:v>
                </c:pt>
                <c:pt idx="102">
                  <c:v>37.73190337672105</c:v>
                </c:pt>
                <c:pt idx="103">
                  <c:v>38.008575206308301</c:v>
                </c:pt>
                <c:pt idx="104">
                  <c:v>37.571462139432995</c:v>
                </c:pt>
                <c:pt idx="105">
                  <c:v>37.214723333755948</c:v>
                </c:pt>
                <c:pt idx="106">
                  <c:v>37.199282257052651</c:v>
                </c:pt>
                <c:pt idx="107">
                  <c:v>37.1846285984399</c:v>
                </c:pt>
                <c:pt idx="108">
                  <c:v>36.668792927824654</c:v>
                </c:pt>
                <c:pt idx="109">
                  <c:v>38.1422250231969</c:v>
                </c:pt>
                <c:pt idx="110">
                  <c:v>38.357996785338599</c:v>
                </c:pt>
                <c:pt idx="111">
                  <c:v>37.091079488213651</c:v>
                </c:pt>
                <c:pt idx="112">
                  <c:v>35.22637742309395</c:v>
                </c:pt>
                <c:pt idx="113">
                  <c:v>36.130813524076345</c:v>
                </c:pt>
                <c:pt idx="114">
                  <c:v>37.732633178853803</c:v>
                </c:pt>
                <c:pt idx="115">
                  <c:v>38.528636047165747</c:v>
                </c:pt>
                <c:pt idx="116">
                  <c:v>36.9224951955497</c:v>
                </c:pt>
                <c:pt idx="117">
                  <c:v>38.228322469541453</c:v>
                </c:pt>
                <c:pt idx="118">
                  <c:v>38.364104076870504</c:v>
                </c:pt>
                <c:pt idx="119">
                  <c:v>38.317281508459146</c:v>
                </c:pt>
                <c:pt idx="120">
                  <c:v>38.712142872912395</c:v>
                </c:pt>
                <c:pt idx="121">
                  <c:v>38.780244935089051</c:v>
                </c:pt>
                <c:pt idx="122">
                  <c:v>38.705670680314157</c:v>
                </c:pt>
                <c:pt idx="123">
                  <c:v>39.763787746197053</c:v>
                </c:pt>
                <c:pt idx="124">
                  <c:v>38.936115306387805</c:v>
                </c:pt>
                <c:pt idx="125">
                  <c:v>39.840743460563004</c:v>
                </c:pt>
                <c:pt idx="126">
                  <c:v>37.774039847227449</c:v>
                </c:pt>
                <c:pt idx="127">
                  <c:v>39.827011657275847</c:v>
                </c:pt>
                <c:pt idx="128">
                  <c:v>39.109366491637445</c:v>
                </c:pt>
                <c:pt idx="129">
                  <c:v>39.137214204597399</c:v>
                </c:pt>
                <c:pt idx="130">
                  <c:v>39.614139898345854</c:v>
                </c:pt>
                <c:pt idx="131">
                  <c:v>38.7287362687727</c:v>
                </c:pt>
                <c:pt idx="132">
                  <c:v>39.072184993506049</c:v>
                </c:pt>
                <c:pt idx="133">
                  <c:v>39.00175908769625</c:v>
                </c:pt>
                <c:pt idx="134">
                  <c:v>39.43758539817955</c:v>
                </c:pt>
                <c:pt idx="135">
                  <c:v>40.426640135921744</c:v>
                </c:pt>
                <c:pt idx="136">
                  <c:v>40.3925122835563</c:v>
                </c:pt>
                <c:pt idx="137">
                  <c:v>39.028684945330653</c:v>
                </c:pt>
                <c:pt idx="138">
                  <c:v>37.041414532548501</c:v>
                </c:pt>
                <c:pt idx="139">
                  <c:v>38.352292805511603</c:v>
                </c:pt>
                <c:pt idx="140">
                  <c:v>38.666261365145949</c:v>
                </c:pt>
                <c:pt idx="141">
                  <c:v>39.852420294686901</c:v>
                </c:pt>
                <c:pt idx="142">
                  <c:v>37.988083130633598</c:v>
                </c:pt>
                <c:pt idx="143">
                  <c:v>36.716076423898748</c:v>
                </c:pt>
                <c:pt idx="144">
                  <c:v>37.638546319687599</c:v>
                </c:pt>
                <c:pt idx="145">
                  <c:v>37.36730959545735</c:v>
                </c:pt>
                <c:pt idx="146">
                  <c:v>36.775997020060899</c:v>
                </c:pt>
                <c:pt idx="147">
                  <c:v>37.169149111098051</c:v>
                </c:pt>
                <c:pt idx="148">
                  <c:v>39.429058236418051</c:v>
                </c:pt>
                <c:pt idx="149">
                  <c:v>39.668337309361746</c:v>
                </c:pt>
                <c:pt idx="150">
                  <c:v>39.258822286295796</c:v>
                </c:pt>
                <c:pt idx="151">
                  <c:v>38.415190226162601</c:v>
                </c:pt>
                <c:pt idx="152">
                  <c:v>37.399440094617397</c:v>
                </c:pt>
                <c:pt idx="153">
                  <c:v>38.759791270052901</c:v>
                </c:pt>
                <c:pt idx="154">
                  <c:v>38.500404227820148</c:v>
                </c:pt>
                <c:pt idx="155">
                  <c:v>37.8933624959311</c:v>
                </c:pt>
                <c:pt idx="156">
                  <c:v>38.152058146669702</c:v>
                </c:pt>
                <c:pt idx="157">
                  <c:v>37.584195266117497</c:v>
                </c:pt>
                <c:pt idx="158">
                  <c:v>37.52233493270775</c:v>
                </c:pt>
                <c:pt idx="159">
                  <c:v>37.598580050260196</c:v>
                </c:pt>
                <c:pt idx="160">
                  <c:v>38.166423725493146</c:v>
                </c:pt>
                <c:pt idx="161">
                  <c:v>37.486094495221153</c:v>
                </c:pt>
                <c:pt idx="162">
                  <c:v>36.731152599535697</c:v>
                </c:pt>
                <c:pt idx="163">
                  <c:v>37.109362952170855</c:v>
                </c:pt>
                <c:pt idx="164">
                  <c:v>35.558437393492653</c:v>
                </c:pt>
                <c:pt idx="165">
                  <c:v>36.179345365903849</c:v>
                </c:pt>
                <c:pt idx="166">
                  <c:v>36.964247559670348</c:v>
                </c:pt>
                <c:pt idx="167">
                  <c:v>37.425156017136999</c:v>
                </c:pt>
                <c:pt idx="168">
                  <c:v>36.559629893021501</c:v>
                </c:pt>
                <c:pt idx="169">
                  <c:v>38.476704863825248</c:v>
                </c:pt>
                <c:pt idx="170">
                  <c:v>38.715887910172498</c:v>
                </c:pt>
                <c:pt idx="171">
                  <c:v>39.3624157785069</c:v>
                </c:pt>
                <c:pt idx="172">
                  <c:v>37.825778977375101</c:v>
                </c:pt>
                <c:pt idx="173">
                  <c:v>36.769851317890399</c:v>
                </c:pt>
                <c:pt idx="174">
                  <c:v>36.916445519975596</c:v>
                </c:pt>
                <c:pt idx="175">
                  <c:v>36.339978656384702</c:v>
                </c:pt>
                <c:pt idx="176">
                  <c:v>36.543497424823997</c:v>
                </c:pt>
                <c:pt idx="177">
                  <c:v>36.623084267931702</c:v>
                </c:pt>
                <c:pt idx="178">
                  <c:v>36.3317587797317</c:v>
                </c:pt>
                <c:pt idx="179">
                  <c:v>35.105671991401849</c:v>
                </c:pt>
                <c:pt idx="180">
                  <c:v>35.350539812256898</c:v>
                </c:pt>
                <c:pt idx="181">
                  <c:v>35.879800001050853</c:v>
                </c:pt>
                <c:pt idx="182">
                  <c:v>36.329799837164899</c:v>
                </c:pt>
                <c:pt idx="183">
                  <c:v>37.703364272266896</c:v>
                </c:pt>
                <c:pt idx="184">
                  <c:v>37.9219976269817</c:v>
                </c:pt>
                <c:pt idx="185">
                  <c:v>37.376297684881706</c:v>
                </c:pt>
                <c:pt idx="186">
                  <c:v>36.988984010906606</c:v>
                </c:pt>
                <c:pt idx="187">
                  <c:v>36.295172646498045</c:v>
                </c:pt>
                <c:pt idx="188">
                  <c:v>37.715367596818595</c:v>
                </c:pt>
                <c:pt idx="189">
                  <c:v>38.940263655352901</c:v>
                </c:pt>
                <c:pt idx="190">
                  <c:v>38.600387120006104</c:v>
                </c:pt>
                <c:pt idx="191">
                  <c:v>38.254038392061048</c:v>
                </c:pt>
                <c:pt idx="192">
                  <c:v>37.866782334043748</c:v>
                </c:pt>
                <c:pt idx="193">
                  <c:v>38.538334733403545</c:v>
                </c:pt>
                <c:pt idx="194">
                  <c:v>38.390396158968549</c:v>
                </c:pt>
                <c:pt idx="195">
                  <c:v>38.808342317199703</c:v>
                </c:pt>
                <c:pt idx="196">
                  <c:v>38.727622360254301</c:v>
                </c:pt>
                <c:pt idx="197">
                  <c:v>37.310538671657596</c:v>
                </c:pt>
                <c:pt idx="198">
                  <c:v>37.288702223633095</c:v>
                </c:pt>
                <c:pt idx="199">
                  <c:v>38.440253167826555</c:v>
                </c:pt>
                <c:pt idx="200">
                  <c:v>38.5942798284742</c:v>
                </c:pt>
                <c:pt idx="201">
                  <c:v>39.176162592102798</c:v>
                </c:pt>
                <c:pt idx="202">
                  <c:v>38.586981807146749</c:v>
                </c:pt>
                <c:pt idx="203">
                  <c:v>36.101698260043705</c:v>
                </c:pt>
                <c:pt idx="204">
                  <c:v>36.747803611353802</c:v>
                </c:pt>
                <c:pt idx="205">
                  <c:v>37.149252400321103</c:v>
                </c:pt>
                <c:pt idx="206">
                  <c:v>36.376987306642604</c:v>
                </c:pt>
                <c:pt idx="207">
                  <c:v>36.010741867920601</c:v>
                </c:pt>
                <c:pt idx="208">
                  <c:v>37.319987688744703</c:v>
                </c:pt>
                <c:pt idx="209">
                  <c:v>38.855107269653203</c:v>
                </c:pt>
                <c:pt idx="210">
                  <c:v>37.309367147181405</c:v>
                </c:pt>
                <c:pt idx="211">
                  <c:v>39.067268431769648</c:v>
                </c:pt>
                <c:pt idx="212">
                  <c:v>38.300419238128853</c:v>
                </c:pt>
                <c:pt idx="213">
                  <c:v>36.599250466701804</c:v>
                </c:pt>
                <c:pt idx="214">
                  <c:v>36.767047341275145</c:v>
                </c:pt>
                <c:pt idx="215">
                  <c:v>36.954529668113295</c:v>
                </c:pt>
                <c:pt idx="216">
                  <c:v>37.614059537602145</c:v>
                </c:pt>
                <c:pt idx="217">
                  <c:v>38.624950723368748</c:v>
                </c:pt>
                <c:pt idx="218">
                  <c:v>37.781952438771903</c:v>
                </c:pt>
                <c:pt idx="219">
                  <c:v>36.378773401335849</c:v>
                </c:pt>
                <c:pt idx="220">
                  <c:v>35.930002705655951</c:v>
                </c:pt>
                <c:pt idx="221">
                  <c:v>36.653447877717696</c:v>
                </c:pt>
                <c:pt idx="222">
                  <c:v>37.5554256978319</c:v>
                </c:pt>
                <c:pt idx="223">
                  <c:v>38.471673070173154</c:v>
                </c:pt>
                <c:pt idx="224">
                  <c:v>37.417646737297446</c:v>
                </c:pt>
                <c:pt idx="225">
                  <c:v>38.099589214389255</c:v>
                </c:pt>
                <c:pt idx="226">
                  <c:v>38.69929451431225</c:v>
                </c:pt>
                <c:pt idx="227">
                  <c:v>38.507145294888403</c:v>
                </c:pt>
                <c:pt idx="228">
                  <c:v>37.898029388516804</c:v>
                </c:pt>
                <c:pt idx="229">
                  <c:v>38.504590987423754</c:v>
                </c:pt>
                <c:pt idx="230">
                  <c:v>38.61438779776325</c:v>
                </c:pt>
                <c:pt idx="231">
                  <c:v>38.190103884168849</c:v>
                </c:pt>
                <c:pt idx="232">
                  <c:v>37.444591800251146</c:v>
                </c:pt>
                <c:pt idx="233">
                  <c:v>37.128376218260755</c:v>
                </c:pt>
                <c:pt idx="234">
                  <c:v>39.252907047956697</c:v>
                </c:pt>
                <c:pt idx="235">
                  <c:v>39.284077281152598</c:v>
                </c:pt>
                <c:pt idx="236">
                  <c:v>39.503094742253055</c:v>
                </c:pt>
                <c:pt idx="237">
                  <c:v>40.049178790738594</c:v>
                </c:pt>
                <c:pt idx="238">
                  <c:v>40.806118039629553</c:v>
                </c:pt>
                <c:pt idx="239">
                  <c:v>40.292222106261804</c:v>
                </c:pt>
                <c:pt idx="240">
                  <c:v>40.239369067595646</c:v>
                </c:pt>
                <c:pt idx="241">
                  <c:v>39.84819512444475</c:v>
                </c:pt>
                <c:pt idx="242">
                  <c:v>39.148526137654954</c:v>
                </c:pt>
                <c:pt idx="243">
                  <c:v>40.060087412091249</c:v>
                </c:pt>
                <c:pt idx="244">
                  <c:v>40.803678964080603</c:v>
                </c:pt>
                <c:pt idx="245">
                  <c:v>39.874602438458453</c:v>
                </c:pt>
                <c:pt idx="246">
                  <c:v>38.671466006671551</c:v>
                </c:pt>
                <c:pt idx="247">
                  <c:v>37.955568525087898</c:v>
                </c:pt>
                <c:pt idx="248">
                  <c:v>39.955034315614597</c:v>
                </c:pt>
                <c:pt idx="249">
                  <c:v>40.291780383918301</c:v>
                </c:pt>
                <c:pt idx="250">
                  <c:v>40.216956459992701</c:v>
                </c:pt>
                <c:pt idx="251">
                  <c:v>40.940382426735198</c:v>
                </c:pt>
                <c:pt idx="252">
                  <c:v>40.481452117154703</c:v>
                </c:pt>
                <c:pt idx="253">
                  <c:v>39.465932449440899</c:v>
                </c:pt>
                <c:pt idx="254">
                  <c:v>39.049004173131749</c:v>
                </c:pt>
                <c:pt idx="255">
                  <c:v>39.347915762448451</c:v>
                </c:pt>
                <c:pt idx="256">
                  <c:v>39.083900238268498</c:v>
                </c:pt>
                <c:pt idx="257">
                  <c:v>39.014184929272147</c:v>
                </c:pt>
                <c:pt idx="258">
                  <c:v>38.820518489624952</c:v>
                </c:pt>
                <c:pt idx="259">
                  <c:v>38.781435664884555</c:v>
                </c:pt>
                <c:pt idx="260">
                  <c:v>39.660002200793102</c:v>
                </c:pt>
                <c:pt idx="261">
                  <c:v>39.122637367261852</c:v>
                </c:pt>
                <c:pt idx="262">
                  <c:v>38.680089195029495</c:v>
                </c:pt>
                <c:pt idx="263">
                  <c:v>38.6967978228055</c:v>
                </c:pt>
                <c:pt idx="264">
                  <c:v>39.334721708101199</c:v>
                </c:pt>
                <c:pt idx="265">
                  <c:v>39.441311230120448</c:v>
                </c:pt>
                <c:pt idx="266">
                  <c:v>38.991829937627053</c:v>
                </c:pt>
                <c:pt idx="267">
                  <c:v>38.725240900663252</c:v>
                </c:pt>
                <c:pt idx="268">
                  <c:v>38.330149072378603</c:v>
                </c:pt>
                <c:pt idx="269">
                  <c:v>39.043261782666207</c:v>
                </c:pt>
                <c:pt idx="270">
                  <c:v>40.079427168609001</c:v>
                </c:pt>
                <c:pt idx="271">
                  <c:v>39.292028283335654</c:v>
                </c:pt>
                <c:pt idx="272">
                  <c:v>39.434550957732895</c:v>
                </c:pt>
                <c:pt idx="273">
                  <c:v>38.8937291667308</c:v>
                </c:pt>
                <c:pt idx="274">
                  <c:v>38.909592760458352</c:v>
                </c:pt>
                <c:pt idx="275">
                  <c:v>39.761579134479504</c:v>
                </c:pt>
                <c:pt idx="276">
                  <c:v>38.892653668850947</c:v>
                </c:pt>
                <c:pt idx="277">
                  <c:v>38.360282218333253</c:v>
                </c:pt>
                <c:pt idx="278">
                  <c:v>38.149196554096548</c:v>
                </c:pt>
                <c:pt idx="279">
                  <c:v>38.4628962392609</c:v>
                </c:pt>
                <c:pt idx="280">
                  <c:v>39.229073246726799</c:v>
                </c:pt>
                <c:pt idx="281">
                  <c:v>39.12676651090765</c:v>
                </c:pt>
                <c:pt idx="282">
                  <c:v>38.808745628904646</c:v>
                </c:pt>
                <c:pt idx="283">
                  <c:v>38.86081124948015</c:v>
                </c:pt>
                <c:pt idx="284">
                  <c:v>37.959063893197353</c:v>
                </c:pt>
                <c:pt idx="285">
                  <c:v>39.100628071363801</c:v>
                </c:pt>
                <c:pt idx="286">
                  <c:v>38.415920028295346</c:v>
                </c:pt>
                <c:pt idx="287">
                  <c:v>38.9953253057365</c:v>
                </c:pt>
                <c:pt idx="288">
                  <c:v>39.589345831151846</c:v>
                </c:pt>
                <c:pt idx="289">
                  <c:v>40.105104680490044</c:v>
                </c:pt>
                <c:pt idx="290">
                  <c:v>39.158244029212049</c:v>
                </c:pt>
                <c:pt idx="291">
                  <c:v>39.59493457906315</c:v>
                </c:pt>
                <c:pt idx="292">
                  <c:v>39.935732969735447</c:v>
                </c:pt>
                <c:pt idx="293">
                  <c:v>38.068246133319803</c:v>
                </c:pt>
                <c:pt idx="294">
                  <c:v>37.313880397212799</c:v>
                </c:pt>
                <c:pt idx="295">
                  <c:v>37.259721396835445</c:v>
                </c:pt>
                <c:pt idx="296">
                  <c:v>38.351428566143852</c:v>
                </c:pt>
                <c:pt idx="297">
                  <c:v>36.819516273555649</c:v>
                </c:pt>
                <c:pt idx="298">
                  <c:v>37.795396162269853</c:v>
                </c:pt>
                <c:pt idx="299">
                  <c:v>38.552335411160655</c:v>
                </c:pt>
                <c:pt idx="300">
                  <c:v>39.247414326641845</c:v>
                </c:pt>
                <c:pt idx="301">
                  <c:v>38.639335507511547</c:v>
                </c:pt>
              </c:numCache>
            </c:numRef>
          </c:val>
          <c:smooth val="0"/>
        </c:ser>
        <c:dLbls>
          <c:showLegendKey val="0"/>
          <c:showVal val="0"/>
          <c:showCatName val="0"/>
          <c:showSerName val="0"/>
          <c:showPercent val="0"/>
          <c:showBubbleSize val="0"/>
        </c:dLbls>
        <c:marker val="1"/>
        <c:smooth val="0"/>
        <c:axId val="91479040"/>
        <c:axId val="91481216"/>
      </c:lineChart>
      <c:catAx>
        <c:axId val="91479040"/>
        <c:scaling>
          <c:orientation val="minMax"/>
        </c:scaling>
        <c:delete val="0"/>
        <c:axPos val="b"/>
        <c:title>
          <c:tx>
            <c:rich>
              <a:bodyPr/>
              <a:lstStyle/>
              <a:p>
                <a:pPr>
                  <a:defRPr sz="1100"/>
                </a:pPr>
                <a:r>
                  <a:rPr lang="en-US" sz="1100"/>
                  <a:t>Seconds</a:t>
                </a:r>
              </a:p>
            </c:rich>
          </c:tx>
          <c:layout/>
          <c:overlay val="0"/>
        </c:title>
        <c:numFmt formatCode="General" sourceLinked="1"/>
        <c:majorTickMark val="out"/>
        <c:minorTickMark val="none"/>
        <c:tickLblPos val="nextTo"/>
        <c:crossAx val="91481216"/>
        <c:crosses val="autoZero"/>
        <c:auto val="1"/>
        <c:lblAlgn val="ctr"/>
        <c:lblOffset val="100"/>
        <c:tickLblSkip val="10"/>
        <c:tickMarkSkip val="10"/>
        <c:noMultiLvlLbl val="0"/>
      </c:catAx>
      <c:valAx>
        <c:axId val="91481216"/>
        <c:scaling>
          <c:orientation val="minMax"/>
        </c:scaling>
        <c:delete val="0"/>
        <c:axPos val="l"/>
        <c:majorGridlines/>
        <c:title>
          <c:tx>
            <c:rich>
              <a:bodyPr rot="-5400000" vert="horz"/>
              <a:lstStyle/>
              <a:p>
                <a:pPr>
                  <a:defRPr sz="1100"/>
                </a:pPr>
                <a:r>
                  <a:rPr lang="en-US" sz="1100"/>
                  <a:t>kW/m</a:t>
                </a:r>
                <a:r>
                  <a:rPr lang="en-US" sz="1100" baseline="30000"/>
                  <a:t>2</a:t>
                </a:r>
              </a:p>
            </c:rich>
          </c:tx>
          <c:layout/>
          <c:overlay val="0"/>
        </c:title>
        <c:numFmt formatCode="General" sourceLinked="1"/>
        <c:majorTickMark val="out"/>
        <c:minorTickMark val="none"/>
        <c:tickLblPos val="nextTo"/>
        <c:crossAx val="91479040"/>
        <c:crosses val="autoZero"/>
        <c:crossBetween val="between"/>
      </c:valAx>
    </c:plotArea>
    <c:legend>
      <c:legendPos val="r"/>
      <c:layout/>
      <c:overlay val="0"/>
    </c:legend>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0.3615</cdr:x>
      <cdr:y>0.37646</cdr:y>
    </cdr:from>
    <cdr:to>
      <cdr:x>0.59343</cdr:x>
      <cdr:y>0.47995</cdr:y>
    </cdr:to>
    <cdr:sp macro="" textlink="">
      <cdr:nvSpPr>
        <cdr:cNvPr id="3" name="TextBox 2"/>
        <cdr:cNvSpPr txBox="1"/>
      </cdr:nvSpPr>
      <cdr:spPr>
        <a:xfrm xmlns:a="http://schemas.openxmlformats.org/drawingml/2006/main">
          <a:off x="3134295" y="2369038"/>
          <a:ext cx="2010833" cy="6512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0.51925</cdr:x>
      <cdr:y>0.39845</cdr:y>
    </cdr:from>
    <cdr:to>
      <cdr:x>0.82817</cdr:x>
      <cdr:y>0.51617</cdr:y>
    </cdr:to>
    <cdr:sp macro="" textlink="">
      <cdr:nvSpPr>
        <cdr:cNvPr id="4" name="TextBox 3"/>
        <cdr:cNvSpPr txBox="1"/>
      </cdr:nvSpPr>
      <cdr:spPr>
        <a:xfrm xmlns:a="http://schemas.openxmlformats.org/drawingml/2006/main">
          <a:off x="4501987" y="2507435"/>
          <a:ext cx="2678398" cy="7408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	</a:t>
          </a:r>
          <a:r>
            <a:rPr lang="en-US" sz="1100" b="1" dirty="0"/>
            <a:t>PHR	THR</a:t>
          </a:r>
        </a:p>
        <a:p xmlns:a="http://schemas.openxmlformats.org/drawingml/2006/main">
          <a:r>
            <a:rPr lang="en-US" sz="1100" b="1" baseline="0" dirty="0">
              <a:solidFill>
                <a:srgbClr val="92D050"/>
              </a:solidFill>
            </a:rPr>
            <a:t>Std. </a:t>
          </a:r>
          <a:r>
            <a:rPr lang="en-US" sz="1100" b="1" baseline="0" dirty="0" err="1">
              <a:solidFill>
                <a:srgbClr val="92D050"/>
              </a:solidFill>
            </a:rPr>
            <a:t>Brnr</a:t>
          </a:r>
          <a:r>
            <a:rPr lang="en-US" sz="1100" b="1" baseline="0" dirty="0">
              <a:solidFill>
                <a:srgbClr val="92D050"/>
              </a:solidFill>
            </a:rPr>
            <a:t>	44	51</a:t>
          </a:r>
        </a:p>
        <a:p xmlns:a="http://schemas.openxmlformats.org/drawingml/2006/main">
          <a:r>
            <a:rPr lang="en-US" sz="1100" b="1" baseline="0" dirty="0" err="1">
              <a:solidFill>
                <a:srgbClr val="FF0000"/>
              </a:solidFill>
            </a:rPr>
            <a:t>Hyb</a:t>
          </a:r>
          <a:r>
            <a:rPr lang="en-US" sz="1100" b="1" baseline="0" dirty="0">
              <a:solidFill>
                <a:srgbClr val="FF0000"/>
              </a:solidFill>
            </a:rPr>
            <a:t>. </a:t>
          </a:r>
          <a:r>
            <a:rPr lang="en-US" sz="1100" b="1" baseline="0" dirty="0" err="1">
              <a:solidFill>
                <a:srgbClr val="FF0000"/>
              </a:solidFill>
            </a:rPr>
            <a:t>Brnr</a:t>
          </a:r>
          <a:r>
            <a:rPr lang="en-US" sz="1100" b="1" baseline="0" dirty="0">
              <a:solidFill>
                <a:srgbClr val="FF0000"/>
              </a:solidFill>
            </a:rPr>
            <a:t>	41	49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5296" tIns="47646" rIns="95296" bIns="47646" numCol="1" anchor="t" anchorCtr="0" compatLnSpc="1">
            <a:prstTxWarp prst="textNoShape">
              <a:avLst/>
            </a:prstTxWarp>
          </a:bodyPr>
          <a:lstStyle>
            <a:lvl1pPr defTabSz="954783">
              <a:spcBef>
                <a:spcPct val="0"/>
              </a:spcBef>
              <a:buFontTx/>
              <a:buNone/>
              <a:defRPr sz="1200">
                <a:latin typeface="Times New Roman" pitchFamily="18" charset="0"/>
              </a:defRPr>
            </a:lvl1pPr>
          </a:lstStyle>
          <a:p>
            <a:pPr>
              <a:defRPr/>
            </a:pPr>
            <a:endParaRPr lang="en-US" dirty="0"/>
          </a:p>
        </p:txBody>
      </p:sp>
      <p:sp>
        <p:nvSpPr>
          <p:cNvPr id="24579" name="Rectangle 3"/>
          <p:cNvSpPr>
            <a:spLocks noGrp="1" noChangeArrowheads="1"/>
          </p:cNvSpPr>
          <p:nvPr>
            <p:ph type="dt" sz="quarter" idx="1"/>
          </p:nvPr>
        </p:nvSpPr>
        <p:spPr bwMode="auto">
          <a:xfrm>
            <a:off x="4144618" y="0"/>
            <a:ext cx="3170583" cy="480388"/>
          </a:xfrm>
          <a:prstGeom prst="rect">
            <a:avLst/>
          </a:prstGeom>
          <a:noFill/>
          <a:ln w="9525">
            <a:noFill/>
            <a:miter lim="800000"/>
            <a:headEnd/>
            <a:tailEnd/>
          </a:ln>
          <a:effectLst/>
        </p:spPr>
        <p:txBody>
          <a:bodyPr vert="horz" wrap="square" lIns="95296" tIns="47646" rIns="95296" bIns="47646" numCol="1" anchor="t" anchorCtr="0" compatLnSpc="1">
            <a:prstTxWarp prst="textNoShape">
              <a:avLst/>
            </a:prstTxWarp>
          </a:bodyPr>
          <a:lstStyle>
            <a:lvl1pPr algn="r" defTabSz="954783">
              <a:spcBef>
                <a:spcPct val="0"/>
              </a:spcBef>
              <a:buFontTx/>
              <a:buNone/>
              <a:defRPr sz="1200">
                <a:latin typeface="Times New Roman" pitchFamily="18" charset="0"/>
              </a:defRPr>
            </a:lvl1pPr>
          </a:lstStyle>
          <a:p>
            <a:pPr>
              <a:defRPr/>
            </a:pPr>
            <a:endParaRPr lang="en-US" dirty="0"/>
          </a:p>
        </p:txBody>
      </p:sp>
      <p:sp>
        <p:nvSpPr>
          <p:cNvPr id="24580" name="Rectangle 4"/>
          <p:cNvSpPr>
            <a:spLocks noGrp="1" noChangeArrowheads="1"/>
          </p:cNvSpPr>
          <p:nvPr>
            <p:ph type="ftr" sz="quarter" idx="2"/>
          </p:nvPr>
        </p:nvSpPr>
        <p:spPr bwMode="auto">
          <a:xfrm>
            <a:off x="0" y="9120813"/>
            <a:ext cx="3170583" cy="480387"/>
          </a:xfrm>
          <a:prstGeom prst="rect">
            <a:avLst/>
          </a:prstGeom>
          <a:noFill/>
          <a:ln w="9525">
            <a:noFill/>
            <a:miter lim="800000"/>
            <a:headEnd/>
            <a:tailEnd/>
          </a:ln>
          <a:effectLst/>
        </p:spPr>
        <p:txBody>
          <a:bodyPr vert="horz" wrap="square" lIns="95296" tIns="47646" rIns="95296" bIns="47646" numCol="1" anchor="b" anchorCtr="0" compatLnSpc="1">
            <a:prstTxWarp prst="textNoShape">
              <a:avLst/>
            </a:prstTxWarp>
          </a:bodyPr>
          <a:lstStyle>
            <a:lvl1pPr defTabSz="954783">
              <a:spcBef>
                <a:spcPct val="0"/>
              </a:spcBef>
              <a:buFontTx/>
              <a:buNone/>
              <a:defRPr sz="1200">
                <a:latin typeface="Times New Roman" pitchFamily="18" charset="0"/>
              </a:defRPr>
            </a:lvl1pPr>
          </a:lstStyle>
          <a:p>
            <a:pPr>
              <a:defRPr/>
            </a:pPr>
            <a:endParaRPr lang="en-US" dirty="0"/>
          </a:p>
        </p:txBody>
      </p:sp>
      <p:sp>
        <p:nvSpPr>
          <p:cNvPr id="24581" name="Rectangle 5"/>
          <p:cNvSpPr>
            <a:spLocks noGrp="1" noChangeArrowheads="1"/>
          </p:cNvSpPr>
          <p:nvPr>
            <p:ph type="sldNum" sz="quarter" idx="3"/>
          </p:nvPr>
        </p:nvSpPr>
        <p:spPr bwMode="auto">
          <a:xfrm>
            <a:off x="4144618" y="9120813"/>
            <a:ext cx="3170583" cy="480387"/>
          </a:xfrm>
          <a:prstGeom prst="rect">
            <a:avLst/>
          </a:prstGeom>
          <a:noFill/>
          <a:ln w="9525">
            <a:noFill/>
            <a:miter lim="800000"/>
            <a:headEnd/>
            <a:tailEnd/>
          </a:ln>
          <a:effectLst/>
        </p:spPr>
        <p:txBody>
          <a:bodyPr vert="horz" wrap="square" lIns="95296" tIns="47646" rIns="95296" bIns="47646" numCol="1" anchor="b" anchorCtr="0" compatLnSpc="1">
            <a:prstTxWarp prst="textNoShape">
              <a:avLst/>
            </a:prstTxWarp>
          </a:bodyPr>
          <a:lstStyle>
            <a:lvl1pPr algn="r" defTabSz="954783">
              <a:spcBef>
                <a:spcPct val="0"/>
              </a:spcBef>
              <a:buFontTx/>
              <a:buNone/>
              <a:defRPr sz="1200">
                <a:latin typeface="Times New Roman" pitchFamily="18" charset="0"/>
              </a:defRPr>
            </a:lvl1pPr>
          </a:lstStyle>
          <a:p>
            <a:pPr>
              <a:defRPr/>
            </a:pPr>
            <a:fld id="{40BD4BC6-8AA8-4382-A6BF-58746D96788F}" type="slidenum">
              <a:rPr lang="en-US"/>
              <a:pPr>
                <a:defRPr/>
              </a:pPr>
              <a:t>‹#›</a:t>
            </a:fld>
            <a:endParaRPr lang="en-US" dirty="0"/>
          </a:p>
        </p:txBody>
      </p:sp>
    </p:spTree>
    <p:extLst>
      <p:ext uri="{BB962C8B-B14F-4D97-AF65-F5344CB8AC3E}">
        <p14:creationId xmlns:p14="http://schemas.microsoft.com/office/powerpoint/2010/main" val="2657427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5296" tIns="47646" rIns="95296" bIns="47646" numCol="1" anchor="t" anchorCtr="0" compatLnSpc="1">
            <a:prstTxWarp prst="textNoShape">
              <a:avLst/>
            </a:prstTxWarp>
          </a:bodyPr>
          <a:lstStyle>
            <a:lvl1pPr defTabSz="954783">
              <a:spcBef>
                <a:spcPct val="0"/>
              </a:spcBef>
              <a:buFontTx/>
              <a:buNone/>
              <a:defRPr sz="1200">
                <a:latin typeface="Times New Roman" pitchFamily="18" charset="0"/>
              </a:defRPr>
            </a:lvl1pPr>
          </a:lstStyle>
          <a:p>
            <a:pPr>
              <a:defRPr/>
            </a:pPr>
            <a:endParaRPr lang="en-US" dirty="0"/>
          </a:p>
        </p:txBody>
      </p:sp>
      <p:sp>
        <p:nvSpPr>
          <p:cNvPr id="21507" name="Rectangle 3"/>
          <p:cNvSpPr>
            <a:spLocks noGrp="1" noChangeArrowheads="1"/>
          </p:cNvSpPr>
          <p:nvPr>
            <p:ph type="dt" idx="1"/>
          </p:nvPr>
        </p:nvSpPr>
        <p:spPr bwMode="auto">
          <a:xfrm>
            <a:off x="4144618" y="0"/>
            <a:ext cx="3170583" cy="480388"/>
          </a:xfrm>
          <a:prstGeom prst="rect">
            <a:avLst/>
          </a:prstGeom>
          <a:noFill/>
          <a:ln w="9525">
            <a:noFill/>
            <a:miter lim="800000"/>
            <a:headEnd/>
            <a:tailEnd/>
          </a:ln>
          <a:effectLst/>
        </p:spPr>
        <p:txBody>
          <a:bodyPr vert="horz" wrap="square" lIns="95296" tIns="47646" rIns="95296" bIns="47646" numCol="1" anchor="t" anchorCtr="0" compatLnSpc="1">
            <a:prstTxWarp prst="textNoShape">
              <a:avLst/>
            </a:prstTxWarp>
          </a:bodyPr>
          <a:lstStyle>
            <a:lvl1pPr algn="r" defTabSz="954783">
              <a:spcBef>
                <a:spcPct val="0"/>
              </a:spcBef>
              <a:buFontTx/>
              <a:buNone/>
              <a:defRPr sz="1200">
                <a:latin typeface="Times New Roman" pitchFamily="18" charset="0"/>
              </a:defRPr>
            </a:lvl1pPr>
          </a:lstStyle>
          <a:p>
            <a:pPr>
              <a:defRPr/>
            </a:pPr>
            <a:endParaRPr lang="en-US" dirty="0"/>
          </a:p>
        </p:txBody>
      </p:sp>
      <p:sp>
        <p:nvSpPr>
          <p:cNvPr id="18436" name="Rectangle 4"/>
          <p:cNvSpPr>
            <a:spLocks noGrp="1" noRot="1" noChangeAspect="1" noChangeArrowheads="1" noTextEdit="1"/>
          </p:cNvSpPr>
          <p:nvPr>
            <p:ph type="sldImg" idx="2"/>
          </p:nvPr>
        </p:nvSpPr>
        <p:spPr bwMode="auto">
          <a:xfrm>
            <a:off x="1258888"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975693" y="4561226"/>
            <a:ext cx="5363817" cy="4320213"/>
          </a:xfrm>
          <a:prstGeom prst="rect">
            <a:avLst/>
          </a:prstGeom>
          <a:noFill/>
          <a:ln w="9525">
            <a:noFill/>
            <a:miter lim="800000"/>
            <a:headEnd/>
            <a:tailEnd/>
          </a:ln>
          <a:effectLst/>
        </p:spPr>
        <p:txBody>
          <a:bodyPr vert="horz" wrap="square" lIns="95296" tIns="47646" rIns="95296" bIns="4764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9120813"/>
            <a:ext cx="3170583" cy="480387"/>
          </a:xfrm>
          <a:prstGeom prst="rect">
            <a:avLst/>
          </a:prstGeom>
          <a:noFill/>
          <a:ln w="9525">
            <a:noFill/>
            <a:miter lim="800000"/>
            <a:headEnd/>
            <a:tailEnd/>
          </a:ln>
          <a:effectLst/>
        </p:spPr>
        <p:txBody>
          <a:bodyPr vert="horz" wrap="square" lIns="95296" tIns="47646" rIns="95296" bIns="47646" numCol="1" anchor="b" anchorCtr="0" compatLnSpc="1">
            <a:prstTxWarp prst="textNoShape">
              <a:avLst/>
            </a:prstTxWarp>
          </a:bodyPr>
          <a:lstStyle>
            <a:lvl1pPr defTabSz="954783">
              <a:spcBef>
                <a:spcPct val="0"/>
              </a:spcBef>
              <a:buFontTx/>
              <a:buNone/>
              <a:defRPr sz="1200">
                <a:latin typeface="Times New Roman" pitchFamily="18" charset="0"/>
              </a:defRPr>
            </a:lvl1pPr>
          </a:lstStyle>
          <a:p>
            <a:pPr>
              <a:defRPr/>
            </a:pPr>
            <a:endParaRPr lang="en-US" dirty="0"/>
          </a:p>
        </p:txBody>
      </p:sp>
      <p:sp>
        <p:nvSpPr>
          <p:cNvPr id="21511" name="Rectangle 7"/>
          <p:cNvSpPr>
            <a:spLocks noGrp="1" noChangeArrowheads="1"/>
          </p:cNvSpPr>
          <p:nvPr>
            <p:ph type="sldNum" sz="quarter" idx="5"/>
          </p:nvPr>
        </p:nvSpPr>
        <p:spPr bwMode="auto">
          <a:xfrm>
            <a:off x="4144618" y="9120813"/>
            <a:ext cx="3170583" cy="480387"/>
          </a:xfrm>
          <a:prstGeom prst="rect">
            <a:avLst/>
          </a:prstGeom>
          <a:noFill/>
          <a:ln w="9525">
            <a:noFill/>
            <a:miter lim="800000"/>
            <a:headEnd/>
            <a:tailEnd/>
          </a:ln>
          <a:effectLst/>
        </p:spPr>
        <p:txBody>
          <a:bodyPr vert="horz" wrap="square" lIns="95296" tIns="47646" rIns="95296" bIns="47646" numCol="1" anchor="b" anchorCtr="0" compatLnSpc="1">
            <a:prstTxWarp prst="textNoShape">
              <a:avLst/>
            </a:prstTxWarp>
          </a:bodyPr>
          <a:lstStyle>
            <a:lvl1pPr algn="r" defTabSz="954783">
              <a:spcBef>
                <a:spcPct val="0"/>
              </a:spcBef>
              <a:buFontTx/>
              <a:buNone/>
              <a:defRPr sz="1200">
                <a:latin typeface="Times New Roman" pitchFamily="18" charset="0"/>
              </a:defRPr>
            </a:lvl1pPr>
          </a:lstStyle>
          <a:p>
            <a:pPr>
              <a:defRPr/>
            </a:pPr>
            <a:fld id="{8EA5C8FA-7F31-4D30-A40F-DF90F4647120}" type="slidenum">
              <a:rPr lang="en-US"/>
              <a:pPr>
                <a:defRPr/>
              </a:pPr>
              <a:t>‹#›</a:t>
            </a:fld>
            <a:endParaRPr lang="en-US" dirty="0"/>
          </a:p>
        </p:txBody>
      </p:sp>
    </p:spTree>
    <p:extLst>
      <p:ext uri="{BB962C8B-B14F-4D97-AF65-F5344CB8AC3E}">
        <p14:creationId xmlns:p14="http://schemas.microsoft.com/office/powerpoint/2010/main" val="16879955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448" eaLnBrk="0" hangingPunct="0">
              <a:defRPr sz="2500">
                <a:solidFill>
                  <a:schemeClr val="tx1"/>
                </a:solidFill>
                <a:latin typeface="Arial" charset="0"/>
              </a:defRPr>
            </a:lvl1pPr>
            <a:lvl2pPr marL="770662" indent="-296408" defTabSz="953448" eaLnBrk="0" hangingPunct="0">
              <a:defRPr sz="2500">
                <a:solidFill>
                  <a:schemeClr val="tx1"/>
                </a:solidFill>
                <a:latin typeface="Arial" charset="0"/>
              </a:defRPr>
            </a:lvl2pPr>
            <a:lvl3pPr marL="1185634" indent="-237127" defTabSz="953448" eaLnBrk="0" hangingPunct="0">
              <a:defRPr sz="2500">
                <a:solidFill>
                  <a:schemeClr val="tx1"/>
                </a:solidFill>
                <a:latin typeface="Arial" charset="0"/>
              </a:defRPr>
            </a:lvl3pPr>
            <a:lvl4pPr marL="1659887" indent="-237127" defTabSz="953448" eaLnBrk="0" hangingPunct="0">
              <a:defRPr sz="2500">
                <a:solidFill>
                  <a:schemeClr val="tx1"/>
                </a:solidFill>
                <a:latin typeface="Arial" charset="0"/>
              </a:defRPr>
            </a:lvl4pPr>
            <a:lvl5pPr marL="2134141" indent="-237127" defTabSz="953448" eaLnBrk="0" hangingPunct="0">
              <a:defRPr sz="2500">
                <a:solidFill>
                  <a:schemeClr val="tx1"/>
                </a:solidFill>
                <a:latin typeface="Arial" charset="0"/>
              </a:defRPr>
            </a:lvl5pPr>
            <a:lvl6pPr marL="2608395" indent="-237127" defTabSz="953448" eaLnBrk="0" fontAlgn="base" hangingPunct="0">
              <a:spcBef>
                <a:spcPct val="50000"/>
              </a:spcBef>
              <a:spcAft>
                <a:spcPct val="0"/>
              </a:spcAft>
              <a:buChar char="•"/>
              <a:defRPr sz="2500">
                <a:solidFill>
                  <a:schemeClr val="tx1"/>
                </a:solidFill>
                <a:latin typeface="Arial" charset="0"/>
              </a:defRPr>
            </a:lvl6pPr>
            <a:lvl7pPr marL="3082648" indent="-237127" defTabSz="953448" eaLnBrk="0" fontAlgn="base" hangingPunct="0">
              <a:spcBef>
                <a:spcPct val="50000"/>
              </a:spcBef>
              <a:spcAft>
                <a:spcPct val="0"/>
              </a:spcAft>
              <a:buChar char="•"/>
              <a:defRPr sz="2500">
                <a:solidFill>
                  <a:schemeClr val="tx1"/>
                </a:solidFill>
                <a:latin typeface="Arial" charset="0"/>
              </a:defRPr>
            </a:lvl7pPr>
            <a:lvl8pPr marL="3556902" indent="-237127" defTabSz="953448" eaLnBrk="0" fontAlgn="base" hangingPunct="0">
              <a:spcBef>
                <a:spcPct val="50000"/>
              </a:spcBef>
              <a:spcAft>
                <a:spcPct val="0"/>
              </a:spcAft>
              <a:buChar char="•"/>
              <a:defRPr sz="2500">
                <a:solidFill>
                  <a:schemeClr val="tx1"/>
                </a:solidFill>
                <a:latin typeface="Arial" charset="0"/>
              </a:defRPr>
            </a:lvl8pPr>
            <a:lvl9pPr marL="4031155" indent="-237127" defTabSz="953448" eaLnBrk="0" fontAlgn="base" hangingPunct="0">
              <a:spcBef>
                <a:spcPct val="50000"/>
              </a:spcBef>
              <a:spcAft>
                <a:spcPct val="0"/>
              </a:spcAft>
              <a:buChar char="•"/>
              <a:defRPr sz="2500">
                <a:solidFill>
                  <a:schemeClr val="tx1"/>
                </a:solidFill>
                <a:latin typeface="Arial" charset="0"/>
              </a:defRPr>
            </a:lvl9pPr>
          </a:lstStyle>
          <a:p>
            <a:pPr eaLnBrk="1" hangingPunct="1"/>
            <a:fld id="{7C1ACD58-67DA-4259-9378-15D7E5C262C1}" type="slidenum">
              <a:rPr lang="en-US" sz="1200">
                <a:solidFill>
                  <a:prstClr val="black"/>
                </a:solidFill>
                <a:latin typeface="Times New Roman" pitchFamily="18" charset="0"/>
              </a:rPr>
              <a:pPr eaLnBrk="1" hangingPunct="1"/>
              <a:t>1</a:t>
            </a:fld>
            <a:endParaRPr lang="en-US" sz="1200" dirty="0">
              <a:solidFill>
                <a:prstClr val="black"/>
              </a:solidFill>
              <a:latin typeface="Times New Roman" pitchFamily="18"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54" descr="title_imagery_no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56"/>
          <p:cNvGrpSpPr>
            <a:grpSpLocks/>
          </p:cNvGrpSpPr>
          <p:nvPr userDrawn="1"/>
        </p:nvGrpSpPr>
        <p:grpSpPr bwMode="auto">
          <a:xfrm>
            <a:off x="5873750" y="269875"/>
            <a:ext cx="2895600" cy="911225"/>
            <a:chOff x="3700" y="170"/>
            <a:chExt cx="1824" cy="574"/>
          </a:xfrm>
        </p:grpSpPr>
        <p:pic>
          <p:nvPicPr>
            <p:cNvPr id="6" name="Picture 55"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7"/>
            <p:cNvSpPr txBox="1">
              <a:spLocks noChangeArrowheads="1"/>
            </p:cNvSpPr>
            <p:nvPr userDrawn="1"/>
          </p:nvSpPr>
          <p:spPr bwMode="ltGray">
            <a:xfrm>
              <a:off x="4288" y="288"/>
              <a:ext cx="123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800" b="1" dirty="0" smtClean="0">
                  <a:solidFill>
                    <a:schemeClr val="bg1"/>
                  </a:solidFill>
                </a:rPr>
                <a:t>Federal Aviation</a:t>
              </a:r>
            </a:p>
            <a:p>
              <a:pPr eaLnBrk="1" hangingPunct="1">
                <a:lnSpc>
                  <a:spcPct val="85000"/>
                </a:lnSpc>
                <a:spcBef>
                  <a:spcPct val="0"/>
                </a:spcBef>
                <a:buFontTx/>
                <a:buNone/>
                <a:defRPr/>
              </a:pPr>
              <a:r>
                <a:rPr lang="en-US" sz="1800" b="1" dirty="0" smtClean="0">
                  <a:solidFill>
                    <a:schemeClr val="bg1"/>
                  </a:solidFill>
                </a:rPr>
                <a:t>Administration</a:t>
              </a:r>
            </a:p>
          </p:txBody>
        </p:sp>
      </p:grpSp>
      <p:sp>
        <p:nvSpPr>
          <p:cNvPr id="63490" name="Rectangle 2"/>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r>
              <a:rPr lang="en-US"/>
              <a:t>Select to edit master title</a:t>
            </a:r>
          </a:p>
        </p:txBody>
      </p:sp>
      <p:sp>
        <p:nvSpPr>
          <p:cNvPr id="63491" name="Rectangle 3"/>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r>
              <a:rPr lang="en-US"/>
              <a:t>Select to edit master subtitle</a:t>
            </a:r>
          </a:p>
        </p:txBody>
      </p:sp>
    </p:spTree>
    <p:extLst>
      <p:ext uri="{BB962C8B-B14F-4D97-AF65-F5344CB8AC3E}">
        <p14:creationId xmlns:p14="http://schemas.microsoft.com/office/powerpoint/2010/main" val="880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7D5CB9C6-E1D5-45EF-8A63-B9CD406F0EC5}" type="slidenum">
              <a:rPr lang="en-US"/>
              <a:pPr>
                <a:defRPr/>
              </a:pPr>
              <a:t>‹#›</a:t>
            </a:fld>
            <a:endParaRPr lang="en-US" dirty="0"/>
          </a:p>
        </p:txBody>
      </p:sp>
    </p:spTree>
    <p:extLst>
      <p:ext uri="{BB962C8B-B14F-4D97-AF65-F5344CB8AC3E}">
        <p14:creationId xmlns:p14="http://schemas.microsoft.com/office/powerpoint/2010/main" val="907364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AB619255-61D5-4373-AE98-CC9E494838B7}" type="slidenum">
              <a:rPr lang="en-US"/>
              <a:pPr>
                <a:defRPr/>
              </a:pPr>
              <a:t>‹#›</a:t>
            </a:fld>
            <a:endParaRPr lang="en-US" dirty="0"/>
          </a:p>
        </p:txBody>
      </p:sp>
    </p:spTree>
    <p:extLst>
      <p:ext uri="{BB962C8B-B14F-4D97-AF65-F5344CB8AC3E}">
        <p14:creationId xmlns:p14="http://schemas.microsoft.com/office/powerpoint/2010/main" val="3161147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95300" y="1508125"/>
            <a:ext cx="8050213" cy="4391025"/>
          </a:xfrm>
        </p:spPr>
        <p:txBody>
          <a:bodyPr/>
          <a:lstStyle/>
          <a:p>
            <a:pPr lvl="0"/>
            <a:endParaRPr lang="en-US" noProof="0" dirty="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F082EE1B-5277-4234-AB15-6E93A6C687B2}" type="slidenum">
              <a:rPr lang="en-US"/>
              <a:pPr>
                <a:defRPr/>
              </a:pPr>
              <a:t>‹#›</a:t>
            </a:fld>
            <a:endParaRPr lang="en-US" dirty="0"/>
          </a:p>
        </p:txBody>
      </p:sp>
    </p:spTree>
    <p:extLst>
      <p:ext uri="{BB962C8B-B14F-4D97-AF65-F5344CB8AC3E}">
        <p14:creationId xmlns:p14="http://schemas.microsoft.com/office/powerpoint/2010/main" val="2353498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54" descr="title_imagery_no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56"/>
          <p:cNvGrpSpPr>
            <a:grpSpLocks/>
          </p:cNvGrpSpPr>
          <p:nvPr userDrawn="1"/>
        </p:nvGrpSpPr>
        <p:grpSpPr bwMode="auto">
          <a:xfrm>
            <a:off x="5873750" y="269875"/>
            <a:ext cx="2895600" cy="911225"/>
            <a:chOff x="3700" y="170"/>
            <a:chExt cx="1824" cy="574"/>
          </a:xfrm>
        </p:grpSpPr>
        <p:pic>
          <p:nvPicPr>
            <p:cNvPr id="6" name="Picture 55"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7"/>
            <p:cNvSpPr txBox="1">
              <a:spLocks noChangeArrowheads="1"/>
            </p:cNvSpPr>
            <p:nvPr userDrawn="1"/>
          </p:nvSpPr>
          <p:spPr bwMode="ltGray">
            <a:xfrm>
              <a:off x="4288" y="288"/>
              <a:ext cx="123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800" b="1" dirty="0" smtClean="0">
                  <a:solidFill>
                    <a:srgbClr val="FFFFFF"/>
                  </a:solidFill>
                </a:rPr>
                <a:t>Federal Aviation</a:t>
              </a:r>
            </a:p>
            <a:p>
              <a:pPr eaLnBrk="1" hangingPunct="1">
                <a:lnSpc>
                  <a:spcPct val="85000"/>
                </a:lnSpc>
                <a:spcBef>
                  <a:spcPct val="0"/>
                </a:spcBef>
                <a:buFontTx/>
                <a:buNone/>
                <a:defRPr/>
              </a:pPr>
              <a:r>
                <a:rPr lang="en-US" sz="1800" b="1" dirty="0" smtClean="0">
                  <a:solidFill>
                    <a:srgbClr val="FFFFFF"/>
                  </a:solidFill>
                </a:rPr>
                <a:t>Administration</a:t>
              </a:r>
            </a:p>
          </p:txBody>
        </p:sp>
      </p:grpSp>
      <p:sp>
        <p:nvSpPr>
          <p:cNvPr id="63490" name="Rectangle 2"/>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r>
              <a:rPr lang="en-US"/>
              <a:t>Select to edit master title</a:t>
            </a:r>
          </a:p>
        </p:txBody>
      </p:sp>
      <p:sp>
        <p:nvSpPr>
          <p:cNvPr id="63491" name="Rectangle 3"/>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r>
              <a:rPr lang="en-US"/>
              <a:t>Select to edit master subtitle</a:t>
            </a:r>
          </a:p>
        </p:txBody>
      </p:sp>
    </p:spTree>
    <p:extLst>
      <p:ext uri="{BB962C8B-B14F-4D97-AF65-F5344CB8AC3E}">
        <p14:creationId xmlns:p14="http://schemas.microsoft.com/office/powerpoint/2010/main" val="1856120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511CE30A-D123-4BDE-92C1-29570294B6E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5372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AE7D1CD-FEB1-492A-B047-C1C7901855A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89937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1A8D713-4CC8-47AE-84F3-4779D05CC28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54591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3769DA17-CC95-42D9-939A-3A0D84D33FB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14298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0C5EC34E-2735-4E85-A5D6-3EFD8941CC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21794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712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511CE30A-D123-4BDE-92C1-29570294B6E7}" type="slidenum">
              <a:rPr lang="en-US"/>
              <a:pPr>
                <a:defRPr/>
              </a:pPr>
              <a:t>‹#›</a:t>
            </a:fld>
            <a:endParaRPr lang="en-US" dirty="0"/>
          </a:p>
        </p:txBody>
      </p:sp>
    </p:spTree>
    <p:extLst>
      <p:ext uri="{BB962C8B-B14F-4D97-AF65-F5344CB8AC3E}">
        <p14:creationId xmlns:p14="http://schemas.microsoft.com/office/powerpoint/2010/main" val="2365723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3180287B-0031-4DB4-BA39-117BC68CB7A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77216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957BBFD-2F38-47F5-A7EA-E41EF275F3E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35975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D5CB9C6-E1D5-45EF-8A63-B9CD406F0EC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88494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B619255-61D5-4373-AE98-CC9E494838B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79652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95300" y="1508125"/>
            <a:ext cx="8050213" cy="4391025"/>
          </a:xfrm>
        </p:spPr>
        <p:txBody>
          <a:bodyPr/>
          <a:lstStyle/>
          <a:p>
            <a:pPr lvl="0"/>
            <a:endParaRPr lang="en-US" noProof="0" dirty="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082EE1B-5277-4234-AB15-6E93A6C687B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93739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FAE7D1CD-FEB1-492A-B047-C1C7901855A3}" type="slidenum">
              <a:rPr lang="en-US"/>
              <a:pPr>
                <a:defRPr/>
              </a:pPr>
              <a:t>‹#›</a:t>
            </a:fld>
            <a:endParaRPr lang="en-US" dirty="0"/>
          </a:p>
        </p:txBody>
      </p:sp>
    </p:spTree>
    <p:extLst>
      <p:ext uri="{BB962C8B-B14F-4D97-AF65-F5344CB8AC3E}">
        <p14:creationId xmlns:p14="http://schemas.microsoft.com/office/powerpoint/2010/main" val="3985358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B1A8D713-4CC8-47AE-84F3-4779D05CC286}" type="slidenum">
              <a:rPr lang="en-US"/>
              <a:pPr>
                <a:defRPr/>
              </a:pPr>
              <a:t>‹#›</a:t>
            </a:fld>
            <a:endParaRPr lang="en-US" dirty="0"/>
          </a:p>
        </p:txBody>
      </p:sp>
    </p:spTree>
    <p:extLst>
      <p:ext uri="{BB962C8B-B14F-4D97-AF65-F5344CB8AC3E}">
        <p14:creationId xmlns:p14="http://schemas.microsoft.com/office/powerpoint/2010/main" val="4110760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11"/>
          <p:cNvSpPr>
            <a:spLocks noGrp="1" noChangeArrowheads="1"/>
          </p:cNvSpPr>
          <p:nvPr>
            <p:ph type="sldNum" sz="quarter" idx="12"/>
          </p:nvPr>
        </p:nvSpPr>
        <p:spPr>
          <a:ln/>
        </p:spPr>
        <p:txBody>
          <a:bodyPr/>
          <a:lstStyle>
            <a:lvl1pPr>
              <a:defRPr/>
            </a:lvl1pPr>
          </a:lstStyle>
          <a:p>
            <a:pPr>
              <a:defRPr/>
            </a:pPr>
            <a:fld id="{3769DA17-CC95-42D9-939A-3A0D84D33FBE}" type="slidenum">
              <a:rPr lang="en-US"/>
              <a:pPr>
                <a:defRPr/>
              </a:pPr>
              <a:t>‹#›</a:t>
            </a:fld>
            <a:endParaRPr lang="en-US" dirty="0"/>
          </a:p>
        </p:txBody>
      </p:sp>
    </p:spTree>
    <p:extLst>
      <p:ext uri="{BB962C8B-B14F-4D97-AF65-F5344CB8AC3E}">
        <p14:creationId xmlns:p14="http://schemas.microsoft.com/office/powerpoint/2010/main" val="3019720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1"/>
          <p:cNvSpPr>
            <a:spLocks noGrp="1" noChangeArrowheads="1"/>
          </p:cNvSpPr>
          <p:nvPr>
            <p:ph type="sldNum" sz="quarter" idx="12"/>
          </p:nvPr>
        </p:nvSpPr>
        <p:spPr>
          <a:ln/>
        </p:spPr>
        <p:txBody>
          <a:bodyPr/>
          <a:lstStyle>
            <a:lvl1pPr>
              <a:defRPr/>
            </a:lvl1pPr>
          </a:lstStyle>
          <a:p>
            <a:pPr>
              <a:defRPr/>
            </a:pPr>
            <a:fld id="{0C5EC34E-2735-4E85-A5D6-3EFD8941CCB0}" type="slidenum">
              <a:rPr lang="en-US"/>
              <a:pPr>
                <a:defRPr/>
              </a:pPr>
              <a:t>‹#›</a:t>
            </a:fld>
            <a:endParaRPr lang="en-US" dirty="0"/>
          </a:p>
        </p:txBody>
      </p:sp>
    </p:spTree>
    <p:extLst>
      <p:ext uri="{BB962C8B-B14F-4D97-AF65-F5344CB8AC3E}">
        <p14:creationId xmlns:p14="http://schemas.microsoft.com/office/powerpoint/2010/main" val="2047207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387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3180287B-0031-4DB4-BA39-117BC68CB7AE}" type="slidenum">
              <a:rPr lang="en-US"/>
              <a:pPr>
                <a:defRPr/>
              </a:pPr>
              <a:t>‹#›</a:t>
            </a:fld>
            <a:endParaRPr lang="en-US" dirty="0"/>
          </a:p>
        </p:txBody>
      </p:sp>
    </p:spTree>
    <p:extLst>
      <p:ext uri="{BB962C8B-B14F-4D97-AF65-F5344CB8AC3E}">
        <p14:creationId xmlns:p14="http://schemas.microsoft.com/office/powerpoint/2010/main" val="1766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1957BBFD-2F38-47F5-A7EA-E41EF275F3EE}" type="slidenum">
              <a:rPr lang="en-US"/>
              <a:pPr>
                <a:defRPr/>
              </a:pPr>
              <a:t>‹#›</a:t>
            </a:fld>
            <a:endParaRPr lang="en-US" dirty="0"/>
          </a:p>
        </p:txBody>
      </p:sp>
    </p:spTree>
    <p:extLst>
      <p:ext uri="{BB962C8B-B14F-4D97-AF65-F5344CB8AC3E}">
        <p14:creationId xmlns:p14="http://schemas.microsoft.com/office/powerpoint/2010/main" val="1861042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44488"/>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defRPr/>
            </a:pPr>
            <a:endParaRPr lang="en-US" dirty="0"/>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pPr>
              <a:defRPr/>
            </a:pPr>
            <a:endParaRPr lang="en-US" dirty="0"/>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pPr>
              <a:defRPr/>
            </a:pPr>
            <a:fld id="{5C5C0F3C-57D1-44CF-9A1F-04764E96D3D1}" type="slidenum">
              <a:rPr lang="en-US"/>
              <a:pPr>
                <a:defRPr/>
              </a:pPr>
              <a:t>‹#›</a:t>
            </a:fld>
            <a:endParaRPr lang="en-US" dirty="0"/>
          </a:p>
        </p:txBody>
      </p:sp>
      <p:sp>
        <p:nvSpPr>
          <p:cNvPr id="1031"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p:spPr>
        <p:txBody>
          <a:bodyPr wrap="none" anchor="ctr"/>
          <a:lstStyle/>
          <a:p>
            <a:endParaRPr lang="en-US" dirty="0"/>
          </a:p>
        </p:txBody>
      </p:sp>
      <p:sp>
        <p:nvSpPr>
          <p:cNvPr id="1032" name="Rectangle 17"/>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spcBef>
                <a:spcPct val="0"/>
              </a:spcBef>
              <a:buFontTx/>
              <a:buNone/>
            </a:pPr>
            <a:endParaRPr lang="en-US" sz="1200" b="1" dirty="0">
              <a:solidFill>
                <a:schemeClr val="bg1"/>
              </a:solidFill>
            </a:endParaRPr>
          </a:p>
        </p:txBody>
      </p:sp>
      <p:grpSp>
        <p:nvGrpSpPr>
          <p:cNvPr id="1033" name="Group 25"/>
          <p:cNvGrpSpPr>
            <a:grpSpLocks/>
          </p:cNvGrpSpPr>
          <p:nvPr userDrawn="1"/>
        </p:nvGrpSpPr>
        <p:grpSpPr bwMode="auto">
          <a:xfrm>
            <a:off x="5708650" y="6124575"/>
            <a:ext cx="2047875" cy="661988"/>
            <a:chOff x="3596" y="3858"/>
            <a:chExt cx="1290" cy="417"/>
          </a:xfrm>
        </p:grpSpPr>
        <p:pic>
          <p:nvPicPr>
            <p:cNvPr id="1036" name="Picture 26" descr="NEW FAA LOGO"/>
            <p:cNvPicPr>
              <a:picLocks noChangeAspect="1" noChangeArrowheads="1"/>
            </p:cNvPicPr>
            <p:nvPr userDrawn="1"/>
          </p:nvPicPr>
          <p:blipFill>
            <a:blip r:embed="rId14">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27"/>
            <p:cNvSpPr txBox="1">
              <a:spLocks noChangeArrowheads="1"/>
            </p:cNvSpPr>
            <p:nvPr userDrawn="1"/>
          </p:nvSpPr>
          <p:spPr bwMode="auto">
            <a:xfrm>
              <a:off x="4023" y="3947"/>
              <a:ext cx="86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dirty="0" smtClean="0">
                  <a:solidFill>
                    <a:schemeClr val="bg1"/>
                  </a:solidFill>
                </a:rPr>
                <a:t>Federal Aviation</a:t>
              </a:r>
            </a:p>
            <a:p>
              <a:pPr eaLnBrk="1" hangingPunct="1">
                <a:lnSpc>
                  <a:spcPct val="85000"/>
                </a:lnSpc>
                <a:spcBef>
                  <a:spcPct val="0"/>
                </a:spcBef>
                <a:buFontTx/>
                <a:buNone/>
                <a:defRPr/>
              </a:pPr>
              <a:r>
                <a:rPr lang="en-US" sz="1200" b="1" dirty="0" smtClean="0">
                  <a:solidFill>
                    <a:schemeClr val="bg1"/>
                  </a:solidFill>
                </a:rPr>
                <a:t>Administration</a:t>
              </a:r>
            </a:p>
          </p:txBody>
        </p:sp>
      </p:grpSp>
      <p:sp>
        <p:nvSpPr>
          <p:cNvPr id="56349" name="Text Box 29"/>
          <p:cNvSpPr txBox="1">
            <a:spLocks noChangeArrowheads="1"/>
          </p:cNvSpPr>
          <p:nvPr userDrawn="1"/>
        </p:nvSpPr>
        <p:spPr bwMode="auto">
          <a:xfrm>
            <a:off x="449263" y="6205538"/>
            <a:ext cx="4784725" cy="2746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b="1" dirty="0" smtClean="0">
                <a:solidFill>
                  <a:srgbClr val="C0C0C0"/>
                </a:solidFill>
              </a:rPr>
              <a:t>Heat Release Rate</a:t>
            </a:r>
            <a:r>
              <a:rPr lang="en-US" sz="1200" b="1" baseline="30000" dirty="0" smtClean="0">
                <a:solidFill>
                  <a:srgbClr val="C0C0C0"/>
                </a:solidFill>
              </a:rPr>
              <a:t> </a:t>
            </a:r>
            <a:r>
              <a:rPr lang="en-US" sz="1200" b="1" dirty="0" smtClean="0">
                <a:solidFill>
                  <a:srgbClr val="C0C0C0"/>
                </a:solidFill>
              </a:rPr>
              <a:t>Test Apparatus</a:t>
            </a:r>
            <a:endParaRPr lang="en-US" sz="1200" dirty="0" smtClean="0">
              <a:solidFill>
                <a:srgbClr val="C0C0C0"/>
              </a:solidFill>
            </a:endParaRPr>
          </a:p>
        </p:txBody>
      </p:sp>
      <p:sp>
        <p:nvSpPr>
          <p:cNvPr id="56350" name="Text Box 30"/>
          <p:cNvSpPr txBox="1">
            <a:spLocks noChangeArrowheads="1"/>
          </p:cNvSpPr>
          <p:nvPr userDrawn="1"/>
        </p:nvSpPr>
        <p:spPr bwMode="auto">
          <a:xfrm>
            <a:off x="441325" y="6384925"/>
            <a:ext cx="3740150" cy="2746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smtClean="0">
                <a:solidFill>
                  <a:srgbClr val="C0C0C0"/>
                </a:solidFill>
              </a:rPr>
              <a:t>March 2014</a:t>
            </a:r>
          </a:p>
        </p:txBody>
      </p:sp>
    </p:spTree>
  </p:cSld>
  <p:clrMap bg1="lt1" tx1="dk1" bg2="lt2" tx2="dk2" accent1="accent1" accent2="accent2" accent3="accent3" accent4="accent4" accent5="accent5" accent6="accent6" hlink="hlink" folHlink="folHlink"/>
  <p:sldLayoutIdLst>
    <p:sldLayoutId id="2147483716" r:id="rId1"/>
    <p:sldLayoutId id="2147483706" r:id="rId2"/>
    <p:sldLayoutId id="2147483707" r:id="rId3"/>
    <p:sldLayoutId id="2147483708" r:id="rId4"/>
    <p:sldLayoutId id="2147483709" r:id="rId5"/>
    <p:sldLayoutId id="2147483710" r:id="rId6"/>
    <p:sldLayoutId id="2147483717" r:id="rId7"/>
    <p:sldLayoutId id="2147483711" r:id="rId8"/>
    <p:sldLayoutId id="2147483712" r:id="rId9"/>
    <p:sldLayoutId id="2147483713" r:id="rId10"/>
    <p:sldLayoutId id="2147483714" r:id="rId11"/>
    <p:sldLayoutId id="2147483715" r:id="rId12"/>
  </p:sldLayoutIdLst>
  <p:hf hdr="0" ftr="0" dt="0"/>
  <p:txStyles>
    <p:title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3200" b="1">
          <a:solidFill>
            <a:srgbClr val="1D2F68"/>
          </a:solidFill>
          <a:latin typeface="Arial" charset="0"/>
        </a:defRPr>
      </a:lvl2pPr>
      <a:lvl3pPr algn="l" rtl="0" eaLnBrk="0" fontAlgn="base" hangingPunct="0">
        <a:spcBef>
          <a:spcPct val="0"/>
        </a:spcBef>
        <a:spcAft>
          <a:spcPct val="0"/>
        </a:spcAft>
        <a:defRPr sz="3200" b="1">
          <a:solidFill>
            <a:srgbClr val="1D2F68"/>
          </a:solidFill>
          <a:latin typeface="Arial" charset="0"/>
        </a:defRPr>
      </a:lvl3pPr>
      <a:lvl4pPr algn="l" rtl="0" eaLnBrk="0" fontAlgn="base" hangingPunct="0">
        <a:spcBef>
          <a:spcPct val="0"/>
        </a:spcBef>
        <a:spcAft>
          <a:spcPct val="0"/>
        </a:spcAft>
        <a:defRPr sz="3200" b="1">
          <a:solidFill>
            <a:srgbClr val="1D2F68"/>
          </a:solidFill>
          <a:latin typeface="Arial" charset="0"/>
        </a:defRPr>
      </a:lvl4pPr>
      <a:lvl5pPr algn="l" rtl="0" eaLnBrk="0" fontAlgn="base" hangingPunct="0">
        <a:spcBef>
          <a:spcPct val="0"/>
        </a:spcBef>
        <a:spcAft>
          <a:spcPct val="0"/>
        </a:spcAft>
        <a:defRPr sz="3200" b="1">
          <a:solidFill>
            <a:srgbClr val="1D2F68"/>
          </a:solidFill>
          <a:latin typeface="Arial"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44488"/>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defRPr/>
            </a:pPr>
            <a:endParaRPr lang="en-US" dirty="0">
              <a:solidFill>
                <a:srgbClr val="000000"/>
              </a:solidFill>
            </a:endParaRPr>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pPr>
              <a:defRPr/>
            </a:pPr>
            <a:endParaRPr lang="en-US" dirty="0">
              <a:solidFill>
                <a:srgbClr val="000000"/>
              </a:solidFill>
            </a:endParaRP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pPr>
              <a:defRPr/>
            </a:pPr>
            <a:fld id="{5C5C0F3C-57D1-44CF-9A1F-04764E96D3D1}" type="slidenum">
              <a:rPr lang="en-US">
                <a:solidFill>
                  <a:srgbClr val="FFFFFF"/>
                </a:solidFill>
              </a:rPr>
              <a:pPr>
                <a:defRPr/>
              </a:pPr>
              <a:t>‹#›</a:t>
            </a:fld>
            <a:endParaRPr lang="en-US" dirty="0">
              <a:solidFill>
                <a:srgbClr val="FFFFFF"/>
              </a:solidFill>
            </a:endParaRPr>
          </a:p>
        </p:txBody>
      </p:sp>
      <p:sp>
        <p:nvSpPr>
          <p:cNvPr id="1031"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p:spPr>
        <p:txBody>
          <a:bodyPr wrap="none" anchor="ctr"/>
          <a:lstStyle/>
          <a:p>
            <a:endParaRPr lang="en-US" dirty="0">
              <a:solidFill>
                <a:srgbClr val="000000"/>
              </a:solidFill>
            </a:endParaRPr>
          </a:p>
        </p:txBody>
      </p:sp>
      <p:sp>
        <p:nvSpPr>
          <p:cNvPr id="1032" name="Rectangle 17"/>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spcBef>
                <a:spcPct val="0"/>
              </a:spcBef>
              <a:buFontTx/>
              <a:buNone/>
            </a:pPr>
            <a:endParaRPr lang="en-US" sz="1200" b="1" dirty="0">
              <a:solidFill>
                <a:srgbClr val="FFFFFF"/>
              </a:solidFill>
            </a:endParaRPr>
          </a:p>
        </p:txBody>
      </p:sp>
      <p:grpSp>
        <p:nvGrpSpPr>
          <p:cNvPr id="1033" name="Group 25"/>
          <p:cNvGrpSpPr>
            <a:grpSpLocks/>
          </p:cNvGrpSpPr>
          <p:nvPr userDrawn="1"/>
        </p:nvGrpSpPr>
        <p:grpSpPr bwMode="auto">
          <a:xfrm>
            <a:off x="5708650" y="6124575"/>
            <a:ext cx="2047875" cy="661988"/>
            <a:chOff x="3596" y="3858"/>
            <a:chExt cx="1290" cy="417"/>
          </a:xfrm>
        </p:grpSpPr>
        <p:pic>
          <p:nvPicPr>
            <p:cNvPr id="1036" name="Picture 26" descr="NEW FAA LOGO"/>
            <p:cNvPicPr>
              <a:picLocks noChangeAspect="1" noChangeArrowheads="1"/>
            </p:cNvPicPr>
            <p:nvPr userDrawn="1"/>
          </p:nvPicPr>
          <p:blipFill>
            <a:blip r:embed="rId14">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27"/>
            <p:cNvSpPr txBox="1">
              <a:spLocks noChangeArrowheads="1"/>
            </p:cNvSpPr>
            <p:nvPr userDrawn="1"/>
          </p:nvSpPr>
          <p:spPr bwMode="auto">
            <a:xfrm>
              <a:off x="4023" y="3947"/>
              <a:ext cx="86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dirty="0" smtClean="0">
                  <a:solidFill>
                    <a:srgbClr val="FFFFFF"/>
                  </a:solidFill>
                </a:rPr>
                <a:t>Federal Aviation</a:t>
              </a:r>
            </a:p>
            <a:p>
              <a:pPr eaLnBrk="1" hangingPunct="1">
                <a:lnSpc>
                  <a:spcPct val="85000"/>
                </a:lnSpc>
                <a:spcBef>
                  <a:spcPct val="0"/>
                </a:spcBef>
                <a:buFontTx/>
                <a:buNone/>
                <a:defRPr/>
              </a:pPr>
              <a:r>
                <a:rPr lang="en-US" sz="1200" b="1" dirty="0" smtClean="0">
                  <a:solidFill>
                    <a:srgbClr val="FFFFFF"/>
                  </a:solidFill>
                </a:rPr>
                <a:t>Administration</a:t>
              </a:r>
            </a:p>
          </p:txBody>
        </p:sp>
      </p:grpSp>
      <p:sp>
        <p:nvSpPr>
          <p:cNvPr id="56349" name="Text Box 29"/>
          <p:cNvSpPr txBox="1">
            <a:spLocks noChangeArrowheads="1"/>
          </p:cNvSpPr>
          <p:nvPr userDrawn="1"/>
        </p:nvSpPr>
        <p:spPr bwMode="auto">
          <a:xfrm>
            <a:off x="449263" y="6205538"/>
            <a:ext cx="4784725" cy="2746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b="1" dirty="0" smtClean="0">
                <a:solidFill>
                  <a:srgbClr val="C0C0C0"/>
                </a:solidFill>
              </a:rPr>
              <a:t>Heat Release Rate Test Apparatus </a:t>
            </a:r>
            <a:endParaRPr lang="en-US" sz="1200" dirty="0" smtClean="0">
              <a:solidFill>
                <a:srgbClr val="C0C0C0"/>
              </a:solidFill>
            </a:endParaRPr>
          </a:p>
        </p:txBody>
      </p:sp>
      <p:sp>
        <p:nvSpPr>
          <p:cNvPr id="56350" name="Text Box 30"/>
          <p:cNvSpPr txBox="1">
            <a:spLocks noChangeArrowheads="1"/>
          </p:cNvSpPr>
          <p:nvPr userDrawn="1"/>
        </p:nvSpPr>
        <p:spPr bwMode="auto">
          <a:xfrm>
            <a:off x="441325" y="6384925"/>
            <a:ext cx="3740150" cy="2746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smtClean="0">
                <a:solidFill>
                  <a:srgbClr val="C0C0C0"/>
                </a:solidFill>
              </a:rPr>
              <a:t>March 2014</a:t>
            </a:r>
          </a:p>
        </p:txBody>
      </p:sp>
    </p:spTree>
    <p:extLst>
      <p:ext uri="{BB962C8B-B14F-4D97-AF65-F5344CB8AC3E}">
        <p14:creationId xmlns:p14="http://schemas.microsoft.com/office/powerpoint/2010/main" val="378681154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hf hdr="0" ftr="0" dt="0"/>
  <p:txStyles>
    <p:title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3200" b="1">
          <a:solidFill>
            <a:srgbClr val="1D2F68"/>
          </a:solidFill>
          <a:latin typeface="Arial" charset="0"/>
        </a:defRPr>
      </a:lvl2pPr>
      <a:lvl3pPr algn="l" rtl="0" eaLnBrk="0" fontAlgn="base" hangingPunct="0">
        <a:spcBef>
          <a:spcPct val="0"/>
        </a:spcBef>
        <a:spcAft>
          <a:spcPct val="0"/>
        </a:spcAft>
        <a:defRPr sz="3200" b="1">
          <a:solidFill>
            <a:srgbClr val="1D2F68"/>
          </a:solidFill>
          <a:latin typeface="Arial" charset="0"/>
        </a:defRPr>
      </a:lvl3pPr>
      <a:lvl4pPr algn="l" rtl="0" eaLnBrk="0" fontAlgn="base" hangingPunct="0">
        <a:spcBef>
          <a:spcPct val="0"/>
        </a:spcBef>
        <a:spcAft>
          <a:spcPct val="0"/>
        </a:spcAft>
        <a:defRPr sz="3200" b="1">
          <a:solidFill>
            <a:srgbClr val="1D2F68"/>
          </a:solidFill>
          <a:latin typeface="Arial" charset="0"/>
        </a:defRPr>
      </a:lvl4pPr>
      <a:lvl5pPr algn="l" rtl="0" eaLnBrk="0" fontAlgn="base" hangingPunct="0">
        <a:spcBef>
          <a:spcPct val="0"/>
        </a:spcBef>
        <a:spcAft>
          <a:spcPct val="0"/>
        </a:spcAft>
        <a:defRPr sz="3200" b="1">
          <a:solidFill>
            <a:srgbClr val="1D2F68"/>
          </a:solidFill>
          <a:latin typeface="Arial"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2F68"/>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en-US" dirty="0" smtClean="0"/>
              <a:t>OSU </a:t>
            </a:r>
            <a:r>
              <a:rPr lang="en-US" dirty="0"/>
              <a:t/>
            </a:r>
            <a:br>
              <a:rPr lang="en-US" dirty="0"/>
            </a:br>
            <a:r>
              <a:rPr lang="en-US" dirty="0" smtClean="0"/>
              <a:t>&amp;</a:t>
            </a:r>
            <a:r>
              <a:rPr lang="en-US" dirty="0"/>
              <a:t/>
            </a:r>
            <a:br>
              <a:rPr lang="en-US" dirty="0"/>
            </a:br>
            <a:r>
              <a:rPr lang="en-US" dirty="0" smtClean="0"/>
              <a:t>HR2 Updates</a:t>
            </a:r>
            <a:br>
              <a:rPr lang="en-US" dirty="0" smtClean="0"/>
            </a:br>
            <a:r>
              <a:rPr lang="en-US" dirty="0" smtClean="0"/>
              <a:t/>
            </a:r>
            <a:br>
              <a:rPr lang="en-US" dirty="0" smtClean="0"/>
            </a:br>
            <a:r>
              <a:rPr lang="en-US" sz="2400" dirty="0" smtClean="0"/>
              <a:t>2014 March Materials Meeting</a:t>
            </a:r>
            <a:br>
              <a:rPr lang="en-US" sz="2400" dirty="0" smtClean="0"/>
            </a:br>
            <a:r>
              <a:rPr lang="en-US" sz="2400" dirty="0" smtClean="0"/>
              <a:t>Savannah, GA</a:t>
            </a:r>
          </a:p>
        </p:txBody>
      </p:sp>
      <p:sp>
        <p:nvSpPr>
          <p:cNvPr id="4099" name="Text Box 3"/>
          <p:cNvSpPr txBox="1">
            <a:spLocks noChangeArrowheads="1"/>
          </p:cNvSpPr>
          <p:nvPr/>
        </p:nvSpPr>
        <p:spPr bwMode="auto">
          <a:xfrm>
            <a:off x="788988" y="4523344"/>
            <a:ext cx="3465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pPr>
            <a:r>
              <a:rPr lang="en-US" sz="1600" dirty="0">
                <a:solidFill>
                  <a:srgbClr val="FFFFFF"/>
                </a:solidFill>
              </a:rPr>
              <a:t>Materials Working Group</a:t>
            </a:r>
          </a:p>
        </p:txBody>
      </p:sp>
      <p:sp>
        <p:nvSpPr>
          <p:cNvPr id="4100" name="Text Box 4"/>
          <p:cNvSpPr txBox="1">
            <a:spLocks noChangeArrowheads="1"/>
          </p:cNvSpPr>
          <p:nvPr/>
        </p:nvSpPr>
        <p:spPr bwMode="auto">
          <a:xfrm>
            <a:off x="788988" y="4875213"/>
            <a:ext cx="3800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pPr>
            <a:r>
              <a:rPr lang="en-US" sz="1600" dirty="0">
                <a:solidFill>
                  <a:srgbClr val="FFFFFF"/>
                </a:solidFill>
              </a:rPr>
              <a:t>Michael Burns, FAA Tech Center</a:t>
            </a:r>
          </a:p>
        </p:txBody>
      </p:sp>
      <p:sp>
        <p:nvSpPr>
          <p:cNvPr id="4101" name="Text Box 5"/>
          <p:cNvSpPr txBox="1">
            <a:spLocks noChangeArrowheads="1"/>
          </p:cNvSpPr>
          <p:nvPr/>
        </p:nvSpPr>
        <p:spPr bwMode="auto">
          <a:xfrm>
            <a:off x="803275" y="5276850"/>
            <a:ext cx="3465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pPr>
            <a:r>
              <a:rPr lang="en-US" sz="1600" dirty="0" smtClean="0">
                <a:solidFill>
                  <a:srgbClr val="FFFFFF"/>
                </a:solidFill>
              </a:rPr>
              <a:t>March, 2014</a:t>
            </a:r>
            <a:endParaRPr lang="en-US" sz="1600" i="1" dirty="0">
              <a:solidFill>
                <a:srgbClr val="FFFFFF"/>
              </a:solidFill>
            </a:endParaRPr>
          </a:p>
        </p:txBody>
      </p:sp>
    </p:spTree>
    <p:extLst>
      <p:ext uri="{BB962C8B-B14F-4D97-AF65-F5344CB8AC3E}">
        <p14:creationId xmlns:p14="http://schemas.microsoft.com/office/powerpoint/2010/main" val="199415838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1419631776"/>
              </p:ext>
            </p:extLst>
          </p:nvPr>
        </p:nvGraphicFramePr>
        <p:xfrm>
          <a:off x="0" y="1"/>
          <a:ext cx="9144000" cy="60405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036963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2257975216"/>
              </p:ext>
            </p:extLst>
          </p:nvPr>
        </p:nvGraphicFramePr>
        <p:xfrm>
          <a:off x="0" y="1"/>
          <a:ext cx="9144000" cy="60405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38756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4080529232"/>
              </p:ext>
            </p:extLst>
          </p:nvPr>
        </p:nvGraphicFramePr>
        <p:xfrm>
          <a:off x="0" y="0"/>
          <a:ext cx="9144000" cy="60221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31997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336483842"/>
              </p:ext>
            </p:extLst>
          </p:nvPr>
        </p:nvGraphicFramePr>
        <p:xfrm>
          <a:off x="0" y="0"/>
          <a:ext cx="9144000" cy="60128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91941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2610159014"/>
              </p:ext>
            </p:extLst>
          </p:nvPr>
        </p:nvGraphicFramePr>
        <p:xfrm>
          <a:off x="0" y="0"/>
          <a:ext cx="9144000" cy="60221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086985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35756" y="152317"/>
            <a:ext cx="8472488" cy="609600"/>
          </a:xfrm>
        </p:spPr>
        <p:txBody>
          <a:bodyPr/>
          <a:lstStyle/>
          <a:p>
            <a:pPr eaLnBrk="1" hangingPunct="1"/>
            <a:r>
              <a:rPr lang="en-US" dirty="0" smtClean="0"/>
              <a:t>Hybrid Burner: Standard Burner / HSI</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824181"/>
            <a:ext cx="5100013" cy="382501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343" y="1807440"/>
            <a:ext cx="5144655" cy="3858492"/>
          </a:xfrm>
          <a:prstGeom prst="rect">
            <a:avLst/>
          </a:prstGeom>
        </p:spPr>
      </p:pic>
      <p:sp>
        <p:nvSpPr>
          <p:cNvPr id="8" name="Text Box 3"/>
          <p:cNvSpPr txBox="1">
            <a:spLocks noChangeArrowheads="1"/>
          </p:cNvSpPr>
          <p:nvPr/>
        </p:nvSpPr>
        <p:spPr bwMode="auto">
          <a:xfrm>
            <a:off x="0" y="771153"/>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Char char="•"/>
              <a:defRPr sz="3200">
                <a:solidFill>
                  <a:schemeClr val="tx1"/>
                </a:solidFill>
                <a:latin typeface="Arial" charset="0"/>
              </a:defRPr>
            </a:lvl6pPr>
            <a:lvl7pPr marL="2971800" indent="-228600" eaLnBrk="0" fontAlgn="base" hangingPunct="0">
              <a:spcBef>
                <a:spcPct val="50000"/>
              </a:spcBef>
              <a:spcAft>
                <a:spcPct val="0"/>
              </a:spcAft>
              <a:buChar char="•"/>
              <a:defRPr sz="3200">
                <a:solidFill>
                  <a:schemeClr val="tx1"/>
                </a:solidFill>
                <a:latin typeface="Arial" charset="0"/>
              </a:defRPr>
            </a:lvl7pPr>
            <a:lvl8pPr marL="3429000" indent="-228600" eaLnBrk="0" fontAlgn="base" hangingPunct="0">
              <a:spcBef>
                <a:spcPct val="50000"/>
              </a:spcBef>
              <a:spcAft>
                <a:spcPct val="0"/>
              </a:spcAft>
              <a:buChar char="•"/>
              <a:defRPr sz="3200">
                <a:solidFill>
                  <a:schemeClr val="tx1"/>
                </a:solidFill>
                <a:latin typeface="Arial" charset="0"/>
              </a:defRPr>
            </a:lvl8pPr>
            <a:lvl9pPr marL="3886200" indent="-228600" eaLnBrk="0" fontAlgn="base" hangingPunct="0">
              <a:spcBef>
                <a:spcPct val="50000"/>
              </a:spcBef>
              <a:spcAft>
                <a:spcPct val="0"/>
              </a:spcAft>
              <a:buChar char="•"/>
              <a:defRPr sz="3200">
                <a:solidFill>
                  <a:schemeClr val="tx1"/>
                </a:solidFill>
                <a:latin typeface="Arial" charset="0"/>
              </a:defRPr>
            </a:lvl9pPr>
          </a:lstStyle>
          <a:p>
            <a:pPr lvl="1" eaLnBrk="1" hangingPunct="1"/>
            <a:r>
              <a:rPr lang="en-US" sz="1600" dirty="0" smtClean="0"/>
              <a:t>1/8</a:t>
            </a:r>
            <a:r>
              <a:rPr lang="en-US" sz="1600" baseline="30000" dirty="0" smtClean="0"/>
              <a:t>th</a:t>
            </a:r>
            <a:r>
              <a:rPr lang="en-US" sz="1600" dirty="0" smtClean="0"/>
              <a:t> Inch Rod (same as sample holder rod) mounted ~ ¾” forward of burner tube in hottest part of flame</a:t>
            </a:r>
          </a:p>
          <a:p>
            <a:pPr lvl="1" eaLnBrk="1" hangingPunct="1"/>
            <a:r>
              <a:rPr lang="en-US" sz="1600" dirty="0" smtClean="0"/>
              <a:t>No </a:t>
            </a:r>
            <a:r>
              <a:rPr lang="en-US" sz="1600" dirty="0"/>
              <a:t>Power </a:t>
            </a:r>
            <a:r>
              <a:rPr lang="en-US" sz="1600" dirty="0" smtClean="0"/>
              <a:t>Required / Continuous Automatic Re-ignition of all 15 </a:t>
            </a:r>
            <a:r>
              <a:rPr lang="en-US" sz="1600" dirty="0" err="1" smtClean="0"/>
              <a:t>Flamelets</a:t>
            </a:r>
            <a:endParaRPr lang="en-US" sz="1600" dirty="0" smtClean="0"/>
          </a:p>
        </p:txBody>
      </p:sp>
    </p:spTree>
    <p:extLst>
      <p:ext uri="{BB962C8B-B14F-4D97-AF65-F5344CB8AC3E}">
        <p14:creationId xmlns:p14="http://schemas.microsoft.com/office/powerpoint/2010/main" val="2298475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35756" y="152317"/>
            <a:ext cx="8472488" cy="609600"/>
          </a:xfrm>
        </p:spPr>
        <p:txBody>
          <a:bodyPr/>
          <a:lstStyle/>
          <a:p>
            <a:pPr eaLnBrk="1" hangingPunct="1"/>
            <a:r>
              <a:rPr lang="en-US" dirty="0" smtClean="0"/>
              <a:t>Hybrid Burner: Standard Burner / HSI</a:t>
            </a:r>
          </a:p>
        </p:txBody>
      </p:sp>
      <p:graphicFrame>
        <p:nvGraphicFramePr>
          <p:cNvPr id="6" name="Chart 5"/>
          <p:cNvGraphicFramePr>
            <a:graphicFrameLocks noGrp="1"/>
          </p:cNvGraphicFramePr>
          <p:nvPr>
            <p:extLst>
              <p:ext uri="{D42A27DB-BD31-4B8C-83A1-F6EECF244321}">
                <p14:modId xmlns:p14="http://schemas.microsoft.com/office/powerpoint/2010/main" val="779168751"/>
              </p:ext>
            </p:extLst>
          </p:nvPr>
        </p:nvGraphicFramePr>
        <p:xfrm>
          <a:off x="763376" y="748146"/>
          <a:ext cx="7771023" cy="53840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608554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Burner: Standard Burner / HSI</a:t>
            </a:r>
          </a:p>
        </p:txBody>
      </p:sp>
      <p:pic>
        <p:nvPicPr>
          <p:cNvPr id="5" name="MVI_1961.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87463" y="1194089"/>
            <a:ext cx="5854700" cy="4391025"/>
          </a:xfrm>
        </p:spPr>
      </p:pic>
      <p:sp>
        <p:nvSpPr>
          <p:cNvPr id="4" name="Slide Number Placeholder 3"/>
          <p:cNvSpPr>
            <a:spLocks noGrp="1"/>
          </p:cNvSpPr>
          <p:nvPr>
            <p:ph type="sldNum" sz="quarter" idx="12"/>
          </p:nvPr>
        </p:nvSpPr>
        <p:spPr/>
        <p:txBody>
          <a:bodyPr/>
          <a:lstStyle/>
          <a:p>
            <a:pPr>
              <a:defRPr/>
            </a:pPr>
            <a:fld id="{511CE30A-D123-4BDE-92C1-29570294B6E7}" type="slidenum">
              <a:rPr lang="en-US" smtClean="0"/>
              <a:pPr>
                <a:defRPr/>
              </a:pPr>
              <a:t>17</a:t>
            </a:fld>
            <a:endParaRPr lang="en-US" dirty="0"/>
          </a:p>
        </p:txBody>
      </p:sp>
    </p:spTree>
    <p:extLst>
      <p:ext uri="{BB962C8B-B14F-4D97-AF65-F5344CB8AC3E}">
        <p14:creationId xmlns:p14="http://schemas.microsoft.com/office/powerpoint/2010/main" val="1620809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971244"/>
            <a:ext cx="9144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Char char="•"/>
              <a:defRPr sz="3200">
                <a:solidFill>
                  <a:schemeClr val="tx1"/>
                </a:solidFill>
                <a:latin typeface="Arial" charset="0"/>
              </a:defRPr>
            </a:lvl6pPr>
            <a:lvl7pPr marL="2971800" indent="-228600" eaLnBrk="0" fontAlgn="base" hangingPunct="0">
              <a:spcBef>
                <a:spcPct val="50000"/>
              </a:spcBef>
              <a:spcAft>
                <a:spcPct val="0"/>
              </a:spcAft>
              <a:buChar char="•"/>
              <a:defRPr sz="3200">
                <a:solidFill>
                  <a:schemeClr val="tx1"/>
                </a:solidFill>
                <a:latin typeface="Arial" charset="0"/>
              </a:defRPr>
            </a:lvl7pPr>
            <a:lvl8pPr marL="3429000" indent="-228600" eaLnBrk="0" fontAlgn="base" hangingPunct="0">
              <a:spcBef>
                <a:spcPct val="50000"/>
              </a:spcBef>
              <a:spcAft>
                <a:spcPct val="0"/>
              </a:spcAft>
              <a:buChar char="•"/>
              <a:defRPr sz="3200">
                <a:solidFill>
                  <a:schemeClr val="tx1"/>
                </a:solidFill>
                <a:latin typeface="Arial" charset="0"/>
              </a:defRPr>
            </a:lvl8pPr>
            <a:lvl9pPr marL="3886200" indent="-228600" eaLnBrk="0" fontAlgn="base" hangingPunct="0">
              <a:spcBef>
                <a:spcPct val="50000"/>
              </a:spcBef>
              <a:spcAft>
                <a:spcPct val="0"/>
              </a:spcAft>
              <a:buChar char="•"/>
              <a:defRPr sz="3200">
                <a:solidFill>
                  <a:schemeClr val="tx1"/>
                </a:solidFill>
                <a:latin typeface="Arial" charset="0"/>
              </a:defRPr>
            </a:lvl9pPr>
          </a:lstStyle>
          <a:p>
            <a:pPr marL="457200" lvl="1" indent="0" eaLnBrk="1" hangingPunct="1">
              <a:buNone/>
            </a:pPr>
            <a:r>
              <a:rPr lang="en-US" sz="2000" b="1" dirty="0" smtClean="0"/>
              <a:t>Burner Position</a:t>
            </a:r>
          </a:p>
          <a:p>
            <a:pPr lvl="1" eaLnBrk="1" hangingPunct="1"/>
            <a:r>
              <a:rPr lang="en-US" sz="2000" dirty="0" smtClean="0"/>
              <a:t>Repositioned burner made no improvements</a:t>
            </a:r>
          </a:p>
          <a:p>
            <a:pPr marL="457200" lvl="1" indent="0" eaLnBrk="1" hangingPunct="1">
              <a:buNone/>
            </a:pPr>
            <a:r>
              <a:rPr lang="en-US" sz="2000" b="1" dirty="0" smtClean="0"/>
              <a:t>HSI</a:t>
            </a:r>
          </a:p>
          <a:p>
            <a:pPr lvl="1" eaLnBrk="1" hangingPunct="1"/>
            <a:r>
              <a:rPr lang="en-US" sz="2000" dirty="0" smtClean="0"/>
              <a:t>Large </a:t>
            </a:r>
            <a:r>
              <a:rPr lang="en-US" sz="2000" dirty="0"/>
              <a:t>power requirement needed to maintain equal heat output of current burner </a:t>
            </a:r>
            <a:r>
              <a:rPr lang="en-US" sz="2000" dirty="0" smtClean="0"/>
              <a:t>(2000 Watt)</a:t>
            </a:r>
            <a:endParaRPr lang="en-US" sz="2000" dirty="0"/>
          </a:p>
          <a:p>
            <a:pPr lvl="1" eaLnBrk="1" hangingPunct="1"/>
            <a:r>
              <a:rPr lang="en-US" sz="2000" dirty="0" smtClean="0"/>
              <a:t>Trend: Increased HSI Wattage </a:t>
            </a:r>
            <a:r>
              <a:rPr lang="en-US" sz="2000" dirty="0"/>
              <a:t>= </a:t>
            </a:r>
            <a:r>
              <a:rPr lang="en-US" sz="2000" dirty="0" smtClean="0"/>
              <a:t>increase PHR/THR</a:t>
            </a:r>
            <a:r>
              <a:rPr lang="en-US" sz="2000" dirty="0"/>
              <a:t>; </a:t>
            </a:r>
            <a:r>
              <a:rPr lang="en-US" sz="2000" dirty="0" smtClean="0"/>
              <a:t>decrease TTP</a:t>
            </a:r>
          </a:p>
          <a:p>
            <a:pPr lvl="1" eaLnBrk="1" hangingPunct="1"/>
            <a:r>
              <a:rPr lang="en-US" sz="2000" dirty="0" smtClean="0"/>
              <a:t>Reduced </a:t>
            </a:r>
            <a:r>
              <a:rPr lang="en-US" sz="2000" dirty="0"/>
              <a:t>heat output </a:t>
            </a:r>
            <a:r>
              <a:rPr lang="en-US" sz="2000" dirty="0" smtClean="0"/>
              <a:t>showed better </a:t>
            </a:r>
            <a:r>
              <a:rPr lang="en-US" sz="2000" dirty="0"/>
              <a:t>data </a:t>
            </a:r>
            <a:r>
              <a:rPr lang="en-US" sz="2000" dirty="0" smtClean="0"/>
              <a:t>equivalency to OSU (925 Watt) </a:t>
            </a:r>
            <a:endParaRPr lang="en-US" sz="2000" dirty="0"/>
          </a:p>
          <a:p>
            <a:pPr marL="457200" lvl="1" indent="0" eaLnBrk="1" hangingPunct="1">
              <a:buNone/>
            </a:pPr>
            <a:r>
              <a:rPr lang="en-US" sz="2000" b="1" dirty="0" smtClean="0"/>
              <a:t>Hybrid Burner</a:t>
            </a:r>
          </a:p>
          <a:p>
            <a:pPr lvl="1" eaLnBrk="1" hangingPunct="1"/>
            <a:r>
              <a:rPr lang="en-US" sz="2000" dirty="0" smtClean="0"/>
              <a:t>Shows potential however more testing needed</a:t>
            </a:r>
          </a:p>
          <a:p>
            <a:pPr lvl="1" eaLnBrk="1" hangingPunct="1"/>
            <a:r>
              <a:rPr lang="en-US" sz="2000" dirty="0" smtClean="0"/>
              <a:t>Input needed from Task Group</a:t>
            </a:r>
          </a:p>
        </p:txBody>
      </p:sp>
      <p:sp>
        <p:nvSpPr>
          <p:cNvPr id="9218" name="Rectangle 2"/>
          <p:cNvSpPr>
            <a:spLocks noGrp="1" noChangeArrowheads="1"/>
          </p:cNvSpPr>
          <p:nvPr>
            <p:ph type="title"/>
          </p:nvPr>
        </p:nvSpPr>
        <p:spPr>
          <a:xfrm>
            <a:off x="335756" y="71870"/>
            <a:ext cx="8472488" cy="609600"/>
          </a:xfrm>
        </p:spPr>
        <p:txBody>
          <a:bodyPr/>
          <a:lstStyle/>
          <a:p>
            <a:pPr eaLnBrk="1" hangingPunct="1"/>
            <a:r>
              <a:rPr lang="en-US" dirty="0" smtClean="0"/>
              <a:t>Upper Pilot Burner / HSI Summary</a:t>
            </a:r>
          </a:p>
        </p:txBody>
      </p:sp>
    </p:spTree>
    <p:extLst>
      <p:ext uri="{BB962C8B-B14F-4D97-AF65-F5344CB8AC3E}">
        <p14:creationId xmlns:p14="http://schemas.microsoft.com/office/powerpoint/2010/main" val="35214312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891163"/>
            <a:ext cx="9144000"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Char char="•"/>
              <a:defRPr sz="3200">
                <a:solidFill>
                  <a:schemeClr val="tx1"/>
                </a:solidFill>
                <a:latin typeface="Arial" charset="0"/>
              </a:defRPr>
            </a:lvl6pPr>
            <a:lvl7pPr marL="2971800" indent="-228600" eaLnBrk="0" fontAlgn="base" hangingPunct="0">
              <a:spcBef>
                <a:spcPct val="50000"/>
              </a:spcBef>
              <a:spcAft>
                <a:spcPct val="0"/>
              </a:spcAft>
              <a:buChar char="•"/>
              <a:defRPr sz="3200">
                <a:solidFill>
                  <a:schemeClr val="tx1"/>
                </a:solidFill>
                <a:latin typeface="Arial" charset="0"/>
              </a:defRPr>
            </a:lvl7pPr>
            <a:lvl8pPr marL="3429000" indent="-228600" eaLnBrk="0" fontAlgn="base" hangingPunct="0">
              <a:spcBef>
                <a:spcPct val="50000"/>
              </a:spcBef>
              <a:spcAft>
                <a:spcPct val="0"/>
              </a:spcAft>
              <a:buChar char="•"/>
              <a:defRPr sz="3200">
                <a:solidFill>
                  <a:schemeClr val="tx1"/>
                </a:solidFill>
                <a:latin typeface="Arial" charset="0"/>
              </a:defRPr>
            </a:lvl8pPr>
            <a:lvl9pPr marL="3886200" indent="-228600" eaLnBrk="0" fontAlgn="base" hangingPunct="0">
              <a:spcBef>
                <a:spcPct val="50000"/>
              </a:spcBef>
              <a:spcAft>
                <a:spcPct val="0"/>
              </a:spcAft>
              <a:buChar char="•"/>
              <a:defRPr sz="3200">
                <a:solidFill>
                  <a:schemeClr val="tx1"/>
                </a:solidFill>
                <a:latin typeface="Arial" charset="0"/>
              </a:defRPr>
            </a:lvl9pPr>
          </a:lstStyle>
          <a:p>
            <a:pPr marL="457200" lvl="1" indent="0" eaLnBrk="1" hangingPunct="1">
              <a:buNone/>
            </a:pPr>
            <a:r>
              <a:rPr lang="en-US" sz="1800" b="1" u="sng" dirty="0" smtClean="0"/>
              <a:t>Marlin Engineering, WA</a:t>
            </a:r>
            <a:r>
              <a:rPr lang="en-US" sz="1800" b="1" dirty="0" smtClean="0"/>
              <a:t> (Martin Spencer</a:t>
            </a:r>
            <a:r>
              <a:rPr lang="en-US" sz="1800" b="1" dirty="0" smtClean="0"/>
              <a:t>) </a:t>
            </a:r>
            <a:r>
              <a:rPr lang="en-US" sz="1800" dirty="0" smtClean="0"/>
              <a:t>* </a:t>
            </a:r>
            <a:r>
              <a:rPr lang="en-US" sz="1800" dirty="0"/>
              <a:t>Currently working with </a:t>
            </a:r>
            <a:r>
              <a:rPr lang="en-US" sz="1800" dirty="0" smtClean="0"/>
              <a:t>Tech Center</a:t>
            </a:r>
            <a:endParaRPr lang="en-US" sz="1800" dirty="0"/>
          </a:p>
          <a:p>
            <a:pPr marL="457200" lvl="1" indent="0" eaLnBrk="1" hangingPunct="1">
              <a:buNone/>
            </a:pPr>
            <a:r>
              <a:rPr lang="en-US" sz="1800" dirty="0" smtClean="0"/>
              <a:t>2200 </a:t>
            </a:r>
            <a:r>
              <a:rPr lang="en-US" sz="1800" dirty="0"/>
              <a:t>Division Street Suite A</a:t>
            </a:r>
          </a:p>
          <a:p>
            <a:pPr marL="457200" lvl="1" indent="0" eaLnBrk="1" hangingPunct="1">
              <a:buNone/>
            </a:pPr>
            <a:r>
              <a:rPr lang="en-US" sz="1800" dirty="0"/>
              <a:t>Bellingham, WA </a:t>
            </a:r>
            <a:r>
              <a:rPr lang="en-US" sz="1800" dirty="0" smtClean="0"/>
              <a:t>98226 USA</a:t>
            </a:r>
          </a:p>
          <a:p>
            <a:pPr marL="457200" lvl="1" indent="0" eaLnBrk="1" hangingPunct="1">
              <a:buNone/>
            </a:pPr>
            <a:r>
              <a:rPr lang="en-US" sz="1800" dirty="0" smtClean="0"/>
              <a:t>Phone: (360) 671-0155</a:t>
            </a:r>
            <a:endParaRPr lang="en-US" sz="1800" dirty="0"/>
          </a:p>
          <a:p>
            <a:pPr marL="457200" lvl="1" indent="0" eaLnBrk="1" hangingPunct="1">
              <a:buNone/>
            </a:pPr>
            <a:r>
              <a:rPr lang="en-US" sz="1800" dirty="0" smtClean="0"/>
              <a:t>Email: mspencer@marlinengineer.com</a:t>
            </a:r>
          </a:p>
          <a:p>
            <a:pPr marL="457200" lvl="1" indent="0" eaLnBrk="1" hangingPunct="1">
              <a:buNone/>
            </a:pPr>
            <a:endParaRPr lang="en-US" sz="600" b="1" u="sng" dirty="0" smtClean="0"/>
          </a:p>
          <a:p>
            <a:pPr marL="457200" lvl="1" indent="0" eaLnBrk="1" hangingPunct="1">
              <a:buNone/>
            </a:pPr>
            <a:r>
              <a:rPr lang="en-US" sz="1800" b="1" u="sng" dirty="0" smtClean="0"/>
              <a:t>Govmark, IL</a:t>
            </a:r>
            <a:r>
              <a:rPr lang="en-US" sz="1800" b="1" dirty="0" smtClean="0"/>
              <a:t> (Fred Schall) </a:t>
            </a:r>
            <a:r>
              <a:rPr lang="en-US" sz="1800" dirty="0" smtClean="0"/>
              <a:t>* </a:t>
            </a:r>
            <a:r>
              <a:rPr lang="en-US" sz="1800" dirty="0" smtClean="0"/>
              <a:t>Currently working with Herb Curry, Inc. Lab</a:t>
            </a:r>
          </a:p>
          <a:p>
            <a:pPr marL="457200" lvl="1" indent="0" eaLnBrk="1" hangingPunct="1">
              <a:buNone/>
            </a:pPr>
            <a:r>
              <a:rPr lang="en-US" sz="1800" dirty="0"/>
              <a:t>4004 W Dayton </a:t>
            </a:r>
            <a:r>
              <a:rPr lang="en-US" sz="1800" dirty="0" smtClean="0"/>
              <a:t>St</a:t>
            </a:r>
          </a:p>
          <a:p>
            <a:pPr marL="457200" lvl="1" indent="0" eaLnBrk="1" hangingPunct="1">
              <a:buNone/>
            </a:pPr>
            <a:r>
              <a:rPr lang="en-US" sz="1800" dirty="0" smtClean="0"/>
              <a:t>McHenry</a:t>
            </a:r>
            <a:r>
              <a:rPr lang="en-US" sz="1800" dirty="0"/>
              <a:t>, IL </a:t>
            </a:r>
            <a:r>
              <a:rPr lang="en-US" sz="1800" dirty="0" smtClean="0"/>
              <a:t>60050</a:t>
            </a:r>
          </a:p>
          <a:p>
            <a:pPr marL="457200" lvl="1" indent="0" eaLnBrk="1" hangingPunct="1">
              <a:buNone/>
            </a:pPr>
            <a:r>
              <a:rPr lang="en-US" sz="1800" dirty="0" smtClean="0"/>
              <a:t>USA</a:t>
            </a:r>
          </a:p>
          <a:p>
            <a:pPr marL="457200" lvl="1" indent="0" eaLnBrk="1" hangingPunct="1">
              <a:buNone/>
            </a:pPr>
            <a:r>
              <a:rPr lang="en-US" sz="1800" dirty="0" smtClean="0"/>
              <a:t>Phone</a:t>
            </a:r>
            <a:r>
              <a:rPr lang="en-US" sz="1800" dirty="0" smtClean="0"/>
              <a:t>: </a:t>
            </a:r>
            <a:r>
              <a:rPr lang="en-US" sz="1800" dirty="0" smtClean="0"/>
              <a:t>(815) 322-2013 ext. 101</a:t>
            </a:r>
            <a:endParaRPr lang="en-US" sz="1800" dirty="0" smtClean="0"/>
          </a:p>
          <a:p>
            <a:pPr marL="457200" lvl="1" indent="0" eaLnBrk="1" hangingPunct="1">
              <a:buNone/>
            </a:pPr>
            <a:r>
              <a:rPr lang="en-US" sz="1800" dirty="0" smtClean="0"/>
              <a:t>Email: fred.schall@govmarkltd.com</a:t>
            </a:r>
          </a:p>
        </p:txBody>
      </p:sp>
      <p:sp>
        <p:nvSpPr>
          <p:cNvPr id="9218" name="Rectangle 2"/>
          <p:cNvSpPr>
            <a:spLocks noGrp="1" noChangeArrowheads="1"/>
          </p:cNvSpPr>
          <p:nvPr>
            <p:ph type="title"/>
          </p:nvPr>
        </p:nvSpPr>
        <p:spPr>
          <a:xfrm>
            <a:off x="335756" y="164234"/>
            <a:ext cx="8472488" cy="609600"/>
          </a:xfrm>
        </p:spPr>
        <p:txBody>
          <a:bodyPr/>
          <a:lstStyle/>
          <a:p>
            <a:pPr eaLnBrk="1" hangingPunct="1"/>
            <a:r>
              <a:rPr lang="en-US" dirty="0" smtClean="0"/>
              <a:t>HR2 Buildups</a:t>
            </a:r>
          </a:p>
        </p:txBody>
      </p:sp>
    </p:spTree>
    <p:extLst>
      <p:ext uri="{BB962C8B-B14F-4D97-AF65-F5344CB8AC3E}">
        <p14:creationId xmlns:p14="http://schemas.microsoft.com/office/powerpoint/2010/main" val="5699903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362690" y="213967"/>
            <a:ext cx="8472487" cy="609600"/>
          </a:xfrm>
        </p:spPr>
        <p:txBody>
          <a:bodyPr/>
          <a:lstStyle/>
          <a:p>
            <a:pPr eaLnBrk="1" hangingPunct="1"/>
            <a:r>
              <a:rPr lang="en-US" sz="3600" dirty="0" smtClean="0"/>
              <a:t>AGENDA</a:t>
            </a:r>
            <a:endParaRPr lang="en-US" dirty="0" smtClean="0"/>
          </a:p>
        </p:txBody>
      </p:sp>
      <p:sp>
        <p:nvSpPr>
          <p:cNvPr id="16387" name="Text Box 3"/>
          <p:cNvSpPr txBox="1">
            <a:spLocks noChangeArrowheads="1"/>
          </p:cNvSpPr>
          <p:nvPr/>
        </p:nvSpPr>
        <p:spPr bwMode="auto">
          <a:xfrm>
            <a:off x="461819" y="874376"/>
            <a:ext cx="7869381"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marL="0" indent="0">
              <a:buNone/>
            </a:pPr>
            <a:r>
              <a:rPr lang="en-US" sz="3200" dirty="0" smtClean="0">
                <a:latin typeface="Times New Roman" pitchFamily="18" charset="0"/>
              </a:rPr>
              <a:t>OSU</a:t>
            </a:r>
          </a:p>
          <a:p>
            <a:pPr lvl="1"/>
            <a:r>
              <a:rPr lang="en-US" sz="3200" dirty="0">
                <a:latin typeface="Times New Roman" pitchFamily="18" charset="0"/>
              </a:rPr>
              <a:t>Wet Test Meter Calibration</a:t>
            </a:r>
          </a:p>
          <a:p>
            <a:pPr lvl="1"/>
            <a:r>
              <a:rPr lang="en-US" sz="3200" dirty="0" smtClean="0">
                <a:latin typeface="Times New Roman" pitchFamily="18" charset="0"/>
              </a:rPr>
              <a:t>HRR Negative Values</a:t>
            </a:r>
          </a:p>
          <a:p>
            <a:pPr marL="0" indent="0">
              <a:buNone/>
            </a:pPr>
            <a:r>
              <a:rPr lang="en-US" sz="3200" dirty="0" smtClean="0">
                <a:latin typeface="Times New Roman" pitchFamily="18" charset="0"/>
              </a:rPr>
              <a:t>HR2 Update</a:t>
            </a:r>
          </a:p>
          <a:p>
            <a:pPr lvl="1"/>
            <a:r>
              <a:rPr lang="en-US" sz="3200" dirty="0" smtClean="0">
                <a:latin typeface="Times New Roman" pitchFamily="18" charset="0"/>
              </a:rPr>
              <a:t>Upper Pilot Burner Discussion</a:t>
            </a:r>
          </a:p>
          <a:p>
            <a:pPr lvl="1"/>
            <a:r>
              <a:rPr lang="en-US" sz="3200" dirty="0" smtClean="0">
                <a:latin typeface="Times New Roman" pitchFamily="18" charset="0"/>
              </a:rPr>
              <a:t>HR2 Manufacturing Update</a:t>
            </a:r>
          </a:p>
          <a:p>
            <a:pPr marL="0" indent="0">
              <a:buNone/>
            </a:pPr>
            <a:r>
              <a:rPr lang="en-US" sz="3200" dirty="0" smtClean="0">
                <a:latin typeface="Times New Roman" pitchFamily="18" charset="0"/>
              </a:rPr>
              <a:t>Summary / Future Work</a:t>
            </a:r>
            <a:endParaRPr lang="en-US" sz="2000" dirty="0" smtClean="0">
              <a:latin typeface="Times New Roman" pitchFamily="18" charset="0"/>
            </a:endParaRPr>
          </a:p>
        </p:txBody>
      </p:sp>
    </p:spTree>
    <p:extLst>
      <p:ext uri="{BB962C8B-B14F-4D97-AF65-F5344CB8AC3E}">
        <p14:creationId xmlns:p14="http://schemas.microsoft.com/office/powerpoint/2010/main" val="16269278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35756" y="256598"/>
            <a:ext cx="8472488" cy="609600"/>
          </a:xfrm>
        </p:spPr>
        <p:txBody>
          <a:bodyPr/>
          <a:lstStyle/>
          <a:p>
            <a:pPr eaLnBrk="1" hangingPunct="1"/>
            <a:r>
              <a:rPr lang="en-US" dirty="0" smtClean="0"/>
              <a:t>FUTURE WORK</a:t>
            </a:r>
          </a:p>
        </p:txBody>
      </p:sp>
      <p:sp>
        <p:nvSpPr>
          <p:cNvPr id="5" name="Text Box 3"/>
          <p:cNvSpPr txBox="1">
            <a:spLocks noChangeArrowheads="1"/>
          </p:cNvSpPr>
          <p:nvPr/>
        </p:nvSpPr>
        <p:spPr bwMode="auto">
          <a:xfrm>
            <a:off x="0" y="1016092"/>
            <a:ext cx="9144000"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Char char="•"/>
              <a:defRPr sz="3200">
                <a:solidFill>
                  <a:schemeClr val="tx1"/>
                </a:solidFill>
                <a:latin typeface="Arial" charset="0"/>
              </a:defRPr>
            </a:lvl6pPr>
            <a:lvl7pPr marL="2971800" indent="-228600" eaLnBrk="0" fontAlgn="base" hangingPunct="0">
              <a:spcBef>
                <a:spcPct val="50000"/>
              </a:spcBef>
              <a:spcAft>
                <a:spcPct val="0"/>
              </a:spcAft>
              <a:buChar char="•"/>
              <a:defRPr sz="3200">
                <a:solidFill>
                  <a:schemeClr val="tx1"/>
                </a:solidFill>
                <a:latin typeface="Arial" charset="0"/>
              </a:defRPr>
            </a:lvl7pPr>
            <a:lvl8pPr marL="3429000" indent="-228600" eaLnBrk="0" fontAlgn="base" hangingPunct="0">
              <a:spcBef>
                <a:spcPct val="50000"/>
              </a:spcBef>
              <a:spcAft>
                <a:spcPct val="0"/>
              </a:spcAft>
              <a:buChar char="•"/>
              <a:defRPr sz="3200">
                <a:solidFill>
                  <a:schemeClr val="tx1"/>
                </a:solidFill>
                <a:latin typeface="Arial" charset="0"/>
              </a:defRPr>
            </a:lvl8pPr>
            <a:lvl9pPr marL="3886200" indent="-228600" eaLnBrk="0" fontAlgn="base" hangingPunct="0">
              <a:spcBef>
                <a:spcPct val="50000"/>
              </a:spcBef>
              <a:spcAft>
                <a:spcPct val="0"/>
              </a:spcAft>
              <a:buChar char="•"/>
              <a:defRPr sz="3200">
                <a:solidFill>
                  <a:schemeClr val="tx1"/>
                </a:solidFill>
                <a:latin typeface="Arial" charset="0"/>
              </a:defRPr>
            </a:lvl9pPr>
          </a:lstStyle>
          <a:p>
            <a:pPr lvl="1" eaLnBrk="1" hangingPunct="1"/>
            <a:r>
              <a:rPr lang="en-US" dirty="0" smtClean="0"/>
              <a:t>Continue OSU Round Robin Support</a:t>
            </a:r>
          </a:p>
          <a:p>
            <a:pPr lvl="1" eaLnBrk="1" hangingPunct="1"/>
            <a:r>
              <a:rPr lang="en-US" dirty="0" smtClean="0"/>
              <a:t>Upper Pilot Burner Alternatives</a:t>
            </a:r>
          </a:p>
          <a:p>
            <a:pPr marL="914400" lvl="2" indent="0" eaLnBrk="1" hangingPunct="1">
              <a:buNone/>
            </a:pPr>
            <a:r>
              <a:rPr lang="en-US" dirty="0" smtClean="0"/>
              <a:t>(Task Group Input)</a:t>
            </a:r>
          </a:p>
          <a:p>
            <a:pPr lvl="1" eaLnBrk="1" hangingPunct="1"/>
            <a:r>
              <a:rPr lang="en-US" dirty="0" smtClean="0"/>
              <a:t>Conduct testing using multiple HR2’s</a:t>
            </a:r>
          </a:p>
          <a:p>
            <a:pPr marL="914400" lvl="2" indent="0" eaLnBrk="1" hangingPunct="1">
              <a:buNone/>
            </a:pPr>
            <a:r>
              <a:rPr lang="en-US" dirty="0" smtClean="0"/>
              <a:t>Repeatability / Reproducibility</a:t>
            </a:r>
          </a:p>
          <a:p>
            <a:pPr marL="914400" lvl="2" indent="0" eaLnBrk="1" hangingPunct="1">
              <a:buNone/>
            </a:pPr>
            <a:r>
              <a:rPr lang="en-US" dirty="0" smtClean="0"/>
              <a:t>Pass / Fail Criteria (65/65)</a:t>
            </a:r>
          </a:p>
          <a:p>
            <a:pPr lvl="1" eaLnBrk="1" hangingPunct="1"/>
            <a:endParaRPr lang="en-US" sz="2500" dirty="0" smtClean="0"/>
          </a:p>
          <a:p>
            <a:pPr lvl="1" eaLnBrk="1" hangingPunct="1"/>
            <a:endParaRPr lang="en-US" sz="2500" dirty="0" smtClean="0"/>
          </a:p>
        </p:txBody>
      </p:sp>
    </p:spTree>
    <p:extLst>
      <p:ext uri="{BB962C8B-B14F-4D97-AF65-F5344CB8AC3E}">
        <p14:creationId xmlns:p14="http://schemas.microsoft.com/office/powerpoint/2010/main" val="26449043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801" y="1129146"/>
            <a:ext cx="4793817" cy="479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a:xfrm>
            <a:off x="335756" y="256598"/>
            <a:ext cx="8472488" cy="609600"/>
          </a:xfrm>
          <a:prstGeom prst="rect">
            <a:avLst/>
          </a:prstGeom>
        </p:spPr>
        <p:txBody>
          <a:bodyPr/>
          <a:lst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3200" b="1">
                <a:solidFill>
                  <a:srgbClr val="1D2F68"/>
                </a:solidFill>
                <a:latin typeface="Arial" charset="0"/>
              </a:defRPr>
            </a:lvl2pPr>
            <a:lvl3pPr algn="l" rtl="0" eaLnBrk="0" fontAlgn="base" hangingPunct="0">
              <a:spcBef>
                <a:spcPct val="0"/>
              </a:spcBef>
              <a:spcAft>
                <a:spcPct val="0"/>
              </a:spcAft>
              <a:defRPr sz="3200" b="1">
                <a:solidFill>
                  <a:srgbClr val="1D2F68"/>
                </a:solidFill>
                <a:latin typeface="Arial" charset="0"/>
              </a:defRPr>
            </a:lvl3pPr>
            <a:lvl4pPr algn="l" rtl="0" eaLnBrk="0" fontAlgn="base" hangingPunct="0">
              <a:spcBef>
                <a:spcPct val="0"/>
              </a:spcBef>
              <a:spcAft>
                <a:spcPct val="0"/>
              </a:spcAft>
              <a:defRPr sz="3200" b="1">
                <a:solidFill>
                  <a:srgbClr val="1D2F68"/>
                </a:solidFill>
                <a:latin typeface="Arial" charset="0"/>
              </a:defRPr>
            </a:lvl4pPr>
            <a:lvl5pPr algn="l" rtl="0" eaLnBrk="0" fontAlgn="base" hangingPunct="0">
              <a:spcBef>
                <a:spcPct val="0"/>
              </a:spcBef>
              <a:spcAft>
                <a:spcPct val="0"/>
              </a:spcAft>
              <a:defRPr sz="3200" b="1">
                <a:solidFill>
                  <a:srgbClr val="1D2F68"/>
                </a:solidFill>
                <a:latin typeface="Arial"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a:lstStyle>
          <a:p>
            <a:pPr eaLnBrk="1" hangingPunct="1">
              <a:buNone/>
            </a:pPr>
            <a:r>
              <a:rPr lang="en-US" dirty="0" smtClean="0"/>
              <a:t>Questions?</a:t>
            </a:r>
          </a:p>
        </p:txBody>
      </p:sp>
    </p:spTree>
    <p:extLst>
      <p:ext uri="{BB962C8B-B14F-4D97-AF65-F5344CB8AC3E}">
        <p14:creationId xmlns:p14="http://schemas.microsoft.com/office/powerpoint/2010/main" val="42670399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419572" y="313851"/>
            <a:ext cx="8472488" cy="609600"/>
          </a:xfrm>
        </p:spPr>
        <p:txBody>
          <a:bodyPr/>
          <a:lstStyle/>
          <a:p>
            <a:pPr algn="ctr" eaLnBrk="1" hangingPunct="1"/>
            <a:r>
              <a:rPr lang="en-US" sz="3600" dirty="0" smtClean="0"/>
              <a:t>Wet Test Meter Calibration Facilities</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6189" y="1154688"/>
            <a:ext cx="5949950" cy="817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5455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419572" y="313851"/>
            <a:ext cx="8472488" cy="609600"/>
          </a:xfrm>
        </p:spPr>
        <p:txBody>
          <a:bodyPr/>
          <a:lstStyle/>
          <a:p>
            <a:pPr eaLnBrk="1" hangingPunct="1"/>
            <a:r>
              <a:rPr lang="en-US" sz="3600" dirty="0" smtClean="0"/>
              <a:t>OSU Negative Heat Release Rates</a:t>
            </a:r>
          </a:p>
        </p:txBody>
      </p:sp>
      <p:sp>
        <p:nvSpPr>
          <p:cNvPr id="14" name="Text Box 3"/>
          <p:cNvSpPr txBox="1">
            <a:spLocks noChangeArrowheads="1"/>
          </p:cNvSpPr>
          <p:nvPr/>
        </p:nvSpPr>
        <p:spPr bwMode="auto">
          <a:xfrm>
            <a:off x="366985" y="1070573"/>
            <a:ext cx="8564578"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a:buNone/>
            </a:pPr>
            <a:r>
              <a:rPr lang="en-US" sz="1800" b="1" i="1" dirty="0" smtClean="0"/>
              <a:t>Part </a:t>
            </a:r>
            <a:r>
              <a:rPr lang="en-US" sz="1800" b="1" i="1" dirty="0"/>
              <a:t>IV—Test Method To Determine the Heat Release Rate From Cabin Materials Exposed to Radiant Heat.</a:t>
            </a:r>
            <a:endParaRPr lang="en-US" sz="1800" b="1" dirty="0"/>
          </a:p>
          <a:p>
            <a:pPr>
              <a:buNone/>
            </a:pPr>
            <a:r>
              <a:rPr lang="en-US" sz="1800" dirty="0" smtClean="0"/>
              <a:t>(</a:t>
            </a:r>
            <a:r>
              <a:rPr lang="en-US" sz="1800" dirty="0"/>
              <a:t>g) </a:t>
            </a:r>
            <a:r>
              <a:rPr lang="en-US" sz="1800" i="1" dirty="0"/>
              <a:t>Criteria. </a:t>
            </a:r>
            <a:r>
              <a:rPr lang="en-US" sz="1800" dirty="0"/>
              <a:t>The </a:t>
            </a:r>
            <a:r>
              <a:rPr lang="en-US" sz="1800" u="sng" dirty="0"/>
              <a:t>total positive heat release </a:t>
            </a:r>
            <a:r>
              <a:rPr lang="en-US" sz="1800" dirty="0"/>
              <a:t>over the first two minutes of exposure for each of the three or more samples tested must be averaged, and the peak heat release rate for each of the samples must be averaged. The average total heat release must not exceed 65 kilowatt-minutes per square meter, and the average peak heat release rate must not exceed 65 kilowatts per square meter.</a:t>
            </a:r>
          </a:p>
          <a:p>
            <a:pPr>
              <a:buNone/>
            </a:pPr>
            <a:r>
              <a:rPr lang="en-US" sz="1800" b="1" i="1" dirty="0" smtClean="0"/>
              <a:t>Chapter 5: FAA Fire Test Handbook</a:t>
            </a:r>
            <a:endParaRPr lang="en-US" sz="1800" dirty="0" smtClean="0"/>
          </a:p>
          <a:p>
            <a:pPr>
              <a:buNone/>
            </a:pPr>
            <a:r>
              <a:rPr lang="en-US" sz="1800" dirty="0" smtClean="0"/>
              <a:t>5.7.12 </a:t>
            </a:r>
            <a:r>
              <a:rPr lang="en-US" sz="1800" u="sng" dirty="0"/>
              <a:t>Compute and record </a:t>
            </a:r>
            <a:r>
              <a:rPr lang="en-US" sz="1800" dirty="0"/>
              <a:t>the total heat released during the first 2 minutes of testing by integrating the </a:t>
            </a:r>
            <a:r>
              <a:rPr lang="en-US" sz="1800" dirty="0" smtClean="0"/>
              <a:t>heat release </a:t>
            </a:r>
            <a:r>
              <a:rPr lang="en-US" sz="1800" dirty="0"/>
              <a:t>rate versus time curve during the first 2 minutes</a:t>
            </a:r>
            <a:r>
              <a:rPr lang="en-US" sz="1800" dirty="0" smtClean="0"/>
              <a:t>.</a:t>
            </a:r>
          </a:p>
          <a:p>
            <a:pPr>
              <a:buNone/>
            </a:pPr>
            <a:endParaRPr lang="en-US" sz="1800" b="1" dirty="0"/>
          </a:p>
          <a:p>
            <a:pPr>
              <a:buNone/>
            </a:pPr>
            <a:r>
              <a:rPr lang="en-US" sz="1800" b="1" dirty="0" smtClean="0"/>
              <a:t>* Negative HRR values: Included in the 2-minute THR summation as a zero.</a:t>
            </a:r>
            <a:endParaRPr lang="en-US" sz="1800" b="1" dirty="0"/>
          </a:p>
        </p:txBody>
      </p:sp>
    </p:spTree>
    <p:extLst>
      <p:ext uri="{BB962C8B-B14F-4D97-AF65-F5344CB8AC3E}">
        <p14:creationId xmlns:p14="http://schemas.microsoft.com/office/powerpoint/2010/main" val="2818501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1186727"/>
            <a:ext cx="914400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Char char="•"/>
              <a:defRPr sz="3200">
                <a:solidFill>
                  <a:schemeClr val="tx1"/>
                </a:solidFill>
                <a:latin typeface="Arial" charset="0"/>
              </a:defRPr>
            </a:lvl6pPr>
            <a:lvl7pPr marL="2971800" indent="-228600" eaLnBrk="0" fontAlgn="base" hangingPunct="0">
              <a:spcBef>
                <a:spcPct val="50000"/>
              </a:spcBef>
              <a:spcAft>
                <a:spcPct val="0"/>
              </a:spcAft>
              <a:buChar char="•"/>
              <a:defRPr sz="3200">
                <a:solidFill>
                  <a:schemeClr val="tx1"/>
                </a:solidFill>
                <a:latin typeface="Arial" charset="0"/>
              </a:defRPr>
            </a:lvl7pPr>
            <a:lvl8pPr marL="3429000" indent="-228600" eaLnBrk="0" fontAlgn="base" hangingPunct="0">
              <a:spcBef>
                <a:spcPct val="50000"/>
              </a:spcBef>
              <a:spcAft>
                <a:spcPct val="0"/>
              </a:spcAft>
              <a:buChar char="•"/>
              <a:defRPr sz="3200">
                <a:solidFill>
                  <a:schemeClr val="tx1"/>
                </a:solidFill>
                <a:latin typeface="Arial" charset="0"/>
              </a:defRPr>
            </a:lvl8pPr>
            <a:lvl9pPr marL="3886200" indent="-228600" eaLnBrk="0" fontAlgn="base" hangingPunct="0">
              <a:spcBef>
                <a:spcPct val="50000"/>
              </a:spcBef>
              <a:spcAft>
                <a:spcPct val="0"/>
              </a:spcAft>
              <a:buChar char="•"/>
              <a:defRPr sz="3200">
                <a:solidFill>
                  <a:schemeClr val="tx1"/>
                </a:solidFill>
                <a:latin typeface="Arial" charset="0"/>
              </a:defRPr>
            </a:lvl9pPr>
          </a:lstStyle>
          <a:p>
            <a:pPr lvl="1" eaLnBrk="1" hangingPunct="1"/>
            <a:r>
              <a:rPr lang="en-US" sz="2800" dirty="0" smtClean="0"/>
              <a:t>Upper Pilot Burner typically makes up approximately 30% of Baseline mV Signal</a:t>
            </a:r>
          </a:p>
          <a:p>
            <a:pPr lvl="1" eaLnBrk="1" hangingPunct="1"/>
            <a:r>
              <a:rPr lang="en-US" sz="2800" dirty="0" smtClean="0"/>
              <a:t>FR off-gassing products can have a tremendous impact on pilot burner stability</a:t>
            </a:r>
          </a:p>
          <a:p>
            <a:pPr lvl="1" eaLnBrk="1" hangingPunct="1"/>
            <a:r>
              <a:rPr lang="en-US" sz="2800" dirty="0" smtClean="0"/>
              <a:t>Alternatives included:</a:t>
            </a:r>
          </a:p>
          <a:p>
            <a:pPr marL="1828800" lvl="3" indent="-514350" eaLnBrk="1" hangingPunct="1">
              <a:buFont typeface="+mj-lt"/>
              <a:buAutoNum type="arabicPeriod"/>
            </a:pPr>
            <a:r>
              <a:rPr lang="en-US" sz="2800" dirty="0" smtClean="0"/>
              <a:t>Pilot </a:t>
            </a:r>
            <a:r>
              <a:rPr lang="en-US" sz="2800" dirty="0"/>
              <a:t>Burner </a:t>
            </a:r>
            <a:r>
              <a:rPr lang="en-US" sz="2800" dirty="0" smtClean="0"/>
              <a:t>Relocation</a:t>
            </a:r>
          </a:p>
          <a:p>
            <a:pPr marL="1828800" lvl="3" indent="-514350" eaLnBrk="1" hangingPunct="1">
              <a:buFont typeface="+mj-lt"/>
              <a:buAutoNum type="arabicPeriod"/>
            </a:pPr>
            <a:r>
              <a:rPr lang="en-US" sz="2800" dirty="0" smtClean="0"/>
              <a:t>Hot Surface Ignition (HSI)</a:t>
            </a:r>
          </a:p>
          <a:p>
            <a:pPr marL="1828800" lvl="3" indent="-514350" eaLnBrk="1" hangingPunct="1">
              <a:buFont typeface="+mj-lt"/>
              <a:buAutoNum type="arabicPeriod"/>
            </a:pPr>
            <a:r>
              <a:rPr lang="en-US" sz="2800" dirty="0" smtClean="0"/>
              <a:t>Hybrid (Standard Burner with HSI) </a:t>
            </a:r>
          </a:p>
          <a:p>
            <a:pPr lvl="1" eaLnBrk="1" hangingPunct="1"/>
            <a:endParaRPr lang="en-US" sz="1600" dirty="0" smtClean="0"/>
          </a:p>
          <a:p>
            <a:pPr lvl="1" eaLnBrk="1" hangingPunct="1"/>
            <a:endParaRPr lang="en-US" sz="1600" dirty="0" smtClean="0"/>
          </a:p>
        </p:txBody>
      </p:sp>
      <p:sp>
        <p:nvSpPr>
          <p:cNvPr id="9218" name="Rectangle 2"/>
          <p:cNvSpPr>
            <a:spLocks noGrp="1" noChangeArrowheads="1"/>
          </p:cNvSpPr>
          <p:nvPr>
            <p:ph type="title"/>
          </p:nvPr>
        </p:nvSpPr>
        <p:spPr>
          <a:xfrm>
            <a:off x="335756" y="450561"/>
            <a:ext cx="8472488" cy="609600"/>
          </a:xfrm>
        </p:spPr>
        <p:txBody>
          <a:bodyPr/>
          <a:lstStyle/>
          <a:p>
            <a:pPr lvl="1" algn="ctr" eaLnBrk="1" hangingPunct="1"/>
            <a:r>
              <a:rPr lang="en-US" sz="3600" dirty="0" smtClean="0"/>
              <a:t>HR2: Upper Pilot Burner Alternatives</a:t>
            </a:r>
          </a:p>
        </p:txBody>
      </p:sp>
    </p:spTree>
    <p:extLst>
      <p:ext uri="{BB962C8B-B14F-4D97-AF65-F5344CB8AC3E}">
        <p14:creationId xmlns:p14="http://schemas.microsoft.com/office/powerpoint/2010/main" val="4048137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299" y="0"/>
            <a:ext cx="6603063" cy="600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74525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761917"/>
            <a:ext cx="9144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Char char="•"/>
              <a:defRPr sz="3200">
                <a:solidFill>
                  <a:schemeClr val="tx1"/>
                </a:solidFill>
                <a:latin typeface="Arial" charset="0"/>
              </a:defRPr>
            </a:lvl6pPr>
            <a:lvl7pPr marL="2971800" indent="-228600" eaLnBrk="0" fontAlgn="base" hangingPunct="0">
              <a:spcBef>
                <a:spcPct val="50000"/>
              </a:spcBef>
              <a:spcAft>
                <a:spcPct val="0"/>
              </a:spcAft>
              <a:buChar char="•"/>
              <a:defRPr sz="3200">
                <a:solidFill>
                  <a:schemeClr val="tx1"/>
                </a:solidFill>
                <a:latin typeface="Arial" charset="0"/>
              </a:defRPr>
            </a:lvl7pPr>
            <a:lvl8pPr marL="3429000" indent="-228600" eaLnBrk="0" fontAlgn="base" hangingPunct="0">
              <a:spcBef>
                <a:spcPct val="50000"/>
              </a:spcBef>
              <a:spcAft>
                <a:spcPct val="0"/>
              </a:spcAft>
              <a:buChar char="•"/>
              <a:defRPr sz="3200">
                <a:solidFill>
                  <a:schemeClr val="tx1"/>
                </a:solidFill>
                <a:latin typeface="Arial" charset="0"/>
              </a:defRPr>
            </a:lvl8pPr>
            <a:lvl9pPr marL="3886200" indent="-228600" eaLnBrk="0" fontAlgn="base" hangingPunct="0">
              <a:spcBef>
                <a:spcPct val="50000"/>
              </a:spcBef>
              <a:spcAft>
                <a:spcPct val="0"/>
              </a:spcAft>
              <a:buChar char="•"/>
              <a:defRPr sz="3200">
                <a:solidFill>
                  <a:schemeClr val="tx1"/>
                </a:solidFill>
                <a:latin typeface="Arial" charset="0"/>
              </a:defRPr>
            </a:lvl9pPr>
          </a:lstStyle>
          <a:p>
            <a:pPr lvl="1" eaLnBrk="1" hangingPunct="1"/>
            <a:r>
              <a:rPr lang="en-US" sz="1600" dirty="0" smtClean="0"/>
              <a:t>Mounted ¾” above and forward of the specimen face</a:t>
            </a:r>
          </a:p>
          <a:p>
            <a:pPr lvl="1" eaLnBrk="1" hangingPunct="1"/>
            <a:r>
              <a:rPr lang="en-US" sz="1600" dirty="0" smtClean="0"/>
              <a:t>AC Voltage controlled using Variac transformer</a:t>
            </a:r>
            <a:endParaRPr lang="en-US" sz="1600" dirty="0"/>
          </a:p>
          <a:p>
            <a:pPr lvl="1" eaLnBrk="1" hangingPunct="1"/>
            <a:endParaRPr lang="en-US" sz="1600" dirty="0" smtClean="0"/>
          </a:p>
          <a:p>
            <a:pPr lvl="1" eaLnBrk="1" hangingPunct="1"/>
            <a:endParaRPr lang="en-US" sz="1600" dirty="0" smtClean="0"/>
          </a:p>
        </p:txBody>
      </p:sp>
      <p:sp>
        <p:nvSpPr>
          <p:cNvPr id="9218" name="Rectangle 2"/>
          <p:cNvSpPr>
            <a:spLocks noGrp="1" noChangeArrowheads="1"/>
          </p:cNvSpPr>
          <p:nvPr>
            <p:ph type="title"/>
          </p:nvPr>
        </p:nvSpPr>
        <p:spPr>
          <a:xfrm>
            <a:off x="335756" y="152317"/>
            <a:ext cx="8472488" cy="609600"/>
          </a:xfrm>
        </p:spPr>
        <p:txBody>
          <a:bodyPr/>
          <a:lstStyle/>
          <a:p>
            <a:pPr eaLnBrk="1" hangingPunct="1"/>
            <a:r>
              <a:rPr lang="en-US" dirty="0" smtClean="0"/>
              <a:t>Hot Surface Ignition (Globar)</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85191"/>
            <a:ext cx="5135418" cy="448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5201" y="1485192"/>
            <a:ext cx="4368800" cy="448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2918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1099923"/>
            <a:ext cx="91440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Char char="•"/>
              <a:defRPr sz="3200">
                <a:solidFill>
                  <a:schemeClr val="tx1"/>
                </a:solidFill>
                <a:latin typeface="Arial" charset="0"/>
              </a:defRPr>
            </a:lvl6pPr>
            <a:lvl7pPr marL="2971800" indent="-228600" eaLnBrk="0" fontAlgn="base" hangingPunct="0">
              <a:spcBef>
                <a:spcPct val="50000"/>
              </a:spcBef>
              <a:spcAft>
                <a:spcPct val="0"/>
              </a:spcAft>
              <a:buChar char="•"/>
              <a:defRPr sz="3200">
                <a:solidFill>
                  <a:schemeClr val="tx1"/>
                </a:solidFill>
                <a:latin typeface="Arial" charset="0"/>
              </a:defRPr>
            </a:lvl7pPr>
            <a:lvl8pPr marL="3429000" indent="-228600" eaLnBrk="0" fontAlgn="base" hangingPunct="0">
              <a:spcBef>
                <a:spcPct val="50000"/>
              </a:spcBef>
              <a:spcAft>
                <a:spcPct val="0"/>
              </a:spcAft>
              <a:buChar char="•"/>
              <a:defRPr sz="3200">
                <a:solidFill>
                  <a:schemeClr val="tx1"/>
                </a:solidFill>
                <a:latin typeface="Arial" charset="0"/>
              </a:defRPr>
            </a:lvl8pPr>
            <a:lvl9pPr marL="3886200" indent="-228600" eaLnBrk="0" fontAlgn="base" hangingPunct="0">
              <a:spcBef>
                <a:spcPct val="50000"/>
              </a:spcBef>
              <a:spcAft>
                <a:spcPct val="0"/>
              </a:spcAft>
              <a:buChar char="•"/>
              <a:defRPr sz="3200">
                <a:solidFill>
                  <a:schemeClr val="tx1"/>
                </a:solidFill>
                <a:latin typeface="Arial" charset="0"/>
              </a:defRPr>
            </a:lvl9pPr>
          </a:lstStyle>
          <a:p>
            <a:pPr marL="457200" lvl="1" indent="0" eaLnBrk="1" hangingPunct="1">
              <a:buNone/>
            </a:pPr>
            <a:r>
              <a:rPr lang="en-US" sz="2400" b="1" u="sng" dirty="0" smtClean="0"/>
              <a:t>Open Flame (15 Hole Standard Upper Pilot Burner)</a:t>
            </a:r>
          </a:p>
          <a:p>
            <a:pPr marL="457200" lvl="1" indent="0" eaLnBrk="1" hangingPunct="1">
              <a:buNone/>
            </a:pPr>
            <a:r>
              <a:rPr lang="en-US" sz="2400" dirty="0" smtClean="0"/>
              <a:t>OSU: ~ 7 mV rise from Baseline (Upper &amp; Lower) </a:t>
            </a:r>
          </a:p>
          <a:p>
            <a:pPr marL="457200" lvl="1" indent="0" eaLnBrk="1" hangingPunct="1">
              <a:buNone/>
            </a:pPr>
            <a:r>
              <a:rPr lang="en-US" sz="2400" dirty="0" smtClean="0"/>
              <a:t>HR2: ~ 14 mV rise from Baseline (Upper </a:t>
            </a:r>
            <a:r>
              <a:rPr lang="en-US" sz="2400" dirty="0"/>
              <a:t>&amp; Lower</a:t>
            </a:r>
            <a:r>
              <a:rPr lang="en-US" sz="2400" dirty="0" smtClean="0"/>
              <a:t>)</a:t>
            </a:r>
          </a:p>
          <a:p>
            <a:pPr marL="457200" lvl="1" indent="0" eaLnBrk="1" hangingPunct="1">
              <a:buNone/>
            </a:pPr>
            <a:endParaRPr lang="en-US" sz="1200" b="1" u="sng" dirty="0" smtClean="0"/>
          </a:p>
          <a:p>
            <a:pPr marL="457200" lvl="1" indent="0" eaLnBrk="1" hangingPunct="1">
              <a:buNone/>
            </a:pPr>
            <a:r>
              <a:rPr lang="en-US" sz="2400" b="1" u="sng" dirty="0" smtClean="0"/>
              <a:t>Hot Surface Ignition (HSI)</a:t>
            </a:r>
          </a:p>
          <a:p>
            <a:pPr marL="457200" lvl="1" indent="0" eaLnBrk="1" hangingPunct="1">
              <a:buNone/>
            </a:pPr>
            <a:r>
              <a:rPr lang="en-US" sz="2400" dirty="0"/>
              <a:t>HR2: Matched heat output to 14 mV thermopile rise</a:t>
            </a:r>
          </a:p>
          <a:p>
            <a:pPr lvl="2" eaLnBrk="1" hangingPunct="1"/>
            <a:r>
              <a:rPr lang="en-US" sz="2400" dirty="0"/>
              <a:t>2000 Watts ( 53.5 VAC @  37.8 Amps)</a:t>
            </a:r>
          </a:p>
          <a:p>
            <a:pPr marL="457200" lvl="1" indent="0" eaLnBrk="1" hangingPunct="1">
              <a:buNone/>
            </a:pPr>
            <a:r>
              <a:rPr lang="en-US" sz="2400" dirty="0" smtClean="0"/>
              <a:t>HR2</a:t>
            </a:r>
            <a:r>
              <a:rPr lang="en-US" sz="2400" dirty="0"/>
              <a:t>: Matched heat output to 7 mV thermopile rise</a:t>
            </a:r>
          </a:p>
          <a:p>
            <a:pPr lvl="2" eaLnBrk="1" hangingPunct="1"/>
            <a:r>
              <a:rPr lang="en-US" sz="2400" dirty="0"/>
              <a:t>925 Watts (33.85 VAC @ 27.3 Amps)</a:t>
            </a:r>
          </a:p>
          <a:p>
            <a:pPr lvl="1" eaLnBrk="1" hangingPunct="1"/>
            <a:endParaRPr lang="en-US" sz="1600" dirty="0" smtClean="0"/>
          </a:p>
          <a:p>
            <a:pPr lvl="1" eaLnBrk="1" hangingPunct="1"/>
            <a:endParaRPr lang="en-US" sz="1600" dirty="0" smtClean="0"/>
          </a:p>
        </p:txBody>
      </p:sp>
      <p:sp>
        <p:nvSpPr>
          <p:cNvPr id="9218" name="Rectangle 2"/>
          <p:cNvSpPr>
            <a:spLocks noGrp="1" noChangeArrowheads="1"/>
          </p:cNvSpPr>
          <p:nvPr>
            <p:ph type="title"/>
          </p:nvPr>
        </p:nvSpPr>
        <p:spPr>
          <a:xfrm>
            <a:off x="335756" y="450561"/>
            <a:ext cx="8472488" cy="609600"/>
          </a:xfrm>
        </p:spPr>
        <p:txBody>
          <a:bodyPr/>
          <a:lstStyle/>
          <a:p>
            <a:pPr lvl="1" algn="ctr" eaLnBrk="1" hangingPunct="1"/>
            <a:r>
              <a:rPr lang="en-US" dirty="0" smtClean="0"/>
              <a:t>Hot Surface Ignition (Globar)</a:t>
            </a:r>
            <a:br>
              <a:rPr lang="en-US" dirty="0" smtClean="0"/>
            </a:br>
            <a:r>
              <a:rPr lang="en-US" sz="2000" dirty="0" smtClean="0"/>
              <a:t> </a:t>
            </a:r>
            <a:r>
              <a:rPr lang="en-US" sz="2000" dirty="0"/>
              <a:t>Looking at Heat Release Data and Repeatability</a:t>
            </a:r>
            <a:br>
              <a:rPr lang="en-US" sz="2000" dirty="0"/>
            </a:br>
            <a:endParaRPr lang="en-US" dirty="0" smtClean="0"/>
          </a:p>
        </p:txBody>
      </p:sp>
    </p:spTree>
    <p:extLst>
      <p:ext uri="{BB962C8B-B14F-4D97-AF65-F5344CB8AC3E}">
        <p14:creationId xmlns:p14="http://schemas.microsoft.com/office/powerpoint/2010/main" val="36521084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4054608683"/>
              </p:ext>
            </p:extLst>
          </p:nvPr>
        </p:nvGraphicFramePr>
        <p:xfrm>
          <a:off x="0" y="0"/>
          <a:ext cx="9144000" cy="60221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81824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125500</TotalTime>
  <Words>638</Words>
  <Application>Microsoft Office PowerPoint</Application>
  <PresentationFormat>On-screen Show (4:3)</PresentationFormat>
  <Paragraphs>96</Paragraphs>
  <Slides>21</Slides>
  <Notes>1</Notes>
  <HiddenSlides>0</HiddenSlides>
  <MMClips>1</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1_Custom Design</vt:lpstr>
      <vt:lpstr>2_Custom Design</vt:lpstr>
      <vt:lpstr>OSU  &amp; HR2 Updates  2014 March Materials Meeting Savannah, GA</vt:lpstr>
      <vt:lpstr>AGENDA</vt:lpstr>
      <vt:lpstr>Wet Test Meter Calibration Facilities</vt:lpstr>
      <vt:lpstr>OSU Negative Heat Release Rates</vt:lpstr>
      <vt:lpstr>HR2: Upper Pilot Burner Alternatives</vt:lpstr>
      <vt:lpstr>PowerPoint Presentation</vt:lpstr>
      <vt:lpstr>Hot Surface Ignition (Globar)</vt:lpstr>
      <vt:lpstr>Hot Surface Ignition (Globar)  Looking at Heat Release Data and Repeatability </vt:lpstr>
      <vt:lpstr>PowerPoint Presentation</vt:lpstr>
      <vt:lpstr>PowerPoint Presentation</vt:lpstr>
      <vt:lpstr>PowerPoint Presentation</vt:lpstr>
      <vt:lpstr>PowerPoint Presentation</vt:lpstr>
      <vt:lpstr>PowerPoint Presentation</vt:lpstr>
      <vt:lpstr>PowerPoint Presentation</vt:lpstr>
      <vt:lpstr>Hybrid Burner: Standard Burner / HSI</vt:lpstr>
      <vt:lpstr>Hybrid Burner: Standard Burner / HSI</vt:lpstr>
      <vt:lpstr>Hybrid Burner: Standard Burner / HSI</vt:lpstr>
      <vt:lpstr>Upper Pilot Burner / HSI Summary</vt:lpstr>
      <vt:lpstr>HR2 Buildups</vt:lpstr>
      <vt:lpstr>FUTURE WORK</vt:lpstr>
      <vt:lpstr>PowerPoint Presentation</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Burns, Mike (FAA)</cp:lastModifiedBy>
  <cp:revision>1902</cp:revision>
  <cp:lastPrinted>2012-11-28T16:07:27Z</cp:lastPrinted>
  <dcterms:created xsi:type="dcterms:W3CDTF">2005-01-28T20:32:53Z</dcterms:created>
  <dcterms:modified xsi:type="dcterms:W3CDTF">2014-03-10T12:18:16Z</dcterms:modified>
</cp:coreProperties>
</file>