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68" r:id="rId2"/>
    <p:sldId id="275" r:id="rId3"/>
    <p:sldId id="385" r:id="rId4"/>
    <p:sldId id="406" r:id="rId5"/>
    <p:sldId id="408" r:id="rId6"/>
    <p:sldId id="407" r:id="rId7"/>
    <p:sldId id="361" r:id="rId8"/>
    <p:sldId id="348" r:id="rId9"/>
    <p:sldId id="366" r:id="rId10"/>
    <p:sldId id="394" r:id="rId11"/>
    <p:sldId id="395" r:id="rId12"/>
    <p:sldId id="400" r:id="rId13"/>
    <p:sldId id="396" r:id="rId14"/>
    <p:sldId id="401" r:id="rId15"/>
    <p:sldId id="397" r:id="rId16"/>
    <p:sldId id="398" r:id="rId17"/>
    <p:sldId id="402" r:id="rId18"/>
    <p:sldId id="404" r:id="rId19"/>
    <p:sldId id="403" r:id="rId20"/>
    <p:sldId id="399" r:id="rId21"/>
    <p:sldId id="405" r:id="rId22"/>
    <p:sldId id="387" r:id="rId2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212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-3108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740FD54-AD8C-41A3-90FD-D07B2EC43B26}" type="datetimeFigureOut">
              <a:rPr lang="en-US"/>
              <a:pPr>
                <a:defRPr/>
              </a:pPr>
              <a:t>3/11/2013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179D3EE-4003-4E2C-B27B-69B8A8A4C3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6711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0545E6C-A45E-4D82-9077-0E37708FD0C1}" type="datetimeFigureOut">
              <a:rPr lang="en-US"/>
              <a:pPr>
                <a:defRPr/>
              </a:pPr>
              <a:t>3/11/2013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8209462-44FB-45EC-874A-5A51A66441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3927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10" Type="http://schemas.openxmlformats.org/officeDocument/2006/relationships/image" Target="../media/image1.pn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10" Type="http://schemas.openxmlformats.org/officeDocument/2006/relationships/image" Target="../media/image1.png"/><Relationship Id="rId4" Type="http://schemas.openxmlformats.org/officeDocument/2006/relationships/image" Target="../media/image4.jpeg"/><Relationship Id="rId9" Type="http://schemas.openxmlformats.org/officeDocument/2006/relationships/image" Target="../media/image1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051"/>
          <p:cNvSpPr txBox="1">
            <a:spLocks noChangeArrowheads="1"/>
          </p:cNvSpPr>
          <p:nvPr userDrawn="1"/>
        </p:nvSpPr>
        <p:spPr bwMode="auto">
          <a:xfrm>
            <a:off x="427038" y="3790950"/>
            <a:ext cx="4822825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1600" dirty="0" smtClean="0">
                <a:solidFill>
                  <a:srgbClr val="1D2F68"/>
                </a:solidFill>
              </a:rPr>
              <a:t>Presented to:  IAMFTWG, Seattle, WA, USA</a:t>
            </a:r>
          </a:p>
          <a:p>
            <a:pPr>
              <a:defRPr/>
            </a:pPr>
            <a:r>
              <a:rPr lang="en-US" sz="1600" dirty="0" smtClean="0">
                <a:solidFill>
                  <a:srgbClr val="1D2F68"/>
                </a:solidFill>
              </a:rPr>
              <a:t>By:  Robert I. Ochs</a:t>
            </a:r>
          </a:p>
          <a:p>
            <a:pPr>
              <a:defRPr/>
            </a:pPr>
            <a:r>
              <a:rPr lang="en-US" sz="1600" dirty="0" smtClean="0">
                <a:solidFill>
                  <a:srgbClr val="1D2F68"/>
                </a:solidFill>
              </a:rPr>
              <a:t>Date:  March 6-7, 2013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60325" y="5730875"/>
            <a:ext cx="9005888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9" name="Group 14"/>
          <p:cNvGrpSpPr>
            <a:grpSpLocks/>
          </p:cNvGrpSpPr>
          <p:nvPr userDrawn="1"/>
        </p:nvGrpSpPr>
        <p:grpSpPr bwMode="auto">
          <a:xfrm>
            <a:off x="60325" y="1743075"/>
            <a:ext cx="9005888" cy="1819275"/>
            <a:chOff x="60325" y="2314575"/>
            <a:chExt cx="8453138" cy="1506538"/>
          </a:xfrm>
        </p:grpSpPr>
        <p:pic>
          <p:nvPicPr>
            <p:cNvPr id="10" name="Picture 2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6863" y="2314575"/>
              <a:ext cx="2006600" cy="1506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3" descr="C:\Documents and Settings\Robert Ochs\My Documents\NexGen Burner Data\NG Burner Pictures\NG1FLAME.JP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25" y="2314575"/>
              <a:ext cx="2008187" cy="1506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" descr="C:\Documents and Settings\Robert Ochs\My Documents\Dropbox\Work\NG Burner\pic 036.jpg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2061" y="2314575"/>
              <a:ext cx="2008188" cy="1506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5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9661" y="2314575"/>
              <a:ext cx="2235200" cy="15065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4" name="Group 15"/>
          <p:cNvGrpSpPr>
            <a:grpSpLocks/>
          </p:cNvGrpSpPr>
          <p:nvPr userDrawn="1"/>
        </p:nvGrpSpPr>
        <p:grpSpPr bwMode="auto">
          <a:xfrm>
            <a:off x="60325" y="4978400"/>
            <a:ext cx="9005888" cy="1819275"/>
            <a:chOff x="60325" y="1949196"/>
            <a:chExt cx="9005888" cy="1819786"/>
          </a:xfrm>
        </p:grpSpPr>
        <p:pic>
          <p:nvPicPr>
            <p:cNvPr id="15" name="Picture 2" descr="C:\Documents and Settings\Robert Ochs\My Documents\My Pictures\burner\abc.JPG"/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25" y="1949197"/>
              <a:ext cx="2142758" cy="1819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" descr="C:\Documents and Settings\Robert Ochs\My Documents\Dropbox\Work\June 2012 Matl Mtg\spray.bmp"/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4974" y="1949196"/>
              <a:ext cx="2381361" cy="1819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" descr="C:\Documents and Settings\Robert Ochs\My Documents\Dropbox\Work\June 2012 Matl Mtg\PIV 035.jpg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7928" y="1949197"/>
              <a:ext cx="2139503" cy="1819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5" descr="C:\Documents and Settings\Robert Ochs\My Documents\Dropbox\Work\June 2012 Matl Mtg\pic 045.jpg"/>
            <p:cNvPicPr>
              <a:picLocks noChangeAspect="1" noChangeArrowheads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8402" y="1949196"/>
              <a:ext cx="2137811" cy="1819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27037" y="183342"/>
            <a:ext cx="4983162" cy="1395412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Select to edit master title</a:t>
            </a:r>
          </a:p>
        </p:txBody>
      </p:sp>
      <p:pic>
        <p:nvPicPr>
          <p:cNvPr id="97282" name="Picture 2" descr="C:\Documents and Settings\Robert Ochs\My Documents\My Pictures\FAA logo\Picture1.pn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947" y="310611"/>
            <a:ext cx="2944812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14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272B84D-9865-41F9-B459-C2B8CDC235B9}" type="datetime1">
              <a:rPr lang="en-US"/>
              <a:pPr>
                <a:defRPr/>
              </a:pPr>
              <a:t>3/11/2013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9D07D-0BF9-44A9-85B6-5831AD3343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044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0C11D5F-9C04-408B-84CA-320BB456CFAA}" type="datetime1">
              <a:rPr lang="en-US"/>
              <a:pPr>
                <a:defRPr/>
              </a:pPr>
              <a:t>3/11/2013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7B3B7-AF32-4BBA-8D8E-357DEA1C91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423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 userDrawn="1"/>
        </p:nvGrpSpPr>
        <p:grpSpPr bwMode="auto">
          <a:xfrm>
            <a:off x="60325" y="85725"/>
            <a:ext cx="9005888" cy="1820863"/>
            <a:chOff x="60325" y="2314575"/>
            <a:chExt cx="8453138" cy="1506538"/>
          </a:xfrm>
        </p:grpSpPr>
        <p:pic>
          <p:nvPicPr>
            <p:cNvPr id="3" name="Picture 10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6863" y="2314575"/>
              <a:ext cx="2006600" cy="1506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11" descr="C:\Documents and Settings\Robert Ochs\My Documents\NexGen Burner Data\NG Burner Pictures\NG1FLAME.JP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25" y="2314575"/>
              <a:ext cx="2008187" cy="1506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2" descr="C:\Documents and Settings\Robert Ochs\My Documents\Dropbox\Work\NG Burner\pic 036.jpg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2061" y="2314575"/>
              <a:ext cx="2008188" cy="1506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3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4" t="12527" r="7906"/>
            <a:stretch>
              <a:fillRect/>
            </a:stretch>
          </p:blipFill>
          <p:spPr bwMode="auto">
            <a:xfrm>
              <a:off x="2129661" y="2314575"/>
              <a:ext cx="2235200" cy="15065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Rectangle 6"/>
          <p:cNvSpPr/>
          <p:nvPr userDrawn="1"/>
        </p:nvSpPr>
        <p:spPr>
          <a:xfrm>
            <a:off x="60325" y="5730875"/>
            <a:ext cx="9005888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8" name="Group 15"/>
          <p:cNvGrpSpPr>
            <a:grpSpLocks/>
          </p:cNvGrpSpPr>
          <p:nvPr userDrawn="1"/>
        </p:nvGrpSpPr>
        <p:grpSpPr bwMode="auto">
          <a:xfrm>
            <a:off x="60325" y="4978400"/>
            <a:ext cx="9005888" cy="1819275"/>
            <a:chOff x="60325" y="1949196"/>
            <a:chExt cx="9005888" cy="1819786"/>
          </a:xfrm>
        </p:grpSpPr>
        <p:pic>
          <p:nvPicPr>
            <p:cNvPr id="9" name="Picture 2" descr="C:\Documents and Settings\Robert Ochs\My Documents\My Pictures\burner\abc.JPG"/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74"/>
            <a:stretch>
              <a:fillRect/>
            </a:stretch>
          </p:blipFill>
          <p:spPr bwMode="auto">
            <a:xfrm>
              <a:off x="60325" y="1949197"/>
              <a:ext cx="2142758" cy="1819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" descr="C:\Documents and Settings\Robert Ochs\My Documents\Dropbox\Work\June 2012 Matl Mtg\spray.bmp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36"/>
            <a:stretch>
              <a:fillRect/>
            </a:stretch>
          </p:blipFill>
          <p:spPr bwMode="auto">
            <a:xfrm>
              <a:off x="2264974" y="1949196"/>
              <a:ext cx="2381361" cy="1819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" descr="C:\Documents and Settings\Robert Ochs\My Documents\Dropbox\Work\June 2012 Matl Mtg\PIV 035.jp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823"/>
            <a:stretch>
              <a:fillRect/>
            </a:stretch>
          </p:blipFill>
          <p:spPr bwMode="auto">
            <a:xfrm>
              <a:off x="4717928" y="1949197"/>
              <a:ext cx="2139503" cy="1819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5" descr="C:\Documents and Settings\Robert Ochs\My Documents\Dropbox\Work\June 2012 Matl Mtg\pic 045.jp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1" r="10864" b="4974"/>
            <a:stretch>
              <a:fillRect/>
            </a:stretch>
          </p:blipFill>
          <p:spPr bwMode="auto">
            <a:xfrm>
              <a:off x="6928402" y="1949196"/>
              <a:ext cx="2137811" cy="1819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708025" y="2173288"/>
            <a:ext cx="3429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 smtClean="0"/>
              <a:t>Contact:</a:t>
            </a:r>
          </a:p>
          <a:p>
            <a:pPr eaLnBrk="1" hangingPunct="1">
              <a:defRPr/>
            </a:pPr>
            <a:r>
              <a:rPr lang="en-US" smtClean="0"/>
              <a:t>Robert I. Ochs</a:t>
            </a:r>
          </a:p>
          <a:p>
            <a:pPr eaLnBrk="1" hangingPunct="1">
              <a:defRPr/>
            </a:pPr>
            <a:r>
              <a:rPr lang="en-US" smtClean="0"/>
              <a:t>Fire Safety Branch</a:t>
            </a:r>
          </a:p>
          <a:p>
            <a:pPr eaLnBrk="1" hangingPunct="1">
              <a:defRPr/>
            </a:pPr>
            <a:r>
              <a:rPr lang="en-US" smtClean="0"/>
              <a:t>William J. Hughes Technical Center</a:t>
            </a:r>
          </a:p>
          <a:p>
            <a:pPr eaLnBrk="1" hangingPunct="1">
              <a:defRPr/>
            </a:pPr>
            <a:r>
              <a:rPr lang="en-US" smtClean="0"/>
              <a:t>ANG-E212; Bldg 287</a:t>
            </a:r>
          </a:p>
          <a:p>
            <a:pPr eaLnBrk="1" hangingPunct="1">
              <a:defRPr/>
            </a:pPr>
            <a:r>
              <a:rPr lang="en-US" smtClean="0"/>
              <a:t>Atlantic City, NJ 08405</a:t>
            </a:r>
          </a:p>
          <a:p>
            <a:pPr eaLnBrk="1" hangingPunct="1">
              <a:defRPr/>
            </a:pPr>
            <a:r>
              <a:rPr lang="en-US" smtClean="0"/>
              <a:t>T 609 485 4651</a:t>
            </a:r>
          </a:p>
          <a:p>
            <a:pPr eaLnBrk="1" hangingPunct="1">
              <a:defRPr/>
            </a:pPr>
            <a:r>
              <a:rPr lang="en-US" smtClean="0"/>
              <a:t>E robert.ochs@faa.gov</a:t>
            </a:r>
          </a:p>
        </p:txBody>
      </p:sp>
      <p:sp>
        <p:nvSpPr>
          <p:cNvPr id="17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92481-C7CD-4DD5-807F-61FA5C1CC1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8" name="Picture 2" descr="C:\Documents and Settings\Robert Ochs\My Documents\My Pictures\FAA logo\Picture1.pn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335" y="2660051"/>
            <a:ext cx="4298376" cy="133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370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283702"/>
          </a:xfrm>
        </p:spPr>
        <p:txBody>
          <a:bodyPr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6120A82-CC1A-47EA-98E7-2A957605CC27}" type="datetime1">
              <a:rPr lang="en-US"/>
              <a:pPr>
                <a:defRPr/>
              </a:pPr>
              <a:t>3/11/2013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53F4CCB-F465-4575-8B7D-55B456BE66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890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A301BE3-68FE-4FDB-9244-40210D2EBFB0}" type="datetime1">
              <a:rPr lang="en-US"/>
              <a:pPr>
                <a:defRPr/>
              </a:pPr>
              <a:t>3/11/2013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8AE08-9D8B-4176-B7B4-51500F1706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597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D2B8B24-E44B-4229-92AD-E43316138DCC}" type="datetime1">
              <a:rPr lang="en-US"/>
              <a:pPr>
                <a:defRPr/>
              </a:pPr>
              <a:t>3/11/2013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281D8-5091-4C76-83E8-BE7A48ECBC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661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3F0C66D-00C1-468A-A105-A815FE99EC87}" type="datetime1">
              <a:rPr lang="en-US"/>
              <a:pPr>
                <a:defRPr/>
              </a:pPr>
              <a:t>3/11/2013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60EC3-EE46-4407-A73C-B32FCC9A4F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68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562725" y="635793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3D90F-6269-400A-AB60-BCDD36794B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51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9AA62A7-0C40-48EF-A546-83C1AC5D2E6A}" type="datetime1">
              <a:rPr lang="en-US"/>
              <a:pPr>
                <a:defRPr/>
              </a:pPr>
              <a:t>3/11/2013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CE89D-2B3C-4AD1-BF6E-3B8582B870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331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FDC5467-9212-4AB0-B4F5-DDC7349B2869}" type="datetime1">
              <a:rPr lang="en-US"/>
              <a:pPr>
                <a:defRPr/>
              </a:pPr>
              <a:t>3/11/2013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C2505-0ED2-4C34-8C72-C68CD305BA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575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5724258-2C6B-4AF7-94CC-08AFDC9912B5}" type="datetime1">
              <a:rPr lang="en-US"/>
              <a:pPr>
                <a:defRPr/>
              </a:pPr>
              <a:t>3/11/2013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A7FF5-67D0-4511-95C8-2BCBAFF981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901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D31BE6A-8DF3-40E4-AC17-954C4E67AA1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0" name="Text Box 29"/>
          <p:cNvSpPr txBox="1">
            <a:spLocks noChangeArrowheads="1"/>
          </p:cNvSpPr>
          <p:nvPr userDrawn="1"/>
        </p:nvSpPr>
        <p:spPr bwMode="auto">
          <a:xfrm>
            <a:off x="449263" y="6205538"/>
            <a:ext cx="4784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1200" b="1" smtClean="0">
                <a:solidFill>
                  <a:srgbClr val="1D2F68"/>
                </a:solidFill>
              </a:rPr>
              <a:t>NexGen Burner Comparative Testing</a:t>
            </a:r>
            <a:endParaRPr lang="en-US" sz="1200" smtClean="0">
              <a:solidFill>
                <a:srgbClr val="1D2F68"/>
              </a:solidFill>
            </a:endParaRPr>
          </a:p>
        </p:txBody>
      </p:sp>
      <p:sp>
        <p:nvSpPr>
          <p:cNvPr id="1031" name="Text Box 30"/>
          <p:cNvSpPr txBox="1">
            <a:spLocks noChangeArrowheads="1"/>
          </p:cNvSpPr>
          <p:nvPr userDrawn="1"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1200" dirty="0" smtClean="0">
                <a:solidFill>
                  <a:srgbClr val="1D2F68"/>
                </a:solidFill>
              </a:rPr>
              <a:t>IAMFTWG, March 6-7, 2013, Seattle, WA, USA</a:t>
            </a:r>
          </a:p>
        </p:txBody>
      </p:sp>
      <p:pic>
        <p:nvPicPr>
          <p:cNvPr id="10" name="Picture 2" descr="C:\Documents and Settings\Robert Ochs\My Documents\My Pictures\FAA logo\Picture1.pn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862" y="6166057"/>
            <a:ext cx="2023222" cy="62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27038" y="182563"/>
            <a:ext cx="4983162" cy="13954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NexGen Burner Comparative Testing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Fuel Type Comparison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50311" cy="398894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One variable that cannot be controlled is the type of fuel used for the burner</a:t>
            </a:r>
          </a:p>
          <a:p>
            <a:r>
              <a:rPr lang="en-US" dirty="0" smtClean="0"/>
              <a:t>Jet fuels, kerosene, and diesel are all similar in specification but will vary in composition</a:t>
            </a:r>
          </a:p>
          <a:p>
            <a:pPr lvl="1"/>
            <a:r>
              <a:rPr lang="en-US" dirty="0" smtClean="0"/>
              <a:t>Refinery location</a:t>
            </a:r>
          </a:p>
          <a:p>
            <a:pPr lvl="1"/>
            <a:r>
              <a:rPr lang="en-US" dirty="0" smtClean="0"/>
              <a:t>Local demands</a:t>
            </a:r>
          </a:p>
          <a:p>
            <a:pPr lvl="1"/>
            <a:r>
              <a:rPr lang="en-US" dirty="0" smtClean="0"/>
              <a:t>Seasonal changes</a:t>
            </a:r>
          </a:p>
          <a:p>
            <a:r>
              <a:rPr lang="en-US" dirty="0" smtClean="0"/>
              <a:t>Comparative BT testing was performed to determine the effect of fuel type on BT results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3F4CCB-F465-4575-8B7D-55B456BE665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379" y="2457004"/>
            <a:ext cx="2435349" cy="213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63795" y="4592104"/>
            <a:ext cx="25385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*</a:t>
            </a:r>
            <a:r>
              <a:rPr lang="en-US" sz="1200" i="1" dirty="0" smtClean="0"/>
              <a:t>all tests run at 120 psig fuel pressure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6157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558" y="1517449"/>
            <a:ext cx="6141442" cy="3684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JP8 vs. Jet-A, December 2010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757" y="1600200"/>
            <a:ext cx="3164442" cy="429716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Same burner configuration, tests performed within 1 day of each other</a:t>
            </a:r>
          </a:p>
          <a:p>
            <a:r>
              <a:rPr lang="en-US" sz="2400" dirty="0" smtClean="0"/>
              <a:t>Only variable was the type of fuel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3F4CCB-F465-4575-8B7D-55B456BE6653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60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JP8 vs. Jet-A, December 2010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24035" y="2123982"/>
            <a:ext cx="2818660" cy="3096232"/>
          </a:xfrm>
        </p:spPr>
        <p:txBody>
          <a:bodyPr/>
          <a:lstStyle/>
          <a:p>
            <a:r>
              <a:rPr lang="en-US" sz="2000" dirty="0"/>
              <a:t>% SD 5.10 or less</a:t>
            </a:r>
          </a:p>
          <a:p>
            <a:r>
              <a:rPr lang="en-US" sz="2000" dirty="0"/>
              <a:t>Jet A % difference</a:t>
            </a:r>
          </a:p>
          <a:p>
            <a:pPr lvl="1"/>
            <a:r>
              <a:rPr lang="en-US" sz="1800" dirty="0"/>
              <a:t>8579:  -3.18%</a:t>
            </a:r>
          </a:p>
          <a:p>
            <a:pPr lvl="1"/>
            <a:r>
              <a:rPr lang="en-US" sz="1800" dirty="0"/>
              <a:t>8611:  1.39%</a:t>
            </a:r>
          </a:p>
          <a:p>
            <a:r>
              <a:rPr lang="en-US" sz="2000" dirty="0"/>
              <a:t>Jet A and JP8 provide similar BT results under similar conditions </a:t>
            </a: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3F4CCB-F465-4575-8B7D-55B456BE6653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287" y="1988598"/>
            <a:ext cx="5271771" cy="316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102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61839"/>
            <a:ext cx="6037867" cy="3622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JP8 vs. Diesel, November 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37865" y="1600202"/>
            <a:ext cx="2875315" cy="420579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New baseline with JP8 was obtained</a:t>
            </a:r>
          </a:p>
          <a:p>
            <a:r>
              <a:rPr lang="en-US" sz="2400" dirty="0" smtClean="0"/>
              <a:t>Tests performed within one day of each other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3F4CCB-F465-4575-8B7D-55B456BE6653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05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JP8 vs. Diesel, November 2012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00200"/>
            <a:ext cx="3422342" cy="3674852"/>
          </a:xfrm>
        </p:spPr>
        <p:txBody>
          <a:bodyPr/>
          <a:lstStyle/>
          <a:p>
            <a:r>
              <a:rPr lang="en-US" sz="1800" dirty="0"/>
              <a:t>%SD less than 5.9%</a:t>
            </a:r>
          </a:p>
          <a:p>
            <a:r>
              <a:rPr lang="en-US" sz="1800" dirty="0"/>
              <a:t>Diesel % difference</a:t>
            </a:r>
          </a:p>
          <a:p>
            <a:pPr lvl="1"/>
            <a:r>
              <a:rPr lang="en-US" sz="1600" dirty="0"/>
              <a:t>8579:  -17%</a:t>
            </a:r>
          </a:p>
          <a:p>
            <a:pPr lvl="1"/>
            <a:r>
              <a:rPr lang="en-US" sz="1600" dirty="0"/>
              <a:t>8611:  -8.5%</a:t>
            </a:r>
          </a:p>
          <a:p>
            <a:r>
              <a:rPr lang="en-US" sz="1800" dirty="0"/>
              <a:t>Diesel produced a much greater amount of soot than JP8 or Jet A</a:t>
            </a:r>
          </a:p>
          <a:p>
            <a:r>
              <a:rPr lang="en-US" sz="1800" dirty="0"/>
              <a:t>Large, glowing soot particles blast away at the PAN material, causing the material to burnthrough quicker</a:t>
            </a:r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3F4CCB-F465-4575-8B7D-55B456BE6653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340" y="1947168"/>
            <a:ext cx="4818602" cy="2891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761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3F4CCB-F465-4575-8B7D-55B456BE6653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2" name="diese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3925" y="152400"/>
            <a:ext cx="74676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29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8679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850" y="1561837"/>
            <a:ext cx="6037868" cy="3622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JP8 vs. K1 Kerosene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7032" y="1890943"/>
            <a:ext cx="2855866" cy="3104165"/>
          </a:xfrm>
        </p:spPr>
        <p:txBody>
          <a:bodyPr>
            <a:normAutofit/>
          </a:bodyPr>
          <a:lstStyle/>
          <a:p>
            <a:r>
              <a:rPr lang="en-US" sz="2000" dirty="0" smtClean="0"/>
              <a:t>Same burner configuration</a:t>
            </a:r>
          </a:p>
          <a:p>
            <a:r>
              <a:rPr lang="en-US" sz="2000" dirty="0" smtClean="0"/>
              <a:t>Tests performed 2 months apart under similar environmental conditions</a:t>
            </a:r>
          </a:p>
          <a:p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F3D90F-6269-400A-AB60-BCDD36794B3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98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JP8 vs. K1 Kerosene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17502" y="1706732"/>
            <a:ext cx="3306932" cy="3637919"/>
          </a:xfrm>
        </p:spPr>
        <p:txBody>
          <a:bodyPr/>
          <a:lstStyle/>
          <a:p>
            <a:r>
              <a:rPr lang="en-US" sz="2400" dirty="0"/>
              <a:t>%SD less than 4.15%</a:t>
            </a:r>
          </a:p>
          <a:p>
            <a:r>
              <a:rPr lang="en-US" sz="2400" dirty="0"/>
              <a:t>Kerosene % difference</a:t>
            </a:r>
          </a:p>
          <a:p>
            <a:pPr lvl="1"/>
            <a:r>
              <a:rPr lang="en-US" sz="2000" dirty="0"/>
              <a:t>8579:  5.78%</a:t>
            </a:r>
          </a:p>
          <a:p>
            <a:pPr lvl="1"/>
            <a:r>
              <a:rPr lang="en-US" sz="2000" dirty="0"/>
              <a:t>8611:  1.46%</a:t>
            </a:r>
          </a:p>
          <a:p>
            <a:r>
              <a:rPr lang="en-US" sz="2400" dirty="0"/>
              <a:t>JP8 and Kerosene produce similar results under similar conditions</a:t>
            </a:r>
          </a:p>
          <a:p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A281D8-5091-4C76-83E8-BE7A48ECBC3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422" y="1776112"/>
            <a:ext cx="5547578" cy="3328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695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3F4CCB-F465-4575-8B7D-55B456BE6653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1"/>
            <a:ext cx="8507626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29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to Effect of Cones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4338" y="2041010"/>
            <a:ext cx="3084990" cy="317906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Diesel fuel has a comparable effect to the use of a newer cone or a cone of different construction</a:t>
            </a:r>
          </a:p>
          <a:p>
            <a:endParaRPr lang="en-US" dirty="0" smtClean="0"/>
          </a:p>
          <a:p>
            <a:r>
              <a:rPr lang="en-US" dirty="0" smtClean="0"/>
              <a:t>The cones and diesel fuel all increase the severity of the burner performance, providing a more conservative test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3F4CCB-F465-4575-8B7D-55B456BE6653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824" y="2085620"/>
            <a:ext cx="5233386" cy="3140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162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Objectives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401638" y="1454150"/>
            <a:ext cx="8229600" cy="264795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en-US" dirty="0" smtClean="0"/>
              <a:t>Perform comparative burnthrough testing to determine the effect of various parameters on test results</a:t>
            </a:r>
          </a:p>
          <a:p>
            <a:pPr lvl="1" eaLnBrk="1" hangingPunct="1">
              <a:defRPr/>
            </a:pPr>
            <a:r>
              <a:rPr lang="en-US" dirty="0" smtClean="0"/>
              <a:t>Use picture frame sample holder and PAN material to determine burnthrough performance</a:t>
            </a:r>
          </a:p>
          <a:p>
            <a:pPr eaLnBrk="1" hangingPunct="1">
              <a:defRPr/>
            </a:pPr>
            <a:r>
              <a:rPr lang="en-US" dirty="0" smtClean="0"/>
              <a:t>Test results will help to determine which parameters are most critical when specifying the burner in the new workbook</a:t>
            </a:r>
          </a:p>
          <a:p>
            <a:pPr lvl="1"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12B616-B32F-468F-B226-C4EE2BD73391}" type="slidenum">
              <a:rPr lang="en-US"/>
              <a:pPr>
                <a:defRPr/>
              </a:pPr>
              <a:t>2</a:t>
            </a:fld>
            <a:endParaRPr lang="en-US" dirty="0"/>
          </a:p>
        </p:txBody>
      </p:sp>
      <p:grpSp>
        <p:nvGrpSpPr>
          <p:cNvPr id="17413" name="Group 1"/>
          <p:cNvGrpSpPr>
            <a:grpSpLocks/>
          </p:cNvGrpSpPr>
          <p:nvPr/>
        </p:nvGrpSpPr>
        <p:grpSpPr bwMode="auto">
          <a:xfrm>
            <a:off x="79375" y="4102100"/>
            <a:ext cx="9029700" cy="1663700"/>
            <a:chOff x="190500" y="3301257"/>
            <a:chExt cx="9029699" cy="1664042"/>
          </a:xfrm>
        </p:grpSpPr>
        <p:pic>
          <p:nvPicPr>
            <p:cNvPr id="17414" name="Picture 5" descr="C:\Documents and Settings\Robert Ochs\My Documents\Dropbox\Work\June 2012 Matl Mtg\DSCN2570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" y="3301257"/>
              <a:ext cx="2198688" cy="1648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5" name="Picture 6" descr="C:\Documents and Settings\Robert Ochs\My Documents\Dropbox\Work\June 2012 Matl Mtg\DSCN257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7449" y="3301257"/>
              <a:ext cx="2219325" cy="1664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6" name="Picture 7" descr="C:\Documents and Settings\Robert Ochs\My Documents\Dropbox\Work\June 2012 Matl Mtg\DSCN2596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4563" y="3301257"/>
              <a:ext cx="2198688" cy="1648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7" name="Picture 8" descr="C:\Documents and Settings\Robert Ochs\My Documents\Dropbox\Work\June 2012 Matl Mtg\DSCN2599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1512" y="3301257"/>
              <a:ext cx="2198687" cy="1648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95209"/>
            <a:ext cx="8229600" cy="585627"/>
          </a:xfrm>
        </p:spPr>
        <p:txBody>
          <a:bodyPr/>
          <a:lstStyle/>
          <a:p>
            <a:r>
              <a:rPr lang="en-US" dirty="0" smtClean="0"/>
              <a:t>Fuel Type Summary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3838" y="1428109"/>
            <a:ext cx="3769255" cy="3698696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The fuel type can have a significant impact on test results</a:t>
            </a:r>
          </a:p>
          <a:p>
            <a:pPr lvl="1"/>
            <a:r>
              <a:rPr lang="en-US" dirty="0" smtClean="0"/>
              <a:t>The use of Jet A in place of JP8 yields similar results</a:t>
            </a:r>
          </a:p>
          <a:p>
            <a:pPr lvl="1"/>
            <a:r>
              <a:rPr lang="en-US" dirty="0" smtClean="0"/>
              <a:t>The use of Diesel fuel in place of JP8 results in significantly quicker BT times (more conservative)</a:t>
            </a:r>
          </a:p>
          <a:p>
            <a:pPr lvl="1"/>
            <a:r>
              <a:rPr lang="en-US" dirty="0" smtClean="0"/>
              <a:t>The use of kerosene in place of JP8 results in similar BT times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A281D8-5091-4C76-83E8-BE7A48ECBC3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887" y="2303752"/>
            <a:ext cx="5236208" cy="1868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729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NexGen Burner Round Robin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56717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Discussed starting up an inter-laboratory comparative test series at last task group meeting</a:t>
            </a:r>
          </a:p>
          <a:p>
            <a:pPr lvl="1"/>
            <a:r>
              <a:rPr lang="en-US" dirty="0" smtClean="0"/>
              <a:t>Received interest from six labs worldwide with NexGen burners</a:t>
            </a:r>
          </a:p>
          <a:p>
            <a:pPr lvl="1"/>
            <a:r>
              <a:rPr lang="en-US" dirty="0" smtClean="0"/>
              <a:t>Will use the picture frame blanket holder and PAN materials to measure a lab’s burnthrough performance</a:t>
            </a:r>
          </a:p>
          <a:p>
            <a:r>
              <a:rPr lang="en-US" dirty="0" smtClean="0"/>
              <a:t>Will be a two-part test series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Evaluate current burnthrough performance of all labs as they are currently set up without making any changes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Evaluate burnthrough performance after making changes recommended by FAATC and with parts provided by FAATC</a:t>
            </a:r>
          </a:p>
          <a:p>
            <a:pPr marL="1371600" lvl="2" indent="-514350"/>
            <a:r>
              <a:rPr lang="en-US" dirty="0" smtClean="0"/>
              <a:t>Changes could include cone, nozzle, FRH provided by FAATC.  Same combination would be sent around to all labs</a:t>
            </a:r>
          </a:p>
          <a:p>
            <a:pPr marL="1371600" lvl="2" indent="-514350"/>
            <a:r>
              <a:rPr lang="en-US" dirty="0" smtClean="0"/>
              <a:t>Fuel type can not be changed, only noted</a:t>
            </a:r>
          </a:p>
          <a:p>
            <a:pPr marL="571500" indent="-514350"/>
            <a:r>
              <a:rPr lang="en-US" dirty="0" smtClean="0"/>
              <a:t>FAATC will develop test parameters over the next several months</a:t>
            </a:r>
          </a:p>
          <a:p>
            <a:pPr marL="971550" lvl="1" indent="-514350"/>
            <a:r>
              <a:rPr lang="en-US" dirty="0" smtClean="0"/>
              <a:t>Test data sheets</a:t>
            </a:r>
          </a:p>
          <a:p>
            <a:pPr marL="971550" lvl="1" indent="-514350"/>
            <a:r>
              <a:rPr lang="en-US" dirty="0" smtClean="0"/>
              <a:t>Instructional video</a:t>
            </a:r>
          </a:p>
          <a:p>
            <a:pPr marL="971550" lvl="1" indent="-514350"/>
            <a:r>
              <a:rPr lang="en-US" dirty="0" smtClean="0"/>
              <a:t>Photos/videos of tests would be helpful</a:t>
            </a:r>
          </a:p>
          <a:p>
            <a:pPr marL="971550" lvl="1" indent="-514350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3F4CCB-F465-4575-8B7D-55B456BE6653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34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F92481-C7CD-4DD5-807F-61FA5C1CC178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6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5576"/>
          </a:xfrm>
        </p:spPr>
        <p:txBody>
          <a:bodyPr/>
          <a:lstStyle/>
          <a:p>
            <a:r>
              <a:rPr lang="en-US" dirty="0" smtClean="0"/>
              <a:t>Review from Toulouse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48323" y="1156316"/>
            <a:ext cx="4132555" cy="4525963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Comparative BT tests were performed to determine effect of various parameters on BT time</a:t>
            </a:r>
          </a:p>
          <a:p>
            <a:pPr lvl="1"/>
            <a:r>
              <a:rPr lang="en-US" dirty="0" smtClean="0"/>
              <a:t>Sonic choke location</a:t>
            </a:r>
          </a:p>
          <a:p>
            <a:pPr lvl="2"/>
            <a:r>
              <a:rPr lang="en-US" dirty="0" smtClean="0"/>
              <a:t>Moving the choke upstream before a 6’ flex hose had little effect on BT</a:t>
            </a:r>
          </a:p>
          <a:p>
            <a:pPr lvl="1"/>
            <a:r>
              <a:rPr lang="en-US" dirty="0" smtClean="0"/>
              <a:t>Burner cones</a:t>
            </a:r>
          </a:p>
          <a:p>
            <a:pPr lvl="2"/>
            <a:r>
              <a:rPr lang="en-US" dirty="0" smtClean="0"/>
              <a:t>Cones of different construction and age had an effect on BT times </a:t>
            </a:r>
          </a:p>
          <a:p>
            <a:pPr lvl="1"/>
            <a:r>
              <a:rPr lang="en-US" dirty="0" smtClean="0"/>
              <a:t>Igniter-less stator</a:t>
            </a:r>
          </a:p>
          <a:p>
            <a:pPr lvl="2"/>
            <a:r>
              <a:rPr lang="en-US" dirty="0" smtClean="0"/>
              <a:t>Introducing a symmetric stator and removing the igniters significantly increased the BT time</a:t>
            </a:r>
          </a:p>
          <a:p>
            <a:pPr lvl="1"/>
            <a:r>
              <a:rPr lang="en-US" dirty="0" smtClean="0"/>
              <a:t>Flame retention heads</a:t>
            </a:r>
          </a:p>
          <a:p>
            <a:pPr lvl="2"/>
            <a:r>
              <a:rPr lang="en-US" dirty="0" smtClean="0"/>
              <a:t>Combined stator-turbulator devices on new OEM oil burners</a:t>
            </a:r>
          </a:p>
          <a:p>
            <a:pPr lvl="2"/>
            <a:r>
              <a:rPr lang="en-US" dirty="0" smtClean="0"/>
              <a:t>Different FRH’s had different effects on BT times</a:t>
            </a:r>
          </a:p>
          <a:p>
            <a:pPr lvl="2"/>
            <a:r>
              <a:rPr lang="en-US" dirty="0" smtClean="0"/>
              <a:t>F-22 model showed similar results to current NexGen burner configuration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F92481-C7CD-4DD5-807F-61FA5C1CC178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46"/>
          <a:stretch>
            <a:fillRect/>
          </a:stretch>
        </p:blipFill>
        <p:spPr bwMode="auto">
          <a:xfrm>
            <a:off x="5450888" y="772357"/>
            <a:ext cx="3522477" cy="1983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5776417" y="2375284"/>
            <a:ext cx="3040495" cy="767902"/>
            <a:chOff x="76200" y="2382979"/>
            <a:chExt cx="8457243" cy="2192647"/>
          </a:xfrm>
        </p:grpSpPr>
        <p:pic>
          <p:nvPicPr>
            <p:cNvPr id="11" name="Picture 2" descr="C:\Documents and Settings\Robert Ochs\My Documents\My Pictures\burner\Picture 004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84" t="20445" r="5408" b="20203"/>
            <a:stretch>
              <a:fillRect/>
            </a:stretch>
          </p:blipFill>
          <p:spPr bwMode="auto">
            <a:xfrm>
              <a:off x="5410200" y="2382981"/>
              <a:ext cx="3123243" cy="2192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3" descr="C:\Documents and Settings\Robert Ochs\My Documents\My Pictures\burner\Picture 00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08" t="13371" r="22003" b="27968"/>
            <a:stretch>
              <a:fillRect/>
            </a:stretch>
          </p:blipFill>
          <p:spPr bwMode="auto">
            <a:xfrm>
              <a:off x="76200" y="2392217"/>
              <a:ext cx="2465968" cy="2183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4" descr="C:\Documents and Settings\Robert Ochs\My Documents\My Pictures\burner\Picture 007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20" t="10870" r="16537" b="31850"/>
            <a:stretch>
              <a:fillRect/>
            </a:stretch>
          </p:blipFill>
          <p:spPr bwMode="auto">
            <a:xfrm>
              <a:off x="2667000" y="2382979"/>
              <a:ext cx="2615327" cy="2192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5860956" y="3266980"/>
            <a:ext cx="2634023" cy="1222167"/>
            <a:chOff x="4035158" y="3599656"/>
            <a:chExt cx="4734017" cy="215900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4775" y="3599656"/>
              <a:ext cx="2184400" cy="2159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5158" y="3617118"/>
              <a:ext cx="2389187" cy="2141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1" name="Picture 2" descr="C:\Documents and Settings\Robert Ochs\My Documents\Dropbox\Camera Uploads\2012-04-23 09.52.5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587" y="4577924"/>
            <a:ext cx="3641641" cy="1290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035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2" t="17062" r="3738" b="18381"/>
          <a:stretch>
            <a:fillRect/>
          </a:stretch>
        </p:blipFill>
        <p:spPr bwMode="auto">
          <a:xfrm>
            <a:off x="5544145" y="773703"/>
            <a:ext cx="2618913" cy="908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01637"/>
          </a:xfrm>
        </p:spPr>
        <p:txBody>
          <a:bodyPr/>
          <a:lstStyle/>
          <a:p>
            <a:r>
              <a:rPr lang="en-US" dirty="0" smtClean="0"/>
              <a:t>Review from Indy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4605280" cy="3695699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PIV measurements were made for various configurations of the stator and flame retention heads</a:t>
            </a:r>
          </a:p>
          <a:p>
            <a:endParaRPr lang="en-US" dirty="0" smtClean="0"/>
          </a:p>
          <a:p>
            <a:r>
              <a:rPr lang="en-US" dirty="0" smtClean="0"/>
              <a:t>Despite having the same mass flow rate of air (regulated by sonic choke), different configurations resulted in varying velocity profile shapes and peak velocity</a:t>
            </a:r>
          </a:p>
          <a:p>
            <a:endParaRPr lang="en-US" dirty="0" smtClean="0"/>
          </a:p>
          <a:p>
            <a:r>
              <a:rPr lang="en-US" dirty="0" smtClean="0"/>
              <a:t>A strong correlation was made between measured peak velocity and burnthrough time</a:t>
            </a:r>
          </a:p>
          <a:p>
            <a:endParaRPr lang="en-US" dirty="0" smtClean="0"/>
          </a:p>
          <a:p>
            <a:r>
              <a:rPr lang="en-US" dirty="0" smtClean="0"/>
              <a:t>Indicates that not only is the mass flow rate a critical parameter, but the configuration of the internal components can result in drastically different velocity profiles which can affect the burnthrough performance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3F4CCB-F465-4575-8B7D-55B456BE6653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8" name="Picture 2" descr="C:\Documents and Settings\Robert Ochs\My Documents\Google Drive\Dissertation\Stators\Old Stator\0deg2in\Old_Stator_0deg2in_quiver_pcolor.bm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2" r="18350"/>
          <a:stretch/>
        </p:blipFill>
        <p:spPr bwMode="auto">
          <a:xfrm>
            <a:off x="4963254" y="1815944"/>
            <a:ext cx="3780696" cy="426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33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3F4CCB-F465-4575-8B7D-55B456BE665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9218" name="Picture 2" descr="C:\Documents and Settings\Robert Ochs\My Documents\Dropbox\Work\Ochs March 2013 IAMFTWG\stators_vel_profile_comparison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" t="5278" r="7812" b="3195"/>
          <a:stretch/>
        </p:blipFill>
        <p:spPr bwMode="auto">
          <a:xfrm>
            <a:off x="-3680" y="1073904"/>
            <a:ext cx="4567766" cy="360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93372" y="0"/>
            <a:ext cx="6099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Mean axial velocity profiles at one pipe diameter (4 inches) downstream from turbulator exit</a:t>
            </a:r>
            <a:endParaRPr lang="en-US" dirty="0"/>
          </a:p>
        </p:txBody>
      </p:sp>
      <p:pic>
        <p:nvPicPr>
          <p:cNvPr id="9219" name="Picture 3" descr="C:\Documents and Settings\Robert Ochs\My Documents\Dropbox\Work\Ochs March 2013 IAMFTWG\vel_profile_comparison_2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9" t="6249" r="7465" b="3010"/>
          <a:stretch/>
        </p:blipFill>
        <p:spPr bwMode="auto">
          <a:xfrm>
            <a:off x="4579914" y="1089401"/>
            <a:ext cx="4564086" cy="357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61012" y="660916"/>
            <a:ext cx="2038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Stators + Turbulator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682114" y="660916"/>
            <a:ext cx="2359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Flame Retention Heads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682114" y="4689993"/>
            <a:ext cx="2582017" cy="871174"/>
            <a:chOff x="4910992" y="4594732"/>
            <a:chExt cx="2582017" cy="871174"/>
          </a:xfrm>
        </p:grpSpPr>
        <p:pic>
          <p:nvPicPr>
            <p:cNvPr id="11" name="Picture 2" descr="C:\Documents and Settings\Robert Ochs\My Documents\Dropbox\Camera Uploads\2012-04-23 09.52.5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956"/>
            <a:stretch>
              <a:fillRect/>
            </a:stretch>
          </p:blipFill>
          <p:spPr bwMode="auto">
            <a:xfrm>
              <a:off x="4910992" y="4594733"/>
              <a:ext cx="837393" cy="871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 descr="C:\Documents and Settings\Robert Ochs\My Documents\Dropbox\Camera Uploads\2012-04-23 09.52.5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28" r="214"/>
            <a:stretch>
              <a:fillRect/>
            </a:stretch>
          </p:blipFill>
          <p:spPr bwMode="auto">
            <a:xfrm>
              <a:off x="6707527" y="4594733"/>
              <a:ext cx="785482" cy="863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Documents and Settings\Robert Ochs\My Documents\Dropbox\Camera Uploads\2012-04-23 09.52.5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80" r="33641"/>
            <a:stretch>
              <a:fillRect/>
            </a:stretch>
          </p:blipFill>
          <p:spPr bwMode="auto">
            <a:xfrm>
              <a:off x="5829300" y="4594732"/>
              <a:ext cx="808600" cy="863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939801" y="4747690"/>
            <a:ext cx="3445973" cy="911590"/>
            <a:chOff x="187326" y="4689993"/>
            <a:chExt cx="3445973" cy="911590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26" y="4739050"/>
              <a:ext cx="907143" cy="813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4499" y="4747497"/>
              <a:ext cx="765114" cy="7559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191" r="57722"/>
            <a:stretch>
              <a:fillRect/>
            </a:stretch>
          </p:blipFill>
          <p:spPr bwMode="auto">
            <a:xfrm>
              <a:off x="2799613" y="4747690"/>
              <a:ext cx="833686" cy="7557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562" r="55946"/>
            <a:stretch>
              <a:fillRect/>
            </a:stretch>
          </p:blipFill>
          <p:spPr bwMode="auto">
            <a:xfrm>
              <a:off x="1094469" y="4689993"/>
              <a:ext cx="940030" cy="9115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1062191" y="5659280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Baseline</a:t>
            </a:r>
            <a:endParaRPr lang="en-US" sz="1050" dirty="0"/>
          </a:p>
        </p:txBody>
      </p:sp>
      <p:sp>
        <p:nvSpPr>
          <p:cNvPr id="21" name="TextBox 20"/>
          <p:cNvSpPr txBox="1"/>
          <p:nvPr/>
        </p:nvSpPr>
        <p:spPr>
          <a:xfrm>
            <a:off x="1949021" y="5659595"/>
            <a:ext cx="641521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 smtClean="0"/>
              <a:t>Baseline</a:t>
            </a:r>
          </a:p>
          <a:p>
            <a:pPr algn="ctr"/>
            <a:r>
              <a:rPr lang="en-US" sz="1050" dirty="0" smtClean="0"/>
              <a:t>Fully</a:t>
            </a:r>
          </a:p>
          <a:p>
            <a:pPr algn="ctr"/>
            <a:r>
              <a:rPr lang="en-US" sz="1050" dirty="0" smtClean="0"/>
              <a:t>Forward</a:t>
            </a:r>
            <a:endParaRPr lang="en-US" sz="1050" dirty="0"/>
          </a:p>
        </p:txBody>
      </p:sp>
      <p:sp>
        <p:nvSpPr>
          <p:cNvPr id="22" name="TextBox 21"/>
          <p:cNvSpPr txBox="1"/>
          <p:nvPr/>
        </p:nvSpPr>
        <p:spPr>
          <a:xfrm>
            <a:off x="2770222" y="5686525"/>
            <a:ext cx="79861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New Stator</a:t>
            </a:r>
            <a:endParaRPr lang="en-US" sz="1050" dirty="0"/>
          </a:p>
        </p:txBody>
      </p:sp>
      <p:sp>
        <p:nvSpPr>
          <p:cNvPr id="24" name="TextBox 23"/>
          <p:cNvSpPr txBox="1"/>
          <p:nvPr/>
        </p:nvSpPr>
        <p:spPr>
          <a:xfrm>
            <a:off x="3569623" y="5686525"/>
            <a:ext cx="798617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 smtClean="0"/>
              <a:t>New Stator</a:t>
            </a:r>
          </a:p>
          <a:p>
            <a:pPr algn="ctr"/>
            <a:r>
              <a:rPr lang="en-US" sz="1050" dirty="0" smtClean="0"/>
              <a:t>Fully</a:t>
            </a:r>
          </a:p>
          <a:p>
            <a:pPr algn="ctr"/>
            <a:r>
              <a:rPr lang="en-US" sz="1050" dirty="0" smtClean="0"/>
              <a:t>Forward</a:t>
            </a:r>
            <a:endParaRPr lang="en-US" sz="1050" dirty="0"/>
          </a:p>
        </p:txBody>
      </p:sp>
      <p:sp>
        <p:nvSpPr>
          <p:cNvPr id="26" name="TextBox 25"/>
          <p:cNvSpPr txBox="1"/>
          <p:nvPr/>
        </p:nvSpPr>
        <p:spPr>
          <a:xfrm>
            <a:off x="5769629" y="5672539"/>
            <a:ext cx="3850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F12</a:t>
            </a:r>
            <a:endParaRPr lang="en-US" sz="1050" dirty="0"/>
          </a:p>
        </p:txBody>
      </p:sp>
      <p:sp>
        <p:nvSpPr>
          <p:cNvPr id="27" name="TextBox 26"/>
          <p:cNvSpPr txBox="1"/>
          <p:nvPr/>
        </p:nvSpPr>
        <p:spPr>
          <a:xfrm>
            <a:off x="6812201" y="5672539"/>
            <a:ext cx="3850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F22</a:t>
            </a:r>
            <a:endParaRPr lang="en-US" sz="1050" dirty="0"/>
          </a:p>
        </p:txBody>
      </p:sp>
      <p:sp>
        <p:nvSpPr>
          <p:cNvPr id="28" name="TextBox 27"/>
          <p:cNvSpPr txBox="1"/>
          <p:nvPr/>
        </p:nvSpPr>
        <p:spPr>
          <a:xfrm>
            <a:off x="7678869" y="5663127"/>
            <a:ext cx="3850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F31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29243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9C832B-B53B-4E82-BFAE-7CAB131C67D9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109571" name="Title 1"/>
          <p:cNvSpPr txBox="1">
            <a:spLocks/>
          </p:cNvSpPr>
          <p:nvPr/>
        </p:nvSpPr>
        <p:spPr bwMode="auto">
          <a:xfrm>
            <a:off x="457200" y="165100"/>
            <a:ext cx="8229600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sz="4400"/>
              <a:t>Burnthrough vs. Peak Velocity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0" y="2055813"/>
            <a:ext cx="9144000" cy="2749550"/>
            <a:chOff x="0" y="2055813"/>
            <a:chExt cx="9144000" cy="2749550"/>
          </a:xfrm>
        </p:grpSpPr>
        <p:pic>
          <p:nvPicPr>
            <p:cNvPr id="109572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0"/>
            <a:stretch>
              <a:fillRect/>
            </a:stretch>
          </p:blipFill>
          <p:spPr bwMode="auto">
            <a:xfrm>
              <a:off x="0" y="2055813"/>
              <a:ext cx="4749800" cy="2743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957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5" r="2637"/>
            <a:stretch>
              <a:fillRect/>
            </a:stretch>
          </p:blipFill>
          <p:spPr bwMode="auto">
            <a:xfrm>
              <a:off x="4552950" y="2055813"/>
              <a:ext cx="4591050" cy="2749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4848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75"/>
          </a:xfrm>
        </p:spPr>
        <p:txBody>
          <a:bodyPr/>
          <a:lstStyle/>
          <a:p>
            <a:r>
              <a:rPr lang="en-US" sz="3200" smtClean="0"/>
              <a:t>Burnthrough vs. Average Flame Temperature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F5301C-0881-4D7E-B48E-6D8946786F0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0" y="2065338"/>
            <a:ext cx="9144000" cy="2749550"/>
            <a:chOff x="0" y="2065338"/>
            <a:chExt cx="9144000" cy="2749550"/>
          </a:xfrm>
        </p:grpSpPr>
        <p:pic>
          <p:nvPicPr>
            <p:cNvPr id="11059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7" r="2309"/>
            <a:stretch>
              <a:fillRect/>
            </a:stretch>
          </p:blipFill>
          <p:spPr bwMode="auto">
            <a:xfrm>
              <a:off x="0" y="2065338"/>
              <a:ext cx="4618038" cy="2749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059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5" r="2258"/>
            <a:stretch>
              <a:fillRect/>
            </a:stretch>
          </p:blipFill>
          <p:spPr bwMode="auto">
            <a:xfrm>
              <a:off x="4525963" y="2065338"/>
              <a:ext cx="4618037" cy="2743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C9BB82-7D77-402D-8411-C72487B342FD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113667" name="Title 1"/>
          <p:cNvSpPr txBox="1">
            <a:spLocks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sz="3600"/>
              <a:t>Burnthrough vs. Peak Velocity – Summary </a:t>
            </a:r>
          </a:p>
        </p:txBody>
      </p:sp>
      <p:sp>
        <p:nvSpPr>
          <p:cNvPr id="97284" name="Content Placeholder 2"/>
          <p:cNvSpPr txBox="1">
            <a:spLocks/>
          </p:cNvSpPr>
          <p:nvPr/>
        </p:nvSpPr>
        <p:spPr bwMode="auto">
          <a:xfrm>
            <a:off x="457200" y="119062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85000" lnSpcReduction="10000"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 smtClean="0"/>
              <a:t>A strong dependence between peak velocity and material burnthrough was found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US" sz="2800" dirty="0" smtClean="0"/>
              <a:t>The higher the peak velocity, the quicker the burnthrough</a:t>
            </a:r>
          </a:p>
          <a:p>
            <a:pPr lvl="1" eaLnBrk="1" hangingPunct="1">
              <a:spcBef>
                <a:spcPct val="20000"/>
              </a:spcBef>
              <a:buFont typeface="Arial" charset="0"/>
              <a:buChar char="–"/>
              <a:defRPr/>
            </a:pPr>
            <a:endParaRPr lang="en-US" sz="2800" dirty="0" smtClean="0"/>
          </a:p>
          <a:p>
            <a:pPr eaLnBrk="1" hangingPunct="1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 smtClean="0"/>
              <a:t>Despite having the same sonic choke-controlled mass flow rate of air into the burner, the stator &amp; turbulator or FRH can shape the velocity profile and change the burnthrough time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 smtClean="0"/>
          </a:p>
          <a:p>
            <a:pPr eaLnBrk="1" hangingPunct="1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 smtClean="0"/>
              <a:t>No correlation was found between burnthrough time and average flame temperature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Nozzle Comparison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3966099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The spray nozzles tested compare reasonably well with baseline Monarch nozzle</a:t>
            </a:r>
          </a:p>
          <a:p>
            <a:pPr lvl="1"/>
            <a:r>
              <a:rPr lang="en-US" dirty="0" smtClean="0"/>
              <a:t>Some are within 1 standard deviation, the rest are within 2 standard deviations of baseline</a:t>
            </a:r>
          </a:p>
          <a:p>
            <a:r>
              <a:rPr lang="en-US" dirty="0" smtClean="0"/>
              <a:t>Nozzles that flow 5.8 gph @ 120 psig compare well with those that flow 6.0 gph </a:t>
            </a:r>
          </a:p>
          <a:p>
            <a:pPr lvl="1"/>
            <a:r>
              <a:rPr lang="en-US" dirty="0" smtClean="0"/>
              <a:t>Further evidence for the 6.0 </a:t>
            </a:r>
            <a:r>
              <a:rPr lang="en-US" dirty="0" smtClean="0">
                <a:latin typeface="Calibri"/>
                <a:cs typeface="Calibri"/>
              </a:rPr>
              <a:t>± 0.2 gph tolerance</a:t>
            </a:r>
          </a:p>
          <a:p>
            <a:pPr lvl="1"/>
            <a:r>
              <a:rPr lang="en-US" dirty="0" smtClean="0">
                <a:latin typeface="Calibri"/>
                <a:cs typeface="Calibri"/>
              </a:rPr>
              <a:t>The nozzle that flows 5.5 gph @ 120 psig does not compare with the rest</a:t>
            </a:r>
            <a:endParaRPr lang="en-US" dirty="0" smtClean="0"/>
          </a:p>
          <a:p>
            <a:r>
              <a:rPr lang="en-US" dirty="0" smtClean="0"/>
              <a:t>Specification of fuel flow rate is not adequate for describing fuel spray</a:t>
            </a:r>
          </a:p>
          <a:p>
            <a:pPr lvl="1"/>
            <a:r>
              <a:rPr lang="en-US" dirty="0" smtClean="0"/>
              <a:t>Fuel pressure and nozzle rating should be specified, as well as spray type should be specified</a:t>
            </a:r>
          </a:p>
          <a:p>
            <a:pPr lvl="1"/>
            <a:r>
              <a:rPr lang="en-US" dirty="0" smtClean="0"/>
              <a:t>Other factors that were not measured in this test series may have an impact on test results</a:t>
            </a:r>
          </a:p>
          <a:p>
            <a:pPr lvl="2"/>
            <a:r>
              <a:rPr lang="en-US" dirty="0" smtClean="0"/>
              <a:t>Spray asymmetry</a:t>
            </a:r>
          </a:p>
          <a:p>
            <a:pPr lvl="2"/>
            <a:r>
              <a:rPr lang="en-US" dirty="0" smtClean="0"/>
              <a:t>Droplet size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C95DE7-5983-4CAE-8F44-9FAC11C2BE98}" type="slidenum">
              <a:rPr lang="en-US"/>
              <a:pPr>
                <a:defRPr/>
              </a:pPr>
              <a:t>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FAA White</Template>
  <TotalTime>10491</TotalTime>
  <Words>972</Words>
  <Application>Microsoft Office PowerPoint</Application>
  <PresentationFormat>On-screen Show (4:3)</PresentationFormat>
  <Paragraphs>139</Paragraphs>
  <Slides>22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NexGen Burner Comparative Testing</vt:lpstr>
      <vt:lpstr>Objectives</vt:lpstr>
      <vt:lpstr>Review from Toulouse</vt:lpstr>
      <vt:lpstr>Review from Indy</vt:lpstr>
      <vt:lpstr>PowerPoint Presentation</vt:lpstr>
      <vt:lpstr>PowerPoint Presentation</vt:lpstr>
      <vt:lpstr>Burnthrough vs. Average Flame Temperature</vt:lpstr>
      <vt:lpstr>PowerPoint Presentation</vt:lpstr>
      <vt:lpstr>Nozzle Comparison</vt:lpstr>
      <vt:lpstr>Fuel Type Comparison</vt:lpstr>
      <vt:lpstr>JP8 vs. Jet-A, December 2010</vt:lpstr>
      <vt:lpstr>JP8 vs. Jet-A, December 2010</vt:lpstr>
      <vt:lpstr>JP8 vs. Diesel, November 2012</vt:lpstr>
      <vt:lpstr>JP8 vs. Diesel, November 2012</vt:lpstr>
      <vt:lpstr>PowerPoint Presentation</vt:lpstr>
      <vt:lpstr>JP8 vs. K1 Kerosene</vt:lpstr>
      <vt:lpstr>JP8 vs. K1 Kerosene</vt:lpstr>
      <vt:lpstr>PowerPoint Presentation</vt:lpstr>
      <vt:lpstr>Comparison to Effect of Cones</vt:lpstr>
      <vt:lpstr>Fuel Type Summary</vt:lpstr>
      <vt:lpstr>NexGen Burner Round Robin </vt:lpstr>
      <vt:lpstr>PowerPoint Presentation</vt:lpstr>
    </vt:vector>
  </TitlesOfParts>
  <Company>Federal Aviation Administration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Ian Ochs</dc:creator>
  <cp:lastModifiedBy>Matlab 2</cp:lastModifiedBy>
  <cp:revision>184</cp:revision>
  <dcterms:created xsi:type="dcterms:W3CDTF">2012-06-12T10:15:19Z</dcterms:created>
  <dcterms:modified xsi:type="dcterms:W3CDTF">2013-03-11T17:24:13Z</dcterms:modified>
</cp:coreProperties>
</file>