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73" r:id="rId2"/>
    <p:sldId id="276" r:id="rId3"/>
    <p:sldId id="281" r:id="rId4"/>
    <p:sldId id="282" r:id="rId5"/>
    <p:sldId id="283" r:id="rId6"/>
    <p:sldId id="286" r:id="rId7"/>
    <p:sldId id="285" r:id="rId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b="1" kern="1200">
        <a:solidFill>
          <a:srgbClr val="1D2F68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b="1" kern="1200">
        <a:solidFill>
          <a:srgbClr val="1D2F68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b="1" kern="1200">
        <a:solidFill>
          <a:srgbClr val="1D2F68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b="1" kern="1200">
        <a:solidFill>
          <a:srgbClr val="1D2F68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b="1" kern="1200">
        <a:solidFill>
          <a:srgbClr val="1D2F68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1D2F68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1D2F68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1D2F68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1D2F68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ankh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66FF"/>
    <a:srgbClr val="FFFF66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 autoAdjust="0"/>
  </p:normalViewPr>
  <p:slideViewPr>
    <p:cSldViewPr snapToGrid="0">
      <p:cViewPr varScale="1">
        <p:scale>
          <a:sx n="102" d="100"/>
          <a:sy n="102" d="100"/>
        </p:scale>
        <p:origin x="-25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84A1C0D-5D9F-4BC3-92E6-39BA38C9B7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24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A9C4527-5C8D-48D2-AA9D-0E5520C50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766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96823ACD-ED67-473D-8AC8-541B57A58D57}" type="slidenum">
              <a:rPr lang="en-US" sz="1200" b="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0</a:t>
            </a:fld>
            <a:endParaRPr 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2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9EDC-7C58-4656-9FC6-6418244038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71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1C891-A976-4580-86C6-F4C5BFA52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34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E5B32-312B-4857-80E6-77F66E5BA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56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E91C8-EF8A-4BAB-BBC5-D77930D6F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5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EF37E-790E-4AB6-91E8-FA8EAF67A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69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39813-6531-4CEF-ACA6-C4BDFF8C23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10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602B0-AD4C-4156-BB56-9C38DB6DC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45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2E6FB-AC2F-4119-8010-13BAEC607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26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02A95-33D8-40D2-BF25-24E4B5C0C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40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940DC-B513-410F-8879-53B4D3F02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48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D7A6A-500F-4413-8440-91715E07F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59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817E4865-A65B-4132-A672-4E5C74D8B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 b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38138" y="6151563"/>
            <a:ext cx="48879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200" b="0" smtClean="0">
              <a:solidFill>
                <a:schemeClr val="folHlink"/>
              </a:solidFill>
            </a:endParaRPr>
          </a:p>
        </p:txBody>
      </p:sp>
      <p:sp>
        <p:nvSpPr>
          <p:cNvPr id="1031" name="Text Box 9"/>
          <p:cNvSpPr txBox="1">
            <a:spLocks noChangeArrowheads="1"/>
          </p:cNvSpPr>
          <p:nvPr/>
        </p:nvSpPr>
        <p:spPr bwMode="auto">
          <a:xfrm>
            <a:off x="6370638" y="6208713"/>
            <a:ext cx="1370012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en-US" sz="1200" smtClean="0">
                <a:solidFill>
                  <a:schemeClr val="bg1"/>
                </a:solidFill>
              </a:rPr>
              <a:t>Federal Aviation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en-US" sz="1200" smtClean="0">
                <a:solidFill>
                  <a:schemeClr val="bg1"/>
                </a:solidFill>
              </a:rPr>
              <a:t>Administration</a:t>
            </a:r>
          </a:p>
        </p:txBody>
      </p:sp>
      <p:pic>
        <p:nvPicPr>
          <p:cNvPr id="1032" name="Picture 10" descr="NEW FAA LOGO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DF1F06"/>
              </a:clrFrom>
              <a:clrTo>
                <a:srgbClr val="DF1F0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3" t="3734" r="14973" b="4564"/>
          <a:stretch>
            <a:fillRect/>
          </a:stretch>
        </p:blipFill>
        <p:spPr bwMode="auto">
          <a:xfrm>
            <a:off x="5761038" y="6110288"/>
            <a:ext cx="612775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 Box 14"/>
          <p:cNvSpPr txBox="1">
            <a:spLocks noChangeArrowheads="1"/>
          </p:cNvSpPr>
          <p:nvPr userDrawn="1"/>
        </p:nvSpPr>
        <p:spPr bwMode="auto">
          <a:xfrm>
            <a:off x="206375" y="6167438"/>
            <a:ext cx="3867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smtClean="0">
                <a:solidFill>
                  <a:schemeClr val="bg1"/>
                </a:solidFill>
              </a:rPr>
              <a:t>Aircraft Wiring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B8DA6B44-81A4-4220-A24D-5AD6C9292011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0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349250" y="320675"/>
            <a:ext cx="471805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600" dirty="0">
                <a:solidFill>
                  <a:schemeClr val="bg1"/>
                </a:solidFill>
              </a:rPr>
              <a:t>Aircraft Wiring</a:t>
            </a:r>
            <a:endParaRPr lang="en-US" sz="6600" b="0" i="1" dirty="0">
              <a:solidFill>
                <a:schemeClr val="bg1"/>
              </a:solidFill>
            </a:endParaRPr>
          </a:p>
        </p:txBody>
      </p:sp>
      <p:grpSp>
        <p:nvGrpSpPr>
          <p:cNvPr id="2052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055" name="Group 9"/>
            <p:cNvGrpSpPr>
              <a:grpSpLocks/>
            </p:cNvGrpSpPr>
            <p:nvPr/>
          </p:nvGrpSpPr>
          <p:grpSpPr bwMode="auto">
            <a:xfrm>
              <a:off x="3523" y="0"/>
              <a:ext cx="2237" cy="4320"/>
              <a:chOff x="3523" y="0"/>
              <a:chExt cx="2237" cy="4320"/>
            </a:xfrm>
          </p:grpSpPr>
          <p:pic>
            <p:nvPicPr>
              <p:cNvPr id="2057" name="Picture 8" descr="FAA B-747-croppi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3" y="0"/>
                <a:ext cx="2237" cy="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58" name="Group 4"/>
              <p:cNvGrpSpPr>
                <a:grpSpLocks/>
              </p:cNvGrpSpPr>
              <p:nvPr/>
            </p:nvGrpSpPr>
            <p:grpSpPr bwMode="auto">
              <a:xfrm>
                <a:off x="3700" y="170"/>
                <a:ext cx="1824" cy="574"/>
                <a:chOff x="3613" y="282"/>
                <a:chExt cx="1824" cy="574"/>
              </a:xfrm>
            </p:grpSpPr>
            <p:pic>
              <p:nvPicPr>
                <p:cNvPr id="2059" name="Picture 5" descr="NEW FAA LOGO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DF1F06"/>
                    </a:clrFrom>
                    <a:clrTo>
                      <a:srgbClr val="DF1F06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33" t="3734" r="14973" b="4564"/>
                <a:stretch>
                  <a:fillRect/>
                </a:stretch>
              </p:blipFill>
              <p:spPr bwMode="auto">
                <a:xfrm>
                  <a:off x="3613" y="282"/>
                  <a:ext cx="573" cy="5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60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201" y="400"/>
                  <a:ext cx="1236" cy="3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 b="1">
                      <a:solidFill>
                        <a:srgbClr val="1D2F68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3200" b="1">
                      <a:solidFill>
                        <a:srgbClr val="1D2F68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3200" b="1">
                      <a:solidFill>
                        <a:srgbClr val="1D2F68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3200" b="1">
                      <a:solidFill>
                        <a:srgbClr val="1D2F68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3200" b="1">
                      <a:solidFill>
                        <a:srgbClr val="1D2F68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1D2F68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1D2F68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1D2F68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1D2F68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lnSpc>
                      <a:spcPct val="85000"/>
                    </a:lnSpc>
                  </a:pPr>
                  <a:r>
                    <a:rPr lang="en-US" sz="1800">
                      <a:solidFill>
                        <a:schemeClr val="bg1"/>
                      </a:solidFill>
                    </a:rPr>
                    <a:t>Federal Aviation</a:t>
                  </a:r>
                </a:p>
                <a:p>
                  <a:pPr eaLnBrk="1" hangingPunct="1">
                    <a:lnSpc>
                      <a:spcPct val="85000"/>
                    </a:lnSpc>
                  </a:pPr>
                  <a:r>
                    <a:rPr lang="en-US" sz="1800">
                      <a:solidFill>
                        <a:schemeClr val="bg1"/>
                      </a:solidFill>
                    </a:rPr>
                    <a:t>Administration</a:t>
                  </a:r>
                </a:p>
              </p:txBody>
            </p:sp>
          </p:grpSp>
        </p:grpSp>
        <p:sp>
          <p:nvSpPr>
            <p:cNvPr id="2056" name="Rectangle 7"/>
            <p:cNvSpPr>
              <a:spLocks noChangeArrowheads="1"/>
            </p:cNvSpPr>
            <p:nvPr/>
          </p:nvSpPr>
          <p:spPr bwMode="auto">
            <a:xfrm>
              <a:off x="0" y="3802"/>
              <a:ext cx="3515" cy="514"/>
            </a:xfrm>
            <a:prstGeom prst="rect">
              <a:avLst/>
            </a:prstGeom>
            <a:solidFill>
              <a:srgbClr val="1D2F68"/>
            </a:solidFill>
            <a:ln w="9525">
              <a:solidFill>
                <a:srgbClr val="1D2F68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3" name="Rectangle 16"/>
          <p:cNvSpPr>
            <a:spLocks noChangeArrowheads="1"/>
          </p:cNvSpPr>
          <p:nvPr/>
        </p:nvSpPr>
        <p:spPr bwMode="auto">
          <a:xfrm>
            <a:off x="349250" y="5387975"/>
            <a:ext cx="5170488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/>
            <a:r>
              <a:rPr lang="en-US" sz="1400">
                <a:solidFill>
                  <a:schemeClr val="bg1"/>
                </a:solidFill>
              </a:rPr>
              <a:t>International Aircraft Materials Fire Test Working Group</a:t>
            </a:r>
          </a:p>
          <a:p>
            <a:pPr marL="342900" indent="-342900"/>
            <a:r>
              <a:rPr lang="en-US" sz="1400">
                <a:solidFill>
                  <a:schemeClr val="bg1"/>
                </a:solidFill>
              </a:rPr>
              <a:t>Seattle, Washington</a:t>
            </a:r>
          </a:p>
          <a:p>
            <a:pPr marL="342900" indent="-342900"/>
            <a:r>
              <a:rPr lang="en-US" sz="1400">
                <a:solidFill>
                  <a:schemeClr val="bg1"/>
                </a:solidFill>
              </a:rPr>
              <a:t>March 6 – 7, 2013</a:t>
            </a:r>
          </a:p>
        </p:txBody>
      </p:sp>
      <p:sp>
        <p:nvSpPr>
          <p:cNvPr id="2054" name="Rectangle 17"/>
          <p:cNvSpPr>
            <a:spLocks noChangeArrowheads="1"/>
          </p:cNvSpPr>
          <p:nvPr/>
        </p:nvSpPr>
        <p:spPr bwMode="auto">
          <a:xfrm>
            <a:off x="349250" y="3419475"/>
            <a:ext cx="4951413" cy="127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/>
            <a:r>
              <a:rPr lang="en-US" sz="2800">
                <a:solidFill>
                  <a:schemeClr val="bg1"/>
                </a:solidFill>
              </a:rPr>
              <a:t>Pat Cahill</a:t>
            </a:r>
          </a:p>
          <a:p>
            <a:pPr marL="342900" indent="-342900"/>
            <a:r>
              <a:rPr lang="en-US" sz="1800">
                <a:solidFill>
                  <a:schemeClr val="bg1"/>
                </a:solidFill>
              </a:rPr>
              <a:t>Engineer, Fire Safety Team</a:t>
            </a:r>
          </a:p>
          <a:p>
            <a:pPr marL="342900" indent="-342900"/>
            <a:r>
              <a:rPr lang="en-US" sz="1400">
                <a:solidFill>
                  <a:schemeClr val="bg1"/>
                </a:solidFill>
              </a:rPr>
              <a:t>FAA Wm. J. Hughes Technical Center</a:t>
            </a:r>
          </a:p>
          <a:p>
            <a:pPr marL="342900" indent="-342900"/>
            <a:r>
              <a:rPr lang="en-US" sz="1400">
                <a:solidFill>
                  <a:schemeClr val="bg1"/>
                </a:solidFill>
              </a:rPr>
              <a:t>Atlantic City International Airport, NJ  08405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577E1302-F9E7-4385-ACA1-2ACA2A4E36F1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1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Test Methods and Apparatus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0350" y="1485900"/>
            <a:ext cx="8516938" cy="3744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With the exception of number of wires and cables in the bundles and bundle diameters, test methods and apparatus are in accordance with Draft version 5.7, Chapter 4 (Flammability Test Method and Criteria for Aircraft Electrical Wiring).</a:t>
            </a:r>
          </a:p>
          <a:p>
            <a:pPr eaLnBrk="1" hangingPunct="1"/>
            <a:r>
              <a:rPr lang="en-US" smtClean="0"/>
              <a:t>Currently, this is the test method being pursued.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E7204E37-20CB-4366-9082-55D14B19AFD9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2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59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Reviewing Sleeves and Heat Shrink Tubing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0" y="1181100"/>
            <a:ext cx="8455025" cy="4305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b="1" u="sng" smtClean="0"/>
              <a:t>Sleeves</a:t>
            </a:r>
          </a:p>
          <a:p>
            <a:pPr lvl="1" eaLnBrk="1" hangingPunct="1"/>
            <a:r>
              <a:rPr lang="en-US" sz="2400" smtClean="0"/>
              <a:t>We made the decision to use copper tubing as the non-combustible core for sleeves and heat shrink tubing.</a:t>
            </a:r>
          </a:p>
          <a:p>
            <a:pPr lvl="1" eaLnBrk="1" hangingPunct="1"/>
            <a:r>
              <a:rPr lang="en-US" sz="2400" smtClean="0"/>
              <a:t>A 13 inch +/- 0.125 inch (330mm+/_ 6.35mm) long piece of ¼ inch (6.35mm) outer diameter (OD) copper tube is the size used for sleeves. </a:t>
            </a:r>
          </a:p>
          <a:p>
            <a:pPr lvl="1" eaLnBrk="1" hangingPunct="1"/>
            <a:r>
              <a:rPr lang="en-US" sz="2400" smtClean="0"/>
              <a:t>A 14 ½ inch (368mm) long piece of ½ inch (12.7mm) sleeve material is the size for use over the copper tube. </a:t>
            </a:r>
          </a:p>
          <a:p>
            <a:pPr lvl="1" eaLnBrk="1" hangingPunct="1"/>
            <a:r>
              <a:rPr lang="en-US" sz="2400" smtClean="0"/>
              <a:t>Lacing cord or safety wire should be used to tie the sleeving around the copper tube.</a:t>
            </a:r>
          </a:p>
          <a:p>
            <a:pPr lvl="1" eaLnBrk="1" hangingPunct="1"/>
            <a:r>
              <a:rPr lang="en-US" sz="2400" smtClean="0"/>
              <a:t>Videos of testing are available on our website.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49F655C2-37A8-4BEF-BAD3-B3808E13A467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3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0" y="1333500"/>
            <a:ext cx="8455025" cy="4305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b="1" u="sng" smtClean="0"/>
              <a:t>Heat Shrink Tubing</a:t>
            </a:r>
          </a:p>
          <a:p>
            <a:pPr lvl="1" eaLnBrk="1" hangingPunct="1"/>
            <a:r>
              <a:rPr lang="en-US" sz="2400" smtClean="0"/>
              <a:t>A 13 inch +/-0.125 inch (330mm+/- 6.35mm) piece of 3/8 inch OD (9.52mm) copper tube is used for heat shrink tubing.</a:t>
            </a:r>
          </a:p>
          <a:p>
            <a:pPr lvl="1" eaLnBrk="1" hangingPunct="1"/>
            <a:r>
              <a:rPr lang="en-US" sz="2400" smtClean="0"/>
              <a:t>A 14 inch (355mm) long 2:1 piece of 0.47inch (11.9mm) shrink tubing is the size for use over the copper tube.</a:t>
            </a:r>
          </a:p>
        </p:txBody>
      </p:sp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685800" y="2159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Reviewing Sleeves and Heat Shrink Tubing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82B1E21F-B69E-48EA-BE69-EC3865390D92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4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600" smtClean="0"/>
              <a:t>TFE Heat Shrink Tubing over 3/8 inch Copper Tube</a:t>
            </a: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1079500"/>
            <a:ext cx="2763838" cy="461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9" name="Picture 3" descr="Heat Shrink Tubing MAG02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800225"/>
            <a:ext cx="528637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 bwMode="auto">
          <a:xfrm>
            <a:off x="184150" y="149225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Radiant Panel Wire Test Sample Setup and Testing</a:t>
            </a:r>
          </a:p>
        </p:txBody>
      </p:sp>
      <p:sp>
        <p:nvSpPr>
          <p:cNvPr id="717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ED8869B6-2806-4B32-8D6E-7AF481388E50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5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" name="PatCahill_WireFlammabilityTesting_MODIFI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320281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14E4FBEC-9434-43FF-824A-ADF8C50BAD18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6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Under Investigation</a:t>
            </a:r>
            <a:endParaRPr lang="en-US" sz="1600" smtClean="0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0" y="1333500"/>
            <a:ext cx="8455025" cy="4305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Radiant Panel oriented vertically in small chamber.</a:t>
            </a:r>
          </a:p>
          <a:p>
            <a:pPr eaLnBrk="1" hangingPunct="1"/>
            <a:r>
              <a:rPr lang="en-US" smtClean="0"/>
              <a:t>We will begin evaluating wire samples in this chamber.</a:t>
            </a:r>
          </a:p>
          <a:p>
            <a:pPr eaLnBrk="1" hangingPunct="1"/>
            <a:r>
              <a:rPr lang="en-US" smtClean="0"/>
              <a:t>This test method is going to be evaluated for this application and this evaluation should not be interpreted as a planned change in test method.</a:t>
            </a:r>
          </a:p>
          <a:p>
            <a:pPr eaLnBrk="1" hangingPunct="1"/>
            <a:r>
              <a:rPr lang="en-US" smtClean="0"/>
              <a:t>Again, the current wire test performed in the standard Radiant Panel Test Chamber is the test method we are focusing 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nte Carlo - SFPWG-6-23-05">
  <a:themeElements>
    <a:clrScheme name="Monte Carlo - SFPWG-6-23-05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nte Carlo - SFPWG-6-23-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1D2F68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1D2F68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nte Carlo - SFPWG-6-23-05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nte Carlo - SFPWG-6-23-05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nte Carlo - SFPWG-6-23-05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nte Carlo - SFPWG-6-23-05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nte Carlo - SFPWG-6-23-05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nte Carlo - SFPWG-6-23-05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nte Carlo - SFPWG-6-23-05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Monte Carlo - SFPWG-6-23-05</Template>
  <TotalTime>2169</TotalTime>
  <Words>367</Words>
  <Application>Microsoft Office PowerPoint</Application>
  <PresentationFormat>On-screen Show (4:3)</PresentationFormat>
  <Paragraphs>39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Monte Carlo - SFPWG-6-23-05</vt:lpstr>
      <vt:lpstr>PowerPoint Presentation</vt:lpstr>
      <vt:lpstr>Test Methods and Apparatus</vt:lpstr>
      <vt:lpstr>Reviewing Sleeves and Heat Shrink Tubing</vt:lpstr>
      <vt:lpstr>PowerPoint Presentation</vt:lpstr>
      <vt:lpstr>TFE Heat Shrink Tubing over 3/8 inch Copper Tube</vt:lpstr>
      <vt:lpstr>Radiant Panel Wire Test Sample Setup and Testing</vt:lpstr>
      <vt:lpstr>Under Investigation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</dc:title>
  <dc:creator>Fire Safety</dc:creator>
  <cp:lastModifiedBy>Michael Donio</cp:lastModifiedBy>
  <cp:revision>150</cp:revision>
  <dcterms:created xsi:type="dcterms:W3CDTF">2005-10-28T13:44:43Z</dcterms:created>
  <dcterms:modified xsi:type="dcterms:W3CDTF">2013-03-19T18:05:35Z</dcterms:modified>
</cp:coreProperties>
</file>