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6" r:id="rId3"/>
    <p:sldId id="259" r:id="rId4"/>
    <p:sldId id="303" r:id="rId5"/>
    <p:sldId id="304" r:id="rId6"/>
    <p:sldId id="306" r:id="rId7"/>
    <p:sldId id="305" r:id="rId8"/>
    <p:sldId id="307" r:id="rId9"/>
    <p:sldId id="308" r:id="rId10"/>
    <p:sldId id="309" r:id="rId11"/>
    <p:sldId id="310" r:id="rId12"/>
    <p:sldId id="297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A50021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0.060 Ultem Support Material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Flame Time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(Sheet1!$B$3:$B$11,Sheet1!$B$13:$B$22,Sheet1!$B$24:$B$33)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9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</c:numCache>
            </c:numRef>
          </c:cat>
          <c:val>
            <c:numRef>
              <c:f>(Sheet1!$C$3:$C$11,Sheet1!$C$13:$C$22,Sheet1!$C$24:$C$33)</c:f>
              <c:numCache>
                <c:formatCode>General</c:formatCode>
                <c:ptCount val="29"/>
                <c:pt idx="0">
                  <c:v>16.5</c:v>
                </c:pt>
                <c:pt idx="1">
                  <c:v>14.8</c:v>
                </c:pt>
                <c:pt idx="2">
                  <c:v>17.7</c:v>
                </c:pt>
                <c:pt idx="3">
                  <c:v>16.100000000000001</c:v>
                </c:pt>
                <c:pt idx="4">
                  <c:v>15</c:v>
                </c:pt>
                <c:pt idx="5">
                  <c:v>18.2</c:v>
                </c:pt>
                <c:pt idx="6">
                  <c:v>13.9</c:v>
                </c:pt>
                <c:pt idx="7">
                  <c:v>18.5</c:v>
                </c:pt>
                <c:pt idx="8">
                  <c:v>18.100000000000001</c:v>
                </c:pt>
                <c:pt idx="10">
                  <c:v>11</c:v>
                </c:pt>
                <c:pt idx="11">
                  <c:v>8.6</c:v>
                </c:pt>
                <c:pt idx="12">
                  <c:v>130</c:v>
                </c:pt>
                <c:pt idx="13">
                  <c:v>6.5</c:v>
                </c:pt>
                <c:pt idx="14">
                  <c:v>5.9</c:v>
                </c:pt>
                <c:pt idx="15">
                  <c:v>11.3</c:v>
                </c:pt>
                <c:pt idx="16">
                  <c:v>19.100000000000001</c:v>
                </c:pt>
                <c:pt idx="17">
                  <c:v>17.399999999999999</c:v>
                </c:pt>
                <c:pt idx="18">
                  <c:v>33</c:v>
                </c:pt>
                <c:pt idx="20">
                  <c:v>110</c:v>
                </c:pt>
                <c:pt idx="21">
                  <c:v>95</c:v>
                </c:pt>
                <c:pt idx="22">
                  <c:v>14.8</c:v>
                </c:pt>
                <c:pt idx="23">
                  <c:v>184</c:v>
                </c:pt>
                <c:pt idx="24">
                  <c:v>134</c:v>
                </c:pt>
                <c:pt idx="25">
                  <c:v>20.399999999999999</c:v>
                </c:pt>
                <c:pt idx="26">
                  <c:v>14.5</c:v>
                </c:pt>
                <c:pt idx="27">
                  <c:v>18.100000000000001</c:v>
                </c:pt>
                <c:pt idx="28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76-4519-85F1-6DE9798F4BFD}"/>
            </c:ext>
          </c:extLst>
        </c:ser>
        <c:ser>
          <c:idx val="3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(Sheet1!$G$3:$G$11,Sheet1!$G$13:$G$22,Sheet1!$G$24:$G$33)</c:f>
              <c:numCache>
                <c:formatCode>General</c:formatCode>
                <c:ptCount val="29"/>
              </c:numCache>
            </c:numRef>
          </c:val>
          <c:extLst>
            <c:ext xmlns:c16="http://schemas.microsoft.com/office/drawing/2014/chart" uri="{C3380CC4-5D6E-409C-BE32-E72D297353CC}">
              <c16:uniqueId val="{00000001-AB76-4519-85F1-6DE9798F4BFD}"/>
            </c:ext>
          </c:extLst>
        </c:ser>
        <c:ser>
          <c:idx val="4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(Sheet1!$G$3:$G$11,Sheet1!$G$13:$G$22,Sheet1!$G$24:$G$33)</c:f>
              <c:numCache>
                <c:formatCode>General</c:formatCode>
                <c:ptCount val="29"/>
              </c:numCache>
            </c:numRef>
          </c:val>
          <c:extLst>
            <c:ext xmlns:c16="http://schemas.microsoft.com/office/drawing/2014/chart" uri="{C3380CC4-5D6E-409C-BE32-E72D297353CC}">
              <c16:uniqueId val="{00000002-AB76-4519-85F1-6DE9798F4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0444520"/>
        <c:axId val="610447800"/>
      </c:barChart>
      <c:barChart>
        <c:barDir val="col"/>
        <c:grouping val="clustered"/>
        <c:varyColors val="0"/>
        <c:ser>
          <c:idx val="5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(Sheet1!$G$3:$G$11,Sheet1!$G$13:$G$22,Sheet1!$G$24:$G$33)</c:f>
              <c:numCache>
                <c:formatCode>General</c:formatCode>
                <c:ptCount val="29"/>
              </c:numCache>
            </c:numRef>
          </c:val>
          <c:extLst>
            <c:ext xmlns:c16="http://schemas.microsoft.com/office/drawing/2014/chart" uri="{C3380CC4-5D6E-409C-BE32-E72D297353CC}">
              <c16:uniqueId val="{00000003-AB76-4519-85F1-6DE9798F4BFD}"/>
            </c:ext>
          </c:extLst>
        </c:ser>
        <c:ser>
          <c:idx val="1"/>
          <c:order val="4"/>
          <c:tx>
            <c:v>Burn Length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(Sheet1!$B$3:$B$11,Sheet1!$B$13:$B$22,Sheet1!$B$24:$B$33)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9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</c:numCache>
            </c:numRef>
          </c:cat>
          <c:val>
            <c:numRef>
              <c:f>(Sheet1!$D$3:$D$11,Sheet1!$D$13:$D$22,Sheet1!$D$24:$D$33)</c:f>
              <c:numCache>
                <c:formatCode>General</c:formatCode>
                <c:ptCount val="29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2.9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0.3</c:v>
                </c:pt>
                <c:pt idx="17">
                  <c:v>0.3</c:v>
                </c:pt>
                <c:pt idx="18">
                  <c:v>0.4</c:v>
                </c:pt>
                <c:pt idx="20">
                  <c:v>1.6</c:v>
                </c:pt>
                <c:pt idx="21">
                  <c:v>1.4</c:v>
                </c:pt>
                <c:pt idx="22">
                  <c:v>0.2</c:v>
                </c:pt>
                <c:pt idx="23">
                  <c:v>2.6</c:v>
                </c:pt>
                <c:pt idx="24">
                  <c:v>1.7</c:v>
                </c:pt>
                <c:pt idx="25">
                  <c:v>0.3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76-4519-85F1-6DE9798F4BFD}"/>
            </c:ext>
          </c:extLst>
        </c:ser>
        <c:ser>
          <c:idx val="2"/>
          <c:order val="5"/>
          <c:tx>
            <c:v>Drip Flame Time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(Sheet1!$B$3:$B$11,Sheet1!$B$13:$B$22,Sheet1!$B$24:$B$33)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9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</c:numCache>
            </c:numRef>
          </c:cat>
          <c:val>
            <c:numRef>
              <c:f>(Sheet1!$E$3:$E$11,Sheet1!$E$13:$E$22,Sheet1!$E$24:$E$33)</c:f>
              <c:numCache>
                <c:formatCode>General</c:formatCode>
                <c:ptCount val="29"/>
                <c:pt idx="0">
                  <c:v>4.4000000000000004</c:v>
                </c:pt>
                <c:pt idx="1">
                  <c:v>4.3</c:v>
                </c:pt>
                <c:pt idx="2">
                  <c:v>3.6</c:v>
                </c:pt>
                <c:pt idx="3">
                  <c:v>5</c:v>
                </c:pt>
                <c:pt idx="4">
                  <c:v>3.6</c:v>
                </c:pt>
                <c:pt idx="5">
                  <c:v>3.2</c:v>
                </c:pt>
                <c:pt idx="6">
                  <c:v>3.5</c:v>
                </c:pt>
                <c:pt idx="7">
                  <c:v>5.6</c:v>
                </c:pt>
                <c:pt idx="8">
                  <c:v>4.7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5.8</c:v>
                </c:pt>
                <c:pt idx="18">
                  <c:v>0</c:v>
                </c:pt>
                <c:pt idx="20">
                  <c:v>2.2999999999999998</c:v>
                </c:pt>
                <c:pt idx="21">
                  <c:v>3.1</c:v>
                </c:pt>
                <c:pt idx="22">
                  <c:v>4.8</c:v>
                </c:pt>
                <c:pt idx="23">
                  <c:v>4</c:v>
                </c:pt>
                <c:pt idx="24">
                  <c:v>4.3</c:v>
                </c:pt>
                <c:pt idx="25">
                  <c:v>5.8</c:v>
                </c:pt>
                <c:pt idx="26">
                  <c:v>3.7</c:v>
                </c:pt>
                <c:pt idx="27">
                  <c:v>5.8</c:v>
                </c:pt>
                <c:pt idx="2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76-4519-85F1-6DE9798F4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986304"/>
        <c:axId val="623197568"/>
      </c:barChart>
      <c:catAx>
        <c:axId val="610444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XY Direction                            </a:t>
                </a:r>
                <a:r>
                  <a:rPr lang="en-US" dirty="0" smtClean="0"/>
                  <a:t>                       </a:t>
                </a:r>
                <a:r>
                  <a:rPr lang="en-US" dirty="0"/>
                  <a:t>YZ Direction                             </a:t>
                </a:r>
                <a:r>
                  <a:rPr lang="en-US" dirty="0" smtClean="0"/>
                  <a:t>                      </a:t>
                </a:r>
                <a:r>
                  <a:rPr lang="en-US" dirty="0"/>
                  <a:t>ZX Direction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47800"/>
        <c:crosses val="autoZero"/>
        <c:auto val="1"/>
        <c:lblAlgn val="ctr"/>
        <c:lblOffset val="100"/>
        <c:noMultiLvlLbl val="0"/>
      </c:catAx>
      <c:valAx>
        <c:axId val="6104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Flame 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44520"/>
        <c:crosses val="autoZero"/>
        <c:crossBetween val="between"/>
      </c:valAx>
      <c:valAx>
        <c:axId val="62319756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Burn Length (in)/Drip Flame 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986304"/>
        <c:crosses val="max"/>
        <c:crossBetween val="between"/>
      </c:valAx>
      <c:catAx>
        <c:axId val="622986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31975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0.060 inch Ultem Support Flame Time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1F-4AFA-9B9A-A2740F26FADB}"/>
              </c:ext>
            </c:extLst>
          </c:dPt>
          <c:dPt>
            <c:idx val="11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11F-4AFA-9B9A-A2740F26FADB}"/>
              </c:ext>
            </c:extLst>
          </c:dPt>
          <c:dPt>
            <c:idx val="12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1F-4AFA-9B9A-A2740F26FADB}"/>
              </c:ext>
            </c:extLst>
          </c:dPt>
          <c:dPt>
            <c:idx val="13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11F-4AFA-9B9A-A2740F26FADB}"/>
              </c:ext>
            </c:extLst>
          </c:dPt>
          <c:dPt>
            <c:idx val="14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11F-4AFA-9B9A-A2740F26FADB}"/>
              </c:ext>
            </c:extLst>
          </c:dPt>
          <c:dPt>
            <c:idx val="15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11F-4AFA-9B9A-A2740F26FADB}"/>
              </c:ext>
            </c:extLst>
          </c:dPt>
          <c:dPt>
            <c:idx val="16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1F-4AFA-9B9A-A2740F26FADB}"/>
              </c:ext>
            </c:extLst>
          </c:dPt>
          <c:dPt>
            <c:idx val="17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11F-4AFA-9B9A-A2740F26FADB}"/>
              </c:ext>
            </c:extLst>
          </c:dPt>
          <c:dPt>
            <c:idx val="18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11F-4AFA-9B9A-A2740F26FADB}"/>
              </c:ext>
            </c:extLst>
          </c:dPt>
          <c:dPt>
            <c:idx val="20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11F-4AFA-9B9A-A2740F26FADB}"/>
              </c:ext>
            </c:extLst>
          </c:dPt>
          <c:dPt>
            <c:idx val="21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11F-4AFA-9B9A-A2740F26FADB}"/>
              </c:ext>
            </c:extLst>
          </c:dPt>
          <c:dPt>
            <c:idx val="2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11F-4AFA-9B9A-A2740F26FADB}"/>
              </c:ext>
            </c:extLst>
          </c:dPt>
          <c:dPt>
            <c:idx val="23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11F-4AFA-9B9A-A2740F26FADB}"/>
              </c:ext>
            </c:extLst>
          </c:dPt>
          <c:dPt>
            <c:idx val="24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11F-4AFA-9B9A-A2740F26FADB}"/>
              </c:ext>
            </c:extLst>
          </c:dPt>
          <c:dPt>
            <c:idx val="25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11F-4AFA-9B9A-A2740F26FADB}"/>
              </c:ext>
            </c:extLst>
          </c:dPt>
          <c:dPt>
            <c:idx val="26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C11F-4AFA-9B9A-A2740F26FADB}"/>
              </c:ext>
            </c:extLst>
          </c:dPt>
          <c:dPt>
            <c:idx val="27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11F-4AFA-9B9A-A2740F26FADB}"/>
              </c:ext>
            </c:extLst>
          </c:dPt>
          <c:dPt>
            <c:idx val="28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C11F-4AFA-9B9A-A2740F26FADB}"/>
              </c:ext>
            </c:extLst>
          </c:dPt>
          <c:cat>
            <c:numRef>
              <c:f>(Sheet1!$B$3:$B$11,Sheet1!$B$13:$B$22,Sheet1!$B$24:$B$33)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9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</c:numCache>
            </c:numRef>
          </c:cat>
          <c:val>
            <c:numRef>
              <c:f>(Sheet1!$C$3:$C$11,Sheet1!$C$13:$C$22,Sheet1!$C$24:$C$33)</c:f>
              <c:numCache>
                <c:formatCode>General</c:formatCode>
                <c:ptCount val="29"/>
                <c:pt idx="0">
                  <c:v>16.5</c:v>
                </c:pt>
                <c:pt idx="1">
                  <c:v>14.8</c:v>
                </c:pt>
                <c:pt idx="2">
                  <c:v>17.7</c:v>
                </c:pt>
                <c:pt idx="3">
                  <c:v>16.100000000000001</c:v>
                </c:pt>
                <c:pt idx="4">
                  <c:v>15</c:v>
                </c:pt>
                <c:pt idx="5">
                  <c:v>18.2</c:v>
                </c:pt>
                <c:pt idx="6">
                  <c:v>13.9</c:v>
                </c:pt>
                <c:pt idx="7">
                  <c:v>18.5</c:v>
                </c:pt>
                <c:pt idx="8">
                  <c:v>18.100000000000001</c:v>
                </c:pt>
                <c:pt idx="10">
                  <c:v>11</c:v>
                </c:pt>
                <c:pt idx="11">
                  <c:v>8.6</c:v>
                </c:pt>
                <c:pt idx="12">
                  <c:v>130</c:v>
                </c:pt>
                <c:pt idx="13">
                  <c:v>6.5</c:v>
                </c:pt>
                <c:pt idx="14">
                  <c:v>5.9</c:v>
                </c:pt>
                <c:pt idx="15">
                  <c:v>11.3</c:v>
                </c:pt>
                <c:pt idx="16">
                  <c:v>19.100000000000001</c:v>
                </c:pt>
                <c:pt idx="17">
                  <c:v>17.399999999999999</c:v>
                </c:pt>
                <c:pt idx="18">
                  <c:v>33</c:v>
                </c:pt>
                <c:pt idx="20">
                  <c:v>110</c:v>
                </c:pt>
                <c:pt idx="21">
                  <c:v>95</c:v>
                </c:pt>
                <c:pt idx="22">
                  <c:v>14.8</c:v>
                </c:pt>
                <c:pt idx="23">
                  <c:v>184</c:v>
                </c:pt>
                <c:pt idx="24">
                  <c:v>134</c:v>
                </c:pt>
                <c:pt idx="25">
                  <c:v>20.399999999999999</c:v>
                </c:pt>
                <c:pt idx="26">
                  <c:v>14.5</c:v>
                </c:pt>
                <c:pt idx="27">
                  <c:v>18.100000000000001</c:v>
                </c:pt>
                <c:pt idx="28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F-4AFA-9B9A-A2740F26F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5539776"/>
        <c:axId val="515539448"/>
      </c:barChart>
      <c:catAx>
        <c:axId val="515539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XY Direction                                       </a:t>
                </a:r>
                <a:r>
                  <a:rPr lang="en-US" dirty="0" smtClean="0"/>
                  <a:t>                </a:t>
                </a:r>
                <a:r>
                  <a:rPr lang="en-US" dirty="0"/>
                  <a:t>YZ Direction                             </a:t>
                </a:r>
                <a:r>
                  <a:rPr lang="en-US" dirty="0" smtClean="0"/>
                  <a:t>                          </a:t>
                </a:r>
                <a:r>
                  <a:rPr lang="en-US" dirty="0"/>
                  <a:t>ZX Direction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539448"/>
        <c:crosses val="autoZero"/>
        <c:auto val="1"/>
        <c:lblAlgn val="ctr"/>
        <c:lblOffset val="100"/>
        <c:noMultiLvlLbl val="0"/>
      </c:catAx>
      <c:valAx>
        <c:axId val="515539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Flame 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53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0.060 Ultem Support Burn Length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Burn Length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42-428B-A17F-757FA7574AEB}"/>
              </c:ext>
            </c:extLst>
          </c:dPt>
          <c:dPt>
            <c:idx val="11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42-428B-A17F-757FA7574AEB}"/>
              </c:ext>
            </c:extLst>
          </c:dPt>
          <c:dPt>
            <c:idx val="12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42-428B-A17F-757FA7574AEB}"/>
              </c:ext>
            </c:extLst>
          </c:dPt>
          <c:dPt>
            <c:idx val="13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42-428B-A17F-757FA7574AEB}"/>
              </c:ext>
            </c:extLst>
          </c:dPt>
          <c:dPt>
            <c:idx val="14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42-428B-A17F-757FA7574AEB}"/>
              </c:ext>
            </c:extLst>
          </c:dPt>
          <c:dPt>
            <c:idx val="15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42-428B-A17F-757FA7574AEB}"/>
              </c:ext>
            </c:extLst>
          </c:dPt>
          <c:dPt>
            <c:idx val="16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42-428B-A17F-757FA7574AEB}"/>
              </c:ext>
            </c:extLst>
          </c:dPt>
          <c:dPt>
            <c:idx val="17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42-428B-A17F-757FA7574AEB}"/>
              </c:ext>
            </c:extLst>
          </c:dPt>
          <c:dPt>
            <c:idx val="18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742-428B-A17F-757FA7574AEB}"/>
              </c:ext>
            </c:extLst>
          </c:dPt>
          <c:dPt>
            <c:idx val="20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742-428B-A17F-757FA7574AEB}"/>
              </c:ext>
            </c:extLst>
          </c:dPt>
          <c:dPt>
            <c:idx val="21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742-428B-A17F-757FA7574AEB}"/>
              </c:ext>
            </c:extLst>
          </c:dPt>
          <c:dPt>
            <c:idx val="2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742-428B-A17F-757FA7574AEB}"/>
              </c:ext>
            </c:extLst>
          </c:dPt>
          <c:dPt>
            <c:idx val="23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742-428B-A17F-757FA7574AEB}"/>
              </c:ext>
            </c:extLst>
          </c:dPt>
          <c:dPt>
            <c:idx val="24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742-428B-A17F-757FA7574AEB}"/>
              </c:ext>
            </c:extLst>
          </c:dPt>
          <c:dPt>
            <c:idx val="25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742-428B-A17F-757FA7574AEB}"/>
              </c:ext>
            </c:extLst>
          </c:dPt>
          <c:dPt>
            <c:idx val="26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742-428B-A17F-757FA7574AEB}"/>
              </c:ext>
            </c:extLst>
          </c:dPt>
          <c:dPt>
            <c:idx val="27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742-428B-A17F-757FA7574AEB}"/>
              </c:ext>
            </c:extLst>
          </c:dPt>
          <c:dPt>
            <c:idx val="28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742-428B-A17F-757FA7574AEB}"/>
              </c:ext>
            </c:extLst>
          </c:dPt>
          <c:cat>
            <c:numRef>
              <c:f>(Sheet1!$B$3:$B$11,Sheet1!$B$13:$B$22,Sheet1!$B$24:$B$33)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9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</c:numCache>
            </c:numRef>
          </c:cat>
          <c:val>
            <c:numRef>
              <c:f>(Sheet1!$D$3:$D$11,Sheet1!$D$13:$D$22,Sheet1!$D$24:$D$33)</c:f>
              <c:numCache>
                <c:formatCode>General</c:formatCode>
                <c:ptCount val="29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2.9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0.3</c:v>
                </c:pt>
                <c:pt idx="17">
                  <c:v>0.3</c:v>
                </c:pt>
                <c:pt idx="18">
                  <c:v>0.4</c:v>
                </c:pt>
                <c:pt idx="20">
                  <c:v>1.6</c:v>
                </c:pt>
                <c:pt idx="21">
                  <c:v>1.4</c:v>
                </c:pt>
                <c:pt idx="22">
                  <c:v>0.2</c:v>
                </c:pt>
                <c:pt idx="23">
                  <c:v>2.6</c:v>
                </c:pt>
                <c:pt idx="24">
                  <c:v>1.7</c:v>
                </c:pt>
                <c:pt idx="25">
                  <c:v>0.3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42-428B-A17F-757FA7574A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1204784"/>
        <c:axId val="611210032"/>
      </c:barChart>
      <c:catAx>
        <c:axId val="611204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XY Direction                                              </a:t>
                </a:r>
                <a:r>
                  <a:rPr lang="en-US" dirty="0" smtClean="0"/>
                  <a:t>           </a:t>
                </a:r>
                <a:r>
                  <a:rPr lang="en-US" dirty="0"/>
                  <a:t>YZ Direction                                </a:t>
                </a:r>
                <a:r>
                  <a:rPr lang="en-US" dirty="0" smtClean="0"/>
                  <a:t>                        </a:t>
                </a:r>
                <a:r>
                  <a:rPr lang="en-US" dirty="0"/>
                  <a:t>ZX Direction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210032"/>
        <c:crosses val="autoZero"/>
        <c:auto val="1"/>
        <c:lblAlgn val="ctr"/>
        <c:lblOffset val="100"/>
        <c:noMultiLvlLbl val="0"/>
      </c:catAx>
      <c:valAx>
        <c:axId val="61121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Burn Length (in)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20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0.060 inch </a:t>
            </a:r>
            <a:r>
              <a:rPr lang="en-US" dirty="0" err="1" smtClean="0"/>
              <a:t>Ultem</a:t>
            </a:r>
            <a:r>
              <a:rPr lang="en-US" dirty="0" smtClean="0"/>
              <a:t> Support Drip </a:t>
            </a:r>
            <a:r>
              <a:rPr lang="en-US" dirty="0"/>
              <a:t>Flame Time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Drip Flame Time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6F5-428A-BAFE-DF3C949EE484}"/>
              </c:ext>
            </c:extLst>
          </c:dPt>
          <c:dPt>
            <c:idx val="20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F5-428A-BAFE-DF3C949EE484}"/>
              </c:ext>
            </c:extLst>
          </c:dPt>
          <c:dPt>
            <c:idx val="21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6F5-428A-BAFE-DF3C949EE484}"/>
              </c:ext>
            </c:extLst>
          </c:dPt>
          <c:dPt>
            <c:idx val="2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6F5-428A-BAFE-DF3C949EE484}"/>
              </c:ext>
            </c:extLst>
          </c:dPt>
          <c:dPt>
            <c:idx val="23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6F5-428A-BAFE-DF3C949EE484}"/>
              </c:ext>
            </c:extLst>
          </c:dPt>
          <c:dPt>
            <c:idx val="24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6F5-428A-BAFE-DF3C949EE484}"/>
              </c:ext>
            </c:extLst>
          </c:dPt>
          <c:dPt>
            <c:idx val="25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6F5-428A-BAFE-DF3C949EE484}"/>
              </c:ext>
            </c:extLst>
          </c:dPt>
          <c:dPt>
            <c:idx val="26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6F5-428A-BAFE-DF3C949EE484}"/>
              </c:ext>
            </c:extLst>
          </c:dPt>
          <c:dPt>
            <c:idx val="27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6F5-428A-BAFE-DF3C949EE484}"/>
              </c:ext>
            </c:extLst>
          </c:dPt>
          <c:dPt>
            <c:idx val="28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6F5-428A-BAFE-DF3C949EE484}"/>
              </c:ext>
            </c:extLst>
          </c:dPt>
          <c:cat>
            <c:numRef>
              <c:f>(Sheet1!$B$3:$B$11,Sheet1!$B$13:$B$22,Sheet1!$B$24:$B$33)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9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</c:numCache>
            </c:numRef>
          </c:cat>
          <c:val>
            <c:numRef>
              <c:f>(Sheet1!$E$3:$E$11,Sheet1!$E$13:$E$22,Sheet1!$E$24:$E$33)</c:f>
              <c:numCache>
                <c:formatCode>General</c:formatCode>
                <c:ptCount val="29"/>
                <c:pt idx="0">
                  <c:v>4.4000000000000004</c:v>
                </c:pt>
                <c:pt idx="1">
                  <c:v>4.3</c:v>
                </c:pt>
                <c:pt idx="2">
                  <c:v>3.6</c:v>
                </c:pt>
                <c:pt idx="3">
                  <c:v>5</c:v>
                </c:pt>
                <c:pt idx="4">
                  <c:v>3.6</c:v>
                </c:pt>
                <c:pt idx="5">
                  <c:v>3.2</c:v>
                </c:pt>
                <c:pt idx="6">
                  <c:v>3.5</c:v>
                </c:pt>
                <c:pt idx="7">
                  <c:v>5.6</c:v>
                </c:pt>
                <c:pt idx="8">
                  <c:v>4.7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5.8</c:v>
                </c:pt>
                <c:pt idx="18">
                  <c:v>0</c:v>
                </c:pt>
                <c:pt idx="20">
                  <c:v>2.2999999999999998</c:v>
                </c:pt>
                <c:pt idx="21">
                  <c:v>3.1</c:v>
                </c:pt>
                <c:pt idx="22">
                  <c:v>4.8</c:v>
                </c:pt>
                <c:pt idx="23">
                  <c:v>4</c:v>
                </c:pt>
                <c:pt idx="24">
                  <c:v>4.3</c:v>
                </c:pt>
                <c:pt idx="25">
                  <c:v>5.8</c:v>
                </c:pt>
                <c:pt idx="26">
                  <c:v>3.7</c:v>
                </c:pt>
                <c:pt idx="27">
                  <c:v>5.8</c:v>
                </c:pt>
                <c:pt idx="2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F5-428A-BAFE-DF3C949EE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9832720"/>
        <c:axId val="609833704"/>
      </c:barChart>
      <c:catAx>
        <c:axId val="609832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XY Direction                                   </a:t>
                </a:r>
                <a:r>
                  <a:rPr lang="en-US" dirty="0" smtClean="0"/>
                  <a:t>                       </a:t>
                </a:r>
                <a:r>
                  <a:rPr lang="en-US" dirty="0"/>
                  <a:t>YZ Direction                       </a:t>
                </a:r>
                <a:r>
                  <a:rPr lang="en-US" dirty="0" smtClean="0"/>
                  <a:t>  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                                </a:t>
                </a:r>
                <a:r>
                  <a:rPr lang="en-US" dirty="0"/>
                  <a:t>ZX Direction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833704"/>
        <c:crosses val="autoZero"/>
        <c:auto val="1"/>
        <c:lblAlgn val="ctr"/>
        <c:lblOffset val="100"/>
        <c:noMultiLvlLbl val="0"/>
      </c:catAx>
      <c:valAx>
        <c:axId val="60983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Drip Flame 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83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Did Not Self-Extinguish - 0.060 inch </a:t>
            </a:r>
            <a:r>
              <a:rPr lang="en-US" b="1" dirty="0" err="1"/>
              <a:t>Ultem</a:t>
            </a:r>
            <a:r>
              <a:rPr lang="en-US" b="1" dirty="0"/>
              <a:t> Support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26-4204-83C3-10EA6CA33D4E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D26-4204-83C3-10EA6CA33D4E}"/>
              </c:ext>
            </c:extLst>
          </c:dPt>
          <c:cat>
            <c:strRef>
              <c:f>(Sheet1!$J$3,Sheet1!$J$14,Sheet1!$J$25)</c:f>
              <c:strCache>
                <c:ptCount val="3"/>
                <c:pt idx="0">
                  <c:v>XY Direction</c:v>
                </c:pt>
                <c:pt idx="1">
                  <c:v>YZ Direction</c:v>
                </c:pt>
                <c:pt idx="2">
                  <c:v>ZX Direction</c:v>
                </c:pt>
              </c:strCache>
            </c:strRef>
          </c:cat>
          <c:val>
            <c:numRef>
              <c:f>(Sheet1!$I$3,Sheet1!$I$14,Sheet1!$I$25)</c:f>
              <c:numCache>
                <c:formatCode>General</c:formatCode>
                <c:ptCount val="3"/>
                <c:pt idx="0">
                  <c:v>0</c:v>
                </c:pt>
                <c:pt idx="1">
                  <c:v>0.1111111111111111</c:v>
                </c:pt>
                <c:pt idx="2">
                  <c:v>0.44444444444444442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26-4204-83C3-10EA6CA33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3465896"/>
        <c:axId val="513466880"/>
      </c:barChart>
      <c:catAx>
        <c:axId val="513465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466880"/>
        <c:crosses val="autoZero"/>
        <c:auto val="1"/>
        <c:lblAlgn val="ctr"/>
        <c:lblOffset val="100"/>
        <c:noMultiLvlLbl val="0"/>
      </c:catAx>
      <c:valAx>
        <c:axId val="5134668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Did Not </a:t>
                </a:r>
                <a:r>
                  <a:rPr lang="en-US" dirty="0" smtClean="0"/>
                  <a:t>Self-Extinguish*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465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Did Not Self-Extinguish - 0.060 inch </a:t>
            </a:r>
            <a:r>
              <a:rPr lang="en-US" b="1" dirty="0"/>
              <a:t>Nylon-12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Sheet1!$K$3</c:f>
              <c:strCache>
                <c:ptCount val="1"/>
                <c:pt idx="0">
                  <c:v>% Did Not Self-Extinguish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25-41DC-B2F1-A29586DCB009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25-41DC-B2F1-A29586DCB009}"/>
              </c:ext>
            </c:extLst>
          </c:dPt>
          <c:cat>
            <c:strRef>
              <c:f>Sheet1!$J$4:$J$6</c:f>
              <c:strCache>
                <c:ptCount val="3"/>
                <c:pt idx="0">
                  <c:v>XY Direction</c:v>
                </c:pt>
                <c:pt idx="1">
                  <c:v>YZ Direction</c:v>
                </c:pt>
                <c:pt idx="2">
                  <c:v>ZX Direction</c:v>
                </c:pt>
              </c:strCache>
            </c:strRef>
          </c:cat>
          <c:val>
            <c:numRef>
              <c:f>Sheet1!$K$4:$K$6</c:f>
              <c:numCache>
                <c:formatCode>0.0%</c:formatCode>
                <c:ptCount val="3"/>
                <c:pt idx="0">
                  <c:v>0.66666666666666663</c:v>
                </c:pt>
                <c:pt idx="1">
                  <c:v>0.18181818181818182</c:v>
                </c:pt>
                <c:pt idx="2">
                  <c:v>0.36363636363636365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25-41DC-B2F1-A29586DCB0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952320"/>
        <c:axId val="54953856"/>
      </c:barChart>
      <c:catAx>
        <c:axId val="5495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53856"/>
        <c:crosses val="autoZero"/>
        <c:auto val="1"/>
        <c:lblAlgn val="ctr"/>
        <c:lblOffset val="100"/>
        <c:noMultiLvlLbl val="0"/>
      </c:catAx>
      <c:valAx>
        <c:axId val="549538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5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Did Not Self-Extinguish - 0.10 inch </a:t>
            </a:r>
            <a:r>
              <a:rPr lang="en-US" b="1" dirty="0"/>
              <a:t>Nylon-12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Sheet1!$K$2</c:f>
              <c:strCache>
                <c:ptCount val="1"/>
                <c:pt idx="0">
                  <c:v>% Did Not Self-Extinguish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D0-4BF2-B642-0F7309FFD34C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D0-4BF2-B642-0F7309FFD34C}"/>
              </c:ext>
            </c:extLst>
          </c:dPt>
          <c:cat>
            <c:strRef>
              <c:f>Sheet1!$J$3:$J$5</c:f>
              <c:strCache>
                <c:ptCount val="3"/>
                <c:pt idx="0">
                  <c:v>XY Direction</c:v>
                </c:pt>
                <c:pt idx="1">
                  <c:v>YZ Direction</c:v>
                </c:pt>
                <c:pt idx="2">
                  <c:v>ZX Direction</c:v>
                </c:pt>
              </c:strCache>
            </c:strRef>
          </c:cat>
          <c:val>
            <c:numRef>
              <c:f>Sheet1!$K$3:$K$5</c:f>
              <c:numCache>
                <c:formatCode>0.0%</c:formatCode>
                <c:ptCount val="3"/>
                <c:pt idx="0">
                  <c:v>1</c:v>
                </c:pt>
                <c:pt idx="1">
                  <c:v>0.55555555555555558</c:v>
                </c:pt>
                <c:pt idx="2">
                  <c:v>0.22222222222222221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D0-4BF2-B642-0F7309FFD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808384"/>
        <c:axId val="55809920"/>
      </c:barChart>
      <c:catAx>
        <c:axId val="5580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09920"/>
        <c:crosses val="autoZero"/>
        <c:auto val="1"/>
        <c:lblAlgn val="ctr"/>
        <c:lblOffset val="100"/>
        <c:noMultiLvlLbl val="0"/>
      </c:catAx>
      <c:valAx>
        <c:axId val="5580992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0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B4146-53EA-4039-9FBF-B88D002AFE51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C38D5-9A17-4CFB-88EA-B457075AFC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1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28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 dirty="0" smtClean="0"/>
              <a:t>Vertical Bunsen Burner Testing of 3D Printed Material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427038" y="4497388"/>
            <a:ext cx="48228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2060"/>
                </a:solidFill>
              </a:rPr>
              <a:t>Presented </a:t>
            </a:r>
            <a:r>
              <a:rPr lang="en-US" sz="1600" baseline="0" dirty="0" smtClean="0">
                <a:solidFill>
                  <a:srgbClr val="002060"/>
                </a:solidFill>
              </a:rPr>
              <a:t>to: International Aircraft Materials Fire Test Forum</a:t>
            </a:r>
          </a:p>
          <a:p>
            <a:pPr>
              <a:buFontTx/>
              <a:buNone/>
            </a:pPr>
            <a:r>
              <a:rPr lang="en-US" sz="1600" baseline="0" dirty="0" smtClean="0">
                <a:solidFill>
                  <a:srgbClr val="002060"/>
                </a:solidFill>
              </a:rPr>
              <a:t>By: Steve Rehn</a:t>
            </a:r>
          </a:p>
          <a:p>
            <a:pPr>
              <a:buFontTx/>
              <a:buNone/>
            </a:pPr>
            <a:r>
              <a:rPr lang="en-US" sz="1600" baseline="0" dirty="0" smtClean="0">
                <a:solidFill>
                  <a:srgbClr val="002060"/>
                </a:solidFill>
              </a:rPr>
              <a:t>Date: 6/18/2019</a:t>
            </a:r>
            <a:endParaRPr lang="en-US" sz="1600" baseline="0" dirty="0">
              <a:solidFill>
                <a:srgbClr val="002060"/>
              </a:solidFill>
            </a:endParaRP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3665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8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2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12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 smtClean="0"/>
              <a:t>Radiant Panel Update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427038" y="4497388"/>
            <a:ext cx="48228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</a:rPr>
              <a:t>Presented </a:t>
            </a:r>
            <a:r>
              <a:rPr lang="en-US" sz="1600" dirty="0" smtClean="0">
                <a:solidFill>
                  <a:srgbClr val="002060"/>
                </a:solidFill>
              </a:rPr>
              <a:t>to: International Aircraft Materials Fire Test Working Group Meeting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By: Steven Rehn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Date: 02/24/2015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3665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73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02/24/2015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4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50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34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67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5/18/2016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5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0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0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3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8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3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2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8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ADFE1FFA-99DE-4EF5-8175-A64CAA318E4A}" type="slidenum">
              <a:rPr lang="en-US" sz="1200" b="0" baseline="0">
                <a:solidFill>
                  <a:schemeClr val="bg1">
                    <a:lumMod val="50000"/>
                  </a:schemeClr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1676400" y="6205538"/>
            <a:ext cx="3733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Additive Manufacturing Fire Testing</a:t>
            </a:r>
            <a:endParaRPr lang="en-US" sz="1200" baseline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205538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6/18/2019</a:t>
            </a:r>
            <a:endParaRPr lang="en-US" sz="1200" dirty="0">
              <a:solidFill>
                <a:srgbClr val="C0C0C0"/>
              </a:solidFill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6/14/2019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fld id="{ADFE1FFA-99DE-4EF5-8175-A64CAA318E4A}" type="slidenum">
              <a:rPr lang="en-US" sz="1200">
                <a:solidFill>
                  <a:srgbClr val="FFFFFF">
                    <a:lumMod val="50000"/>
                  </a:srgbClr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1676400" y="6205538"/>
            <a:ext cx="3733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>
                    <a:lumMod val="75000"/>
                  </a:srgbClr>
                </a:solidFill>
                <a:ea typeface="Calibri"/>
                <a:cs typeface="Times New Roman"/>
              </a:rPr>
              <a:t>Radiant Panel Update</a:t>
            </a:r>
            <a:endParaRPr lang="en-US" sz="1200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205538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0C0C0"/>
                </a:solidFill>
              </a:rPr>
              <a:t>06/03/2015</a:t>
            </a:r>
            <a:endParaRPr lang="en-US" sz="1200" dirty="0">
              <a:solidFill>
                <a:srgbClr val="C0C0C0"/>
              </a:solidFill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7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1066800"/>
            <a:ext cx="5200650" cy="1676400"/>
          </a:xfrm>
        </p:spPr>
        <p:txBody>
          <a:bodyPr/>
          <a:lstStyle/>
          <a:p>
            <a:r>
              <a:rPr lang="en-US" sz="3200" dirty="0" smtClean="0"/>
              <a:t>Vertical Bunsen Burner Testing of 3-D Printed Material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9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Ultem</a:t>
            </a:r>
            <a:r>
              <a:rPr lang="en-US" sz="3600" dirty="0" smtClean="0"/>
              <a:t> Support vs. Nylon-12 Dripping</a:t>
            </a:r>
            <a:endParaRPr lang="en-US" sz="3600" dirty="0"/>
          </a:p>
        </p:txBody>
      </p:sp>
      <p:pic>
        <p:nvPicPr>
          <p:cNvPr id="4" name="Ultem Support Bunsen Burner edi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28800"/>
            <a:ext cx="4572000" cy="2571750"/>
          </a:xfrm>
          <a:prstGeom prst="rect">
            <a:avLst/>
          </a:prstGeom>
        </p:spPr>
      </p:pic>
      <p:pic>
        <p:nvPicPr>
          <p:cNvPr id="5" name="Nylon-12 Bunsen Burner Edit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828800"/>
            <a:ext cx="4572000" cy="2571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327583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Ultem</a:t>
            </a:r>
            <a:r>
              <a:rPr lang="en-US" sz="2000" b="1" dirty="0" smtClean="0"/>
              <a:t> Support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1321749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Nylon-12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625" y="4648200"/>
            <a:ext cx="847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Nylon-12 continuously drips while </a:t>
            </a:r>
            <a:r>
              <a:rPr lang="en-US" dirty="0" err="1" smtClean="0"/>
              <a:t>Ultem</a:t>
            </a:r>
            <a:r>
              <a:rPr lang="en-US" dirty="0" smtClean="0"/>
              <a:t> Support had one big drip at most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of Results </a:t>
            </a:r>
            <a:r>
              <a:rPr lang="en-US" sz="3600" dirty="0" smtClean="0"/>
              <a:t>and Future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00175"/>
            <a:ext cx="8050213" cy="4391025"/>
          </a:xfrm>
        </p:spPr>
        <p:txBody>
          <a:bodyPr/>
          <a:lstStyle/>
          <a:p>
            <a:r>
              <a:rPr lang="en-US" sz="2400" dirty="0" err="1" smtClean="0"/>
              <a:t>Ultem</a:t>
            </a:r>
            <a:r>
              <a:rPr lang="en-US" sz="2400" dirty="0" smtClean="0"/>
              <a:t> Support showed some difference in printing orientation</a:t>
            </a:r>
          </a:p>
          <a:p>
            <a:pPr lvl="1"/>
            <a:r>
              <a:rPr lang="en-US" sz="2000" dirty="0" smtClean="0"/>
              <a:t>YZ-direction only dripped on one sample vs every sample for the other print </a:t>
            </a:r>
            <a:r>
              <a:rPr lang="en-US" sz="2000" dirty="0" smtClean="0"/>
              <a:t>orientations</a:t>
            </a:r>
            <a:endParaRPr lang="en-US" sz="2000" dirty="0" smtClean="0"/>
          </a:p>
          <a:p>
            <a:pPr lvl="1"/>
            <a:r>
              <a:rPr lang="en-US" sz="2000" dirty="0" smtClean="0"/>
              <a:t>ZX-direction </a:t>
            </a:r>
            <a:r>
              <a:rPr lang="en-US" sz="2000" dirty="0" smtClean="0"/>
              <a:t>was most severe case for </a:t>
            </a:r>
            <a:r>
              <a:rPr lang="en-US" sz="2000" dirty="0" err="1" smtClean="0"/>
              <a:t>Ultem</a:t>
            </a:r>
            <a:r>
              <a:rPr lang="en-US" sz="2000" dirty="0" smtClean="0"/>
              <a:t> Support</a:t>
            </a:r>
          </a:p>
          <a:p>
            <a:pPr lvl="1"/>
            <a:r>
              <a:rPr lang="en-US" sz="2000" dirty="0" smtClean="0"/>
              <a:t>XY-direction was most severe case for Nylon-12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Ultem</a:t>
            </a:r>
            <a:r>
              <a:rPr lang="en-US" sz="2400" dirty="0" smtClean="0"/>
              <a:t> </a:t>
            </a:r>
            <a:r>
              <a:rPr lang="en-US" sz="2400" dirty="0" smtClean="0"/>
              <a:t>Support seems to be a good candidate for a “borderline” material </a:t>
            </a:r>
          </a:p>
          <a:p>
            <a:r>
              <a:rPr lang="en-US" sz="2400" dirty="0" smtClean="0"/>
              <a:t>Will test </a:t>
            </a:r>
            <a:r>
              <a:rPr lang="en-US" sz="2400" dirty="0"/>
              <a:t>different </a:t>
            </a:r>
            <a:r>
              <a:rPr lang="en-US" sz="2400" dirty="0" smtClean="0"/>
              <a:t>thicknesses and infill percentage </a:t>
            </a:r>
            <a:r>
              <a:rPr lang="en-US" sz="2400" dirty="0" smtClean="0"/>
              <a:t>next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829" y="1926915"/>
            <a:ext cx="4107371" cy="290624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Contact</a:t>
            </a:r>
            <a:r>
              <a:rPr lang="en-US" sz="1800" dirty="0" smtClean="0"/>
              <a:t>:</a:t>
            </a:r>
            <a:endParaRPr lang="en-US" sz="180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Steven Rehn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Federal Aviation Administration</a:t>
            </a:r>
            <a:endParaRPr lang="en-US" sz="1600" b="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William </a:t>
            </a:r>
            <a:r>
              <a:rPr lang="en-US" sz="1600" b="0" dirty="0"/>
              <a:t>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Fire Safety Branch, Bldg. 203</a:t>
            </a:r>
            <a:endParaRPr lang="en-US" sz="1600" b="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/>
              <a:t>Atlantic </a:t>
            </a:r>
            <a:r>
              <a:rPr lang="en-US" sz="1600" b="0" dirty="0" smtClean="0"/>
              <a:t>City Int’l Airport, </a:t>
            </a:r>
            <a:r>
              <a:rPr lang="en-US" sz="1600" b="0" dirty="0"/>
              <a:t>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(609) 485-5587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/>
              <a:t>s</a:t>
            </a:r>
            <a:r>
              <a:rPr lang="en-US" sz="1600" b="0" dirty="0" smtClean="0"/>
              <a:t>teven.rehn@faa.gov</a:t>
            </a:r>
            <a:endParaRPr lang="en-US" sz="16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15169" y="839180"/>
            <a:ext cx="644763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4000" b="1">
                <a:solidFill>
                  <a:srgbClr val="1D2F68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Questions?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48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95400"/>
            <a:ext cx="8050213" cy="4648200"/>
          </a:xfrm>
        </p:spPr>
        <p:txBody>
          <a:bodyPr/>
          <a:lstStyle/>
          <a:p>
            <a:r>
              <a:rPr lang="en-US" dirty="0" smtClean="0"/>
              <a:t>Test solid 3-D printed material in Vertical Bunsen Burner</a:t>
            </a:r>
          </a:p>
          <a:p>
            <a:r>
              <a:rPr lang="en-US" dirty="0" err="1" smtClean="0"/>
              <a:t>Ultem</a:t>
            </a:r>
            <a:r>
              <a:rPr lang="en-US" dirty="0" smtClean="0"/>
              <a:t> Support material</a:t>
            </a:r>
          </a:p>
          <a:p>
            <a:r>
              <a:rPr lang="en-US" dirty="0" smtClean="0"/>
              <a:t>0.060</a:t>
            </a:r>
            <a:r>
              <a:rPr lang="en-US" dirty="0"/>
              <a:t> </a:t>
            </a:r>
            <a:r>
              <a:rPr lang="en-US" dirty="0" smtClean="0"/>
              <a:t>inch thick Samples</a:t>
            </a:r>
          </a:p>
          <a:p>
            <a:r>
              <a:rPr lang="en-US" dirty="0" smtClean="0"/>
              <a:t>Printed in 3 orientations</a:t>
            </a:r>
          </a:p>
          <a:p>
            <a:pPr lvl="1"/>
            <a:r>
              <a:rPr lang="en-US" dirty="0" smtClean="0"/>
              <a:t>Flat (XY), Sideways (YZ), and Standing (ZX</a:t>
            </a:r>
            <a:r>
              <a:rPr lang="en-US" dirty="0" smtClean="0"/>
              <a:t>)</a:t>
            </a:r>
          </a:p>
          <a:p>
            <a:r>
              <a:rPr lang="en-US" dirty="0" smtClean="0"/>
              <a:t>Attempting to find worst-case scenario in order to simplify future testing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49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Printing Orientations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98" y="954088"/>
            <a:ext cx="5483115" cy="4761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6511" y="572101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XY-Direction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76582" y="5721010"/>
            <a:ext cx="220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YZ-Direction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39000" y="5715176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ZX Direction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12954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 orientations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0.10” slice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0.20” printing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68750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Ultem</a:t>
            </a:r>
            <a:r>
              <a:rPr lang="en-US" dirty="0" smtClean="0"/>
              <a:t> Support Material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1548828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32" y="1295400"/>
            <a:ext cx="1456936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95400"/>
            <a:ext cx="1567159" cy="434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814" y="56504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XY Direction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56504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YZ Direction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03279" y="56504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ZX Direction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921794"/>
            <a:ext cx="728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(Used as support material when printer is building with </a:t>
            </a:r>
            <a:r>
              <a:rPr lang="en-US" dirty="0" err="1" smtClean="0"/>
              <a:t>Ultem</a:t>
            </a:r>
            <a:r>
              <a:rPr lang="en-US" dirty="0" smtClean="0"/>
              <a:t> 9085)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8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403296"/>
              </p:ext>
            </p:extLst>
          </p:nvPr>
        </p:nvGraphicFramePr>
        <p:xfrm>
          <a:off x="237318" y="284943"/>
          <a:ext cx="8669364" cy="5658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10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845849"/>
              </p:ext>
            </p:extLst>
          </p:nvPr>
        </p:nvGraphicFramePr>
        <p:xfrm>
          <a:off x="237318" y="284943"/>
          <a:ext cx="8669364" cy="573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49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81287"/>
              </p:ext>
            </p:extLst>
          </p:nvPr>
        </p:nvGraphicFramePr>
        <p:xfrm>
          <a:off x="237318" y="284943"/>
          <a:ext cx="8669364" cy="573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37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99550"/>
              </p:ext>
            </p:extLst>
          </p:nvPr>
        </p:nvGraphicFramePr>
        <p:xfrm>
          <a:off x="237318" y="284943"/>
          <a:ext cx="8669364" cy="573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05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501536"/>
              </p:ext>
            </p:extLst>
          </p:nvPr>
        </p:nvGraphicFramePr>
        <p:xfrm>
          <a:off x="0" y="9144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286536"/>
              </p:ext>
            </p:extLst>
          </p:nvPr>
        </p:nvGraphicFramePr>
        <p:xfrm>
          <a:off x="4572000" y="9144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18616"/>
              </p:ext>
            </p:extLst>
          </p:nvPr>
        </p:nvGraphicFramePr>
        <p:xfrm>
          <a:off x="4572000" y="329184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35052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*All </a:t>
            </a:r>
            <a:r>
              <a:rPr lang="en-US" dirty="0" err="1" smtClean="0"/>
              <a:t>Ultem</a:t>
            </a:r>
            <a:r>
              <a:rPr lang="en-US" dirty="0" smtClean="0"/>
              <a:t> Support samples were allowed to self extinguish – above graph is percentage of samples with flame time &gt; 60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16635</TotalTime>
  <Words>342</Words>
  <Application>Microsoft Office PowerPoint</Application>
  <PresentationFormat>On-screen Show (4:3)</PresentationFormat>
  <Paragraphs>59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Good FAA Template</vt:lpstr>
      <vt:lpstr>1_Good FAA Template</vt:lpstr>
      <vt:lpstr>Vertical Bunsen Burner Testing of 3-D Printed Material</vt:lpstr>
      <vt:lpstr>Introduction</vt:lpstr>
      <vt:lpstr>Printing Orientations</vt:lpstr>
      <vt:lpstr>Ultem Support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Ultem Support vs. Nylon-12 Dripping</vt:lpstr>
      <vt:lpstr>Summary of Results and Future Work</vt:lpstr>
      <vt:lpstr>PowerPoint Presentation</vt:lpstr>
    </vt:vector>
  </TitlesOfParts>
  <Company>Federal Aviation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Rehn, Steven (FAA)</dc:creator>
  <cp:lastModifiedBy>Rehn, Steven (FAA)</cp:lastModifiedBy>
  <cp:revision>311</cp:revision>
  <dcterms:created xsi:type="dcterms:W3CDTF">2015-02-20T15:53:38Z</dcterms:created>
  <dcterms:modified xsi:type="dcterms:W3CDTF">2019-06-14T19:31:59Z</dcterms:modified>
</cp:coreProperties>
</file>