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429" r:id="rId5"/>
    <p:sldId id="427" r:id="rId6"/>
    <p:sldId id="428" r:id="rId7"/>
    <p:sldId id="436" r:id="rId8"/>
    <p:sldId id="440" r:id="rId9"/>
    <p:sldId id="437" r:id="rId10"/>
    <p:sldId id="441" r:id="rId11"/>
    <p:sldId id="443" r:id="rId12"/>
    <p:sldId id="442" r:id="rId13"/>
    <p:sldId id="444" r:id="rId14"/>
    <p:sldId id="448" r:id="rId15"/>
    <p:sldId id="449" r:id="rId16"/>
    <p:sldId id="445" r:id="rId17"/>
    <p:sldId id="447" r:id="rId18"/>
    <p:sldId id="446" r:id="rId19"/>
    <p:sldId id="433" r:id="rId20"/>
    <p:sldId id="420" r:id="rId21"/>
  </p:sldIdLst>
  <p:sldSz cx="12192000" cy="6858000"/>
  <p:notesSz cx="9906000" cy="6794500"/>
  <p:defaultTextStyle>
    <a:defPPr>
      <a:defRPr lang="de-DE"/>
    </a:defPPr>
    <a:lvl1pPr algn="ctr" rtl="0" fontAlgn="base">
      <a:lnSpc>
        <a:spcPct val="115000"/>
      </a:lnSpc>
      <a:spcBef>
        <a:spcPct val="0"/>
      </a:spcBef>
      <a:spcAft>
        <a:spcPct val="0"/>
      </a:spcAft>
      <a:defRPr sz="136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14898" algn="ctr" rtl="0" fontAlgn="base">
      <a:lnSpc>
        <a:spcPct val="115000"/>
      </a:lnSpc>
      <a:spcBef>
        <a:spcPct val="0"/>
      </a:spcBef>
      <a:spcAft>
        <a:spcPct val="0"/>
      </a:spcAft>
      <a:defRPr sz="136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829796" algn="ctr" rtl="0" fontAlgn="base">
      <a:lnSpc>
        <a:spcPct val="115000"/>
      </a:lnSpc>
      <a:spcBef>
        <a:spcPct val="0"/>
      </a:spcBef>
      <a:spcAft>
        <a:spcPct val="0"/>
      </a:spcAft>
      <a:defRPr sz="136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244695" algn="ctr" rtl="0" fontAlgn="base">
      <a:lnSpc>
        <a:spcPct val="115000"/>
      </a:lnSpc>
      <a:spcBef>
        <a:spcPct val="0"/>
      </a:spcBef>
      <a:spcAft>
        <a:spcPct val="0"/>
      </a:spcAft>
      <a:defRPr sz="136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659593" algn="ctr" rtl="0" fontAlgn="base">
      <a:lnSpc>
        <a:spcPct val="115000"/>
      </a:lnSpc>
      <a:spcBef>
        <a:spcPct val="0"/>
      </a:spcBef>
      <a:spcAft>
        <a:spcPct val="0"/>
      </a:spcAft>
      <a:defRPr sz="136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074491" algn="l" defTabSz="829796" rtl="0" eaLnBrk="1" latinLnBrk="0" hangingPunct="1">
      <a:defRPr sz="136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489390" algn="l" defTabSz="829796" rtl="0" eaLnBrk="1" latinLnBrk="0" hangingPunct="1">
      <a:defRPr sz="136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2904289" algn="l" defTabSz="829796" rtl="0" eaLnBrk="1" latinLnBrk="0" hangingPunct="1">
      <a:defRPr sz="136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319187" algn="l" defTabSz="829796" rtl="0" eaLnBrk="1" latinLnBrk="0" hangingPunct="1">
      <a:defRPr sz="136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9" orient="horz" pos="2160">
          <p15:clr>
            <a:srgbClr val="A4A3A4"/>
          </p15:clr>
        </p15:guide>
        <p15:guide id="10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14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clrMru>
    <a:srgbClr val="A4DF9E"/>
    <a:srgbClr val="50DE86"/>
    <a:srgbClr val="2CD86E"/>
    <a:srgbClr val="23BF5E"/>
    <a:srgbClr val="2BB792"/>
    <a:srgbClr val="7C878E"/>
    <a:srgbClr val="505150"/>
    <a:srgbClr val="00205B"/>
    <a:srgbClr val="B7C9D3"/>
    <a:srgbClr val="0085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82" autoAdjust="0"/>
    <p:restoredTop sz="94807" autoAdjust="0"/>
  </p:normalViewPr>
  <p:slideViewPr>
    <p:cSldViewPr showGuides="1">
      <p:cViewPr>
        <p:scale>
          <a:sx n="70" d="100"/>
          <a:sy n="70" d="100"/>
        </p:scale>
        <p:origin x="-72" y="-78"/>
      </p:cViewPr>
      <p:guideLst>
        <p:guide orient="horz" pos="4319"/>
        <p:guide pos="257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312"/>
    </p:cViewPr>
  </p:sorterViewPr>
  <p:notesViewPr>
    <p:cSldViewPr showGuides="1">
      <p:cViewPr varScale="1">
        <p:scale>
          <a:sx n="122" d="100"/>
          <a:sy n="122" d="100"/>
        </p:scale>
        <p:origin x="-2322" y="-108"/>
      </p:cViewPr>
      <p:guideLst>
        <p:guide orient="horz" pos="2140"/>
        <p:guide pos="312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1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sb6k9\Documents\Dokumente\EASA-FAA\FAA\Additive%20Manufacturing\Airbus%20infill%20specimens\Reports_Results\Results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sb6k9\Documents\Dokumente\EASA-FAA\FAA\Additive%20Manufacturing\Airbus%20infill%20specimens\Reports_Results\Results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sb6k9\Documents\Dokumente\EASA-FAA\FAA\Additive%20Manufacturing\Airbus%20infill%20specimens\Reports_Results\Results.xlsx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sb6k9\Documents\Dokumente\EASA-FAA\FAA\Additive%20Manufacturing\Airbus%20infill%20specimens\Reports_Results\Results.xlsx" TargetMode="External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sb6k9\Documents\Dokumente\EASA-FAA\FAA\Additive%20Manufacturing\Airbus%20infill%20specimens\Reports_Results\Results.xlsx" TargetMode="External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200"/>
            </a:pPr>
            <a:r>
              <a:rPr lang="en-GB" sz="3200"/>
              <a:t>12 s VBB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1702074685598221"/>
          <c:y val="0.12447928278628093"/>
          <c:w val="0.83477516852243694"/>
          <c:h val="0.71115585832669792"/>
        </c:manualLayout>
      </c:layout>
      <c:scatterChart>
        <c:scatterStyle val="lineMarker"/>
        <c:varyColors val="0"/>
        <c:ser>
          <c:idx val="0"/>
          <c:order val="0"/>
          <c:tx>
            <c:strRef>
              <c:f>Overview!$C$19</c:f>
              <c:strCache>
                <c:ptCount val="1"/>
                <c:pt idx="0">
                  <c:v>±45°, monolithic, 100 %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Overview!$O$19:$Q$19</c:f>
              <c:numCache>
                <c:formatCode>General</c:formatCode>
                <c:ptCount val="3"/>
                <c:pt idx="0">
                  <c:v>28</c:v>
                </c:pt>
                <c:pt idx="1">
                  <c:v>27</c:v>
                </c:pt>
                <c:pt idx="2">
                  <c:v>31</c:v>
                </c:pt>
              </c:numCache>
            </c:numRef>
          </c:xVal>
          <c:yVal>
            <c:numRef>
              <c:f>Overview!$T$19:$V$19</c:f>
              <c:numCache>
                <c:formatCode>General</c:formatCode>
                <c:ptCount val="3"/>
                <c:pt idx="0">
                  <c:v>2.2999999999999998</c:v>
                </c:pt>
                <c:pt idx="1">
                  <c:v>1.8</c:v>
                </c:pt>
                <c:pt idx="2">
                  <c:v>2.5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Overview!$C$11</c:f>
              <c:strCache>
                <c:ptCount val="1"/>
                <c:pt idx="0">
                  <c:v>±45°, monolithic, 52%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Overview!$O$11:$Q$11</c:f>
              <c:numCache>
                <c:formatCode>General</c:formatCode>
                <c:ptCount val="3"/>
                <c:pt idx="0">
                  <c:v>20</c:v>
                </c:pt>
                <c:pt idx="1">
                  <c:v>39</c:v>
                </c:pt>
                <c:pt idx="2">
                  <c:v>35</c:v>
                </c:pt>
              </c:numCache>
            </c:numRef>
          </c:xVal>
          <c:yVal>
            <c:numRef>
              <c:f>Overview!$T$11:$V$11</c:f>
              <c:numCache>
                <c:formatCode>General</c:formatCode>
                <c:ptCount val="3"/>
                <c:pt idx="0">
                  <c:v>6.2</c:v>
                </c:pt>
                <c:pt idx="1">
                  <c:v>9.6</c:v>
                </c:pt>
                <c:pt idx="2">
                  <c:v>5.6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Overview!$C$15</c:f>
              <c:strCache>
                <c:ptCount val="1"/>
                <c:pt idx="0">
                  <c:v>±45°, monolithic, 33%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  <c:spPr>
              <a:solidFill>
                <a:schemeClr val="accent3">
                  <a:lumMod val="75000"/>
                </a:schemeClr>
              </a:solidFill>
            </c:spPr>
          </c:marker>
          <c:xVal>
            <c:numRef>
              <c:f>Overview!$O$15:$Q$15</c:f>
              <c:numCache>
                <c:formatCode>General</c:formatCode>
                <c:ptCount val="3"/>
                <c:pt idx="0">
                  <c:v>55</c:v>
                </c:pt>
                <c:pt idx="1">
                  <c:v>85</c:v>
                </c:pt>
                <c:pt idx="2">
                  <c:v>72</c:v>
                </c:pt>
              </c:numCache>
            </c:numRef>
          </c:xVal>
          <c:yVal>
            <c:numRef>
              <c:f>Overview!$T$15:$V$15</c:f>
              <c:numCache>
                <c:formatCode>General</c:formatCode>
                <c:ptCount val="3"/>
                <c:pt idx="0">
                  <c:v>10</c:v>
                </c:pt>
                <c:pt idx="1">
                  <c:v>14.7</c:v>
                </c:pt>
                <c:pt idx="2">
                  <c:v>4.8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101568"/>
        <c:axId val="54949760"/>
      </c:scatterChart>
      <c:valAx>
        <c:axId val="43101568"/>
        <c:scaling>
          <c:orientation val="minMax"/>
          <c:max val="203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GB" sz="2000"/>
                  <a:t>Burn length / mm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54949760"/>
        <c:crosses val="autoZero"/>
        <c:crossBetween val="midCat"/>
      </c:valAx>
      <c:valAx>
        <c:axId val="54949760"/>
        <c:scaling>
          <c:orientation val="minMax"/>
          <c:max val="1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GB" sz="2000"/>
                  <a:t>After flame time / 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4310156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2396784092372073"/>
          <c:y val="0.13931395448481501"/>
          <c:w val="0.43099486826670985"/>
          <c:h val="0.29688353986952493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200"/>
            </a:pPr>
            <a:r>
              <a:rPr lang="en-GB" sz="3200"/>
              <a:t>60 s VBB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6951923076923076"/>
          <c:y val="0.12447928278628093"/>
          <c:w val="0.76843827543424315"/>
          <c:h val="0.71115585832669792"/>
        </c:manualLayout>
      </c:layout>
      <c:scatterChart>
        <c:scatterStyle val="lineMarker"/>
        <c:varyColors val="0"/>
        <c:ser>
          <c:idx val="0"/>
          <c:order val="0"/>
          <c:tx>
            <c:strRef>
              <c:f>Overview!$C$19</c:f>
              <c:strCache>
                <c:ptCount val="1"/>
                <c:pt idx="0">
                  <c:v>±45°, monolithic, 100 %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Overview!$H$19:$J$19</c:f>
              <c:numCache>
                <c:formatCode>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xVal>
          <c:yVal>
            <c:numRef>
              <c:f>Overview!$M$20:$O$20</c:f>
              <c:numCache>
                <c:formatCode>General</c:formatCode>
                <c:ptCount val="3"/>
                <c:pt idx="0">
                  <c:v>48</c:v>
                </c:pt>
                <c:pt idx="1">
                  <c:v>50</c:v>
                </c:pt>
                <c:pt idx="2">
                  <c:v>53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Overview!$C$11</c:f>
              <c:strCache>
                <c:ptCount val="1"/>
                <c:pt idx="0">
                  <c:v>±45°, monolithic, 52%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Overview!$H$11:$J$11</c:f>
              <c:numCache>
                <c:formatCode>0%</c:formatCode>
                <c:ptCount val="3"/>
                <c:pt idx="0">
                  <c:v>0.51881720430107525</c:v>
                </c:pt>
                <c:pt idx="1">
                  <c:v>0.51881720430107525</c:v>
                </c:pt>
                <c:pt idx="2">
                  <c:v>0.51881720430107525</c:v>
                </c:pt>
              </c:numCache>
            </c:numRef>
          </c:xVal>
          <c:yVal>
            <c:numRef>
              <c:f>Overview!$M$12:$O$12</c:f>
              <c:numCache>
                <c:formatCode>General</c:formatCode>
                <c:ptCount val="3"/>
                <c:pt idx="0">
                  <c:v>48</c:v>
                </c:pt>
                <c:pt idx="1">
                  <c:v>65</c:v>
                </c:pt>
                <c:pt idx="2">
                  <c:v>69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Overview!$C$15</c:f>
              <c:strCache>
                <c:ptCount val="1"/>
                <c:pt idx="0">
                  <c:v>±45°, monolithic, 33%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  <c:spPr>
              <a:solidFill>
                <a:schemeClr val="accent3">
                  <a:lumMod val="75000"/>
                </a:schemeClr>
              </a:solidFill>
            </c:spPr>
          </c:marker>
          <c:xVal>
            <c:numRef>
              <c:f>Overview!$H$15:$J$15</c:f>
              <c:numCache>
                <c:formatCode>0%</c:formatCode>
                <c:ptCount val="3"/>
                <c:pt idx="0">
                  <c:v>0.32795698924731176</c:v>
                </c:pt>
                <c:pt idx="1">
                  <c:v>0.32795698924731176</c:v>
                </c:pt>
                <c:pt idx="2">
                  <c:v>0.32795698924731176</c:v>
                </c:pt>
              </c:numCache>
            </c:numRef>
          </c:xVal>
          <c:yVal>
            <c:numRef>
              <c:f>Overview!$M$16:$O$16</c:f>
              <c:numCache>
                <c:formatCode>General</c:formatCode>
                <c:ptCount val="3"/>
                <c:pt idx="0">
                  <c:v>85</c:v>
                </c:pt>
                <c:pt idx="1">
                  <c:v>93</c:v>
                </c:pt>
                <c:pt idx="2">
                  <c:v>88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Overview!$C$39</c:f>
              <c:strCache>
                <c:ptCount val="1"/>
                <c:pt idx="0">
                  <c:v>±45°,sandwich, 77%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Overview!$H$39:$J$39</c:f>
              <c:numCache>
                <c:formatCode>0%</c:formatCode>
                <c:ptCount val="3"/>
                <c:pt idx="0">
                  <c:v>0.77419354838709675</c:v>
                </c:pt>
                <c:pt idx="1">
                  <c:v>0.77419354838709675</c:v>
                </c:pt>
                <c:pt idx="2">
                  <c:v>0.77419354838709675</c:v>
                </c:pt>
              </c:numCache>
            </c:numRef>
          </c:xVal>
          <c:yVal>
            <c:numRef>
              <c:f>Overview!$M$40:$O$40</c:f>
              <c:numCache>
                <c:formatCode>General</c:formatCode>
                <c:ptCount val="3"/>
                <c:pt idx="0">
                  <c:v>96</c:v>
                </c:pt>
                <c:pt idx="1">
                  <c:v>105</c:v>
                </c:pt>
                <c:pt idx="2">
                  <c:v>102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Overview!$C$27</c:f>
              <c:strCache>
                <c:ptCount val="1"/>
                <c:pt idx="0">
                  <c:v>±45°, sandwich, 88%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Overview!$H$27:$J$27</c:f>
              <c:numCache>
                <c:formatCode>0%</c:formatCode>
                <c:ptCount val="3"/>
                <c:pt idx="0">
                  <c:v>0.88172043010752676</c:v>
                </c:pt>
                <c:pt idx="1">
                  <c:v>0.88172043010752676</c:v>
                </c:pt>
                <c:pt idx="2">
                  <c:v>0.88172043010752676</c:v>
                </c:pt>
              </c:numCache>
            </c:numRef>
          </c:xVal>
          <c:yVal>
            <c:numRef>
              <c:f>Overview!$M$28:$O$28</c:f>
              <c:numCache>
                <c:formatCode>General</c:formatCode>
                <c:ptCount val="3"/>
                <c:pt idx="0">
                  <c:v>86</c:v>
                </c:pt>
                <c:pt idx="1">
                  <c:v>81</c:v>
                </c:pt>
                <c:pt idx="2">
                  <c:v>94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Overview!$C$35</c:f>
              <c:strCache>
                <c:ptCount val="1"/>
                <c:pt idx="0">
                  <c:v>±45°, sandwich, 67%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Overview!$H$35:$J$35</c:f>
              <c:numCache>
                <c:formatCode>0%</c:formatCode>
                <c:ptCount val="3"/>
                <c:pt idx="0">
                  <c:v>0.66666666666666663</c:v>
                </c:pt>
                <c:pt idx="1">
                  <c:v>0.66666666666666663</c:v>
                </c:pt>
                <c:pt idx="2">
                  <c:v>0.66666666666666663</c:v>
                </c:pt>
              </c:numCache>
            </c:numRef>
          </c:xVal>
          <c:yVal>
            <c:numRef>
              <c:f>Overview!$M$36:$O$36</c:f>
              <c:numCache>
                <c:formatCode>General</c:formatCode>
                <c:ptCount val="3"/>
                <c:pt idx="0">
                  <c:v>98</c:v>
                </c:pt>
                <c:pt idx="1">
                  <c:v>99</c:v>
                </c:pt>
                <c:pt idx="2">
                  <c:v>102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Overview!$C$23</c:f>
              <c:strCache>
                <c:ptCount val="1"/>
                <c:pt idx="0">
                  <c:v>±45°, sandwich, 89%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Overview!$H$23:$J$23</c:f>
              <c:numCache>
                <c:formatCode>0%</c:formatCode>
                <c:ptCount val="3"/>
                <c:pt idx="0">
                  <c:v>0.88978494623655913</c:v>
                </c:pt>
                <c:pt idx="1">
                  <c:v>0.88978494623655913</c:v>
                </c:pt>
                <c:pt idx="2">
                  <c:v>0.88978494623655913</c:v>
                </c:pt>
              </c:numCache>
            </c:numRef>
          </c:xVal>
          <c:yVal>
            <c:numRef>
              <c:f>Overview!$M$24:$O$24</c:f>
              <c:numCache>
                <c:formatCode>General</c:formatCode>
                <c:ptCount val="3"/>
                <c:pt idx="0">
                  <c:v>81</c:v>
                </c:pt>
                <c:pt idx="1">
                  <c:v>92</c:v>
                </c:pt>
                <c:pt idx="2">
                  <c:v>78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Overview!$C$3</c:f>
              <c:strCache>
                <c:ptCount val="1"/>
                <c:pt idx="0">
                  <c:v>triangle, monolithic, 31%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7"/>
            <c:spPr>
              <a:solidFill>
                <a:schemeClr val="accent3">
                  <a:lumMod val="75000"/>
                </a:schemeClr>
              </a:solidFill>
            </c:spPr>
          </c:marker>
          <c:xVal>
            <c:numRef>
              <c:f>Overview!$H$3:$J$3</c:f>
              <c:numCache>
                <c:formatCode>0%</c:formatCode>
                <c:ptCount val="3"/>
                <c:pt idx="0">
                  <c:v>0.30645161290322581</c:v>
                </c:pt>
                <c:pt idx="1">
                  <c:v>0.30645161290322581</c:v>
                </c:pt>
                <c:pt idx="2">
                  <c:v>0.30645161290322581</c:v>
                </c:pt>
              </c:numCache>
            </c:numRef>
          </c:xVal>
          <c:yVal>
            <c:numRef>
              <c:f>Overview!$M$4:$O$4</c:f>
              <c:numCache>
                <c:formatCode>General</c:formatCode>
                <c:ptCount val="3"/>
                <c:pt idx="0">
                  <c:v>102</c:v>
                </c:pt>
                <c:pt idx="1">
                  <c:v>91</c:v>
                </c:pt>
                <c:pt idx="2">
                  <c:v>89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Overview!$C$7</c:f>
              <c:strCache>
                <c:ptCount val="1"/>
                <c:pt idx="0">
                  <c:v>tube, monolithic, 32%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17"/>
            <c:spPr>
              <a:solidFill>
                <a:schemeClr val="accent3">
                  <a:lumMod val="75000"/>
                </a:schemeClr>
              </a:solidFill>
            </c:spPr>
          </c:marker>
          <c:xVal>
            <c:numRef>
              <c:f>Overview!$H$7:$J$7</c:f>
              <c:numCache>
                <c:formatCode>0%</c:formatCode>
                <c:ptCount val="3"/>
                <c:pt idx="0">
                  <c:v>0.31720430107526881</c:v>
                </c:pt>
                <c:pt idx="1">
                  <c:v>0.31720430107526881</c:v>
                </c:pt>
                <c:pt idx="2">
                  <c:v>0.31720430107526881</c:v>
                </c:pt>
              </c:numCache>
            </c:numRef>
          </c:xVal>
          <c:yVal>
            <c:numRef>
              <c:f>Overview!$M$8:$O$8</c:f>
              <c:numCache>
                <c:formatCode>General</c:formatCode>
                <c:ptCount val="3"/>
                <c:pt idx="0">
                  <c:v>85</c:v>
                </c:pt>
                <c:pt idx="1">
                  <c:v>91</c:v>
                </c:pt>
                <c:pt idx="2">
                  <c:v>95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561600"/>
        <c:axId val="49563904"/>
      </c:scatterChart>
      <c:valAx>
        <c:axId val="49561600"/>
        <c:scaling>
          <c:orientation val="minMax"/>
          <c:max val="1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GB" sz="2000"/>
                  <a:t>Infill / %</a:t>
                </a:r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49563904"/>
        <c:crosses val="autoZero"/>
        <c:crossBetween val="midCat"/>
      </c:valAx>
      <c:valAx>
        <c:axId val="49563904"/>
        <c:scaling>
          <c:orientation val="minMax"/>
          <c:max val="152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GB" sz="2000"/>
                  <a:t>Burn length / mm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49561600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200"/>
            </a:pPr>
            <a:r>
              <a:rPr lang="en-GB" sz="3200"/>
              <a:t>60 s VBB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447628894403088"/>
          <c:y val="0.12447928278628093"/>
          <c:w val="0.79319461676316516"/>
          <c:h val="0.71115585832669792"/>
        </c:manualLayout>
      </c:layout>
      <c:scatterChart>
        <c:scatterStyle val="lineMarker"/>
        <c:varyColors val="0"/>
        <c:ser>
          <c:idx val="0"/>
          <c:order val="0"/>
          <c:tx>
            <c:strRef>
              <c:f>Overview!$C$19</c:f>
              <c:strCache>
                <c:ptCount val="1"/>
                <c:pt idx="0">
                  <c:v>±45°, monolithic, 100 %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Overview!$H$19:$J$19</c:f>
              <c:numCache>
                <c:formatCode>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xVal>
          <c:yVal>
            <c:numRef>
              <c:f>Overview!$R$20:$T$20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Overview!$C$11</c:f>
              <c:strCache>
                <c:ptCount val="1"/>
                <c:pt idx="0">
                  <c:v>±45°, monolithic, 52%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Overview!$H$11:$J$11</c:f>
              <c:numCache>
                <c:formatCode>0%</c:formatCode>
                <c:ptCount val="3"/>
                <c:pt idx="0">
                  <c:v>0.51881720430107525</c:v>
                </c:pt>
                <c:pt idx="1">
                  <c:v>0.51881720430107525</c:v>
                </c:pt>
                <c:pt idx="2">
                  <c:v>0.51881720430107525</c:v>
                </c:pt>
              </c:numCache>
            </c:numRef>
          </c:xVal>
          <c:yVal>
            <c:numRef>
              <c:f>Overview!$R$12:$T$12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Overview!$C$15</c:f>
              <c:strCache>
                <c:ptCount val="1"/>
                <c:pt idx="0">
                  <c:v>±45°, monolithic, 33%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  <c:spPr>
              <a:solidFill>
                <a:schemeClr val="accent3">
                  <a:lumMod val="75000"/>
                </a:schemeClr>
              </a:solidFill>
            </c:spPr>
          </c:marker>
          <c:xVal>
            <c:numRef>
              <c:f>Overview!$H$15:$J$15</c:f>
              <c:numCache>
                <c:formatCode>0%</c:formatCode>
                <c:ptCount val="3"/>
                <c:pt idx="0">
                  <c:v>0.32795698924731176</c:v>
                </c:pt>
                <c:pt idx="1">
                  <c:v>0.32795698924731176</c:v>
                </c:pt>
                <c:pt idx="2">
                  <c:v>0.32795698924731176</c:v>
                </c:pt>
              </c:numCache>
            </c:numRef>
          </c:xVal>
          <c:yVal>
            <c:numRef>
              <c:f>Overview!$R$16:$T$16</c:f>
              <c:numCache>
                <c:formatCode>General</c:formatCode>
                <c:ptCount val="3"/>
                <c:pt idx="0">
                  <c:v>0</c:v>
                </c:pt>
                <c:pt idx="1">
                  <c:v>1.8</c:v>
                </c:pt>
                <c:pt idx="2">
                  <c:v>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Overview!$C$39</c:f>
              <c:strCache>
                <c:ptCount val="1"/>
                <c:pt idx="0">
                  <c:v>±45°,sandwich, 77%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Overview!$H$39:$J$39</c:f>
              <c:numCache>
                <c:formatCode>0%</c:formatCode>
                <c:ptCount val="3"/>
                <c:pt idx="0">
                  <c:v>0.77419354838709675</c:v>
                </c:pt>
                <c:pt idx="1">
                  <c:v>0.77419354838709675</c:v>
                </c:pt>
                <c:pt idx="2">
                  <c:v>0.77419354838709675</c:v>
                </c:pt>
              </c:numCache>
            </c:numRef>
          </c:xVal>
          <c:yVal>
            <c:numRef>
              <c:f>Overview!$R$40:$T$40</c:f>
              <c:numCache>
                <c:formatCode>General</c:formatCode>
                <c:ptCount val="3"/>
                <c:pt idx="0">
                  <c:v>2.5</c:v>
                </c:pt>
                <c:pt idx="1">
                  <c:v>0</c:v>
                </c:pt>
                <c:pt idx="2">
                  <c:v>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Overview!$C$27</c:f>
              <c:strCache>
                <c:ptCount val="1"/>
                <c:pt idx="0">
                  <c:v>±45°, sandwich, 88%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Overview!#REF!</c:f>
            </c:numRef>
          </c:xVal>
          <c:yVal>
            <c:numRef>
              <c:f>Overview!$U$28</c:f>
              <c:numCache>
                <c:formatCode>#,#00</c:formatCode>
                <c:ptCount val="1"/>
                <c:pt idx="0">
                  <c:v>0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Overview!$C$35</c:f>
              <c:strCache>
                <c:ptCount val="1"/>
                <c:pt idx="0">
                  <c:v>±45°, sandwich, 67%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Overview!$H$35:$J$35</c:f>
              <c:numCache>
                <c:formatCode>0%</c:formatCode>
                <c:ptCount val="3"/>
                <c:pt idx="0">
                  <c:v>0.66666666666666663</c:v>
                </c:pt>
                <c:pt idx="1">
                  <c:v>0.66666666666666663</c:v>
                </c:pt>
                <c:pt idx="2">
                  <c:v>0.66666666666666663</c:v>
                </c:pt>
              </c:numCache>
            </c:numRef>
          </c:xVal>
          <c:yVal>
            <c:numRef>
              <c:f>Overview!$R$36:$T$36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Overview!$C$23</c:f>
              <c:strCache>
                <c:ptCount val="1"/>
                <c:pt idx="0">
                  <c:v>±45°, sandwich, 89%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Overview!$H$23:$J$23</c:f>
              <c:numCache>
                <c:formatCode>0%</c:formatCode>
                <c:ptCount val="3"/>
                <c:pt idx="0">
                  <c:v>0.88978494623655913</c:v>
                </c:pt>
                <c:pt idx="1">
                  <c:v>0.88978494623655913</c:v>
                </c:pt>
                <c:pt idx="2">
                  <c:v>0.88978494623655913</c:v>
                </c:pt>
              </c:numCache>
            </c:numRef>
          </c:xVal>
          <c:yVal>
            <c:numRef>
              <c:f>Overview!$R$24:$T$24</c:f>
              <c:numCache>
                <c:formatCode>General</c:formatCode>
                <c:ptCount val="3"/>
                <c:pt idx="0">
                  <c:v>3.1</c:v>
                </c:pt>
                <c:pt idx="1">
                  <c:v>2.5</c:v>
                </c:pt>
                <c:pt idx="2">
                  <c:v>0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Overview!$C$3</c:f>
              <c:strCache>
                <c:ptCount val="1"/>
                <c:pt idx="0">
                  <c:v>triangle, monolithic, 31%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7"/>
            <c:spPr>
              <a:solidFill>
                <a:schemeClr val="accent3">
                  <a:lumMod val="75000"/>
                </a:schemeClr>
              </a:solidFill>
            </c:spPr>
          </c:marker>
          <c:xVal>
            <c:numRef>
              <c:f>Overview!$H$3:$J$3</c:f>
              <c:numCache>
                <c:formatCode>0%</c:formatCode>
                <c:ptCount val="3"/>
                <c:pt idx="0">
                  <c:v>0.30645161290322581</c:v>
                </c:pt>
                <c:pt idx="1">
                  <c:v>0.30645161290322581</c:v>
                </c:pt>
                <c:pt idx="2">
                  <c:v>0.30645161290322581</c:v>
                </c:pt>
              </c:numCache>
            </c:numRef>
          </c:xVal>
          <c:yVal>
            <c:numRef>
              <c:f>Overview!$R$4:$T$4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Overview!$C$7</c:f>
              <c:strCache>
                <c:ptCount val="1"/>
                <c:pt idx="0">
                  <c:v>tube, monolithic, 32%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17"/>
            <c:spPr>
              <a:solidFill>
                <a:schemeClr val="accent3">
                  <a:lumMod val="75000"/>
                </a:schemeClr>
              </a:solidFill>
            </c:spPr>
          </c:marker>
          <c:xVal>
            <c:numRef>
              <c:f>Overview!$H$7:$J$7</c:f>
              <c:numCache>
                <c:formatCode>0%</c:formatCode>
                <c:ptCount val="3"/>
                <c:pt idx="0">
                  <c:v>0.31720430107526881</c:v>
                </c:pt>
                <c:pt idx="1">
                  <c:v>0.31720430107526881</c:v>
                </c:pt>
                <c:pt idx="2">
                  <c:v>0.31720430107526881</c:v>
                </c:pt>
              </c:numCache>
            </c:numRef>
          </c:xVal>
          <c:yVal>
            <c:numRef>
              <c:f>Overview!$R$8:$T$8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684864"/>
        <c:axId val="49687168"/>
      </c:scatterChart>
      <c:valAx>
        <c:axId val="49684864"/>
        <c:scaling>
          <c:orientation val="minMax"/>
          <c:max val="1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GB" sz="2000"/>
                  <a:t>Infill / %</a:t>
                </a:r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49687168"/>
        <c:crosses val="autoZero"/>
        <c:crossBetween val="midCat"/>
      </c:valAx>
      <c:valAx>
        <c:axId val="49687168"/>
        <c:scaling>
          <c:orientation val="minMax"/>
          <c:max val="1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GB" sz="2000"/>
                  <a:t>After flame time / 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49684864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200"/>
            </a:pPr>
            <a:r>
              <a:rPr lang="en-GB" sz="3200"/>
              <a:t>12 s VBB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1702074685598221"/>
          <c:y val="0.12447928278628093"/>
          <c:w val="0.83477516852243694"/>
          <c:h val="0.71115585832669792"/>
        </c:manualLayout>
      </c:layout>
      <c:scatterChart>
        <c:scatterStyle val="lineMarker"/>
        <c:varyColors val="0"/>
        <c:ser>
          <c:idx val="0"/>
          <c:order val="0"/>
          <c:tx>
            <c:strRef>
              <c:f>Overview!$C$19</c:f>
              <c:strCache>
                <c:ptCount val="1"/>
                <c:pt idx="0">
                  <c:v>±45°, monolithic, 100 %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Overview!$O$19:$Q$19</c:f>
              <c:numCache>
                <c:formatCode>General</c:formatCode>
                <c:ptCount val="3"/>
                <c:pt idx="0">
                  <c:v>28</c:v>
                </c:pt>
                <c:pt idx="1">
                  <c:v>27</c:v>
                </c:pt>
                <c:pt idx="2">
                  <c:v>31</c:v>
                </c:pt>
              </c:numCache>
            </c:numRef>
          </c:xVal>
          <c:yVal>
            <c:numRef>
              <c:f>Overview!$T$19:$V$19</c:f>
              <c:numCache>
                <c:formatCode>General</c:formatCode>
                <c:ptCount val="3"/>
                <c:pt idx="0">
                  <c:v>2.2999999999999998</c:v>
                </c:pt>
                <c:pt idx="1">
                  <c:v>1.8</c:v>
                </c:pt>
                <c:pt idx="2">
                  <c:v>2.5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Overview!$C$11</c:f>
              <c:strCache>
                <c:ptCount val="1"/>
                <c:pt idx="0">
                  <c:v>±45°, monolithic, 52%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Overview!$O$11:$Q$11</c:f>
              <c:numCache>
                <c:formatCode>General</c:formatCode>
                <c:ptCount val="3"/>
                <c:pt idx="0">
                  <c:v>20</c:v>
                </c:pt>
                <c:pt idx="1">
                  <c:v>39</c:v>
                </c:pt>
                <c:pt idx="2">
                  <c:v>35</c:v>
                </c:pt>
              </c:numCache>
            </c:numRef>
          </c:xVal>
          <c:yVal>
            <c:numRef>
              <c:f>Overview!$T$11:$V$11</c:f>
              <c:numCache>
                <c:formatCode>General</c:formatCode>
                <c:ptCount val="3"/>
                <c:pt idx="0">
                  <c:v>6.2</c:v>
                </c:pt>
                <c:pt idx="1">
                  <c:v>9.6</c:v>
                </c:pt>
                <c:pt idx="2">
                  <c:v>5.6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Overview!$C$15</c:f>
              <c:strCache>
                <c:ptCount val="1"/>
                <c:pt idx="0">
                  <c:v>±45°, monolithic, 33%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  <c:spPr>
              <a:solidFill>
                <a:schemeClr val="accent3">
                  <a:lumMod val="75000"/>
                </a:schemeClr>
              </a:solidFill>
            </c:spPr>
          </c:marker>
          <c:xVal>
            <c:numRef>
              <c:f>Overview!$O$15:$Q$15</c:f>
              <c:numCache>
                <c:formatCode>General</c:formatCode>
                <c:ptCount val="3"/>
                <c:pt idx="0">
                  <c:v>55</c:v>
                </c:pt>
                <c:pt idx="1">
                  <c:v>85</c:v>
                </c:pt>
                <c:pt idx="2">
                  <c:v>72</c:v>
                </c:pt>
              </c:numCache>
            </c:numRef>
          </c:xVal>
          <c:yVal>
            <c:numRef>
              <c:f>Overview!$T$15:$V$15</c:f>
              <c:numCache>
                <c:formatCode>General</c:formatCode>
                <c:ptCount val="3"/>
                <c:pt idx="0">
                  <c:v>10</c:v>
                </c:pt>
                <c:pt idx="1">
                  <c:v>14.7</c:v>
                </c:pt>
                <c:pt idx="2">
                  <c:v>4.8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Overview!$C$7</c:f>
              <c:strCache>
                <c:ptCount val="1"/>
                <c:pt idx="0">
                  <c:v>tube, monolithic, 32%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17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</c:spPr>
          </c:marker>
          <c:xVal>
            <c:numRef>
              <c:f>(Overview!$O$7;Overview!$P$7;Overview!$Q$7)</c:f>
              <c:numCache>
                <c:formatCode>General</c:formatCode>
                <c:ptCount val="3"/>
                <c:pt idx="0">
                  <c:v>84</c:v>
                </c:pt>
                <c:pt idx="1">
                  <c:v>87</c:v>
                </c:pt>
                <c:pt idx="2">
                  <c:v>86</c:v>
                </c:pt>
              </c:numCache>
            </c:numRef>
          </c:xVal>
          <c:yVal>
            <c:numRef>
              <c:f>(Overview!$T$7;Overview!$U$7;Overview!$V$7)</c:f>
              <c:numCache>
                <c:formatCode>General</c:formatCode>
                <c:ptCount val="3"/>
                <c:pt idx="0">
                  <c:v>8.8000000000000007</c:v>
                </c:pt>
                <c:pt idx="1">
                  <c:v>8.8000000000000007</c:v>
                </c:pt>
                <c:pt idx="2">
                  <c:v>6.5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Overview!$C$3</c:f>
              <c:strCache>
                <c:ptCount val="1"/>
                <c:pt idx="0">
                  <c:v>triangle, monolithic, 31%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7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</c:spPr>
          </c:marker>
          <c:xVal>
            <c:numRef>
              <c:f>Overview!$O$3:$Q$3</c:f>
              <c:numCache>
                <c:formatCode>General</c:formatCode>
                <c:ptCount val="3"/>
                <c:pt idx="0">
                  <c:v>70</c:v>
                </c:pt>
                <c:pt idx="1">
                  <c:v>86</c:v>
                </c:pt>
                <c:pt idx="2">
                  <c:v>72</c:v>
                </c:pt>
              </c:numCache>
            </c:numRef>
          </c:xVal>
          <c:yVal>
            <c:numRef>
              <c:f>Overview!$T$3:$V$3</c:f>
              <c:numCache>
                <c:formatCode>General</c:formatCode>
                <c:ptCount val="3"/>
                <c:pt idx="0">
                  <c:v>4</c:v>
                </c:pt>
                <c:pt idx="1">
                  <c:v>10.7</c:v>
                </c:pt>
                <c:pt idx="2">
                  <c:v>5.4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108672"/>
        <c:axId val="48110976"/>
      </c:scatterChart>
      <c:valAx>
        <c:axId val="48108672"/>
        <c:scaling>
          <c:orientation val="minMax"/>
          <c:max val="203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GB" sz="2000"/>
                  <a:t>Burn length / mm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48110976"/>
        <c:crosses val="autoZero"/>
        <c:crossBetween val="midCat"/>
      </c:valAx>
      <c:valAx>
        <c:axId val="48110976"/>
        <c:scaling>
          <c:orientation val="minMax"/>
          <c:max val="1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GB" sz="2000"/>
                  <a:t>After flame time / 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4810867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7808390253140851"/>
          <c:y val="0.13931395448481501"/>
          <c:w val="0.37687880665902201"/>
          <c:h val="0.53250550601358604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200"/>
            </a:pPr>
            <a:r>
              <a:rPr lang="en-GB" sz="3200"/>
              <a:t>60 s VBB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1702074685598221"/>
          <c:y val="0.12447928278628093"/>
          <c:w val="0.83477516852243694"/>
          <c:h val="0.71115585832669792"/>
        </c:manualLayout>
      </c:layout>
      <c:scatterChart>
        <c:scatterStyle val="lineMarker"/>
        <c:varyColors val="0"/>
        <c:ser>
          <c:idx val="0"/>
          <c:order val="0"/>
          <c:tx>
            <c:strRef>
              <c:f>Overview!$C$19</c:f>
              <c:strCache>
                <c:ptCount val="1"/>
                <c:pt idx="0">
                  <c:v>±45°, monolithic, 100 %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Overview!$M$20:$O$20</c:f>
              <c:numCache>
                <c:formatCode>General</c:formatCode>
                <c:ptCount val="3"/>
                <c:pt idx="0">
                  <c:v>48</c:v>
                </c:pt>
                <c:pt idx="1">
                  <c:v>50</c:v>
                </c:pt>
                <c:pt idx="2">
                  <c:v>53</c:v>
                </c:pt>
              </c:numCache>
            </c:numRef>
          </c:xVal>
          <c:yVal>
            <c:numRef>
              <c:f>Overview!$R$20:$T$20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Overview!$C$11</c:f>
              <c:strCache>
                <c:ptCount val="1"/>
                <c:pt idx="0">
                  <c:v>±45°, monolithic, 52%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Overview!$M$12:$O$12</c:f>
              <c:numCache>
                <c:formatCode>General</c:formatCode>
                <c:ptCount val="3"/>
                <c:pt idx="0">
                  <c:v>48</c:v>
                </c:pt>
                <c:pt idx="1">
                  <c:v>65</c:v>
                </c:pt>
                <c:pt idx="2">
                  <c:v>69</c:v>
                </c:pt>
              </c:numCache>
            </c:numRef>
          </c:xVal>
          <c:yVal>
            <c:numRef>
              <c:f>Overview!$R$12:$T$12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Overview!$C$15</c:f>
              <c:strCache>
                <c:ptCount val="1"/>
                <c:pt idx="0">
                  <c:v>±45°, monolithic, 33%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  <c:spPr>
              <a:solidFill>
                <a:schemeClr val="accent3">
                  <a:lumMod val="75000"/>
                </a:schemeClr>
              </a:solidFill>
            </c:spPr>
          </c:marker>
          <c:xVal>
            <c:numRef>
              <c:f>Overview!$M$16:$O$16</c:f>
              <c:numCache>
                <c:formatCode>General</c:formatCode>
                <c:ptCount val="3"/>
                <c:pt idx="0">
                  <c:v>85</c:v>
                </c:pt>
                <c:pt idx="1">
                  <c:v>93</c:v>
                </c:pt>
                <c:pt idx="2">
                  <c:v>88</c:v>
                </c:pt>
              </c:numCache>
            </c:numRef>
          </c:xVal>
          <c:yVal>
            <c:numRef>
              <c:f>Overview!$R$16:$T$16</c:f>
              <c:numCache>
                <c:formatCode>General</c:formatCode>
                <c:ptCount val="3"/>
                <c:pt idx="0">
                  <c:v>0</c:v>
                </c:pt>
                <c:pt idx="1">
                  <c:v>1.8</c:v>
                </c:pt>
                <c:pt idx="2">
                  <c:v>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Overview!$C$7</c:f>
              <c:strCache>
                <c:ptCount val="1"/>
                <c:pt idx="0">
                  <c:v>tube, monolithic, 32%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17"/>
            <c:spPr>
              <a:solidFill>
                <a:srgbClr val="9BBB59">
                  <a:lumMod val="75000"/>
                </a:srgbClr>
              </a:solidFill>
              <a:ln>
                <a:noFill/>
              </a:ln>
            </c:spPr>
          </c:marker>
          <c:xVal>
            <c:numRef>
              <c:f>Overview!$M$8:$O$8</c:f>
              <c:numCache>
                <c:formatCode>General</c:formatCode>
                <c:ptCount val="3"/>
                <c:pt idx="0">
                  <c:v>85</c:v>
                </c:pt>
                <c:pt idx="1">
                  <c:v>91</c:v>
                </c:pt>
                <c:pt idx="2">
                  <c:v>95</c:v>
                </c:pt>
              </c:numCache>
            </c:numRef>
          </c:xVal>
          <c:yVal>
            <c:numRef>
              <c:f>Overview!$R$8:$T$8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Overview!$C$3</c:f>
              <c:strCache>
                <c:ptCount val="1"/>
                <c:pt idx="0">
                  <c:v>triangle, monolithic, 31%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7"/>
            <c:spPr>
              <a:solidFill>
                <a:srgbClr val="9BBB59">
                  <a:lumMod val="75000"/>
                </a:srgbClr>
              </a:solidFill>
              <a:ln>
                <a:noFill/>
              </a:ln>
            </c:spPr>
          </c:marker>
          <c:xVal>
            <c:numRef>
              <c:f>Overview!$M$4:$O$4</c:f>
              <c:numCache>
                <c:formatCode>General</c:formatCode>
                <c:ptCount val="3"/>
                <c:pt idx="0">
                  <c:v>102</c:v>
                </c:pt>
                <c:pt idx="1">
                  <c:v>91</c:v>
                </c:pt>
                <c:pt idx="2">
                  <c:v>89</c:v>
                </c:pt>
              </c:numCache>
            </c:numRef>
          </c:xVal>
          <c:yVal>
            <c:numRef>
              <c:f>Overview!$R$4:$T$4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272576"/>
        <c:axId val="55274880"/>
      </c:scatterChart>
      <c:valAx>
        <c:axId val="55272576"/>
        <c:scaling>
          <c:orientation val="minMax"/>
          <c:max val="153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GB" sz="2000"/>
                  <a:t>Burn length / mm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55274880"/>
        <c:crosses val="autoZero"/>
        <c:crossBetween val="midCat"/>
      </c:valAx>
      <c:valAx>
        <c:axId val="55274880"/>
        <c:scaling>
          <c:orientation val="minMax"/>
          <c:max val="1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GB" sz="2000"/>
                  <a:t>After flame time / 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5527257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0388274853801174"/>
          <c:y val="0.13931395448481501"/>
          <c:w val="0.45105672514619882"/>
          <c:h val="0.45038908681865253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200"/>
            </a:pPr>
            <a:r>
              <a:rPr lang="en-GB" sz="3200"/>
              <a:t>12 s VBB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4474927626137302"/>
          <c:y val="0.12447928278628093"/>
          <c:w val="0.79315601736972707"/>
          <c:h val="0.71115585832669792"/>
        </c:manualLayout>
      </c:layout>
      <c:scatterChart>
        <c:scatterStyle val="lineMarker"/>
        <c:varyColors val="0"/>
        <c:ser>
          <c:idx val="0"/>
          <c:order val="0"/>
          <c:tx>
            <c:strRef>
              <c:f>Overview!$C$19</c:f>
              <c:strCache>
                <c:ptCount val="1"/>
                <c:pt idx="0">
                  <c:v>±45°, monolithic, 100 %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Overview!$H$19</c:f>
              <c:numCache>
                <c:formatCode>0%</c:formatCode>
                <c:ptCount val="1"/>
                <c:pt idx="0">
                  <c:v>1</c:v>
                </c:pt>
              </c:numCache>
            </c:numRef>
          </c:xVal>
          <c:yVal>
            <c:numRef>
              <c:f>Overview!$W$19</c:f>
              <c:numCache>
                <c:formatCode>#,#00</c:formatCode>
                <c:ptCount val="1"/>
                <c:pt idx="0">
                  <c:v>2.1999999999999997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Overview!$C$11</c:f>
              <c:strCache>
                <c:ptCount val="1"/>
                <c:pt idx="0">
                  <c:v>±45°, monolithic, 52%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Overview!$H$11</c:f>
              <c:numCache>
                <c:formatCode>0%</c:formatCode>
                <c:ptCount val="1"/>
                <c:pt idx="0">
                  <c:v>0.51881720430107525</c:v>
                </c:pt>
              </c:numCache>
            </c:numRef>
          </c:xVal>
          <c:yVal>
            <c:numRef>
              <c:f>Overview!$W$11</c:f>
              <c:numCache>
                <c:formatCode>#,#00</c:formatCode>
                <c:ptCount val="1"/>
                <c:pt idx="0">
                  <c:v>7.1333333333333329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Overview!$C$15</c:f>
              <c:strCache>
                <c:ptCount val="1"/>
                <c:pt idx="0">
                  <c:v>±45°, monolithic, 33%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  <c:spPr>
              <a:solidFill>
                <a:schemeClr val="accent3">
                  <a:lumMod val="75000"/>
                </a:schemeClr>
              </a:solidFill>
            </c:spPr>
          </c:marker>
          <c:xVal>
            <c:numRef>
              <c:f>Overview!$H$15</c:f>
              <c:numCache>
                <c:formatCode>0%</c:formatCode>
                <c:ptCount val="1"/>
                <c:pt idx="0">
                  <c:v>0.32795698924731176</c:v>
                </c:pt>
              </c:numCache>
            </c:numRef>
          </c:xVal>
          <c:yVal>
            <c:numRef>
              <c:f>Overview!$W$15</c:f>
              <c:numCache>
                <c:formatCode>#,#00</c:formatCode>
                <c:ptCount val="1"/>
                <c:pt idx="0">
                  <c:v>9.8333333333333339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Overview!$C$39</c:f>
              <c:strCache>
                <c:ptCount val="1"/>
                <c:pt idx="0">
                  <c:v>±45°,sandwich, 77%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Overview!$H$39</c:f>
              <c:numCache>
                <c:formatCode>0%</c:formatCode>
                <c:ptCount val="1"/>
                <c:pt idx="0">
                  <c:v>0.77419354838709675</c:v>
                </c:pt>
              </c:numCache>
            </c:numRef>
          </c:xVal>
          <c:yVal>
            <c:numRef>
              <c:f>Overview!$W$39</c:f>
              <c:numCache>
                <c:formatCode>#,#00</c:formatCode>
                <c:ptCount val="1"/>
                <c:pt idx="0">
                  <c:v>1.9666666666666668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Overview!$C$27</c:f>
              <c:strCache>
                <c:ptCount val="1"/>
                <c:pt idx="0">
                  <c:v>±45°, sandwich, 88%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Overview!$H$27</c:f>
              <c:numCache>
                <c:formatCode>0%</c:formatCode>
                <c:ptCount val="1"/>
                <c:pt idx="0">
                  <c:v>0.88172043010752676</c:v>
                </c:pt>
              </c:numCache>
            </c:numRef>
          </c:xVal>
          <c:yVal>
            <c:numRef>
              <c:f>Overview!$W$27</c:f>
              <c:numCache>
                <c:formatCode>#,#00</c:formatCode>
                <c:ptCount val="1"/>
                <c:pt idx="0">
                  <c:v>1.2333333333333334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Overview!$C$35</c:f>
              <c:strCache>
                <c:ptCount val="1"/>
                <c:pt idx="0">
                  <c:v>±45°, sandwich, 67%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Overview!$H$35</c:f>
              <c:numCache>
                <c:formatCode>0%</c:formatCode>
                <c:ptCount val="1"/>
                <c:pt idx="0">
                  <c:v>0.66666666666666663</c:v>
                </c:pt>
              </c:numCache>
            </c:numRef>
          </c:xVal>
          <c:yVal>
            <c:numRef>
              <c:f>Overview!$W$35</c:f>
              <c:numCache>
                <c:formatCode>#,#00</c:formatCode>
                <c:ptCount val="1"/>
                <c:pt idx="0">
                  <c:v>2.9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Overview!$C$23</c:f>
              <c:strCache>
                <c:ptCount val="1"/>
                <c:pt idx="0">
                  <c:v>±45°, sandwich, 89%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Overview!$H$23</c:f>
              <c:numCache>
                <c:formatCode>0%</c:formatCode>
                <c:ptCount val="1"/>
                <c:pt idx="0">
                  <c:v>0.88978494623655913</c:v>
                </c:pt>
              </c:numCache>
            </c:numRef>
          </c:xVal>
          <c:yVal>
            <c:numRef>
              <c:f>Overview!$W$23</c:f>
              <c:numCache>
                <c:formatCode>#,#00</c:formatCode>
                <c:ptCount val="1"/>
                <c:pt idx="0">
                  <c:v>1.6333333333333335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228160"/>
        <c:axId val="43234432"/>
      </c:scatterChart>
      <c:valAx>
        <c:axId val="43228160"/>
        <c:scaling>
          <c:orientation val="minMax"/>
          <c:max val="1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GB" sz="2000"/>
                  <a:t>Infill / %</a:t>
                </a:r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43234432"/>
        <c:crosses val="autoZero"/>
        <c:crossBetween val="midCat"/>
      </c:valAx>
      <c:valAx>
        <c:axId val="43234432"/>
        <c:scaling>
          <c:orientation val="minMax"/>
          <c:max val="1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GB" sz="2000"/>
                  <a:t>After flame time / s</a:t>
                </a:r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43228160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200"/>
            </a:pPr>
            <a:r>
              <a:rPr lang="en-GB" sz="3200"/>
              <a:t>12 s VBB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6949262341812552"/>
          <c:y val="0.12447928278628093"/>
          <c:w val="0.76847462083340579"/>
          <c:h val="0.71115585832669792"/>
        </c:manualLayout>
      </c:layout>
      <c:scatterChart>
        <c:scatterStyle val="lineMarker"/>
        <c:varyColors val="0"/>
        <c:ser>
          <c:idx val="0"/>
          <c:order val="0"/>
          <c:tx>
            <c:strRef>
              <c:f>Overview!$C$19</c:f>
              <c:strCache>
                <c:ptCount val="1"/>
                <c:pt idx="0">
                  <c:v>±45°, monolithic, 100 %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Overview!$H$19</c:f>
              <c:numCache>
                <c:formatCode>0%</c:formatCode>
                <c:ptCount val="1"/>
                <c:pt idx="0">
                  <c:v>1</c:v>
                </c:pt>
              </c:numCache>
            </c:numRef>
          </c:xVal>
          <c:yVal>
            <c:numRef>
              <c:f>Overview!$R$19</c:f>
              <c:numCache>
                <c:formatCode>0</c:formatCode>
                <c:ptCount val="1"/>
                <c:pt idx="0">
                  <c:v>28.666666666666668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Overview!$C$11</c:f>
              <c:strCache>
                <c:ptCount val="1"/>
                <c:pt idx="0">
                  <c:v>±45°, monolithic, 52%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Overview!$H$11</c:f>
              <c:numCache>
                <c:formatCode>0%</c:formatCode>
                <c:ptCount val="1"/>
                <c:pt idx="0">
                  <c:v>0.51881720430107525</c:v>
                </c:pt>
              </c:numCache>
            </c:numRef>
          </c:xVal>
          <c:yVal>
            <c:numRef>
              <c:f>Overview!$R$11</c:f>
              <c:numCache>
                <c:formatCode>0</c:formatCode>
                <c:ptCount val="1"/>
                <c:pt idx="0">
                  <c:v>31.333333333333332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Overview!$C$15</c:f>
              <c:strCache>
                <c:ptCount val="1"/>
                <c:pt idx="0">
                  <c:v>±45°, monolithic, 33%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  <c:spPr>
              <a:solidFill>
                <a:schemeClr val="accent3">
                  <a:lumMod val="75000"/>
                </a:schemeClr>
              </a:solidFill>
            </c:spPr>
          </c:marker>
          <c:xVal>
            <c:numRef>
              <c:f>Overview!$H$15</c:f>
              <c:numCache>
                <c:formatCode>0%</c:formatCode>
                <c:ptCount val="1"/>
                <c:pt idx="0">
                  <c:v>0.32795698924731176</c:v>
                </c:pt>
              </c:numCache>
            </c:numRef>
          </c:xVal>
          <c:yVal>
            <c:numRef>
              <c:f>Overview!$R$15</c:f>
              <c:numCache>
                <c:formatCode>0</c:formatCode>
                <c:ptCount val="1"/>
                <c:pt idx="0">
                  <c:v>70.666666666666671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Overview!$C$39</c:f>
              <c:strCache>
                <c:ptCount val="1"/>
                <c:pt idx="0">
                  <c:v>±45°,sandwich, 77%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Overview!$H$39</c:f>
              <c:numCache>
                <c:formatCode>0%</c:formatCode>
                <c:ptCount val="1"/>
                <c:pt idx="0">
                  <c:v>0.77419354838709675</c:v>
                </c:pt>
              </c:numCache>
            </c:numRef>
          </c:xVal>
          <c:yVal>
            <c:numRef>
              <c:f>Overview!$R$39</c:f>
              <c:numCache>
                <c:formatCode>0</c:formatCode>
                <c:ptCount val="1"/>
                <c:pt idx="0">
                  <c:v>45.333333333333336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Overview!$C$27</c:f>
              <c:strCache>
                <c:ptCount val="1"/>
                <c:pt idx="0">
                  <c:v>±45°, sandwich, 88%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Overview!$H$27</c:f>
              <c:numCache>
                <c:formatCode>0%</c:formatCode>
                <c:ptCount val="1"/>
                <c:pt idx="0">
                  <c:v>0.88172043010752676</c:v>
                </c:pt>
              </c:numCache>
            </c:numRef>
          </c:xVal>
          <c:yVal>
            <c:numRef>
              <c:f>Overview!$R$27</c:f>
              <c:numCache>
                <c:formatCode>0</c:formatCode>
                <c:ptCount val="1"/>
                <c:pt idx="0">
                  <c:v>34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Overview!$C$35</c:f>
              <c:strCache>
                <c:ptCount val="1"/>
                <c:pt idx="0">
                  <c:v>±45°, sandwich, 67%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Overview!$H$35</c:f>
              <c:numCache>
                <c:formatCode>0%</c:formatCode>
                <c:ptCount val="1"/>
                <c:pt idx="0">
                  <c:v>0.66666666666666663</c:v>
                </c:pt>
              </c:numCache>
            </c:numRef>
          </c:xVal>
          <c:yVal>
            <c:numRef>
              <c:f>Overview!$R$35</c:f>
              <c:numCache>
                <c:formatCode>0</c:formatCode>
                <c:ptCount val="1"/>
                <c:pt idx="0">
                  <c:v>48.666666666666664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Overview!$C$23</c:f>
              <c:strCache>
                <c:ptCount val="1"/>
                <c:pt idx="0">
                  <c:v>±45°, sandwich, 89%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Overview!$H$23</c:f>
              <c:numCache>
                <c:formatCode>0%</c:formatCode>
                <c:ptCount val="1"/>
                <c:pt idx="0">
                  <c:v>0.88978494623655913</c:v>
                </c:pt>
              </c:numCache>
            </c:numRef>
          </c:xVal>
          <c:yVal>
            <c:numRef>
              <c:f>Overview!$R$23</c:f>
              <c:numCache>
                <c:formatCode>0</c:formatCode>
                <c:ptCount val="1"/>
                <c:pt idx="0">
                  <c:v>37.666666666666664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534848"/>
        <c:axId val="49537024"/>
      </c:scatterChart>
      <c:valAx>
        <c:axId val="49534848"/>
        <c:scaling>
          <c:orientation val="minMax"/>
          <c:max val="1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GB" sz="2000"/>
                  <a:t>Infill / %</a:t>
                </a:r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49537024"/>
        <c:crosses val="autoZero"/>
        <c:crossBetween val="midCat"/>
      </c:valAx>
      <c:valAx>
        <c:axId val="49537024"/>
        <c:scaling>
          <c:orientation val="minMax"/>
          <c:max val="203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GB" sz="2000"/>
                  <a:t>Burn length / mm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49534848"/>
        <c:crosses val="autoZero"/>
        <c:crossBetween val="midCat"/>
        <c:majorUnit val="20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200"/>
            </a:pPr>
            <a:r>
              <a:rPr lang="en-GB" sz="3200"/>
              <a:t>12 s VBB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447628894403088"/>
          <c:y val="0.12447928278628093"/>
          <c:w val="0.79319461676316516"/>
          <c:h val="0.71115585832669792"/>
        </c:manualLayout>
      </c:layout>
      <c:scatterChart>
        <c:scatterStyle val="lineMarker"/>
        <c:varyColors val="0"/>
        <c:ser>
          <c:idx val="0"/>
          <c:order val="0"/>
          <c:tx>
            <c:strRef>
              <c:f>Overview!$C$19</c:f>
              <c:strCache>
                <c:ptCount val="1"/>
                <c:pt idx="0">
                  <c:v>±45°, monolithic, 100 %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Overview!$H$19:$J$19</c:f>
              <c:numCache>
                <c:formatCode>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xVal>
          <c:yVal>
            <c:numRef>
              <c:f>Overview!$R$19:$T$19</c:f>
              <c:numCache>
                <c:formatCode>General</c:formatCode>
                <c:ptCount val="3"/>
                <c:pt idx="0">
                  <c:v>2.2999999999999998</c:v>
                </c:pt>
                <c:pt idx="1">
                  <c:v>1.8</c:v>
                </c:pt>
                <c:pt idx="2">
                  <c:v>2.5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Overview!$C$11</c:f>
              <c:strCache>
                <c:ptCount val="1"/>
                <c:pt idx="0">
                  <c:v>±45°, monolithic, 52%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Overview!$H$11:$J$11</c:f>
              <c:numCache>
                <c:formatCode>0%</c:formatCode>
                <c:ptCount val="3"/>
                <c:pt idx="0">
                  <c:v>0.51881720430107525</c:v>
                </c:pt>
                <c:pt idx="1">
                  <c:v>0.51881720430107525</c:v>
                </c:pt>
                <c:pt idx="2">
                  <c:v>0.51881720430107525</c:v>
                </c:pt>
              </c:numCache>
            </c:numRef>
          </c:xVal>
          <c:yVal>
            <c:numRef>
              <c:f>Overview!$R$11:$T$11</c:f>
              <c:numCache>
                <c:formatCode>General</c:formatCode>
                <c:ptCount val="3"/>
                <c:pt idx="0">
                  <c:v>6.2</c:v>
                </c:pt>
                <c:pt idx="1">
                  <c:v>9.6</c:v>
                </c:pt>
                <c:pt idx="2">
                  <c:v>5.6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Overview!$C$15</c:f>
              <c:strCache>
                <c:ptCount val="1"/>
                <c:pt idx="0">
                  <c:v>±45°, monolithic, 33%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  <c:spPr>
              <a:solidFill>
                <a:schemeClr val="accent3">
                  <a:lumMod val="75000"/>
                </a:schemeClr>
              </a:solidFill>
            </c:spPr>
          </c:marker>
          <c:xVal>
            <c:numRef>
              <c:f>Overview!$H$15:$J$15</c:f>
              <c:numCache>
                <c:formatCode>0%</c:formatCode>
                <c:ptCount val="3"/>
                <c:pt idx="0">
                  <c:v>0.32795698924731176</c:v>
                </c:pt>
                <c:pt idx="1">
                  <c:v>0.32795698924731176</c:v>
                </c:pt>
                <c:pt idx="2">
                  <c:v>0.32795698924731176</c:v>
                </c:pt>
              </c:numCache>
            </c:numRef>
          </c:xVal>
          <c:yVal>
            <c:numRef>
              <c:f>Overview!$R$15:$T$15</c:f>
              <c:numCache>
                <c:formatCode>General</c:formatCode>
                <c:ptCount val="3"/>
                <c:pt idx="0">
                  <c:v>10</c:v>
                </c:pt>
                <c:pt idx="1">
                  <c:v>14.7</c:v>
                </c:pt>
                <c:pt idx="2">
                  <c:v>4.8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Overview!$C$39</c:f>
              <c:strCache>
                <c:ptCount val="1"/>
                <c:pt idx="0">
                  <c:v>±45°,sandwich, 77%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Overview!$H$39:$J$39</c:f>
              <c:numCache>
                <c:formatCode>0%</c:formatCode>
                <c:ptCount val="3"/>
                <c:pt idx="0">
                  <c:v>0.77419354838709675</c:v>
                </c:pt>
                <c:pt idx="1">
                  <c:v>0.77419354838709675</c:v>
                </c:pt>
                <c:pt idx="2">
                  <c:v>0.77419354838709675</c:v>
                </c:pt>
              </c:numCache>
            </c:numRef>
          </c:xVal>
          <c:yVal>
            <c:numRef>
              <c:f>Overview!$R$39:$T$39</c:f>
              <c:numCache>
                <c:formatCode>General</c:formatCode>
                <c:ptCount val="3"/>
                <c:pt idx="0">
                  <c:v>2.1</c:v>
                </c:pt>
                <c:pt idx="1">
                  <c:v>1.8</c:v>
                </c:pt>
                <c:pt idx="2">
                  <c:v>2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Overview!$C$27</c:f>
              <c:strCache>
                <c:ptCount val="1"/>
                <c:pt idx="0">
                  <c:v>±45°, sandwich, 88%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Overview!$H$27:$J$27</c:f>
              <c:numCache>
                <c:formatCode>0%</c:formatCode>
                <c:ptCount val="3"/>
                <c:pt idx="0">
                  <c:v>0.88172043010752676</c:v>
                </c:pt>
                <c:pt idx="1">
                  <c:v>0.88172043010752676</c:v>
                </c:pt>
                <c:pt idx="2">
                  <c:v>0.88172043010752676</c:v>
                </c:pt>
              </c:numCache>
            </c:numRef>
          </c:xVal>
          <c:yVal>
            <c:numRef>
              <c:f>Overview!$R$27:$T$27</c:f>
              <c:numCache>
                <c:formatCode>General</c:formatCode>
                <c:ptCount val="3"/>
                <c:pt idx="0">
                  <c:v>0</c:v>
                </c:pt>
                <c:pt idx="1">
                  <c:v>1.8</c:v>
                </c:pt>
                <c:pt idx="2">
                  <c:v>1.9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Overview!$C$35</c:f>
              <c:strCache>
                <c:ptCount val="1"/>
                <c:pt idx="0">
                  <c:v>±45°, sandwich, 67%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Overview!$H$35:$J$35</c:f>
              <c:numCache>
                <c:formatCode>0%</c:formatCode>
                <c:ptCount val="3"/>
                <c:pt idx="0">
                  <c:v>0.66666666666666663</c:v>
                </c:pt>
                <c:pt idx="1">
                  <c:v>0.66666666666666663</c:v>
                </c:pt>
                <c:pt idx="2">
                  <c:v>0.66666666666666663</c:v>
                </c:pt>
              </c:numCache>
            </c:numRef>
          </c:xVal>
          <c:yVal>
            <c:numRef>
              <c:f>Overview!$R$35:$T$35</c:f>
              <c:numCache>
                <c:formatCode>General</c:formatCode>
                <c:ptCount val="3"/>
                <c:pt idx="0">
                  <c:v>3.3</c:v>
                </c:pt>
                <c:pt idx="1">
                  <c:v>2.6</c:v>
                </c:pt>
                <c:pt idx="2">
                  <c:v>2.8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Overview!$C$23</c:f>
              <c:strCache>
                <c:ptCount val="1"/>
                <c:pt idx="0">
                  <c:v>±45°, sandwich, 89%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Overview!$H$23:$J$23</c:f>
              <c:numCache>
                <c:formatCode>0%</c:formatCode>
                <c:ptCount val="3"/>
                <c:pt idx="0">
                  <c:v>0.88978494623655913</c:v>
                </c:pt>
                <c:pt idx="1">
                  <c:v>0.88978494623655913</c:v>
                </c:pt>
                <c:pt idx="2">
                  <c:v>0.88978494623655913</c:v>
                </c:pt>
              </c:numCache>
            </c:numRef>
          </c:xVal>
          <c:yVal>
            <c:numRef>
              <c:f>Overview!$R$23:$T$23</c:f>
              <c:numCache>
                <c:formatCode>General</c:formatCode>
                <c:ptCount val="3"/>
                <c:pt idx="0">
                  <c:v>1.7</c:v>
                </c:pt>
                <c:pt idx="1">
                  <c:v>1.5</c:v>
                </c:pt>
                <c:pt idx="2">
                  <c:v>1.7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215616"/>
        <c:axId val="55217536"/>
      </c:scatterChart>
      <c:valAx>
        <c:axId val="55215616"/>
        <c:scaling>
          <c:orientation val="minMax"/>
          <c:max val="1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GB" sz="2000"/>
                  <a:t>Infill / %</a:t>
                </a:r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55217536"/>
        <c:crosses val="autoZero"/>
        <c:crossBetween val="midCat"/>
      </c:valAx>
      <c:valAx>
        <c:axId val="55217536"/>
        <c:scaling>
          <c:orientation val="minMax"/>
          <c:max val="1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GB" sz="2000"/>
                  <a:t>After flame time / 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55215616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200"/>
            </a:pPr>
            <a:r>
              <a:rPr lang="en-GB" sz="3200"/>
              <a:t>12 s VBB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6951923076923076"/>
          <c:y val="0.12447928278628093"/>
          <c:w val="0.76843827543424315"/>
          <c:h val="0.71115585832669792"/>
        </c:manualLayout>
      </c:layout>
      <c:scatterChart>
        <c:scatterStyle val="lineMarker"/>
        <c:varyColors val="0"/>
        <c:ser>
          <c:idx val="0"/>
          <c:order val="0"/>
          <c:tx>
            <c:strRef>
              <c:f>Overview!$C$19</c:f>
              <c:strCache>
                <c:ptCount val="1"/>
                <c:pt idx="0">
                  <c:v>±45°, monolithic, 100 %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Overview!$H$19:$J$19</c:f>
              <c:numCache>
                <c:formatCode>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xVal>
          <c:yVal>
            <c:numRef>
              <c:f>Overview!$M$19:$O$19</c:f>
              <c:numCache>
                <c:formatCode>General</c:formatCode>
                <c:ptCount val="3"/>
                <c:pt idx="0">
                  <c:v>28</c:v>
                </c:pt>
                <c:pt idx="1">
                  <c:v>27</c:v>
                </c:pt>
                <c:pt idx="2">
                  <c:v>31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Overview!$C$11</c:f>
              <c:strCache>
                <c:ptCount val="1"/>
                <c:pt idx="0">
                  <c:v>±45°, monolithic, 52%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Overview!$H$11:$J$11</c:f>
              <c:numCache>
                <c:formatCode>0%</c:formatCode>
                <c:ptCount val="3"/>
                <c:pt idx="0">
                  <c:v>0.51881720430107525</c:v>
                </c:pt>
                <c:pt idx="1">
                  <c:v>0.51881720430107525</c:v>
                </c:pt>
                <c:pt idx="2">
                  <c:v>0.51881720430107525</c:v>
                </c:pt>
              </c:numCache>
            </c:numRef>
          </c:xVal>
          <c:yVal>
            <c:numRef>
              <c:f>Overview!$M$11:$O$11</c:f>
              <c:numCache>
                <c:formatCode>General</c:formatCode>
                <c:ptCount val="3"/>
                <c:pt idx="0">
                  <c:v>20</c:v>
                </c:pt>
                <c:pt idx="1">
                  <c:v>39</c:v>
                </c:pt>
                <c:pt idx="2">
                  <c:v>35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Overview!$C$15</c:f>
              <c:strCache>
                <c:ptCount val="1"/>
                <c:pt idx="0">
                  <c:v>±45°, monolithic, 33%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  <c:spPr>
              <a:solidFill>
                <a:schemeClr val="accent3">
                  <a:lumMod val="75000"/>
                </a:schemeClr>
              </a:solidFill>
            </c:spPr>
          </c:marker>
          <c:xVal>
            <c:numRef>
              <c:f>Overview!$H$15:$J$15</c:f>
              <c:numCache>
                <c:formatCode>0%</c:formatCode>
                <c:ptCount val="3"/>
                <c:pt idx="0">
                  <c:v>0.32795698924731176</c:v>
                </c:pt>
                <c:pt idx="1">
                  <c:v>0.32795698924731176</c:v>
                </c:pt>
                <c:pt idx="2">
                  <c:v>0.32795698924731176</c:v>
                </c:pt>
              </c:numCache>
            </c:numRef>
          </c:xVal>
          <c:yVal>
            <c:numRef>
              <c:f>Overview!$M$15:$O$15</c:f>
              <c:numCache>
                <c:formatCode>General</c:formatCode>
                <c:ptCount val="3"/>
                <c:pt idx="0">
                  <c:v>55</c:v>
                </c:pt>
                <c:pt idx="1">
                  <c:v>85</c:v>
                </c:pt>
                <c:pt idx="2">
                  <c:v>72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Overview!$C$39</c:f>
              <c:strCache>
                <c:ptCount val="1"/>
                <c:pt idx="0">
                  <c:v>±45°,sandwich, 77%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Overview!$H$39:$J$39</c:f>
              <c:numCache>
                <c:formatCode>0%</c:formatCode>
                <c:ptCount val="3"/>
                <c:pt idx="0">
                  <c:v>0.77419354838709675</c:v>
                </c:pt>
                <c:pt idx="1">
                  <c:v>0.77419354838709675</c:v>
                </c:pt>
                <c:pt idx="2">
                  <c:v>0.77419354838709675</c:v>
                </c:pt>
              </c:numCache>
            </c:numRef>
          </c:xVal>
          <c:yVal>
            <c:numRef>
              <c:f>Overview!$M$39:$O$39</c:f>
              <c:numCache>
                <c:formatCode>General</c:formatCode>
                <c:ptCount val="3"/>
                <c:pt idx="0">
                  <c:v>43</c:v>
                </c:pt>
                <c:pt idx="1">
                  <c:v>51</c:v>
                </c:pt>
                <c:pt idx="2">
                  <c:v>42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Overview!$C$27</c:f>
              <c:strCache>
                <c:ptCount val="1"/>
                <c:pt idx="0">
                  <c:v>±45°, sandwich, 88%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Overview!$H$27:$J$27</c:f>
              <c:numCache>
                <c:formatCode>0%</c:formatCode>
                <c:ptCount val="3"/>
                <c:pt idx="0">
                  <c:v>0.88172043010752676</c:v>
                </c:pt>
                <c:pt idx="1">
                  <c:v>0.88172043010752676</c:v>
                </c:pt>
                <c:pt idx="2">
                  <c:v>0.88172043010752676</c:v>
                </c:pt>
              </c:numCache>
            </c:numRef>
          </c:xVal>
          <c:yVal>
            <c:numRef>
              <c:f>Overview!$M$27:$O$27</c:f>
              <c:numCache>
                <c:formatCode>General</c:formatCode>
                <c:ptCount val="3"/>
                <c:pt idx="0">
                  <c:v>32</c:v>
                </c:pt>
                <c:pt idx="1">
                  <c:v>39</c:v>
                </c:pt>
                <c:pt idx="2">
                  <c:v>31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Overview!$C$35</c:f>
              <c:strCache>
                <c:ptCount val="1"/>
                <c:pt idx="0">
                  <c:v>±45°, sandwich, 67%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Overview!$H$35:$J$35</c:f>
              <c:numCache>
                <c:formatCode>0%</c:formatCode>
                <c:ptCount val="3"/>
                <c:pt idx="0">
                  <c:v>0.66666666666666663</c:v>
                </c:pt>
                <c:pt idx="1">
                  <c:v>0.66666666666666663</c:v>
                </c:pt>
                <c:pt idx="2">
                  <c:v>0.66666666666666663</c:v>
                </c:pt>
              </c:numCache>
            </c:numRef>
          </c:xVal>
          <c:yVal>
            <c:numRef>
              <c:f>Overview!$M$35:$O$35</c:f>
              <c:numCache>
                <c:formatCode>General</c:formatCode>
                <c:ptCount val="3"/>
                <c:pt idx="0">
                  <c:v>52</c:v>
                </c:pt>
                <c:pt idx="1">
                  <c:v>48</c:v>
                </c:pt>
                <c:pt idx="2">
                  <c:v>46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Overview!$C$23</c:f>
              <c:strCache>
                <c:ptCount val="1"/>
                <c:pt idx="0">
                  <c:v>±45°, sandwich, 89%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Overview!$H$23:$J$23</c:f>
              <c:numCache>
                <c:formatCode>0%</c:formatCode>
                <c:ptCount val="3"/>
                <c:pt idx="0">
                  <c:v>0.88978494623655913</c:v>
                </c:pt>
                <c:pt idx="1">
                  <c:v>0.88978494623655913</c:v>
                </c:pt>
                <c:pt idx="2">
                  <c:v>0.88978494623655913</c:v>
                </c:pt>
              </c:numCache>
            </c:numRef>
          </c:xVal>
          <c:yVal>
            <c:numRef>
              <c:f>Overview!$M$23:$O$23</c:f>
              <c:numCache>
                <c:formatCode>General</c:formatCode>
                <c:ptCount val="3"/>
                <c:pt idx="0">
                  <c:v>39</c:v>
                </c:pt>
                <c:pt idx="1">
                  <c:v>33</c:v>
                </c:pt>
                <c:pt idx="2">
                  <c:v>41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411072"/>
        <c:axId val="55412992"/>
      </c:scatterChart>
      <c:valAx>
        <c:axId val="55411072"/>
        <c:scaling>
          <c:orientation val="minMax"/>
          <c:max val="1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GB" sz="2000"/>
                  <a:t>Infill / %</a:t>
                </a:r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55412992"/>
        <c:crosses val="autoZero"/>
        <c:crossBetween val="midCat"/>
      </c:valAx>
      <c:valAx>
        <c:axId val="55412992"/>
        <c:scaling>
          <c:orientation val="minMax"/>
          <c:max val="203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GB" sz="2000"/>
                  <a:t>Burn length / mm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55411072"/>
        <c:crosses val="autoZero"/>
        <c:crossBetween val="midCat"/>
        <c:majorUnit val="20"/>
      </c:valAx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200"/>
            </a:pPr>
            <a:r>
              <a:rPr lang="en-GB" sz="3200"/>
              <a:t>12 s VBB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447628894403088"/>
          <c:y val="0.12447928278628093"/>
          <c:w val="0.79319461676316516"/>
          <c:h val="0.71115585832669792"/>
        </c:manualLayout>
      </c:layout>
      <c:scatterChart>
        <c:scatterStyle val="lineMarker"/>
        <c:varyColors val="0"/>
        <c:ser>
          <c:idx val="0"/>
          <c:order val="0"/>
          <c:tx>
            <c:strRef>
              <c:f>Overview!$C$19</c:f>
              <c:strCache>
                <c:ptCount val="1"/>
                <c:pt idx="0">
                  <c:v>±45°, monolithic, 100 %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Overview!$H$19:$J$19</c:f>
              <c:numCache>
                <c:formatCode>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xVal>
          <c:yVal>
            <c:numRef>
              <c:f>Overview!$R$19:$T$19</c:f>
              <c:numCache>
                <c:formatCode>General</c:formatCode>
                <c:ptCount val="3"/>
                <c:pt idx="0">
                  <c:v>2.2999999999999998</c:v>
                </c:pt>
                <c:pt idx="1">
                  <c:v>1.8</c:v>
                </c:pt>
                <c:pt idx="2">
                  <c:v>2.5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Overview!$C$11</c:f>
              <c:strCache>
                <c:ptCount val="1"/>
                <c:pt idx="0">
                  <c:v>±45°, monolithic, 52%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Overview!$H$11:$J$11</c:f>
              <c:numCache>
                <c:formatCode>0%</c:formatCode>
                <c:ptCount val="3"/>
                <c:pt idx="0">
                  <c:v>0.51881720430107525</c:v>
                </c:pt>
                <c:pt idx="1">
                  <c:v>0.51881720430107525</c:v>
                </c:pt>
                <c:pt idx="2">
                  <c:v>0.51881720430107525</c:v>
                </c:pt>
              </c:numCache>
            </c:numRef>
          </c:xVal>
          <c:yVal>
            <c:numRef>
              <c:f>Overview!$R$11:$T$11</c:f>
              <c:numCache>
                <c:formatCode>General</c:formatCode>
                <c:ptCount val="3"/>
                <c:pt idx="0">
                  <c:v>6.2</c:v>
                </c:pt>
                <c:pt idx="1">
                  <c:v>9.6</c:v>
                </c:pt>
                <c:pt idx="2">
                  <c:v>5.6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Overview!$C$15</c:f>
              <c:strCache>
                <c:ptCount val="1"/>
                <c:pt idx="0">
                  <c:v>±45°, monolithic, 33%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  <c:spPr>
              <a:solidFill>
                <a:schemeClr val="accent3">
                  <a:lumMod val="75000"/>
                </a:schemeClr>
              </a:solidFill>
            </c:spPr>
          </c:marker>
          <c:xVal>
            <c:numRef>
              <c:f>Overview!$H$15:$J$15</c:f>
              <c:numCache>
                <c:formatCode>0%</c:formatCode>
                <c:ptCount val="3"/>
                <c:pt idx="0">
                  <c:v>0.32795698924731176</c:v>
                </c:pt>
                <c:pt idx="1">
                  <c:v>0.32795698924731176</c:v>
                </c:pt>
                <c:pt idx="2">
                  <c:v>0.32795698924731176</c:v>
                </c:pt>
              </c:numCache>
            </c:numRef>
          </c:xVal>
          <c:yVal>
            <c:numRef>
              <c:f>Overview!$R$15:$T$15</c:f>
              <c:numCache>
                <c:formatCode>General</c:formatCode>
                <c:ptCount val="3"/>
                <c:pt idx="0">
                  <c:v>10</c:v>
                </c:pt>
                <c:pt idx="1">
                  <c:v>14.7</c:v>
                </c:pt>
                <c:pt idx="2">
                  <c:v>4.8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Overview!$C$39</c:f>
              <c:strCache>
                <c:ptCount val="1"/>
                <c:pt idx="0">
                  <c:v>±45°,sandwich, 77%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Overview!$H$39:$J$39</c:f>
              <c:numCache>
                <c:formatCode>0%</c:formatCode>
                <c:ptCount val="3"/>
                <c:pt idx="0">
                  <c:v>0.77419354838709675</c:v>
                </c:pt>
                <c:pt idx="1">
                  <c:v>0.77419354838709675</c:v>
                </c:pt>
                <c:pt idx="2">
                  <c:v>0.77419354838709675</c:v>
                </c:pt>
              </c:numCache>
            </c:numRef>
          </c:xVal>
          <c:yVal>
            <c:numRef>
              <c:f>Overview!$R$39:$T$39</c:f>
              <c:numCache>
                <c:formatCode>General</c:formatCode>
                <c:ptCount val="3"/>
                <c:pt idx="0">
                  <c:v>2.1</c:v>
                </c:pt>
                <c:pt idx="1">
                  <c:v>1.8</c:v>
                </c:pt>
                <c:pt idx="2">
                  <c:v>2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Overview!$C$27</c:f>
              <c:strCache>
                <c:ptCount val="1"/>
                <c:pt idx="0">
                  <c:v>±45°, sandwich, 88%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Overview!$H$27:$J$27</c:f>
              <c:numCache>
                <c:formatCode>0%</c:formatCode>
                <c:ptCount val="3"/>
                <c:pt idx="0">
                  <c:v>0.88172043010752676</c:v>
                </c:pt>
                <c:pt idx="1">
                  <c:v>0.88172043010752676</c:v>
                </c:pt>
                <c:pt idx="2">
                  <c:v>0.88172043010752676</c:v>
                </c:pt>
              </c:numCache>
            </c:numRef>
          </c:xVal>
          <c:yVal>
            <c:numRef>
              <c:f>Overview!$R$27:$T$27</c:f>
              <c:numCache>
                <c:formatCode>General</c:formatCode>
                <c:ptCount val="3"/>
                <c:pt idx="0">
                  <c:v>0</c:v>
                </c:pt>
                <c:pt idx="1">
                  <c:v>1.8</c:v>
                </c:pt>
                <c:pt idx="2">
                  <c:v>1.9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Overview!$C$35</c:f>
              <c:strCache>
                <c:ptCount val="1"/>
                <c:pt idx="0">
                  <c:v>±45°, sandwich, 67%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Overview!$H$35:$J$35</c:f>
              <c:numCache>
                <c:formatCode>0%</c:formatCode>
                <c:ptCount val="3"/>
                <c:pt idx="0">
                  <c:v>0.66666666666666663</c:v>
                </c:pt>
                <c:pt idx="1">
                  <c:v>0.66666666666666663</c:v>
                </c:pt>
                <c:pt idx="2">
                  <c:v>0.66666666666666663</c:v>
                </c:pt>
              </c:numCache>
            </c:numRef>
          </c:xVal>
          <c:yVal>
            <c:numRef>
              <c:f>Overview!$R$35:$T$35</c:f>
              <c:numCache>
                <c:formatCode>General</c:formatCode>
                <c:ptCount val="3"/>
                <c:pt idx="0">
                  <c:v>3.3</c:v>
                </c:pt>
                <c:pt idx="1">
                  <c:v>2.6</c:v>
                </c:pt>
                <c:pt idx="2">
                  <c:v>2.8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Overview!$C$23</c:f>
              <c:strCache>
                <c:ptCount val="1"/>
                <c:pt idx="0">
                  <c:v>±45°, sandwich, 89%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Overview!$H$23:$J$23</c:f>
              <c:numCache>
                <c:formatCode>0%</c:formatCode>
                <c:ptCount val="3"/>
                <c:pt idx="0">
                  <c:v>0.88978494623655913</c:v>
                </c:pt>
                <c:pt idx="1">
                  <c:v>0.88978494623655913</c:v>
                </c:pt>
                <c:pt idx="2">
                  <c:v>0.88978494623655913</c:v>
                </c:pt>
              </c:numCache>
            </c:numRef>
          </c:xVal>
          <c:yVal>
            <c:numRef>
              <c:f>Overview!$R$23:$T$23</c:f>
              <c:numCache>
                <c:formatCode>General</c:formatCode>
                <c:ptCount val="3"/>
                <c:pt idx="0">
                  <c:v>1.7</c:v>
                </c:pt>
                <c:pt idx="1">
                  <c:v>1.5</c:v>
                </c:pt>
                <c:pt idx="2">
                  <c:v>1.7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Overview!$C$7</c:f>
              <c:strCache>
                <c:ptCount val="1"/>
                <c:pt idx="0">
                  <c:v>tube, monolithic, 32%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17"/>
            <c:spPr>
              <a:solidFill>
                <a:schemeClr val="accent3">
                  <a:lumMod val="75000"/>
                </a:schemeClr>
              </a:solidFill>
            </c:spPr>
          </c:marker>
          <c:xVal>
            <c:numRef>
              <c:f>Overview!$H$7:$J$7</c:f>
              <c:numCache>
                <c:formatCode>0%</c:formatCode>
                <c:ptCount val="3"/>
                <c:pt idx="0">
                  <c:v>0.31720430107526881</c:v>
                </c:pt>
                <c:pt idx="1">
                  <c:v>0.31720430107526881</c:v>
                </c:pt>
                <c:pt idx="2">
                  <c:v>0.31720430107526881</c:v>
                </c:pt>
              </c:numCache>
            </c:numRef>
          </c:xVal>
          <c:yVal>
            <c:numRef>
              <c:f>Overview!$R$7:$T$7</c:f>
              <c:numCache>
                <c:formatCode>General</c:formatCode>
                <c:ptCount val="3"/>
                <c:pt idx="0">
                  <c:v>8.8000000000000007</c:v>
                </c:pt>
                <c:pt idx="1">
                  <c:v>8.8000000000000007</c:v>
                </c:pt>
                <c:pt idx="2">
                  <c:v>6.5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Overview!$C$3</c:f>
              <c:strCache>
                <c:ptCount val="1"/>
                <c:pt idx="0">
                  <c:v>triangle, monolithic, 31%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7"/>
            <c:spPr>
              <a:solidFill>
                <a:schemeClr val="accent3">
                  <a:lumMod val="75000"/>
                </a:schemeClr>
              </a:solidFill>
            </c:spPr>
          </c:marker>
          <c:xVal>
            <c:numRef>
              <c:f>Overview!$H$3:$J$3</c:f>
              <c:numCache>
                <c:formatCode>0%</c:formatCode>
                <c:ptCount val="3"/>
                <c:pt idx="0">
                  <c:v>0.30645161290322581</c:v>
                </c:pt>
                <c:pt idx="1">
                  <c:v>0.30645161290322581</c:v>
                </c:pt>
                <c:pt idx="2">
                  <c:v>0.30645161290322581</c:v>
                </c:pt>
              </c:numCache>
            </c:numRef>
          </c:xVal>
          <c:yVal>
            <c:numRef>
              <c:f>Overview!$R$3:$T$3</c:f>
              <c:numCache>
                <c:formatCode>General</c:formatCode>
                <c:ptCount val="3"/>
                <c:pt idx="0">
                  <c:v>4</c:v>
                </c:pt>
                <c:pt idx="1">
                  <c:v>10.7</c:v>
                </c:pt>
                <c:pt idx="2">
                  <c:v>5.4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164160"/>
        <c:axId val="83236352"/>
      </c:scatterChart>
      <c:valAx>
        <c:axId val="83164160"/>
        <c:scaling>
          <c:orientation val="minMax"/>
          <c:max val="1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GB" sz="2000"/>
                  <a:t>Infill / %</a:t>
                </a:r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83236352"/>
        <c:crosses val="autoZero"/>
        <c:crossBetween val="midCat"/>
      </c:valAx>
      <c:valAx>
        <c:axId val="83236352"/>
        <c:scaling>
          <c:orientation val="minMax"/>
          <c:max val="1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GB" sz="2000"/>
                  <a:t>After flame time / 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83164160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200"/>
            </a:pPr>
            <a:r>
              <a:rPr lang="en-GB" sz="3200"/>
              <a:t>12 s VBB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6951923076923076"/>
          <c:y val="0.12447928278628093"/>
          <c:w val="0.76843827543424315"/>
          <c:h val="0.71115585832669792"/>
        </c:manualLayout>
      </c:layout>
      <c:scatterChart>
        <c:scatterStyle val="lineMarker"/>
        <c:varyColors val="0"/>
        <c:ser>
          <c:idx val="0"/>
          <c:order val="0"/>
          <c:tx>
            <c:strRef>
              <c:f>Overview!$C$19</c:f>
              <c:strCache>
                <c:ptCount val="1"/>
                <c:pt idx="0">
                  <c:v>±45°, monolithic, 100 %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Overview!$H$19:$J$19</c:f>
              <c:numCache>
                <c:formatCode>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xVal>
          <c:yVal>
            <c:numRef>
              <c:f>Overview!$M$19:$O$19</c:f>
              <c:numCache>
                <c:formatCode>General</c:formatCode>
                <c:ptCount val="3"/>
                <c:pt idx="0">
                  <c:v>28</c:v>
                </c:pt>
                <c:pt idx="1">
                  <c:v>27</c:v>
                </c:pt>
                <c:pt idx="2">
                  <c:v>31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Overview!$C$11</c:f>
              <c:strCache>
                <c:ptCount val="1"/>
                <c:pt idx="0">
                  <c:v>±45°, monolithic, 52%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Overview!$H$11:$J$11</c:f>
              <c:numCache>
                <c:formatCode>0%</c:formatCode>
                <c:ptCount val="3"/>
                <c:pt idx="0">
                  <c:v>0.51881720430107525</c:v>
                </c:pt>
                <c:pt idx="1">
                  <c:v>0.51881720430107525</c:v>
                </c:pt>
                <c:pt idx="2">
                  <c:v>0.51881720430107525</c:v>
                </c:pt>
              </c:numCache>
            </c:numRef>
          </c:xVal>
          <c:yVal>
            <c:numRef>
              <c:f>Overview!$M$11:$O$11</c:f>
              <c:numCache>
                <c:formatCode>General</c:formatCode>
                <c:ptCount val="3"/>
                <c:pt idx="0">
                  <c:v>20</c:v>
                </c:pt>
                <c:pt idx="1">
                  <c:v>39</c:v>
                </c:pt>
                <c:pt idx="2">
                  <c:v>35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Overview!$C$15</c:f>
              <c:strCache>
                <c:ptCount val="1"/>
                <c:pt idx="0">
                  <c:v>±45°, monolithic, 33%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  <c:spPr>
              <a:solidFill>
                <a:schemeClr val="accent3">
                  <a:lumMod val="75000"/>
                </a:schemeClr>
              </a:solidFill>
            </c:spPr>
          </c:marker>
          <c:xVal>
            <c:numRef>
              <c:f>Overview!$H$15:$J$15</c:f>
              <c:numCache>
                <c:formatCode>0%</c:formatCode>
                <c:ptCount val="3"/>
                <c:pt idx="0">
                  <c:v>0.32795698924731176</c:v>
                </c:pt>
                <c:pt idx="1">
                  <c:v>0.32795698924731176</c:v>
                </c:pt>
                <c:pt idx="2">
                  <c:v>0.32795698924731176</c:v>
                </c:pt>
              </c:numCache>
            </c:numRef>
          </c:xVal>
          <c:yVal>
            <c:numRef>
              <c:f>Overview!$M$15:$O$15</c:f>
              <c:numCache>
                <c:formatCode>General</c:formatCode>
                <c:ptCount val="3"/>
                <c:pt idx="0">
                  <c:v>55</c:v>
                </c:pt>
                <c:pt idx="1">
                  <c:v>85</c:v>
                </c:pt>
                <c:pt idx="2">
                  <c:v>72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Overview!$C$39</c:f>
              <c:strCache>
                <c:ptCount val="1"/>
                <c:pt idx="0">
                  <c:v>±45°,sandwich, 77%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Overview!$H$39:$J$39</c:f>
              <c:numCache>
                <c:formatCode>0%</c:formatCode>
                <c:ptCount val="3"/>
                <c:pt idx="0">
                  <c:v>0.77419354838709675</c:v>
                </c:pt>
                <c:pt idx="1">
                  <c:v>0.77419354838709675</c:v>
                </c:pt>
                <c:pt idx="2">
                  <c:v>0.77419354838709675</c:v>
                </c:pt>
              </c:numCache>
            </c:numRef>
          </c:xVal>
          <c:yVal>
            <c:numRef>
              <c:f>Overview!$M$39:$O$39</c:f>
              <c:numCache>
                <c:formatCode>General</c:formatCode>
                <c:ptCount val="3"/>
                <c:pt idx="0">
                  <c:v>43</c:v>
                </c:pt>
                <c:pt idx="1">
                  <c:v>51</c:v>
                </c:pt>
                <c:pt idx="2">
                  <c:v>42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Overview!$C$27</c:f>
              <c:strCache>
                <c:ptCount val="1"/>
                <c:pt idx="0">
                  <c:v>±45°, sandwich, 88%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Overview!$H$27:$J$27</c:f>
              <c:numCache>
                <c:formatCode>0%</c:formatCode>
                <c:ptCount val="3"/>
                <c:pt idx="0">
                  <c:v>0.88172043010752676</c:v>
                </c:pt>
                <c:pt idx="1">
                  <c:v>0.88172043010752676</c:v>
                </c:pt>
                <c:pt idx="2">
                  <c:v>0.88172043010752676</c:v>
                </c:pt>
              </c:numCache>
            </c:numRef>
          </c:xVal>
          <c:yVal>
            <c:numRef>
              <c:f>Overview!$M$27:$O$27</c:f>
              <c:numCache>
                <c:formatCode>General</c:formatCode>
                <c:ptCount val="3"/>
                <c:pt idx="0">
                  <c:v>32</c:v>
                </c:pt>
                <c:pt idx="1">
                  <c:v>39</c:v>
                </c:pt>
                <c:pt idx="2">
                  <c:v>31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Overview!$C$35</c:f>
              <c:strCache>
                <c:ptCount val="1"/>
                <c:pt idx="0">
                  <c:v>±45°, sandwich, 67%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Overview!$H$35:$J$35</c:f>
              <c:numCache>
                <c:formatCode>0%</c:formatCode>
                <c:ptCount val="3"/>
                <c:pt idx="0">
                  <c:v>0.66666666666666663</c:v>
                </c:pt>
                <c:pt idx="1">
                  <c:v>0.66666666666666663</c:v>
                </c:pt>
                <c:pt idx="2">
                  <c:v>0.66666666666666663</c:v>
                </c:pt>
              </c:numCache>
            </c:numRef>
          </c:xVal>
          <c:yVal>
            <c:numRef>
              <c:f>Overview!$M$35:$O$35</c:f>
              <c:numCache>
                <c:formatCode>General</c:formatCode>
                <c:ptCount val="3"/>
                <c:pt idx="0">
                  <c:v>52</c:v>
                </c:pt>
                <c:pt idx="1">
                  <c:v>48</c:v>
                </c:pt>
                <c:pt idx="2">
                  <c:v>46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Overview!$C$23</c:f>
              <c:strCache>
                <c:ptCount val="1"/>
                <c:pt idx="0">
                  <c:v>±45°, sandwich, 89%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</c:marker>
          <c:xVal>
            <c:numRef>
              <c:f>Overview!$H$23:$J$23</c:f>
              <c:numCache>
                <c:formatCode>0%</c:formatCode>
                <c:ptCount val="3"/>
                <c:pt idx="0">
                  <c:v>0.88978494623655913</c:v>
                </c:pt>
                <c:pt idx="1">
                  <c:v>0.88978494623655913</c:v>
                </c:pt>
                <c:pt idx="2">
                  <c:v>0.88978494623655913</c:v>
                </c:pt>
              </c:numCache>
            </c:numRef>
          </c:xVal>
          <c:yVal>
            <c:numRef>
              <c:f>Overview!$M$23:$O$23</c:f>
              <c:numCache>
                <c:formatCode>General</c:formatCode>
                <c:ptCount val="3"/>
                <c:pt idx="0">
                  <c:v>39</c:v>
                </c:pt>
                <c:pt idx="1">
                  <c:v>33</c:v>
                </c:pt>
                <c:pt idx="2">
                  <c:v>41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Overview!$C$3</c:f>
              <c:strCache>
                <c:ptCount val="1"/>
                <c:pt idx="0">
                  <c:v>triangle, monolithic, 31%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17"/>
            <c:spPr>
              <a:solidFill>
                <a:schemeClr val="accent3">
                  <a:lumMod val="75000"/>
                </a:schemeClr>
              </a:solidFill>
            </c:spPr>
          </c:marker>
          <c:xVal>
            <c:numRef>
              <c:f>Overview!$H$3:$J$3</c:f>
              <c:numCache>
                <c:formatCode>0%</c:formatCode>
                <c:ptCount val="3"/>
                <c:pt idx="0">
                  <c:v>0.30645161290322581</c:v>
                </c:pt>
                <c:pt idx="1">
                  <c:v>0.30645161290322581</c:v>
                </c:pt>
                <c:pt idx="2">
                  <c:v>0.30645161290322581</c:v>
                </c:pt>
              </c:numCache>
            </c:numRef>
          </c:xVal>
          <c:yVal>
            <c:numRef>
              <c:f>Overview!$M$3:$O$3</c:f>
              <c:numCache>
                <c:formatCode>General</c:formatCode>
                <c:ptCount val="3"/>
                <c:pt idx="0">
                  <c:v>70</c:v>
                </c:pt>
                <c:pt idx="1">
                  <c:v>86</c:v>
                </c:pt>
                <c:pt idx="2">
                  <c:v>72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Overview!$C$7</c:f>
              <c:strCache>
                <c:ptCount val="1"/>
                <c:pt idx="0">
                  <c:v>tube, monolithic, 32%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7"/>
            <c:spPr>
              <a:solidFill>
                <a:schemeClr val="accent3">
                  <a:lumMod val="75000"/>
                </a:schemeClr>
              </a:solidFill>
            </c:spPr>
          </c:marker>
          <c:xVal>
            <c:numRef>
              <c:f>Overview!$H$7:$J$7</c:f>
              <c:numCache>
                <c:formatCode>0%</c:formatCode>
                <c:ptCount val="3"/>
                <c:pt idx="0">
                  <c:v>0.31720430107526881</c:v>
                </c:pt>
                <c:pt idx="1">
                  <c:v>0.31720430107526881</c:v>
                </c:pt>
                <c:pt idx="2">
                  <c:v>0.31720430107526881</c:v>
                </c:pt>
              </c:numCache>
            </c:numRef>
          </c:xVal>
          <c:yVal>
            <c:numRef>
              <c:f>Overview!$M$7:$O$7</c:f>
              <c:numCache>
                <c:formatCode>General</c:formatCode>
                <c:ptCount val="3"/>
                <c:pt idx="0">
                  <c:v>84</c:v>
                </c:pt>
                <c:pt idx="1">
                  <c:v>87</c:v>
                </c:pt>
                <c:pt idx="2">
                  <c:v>86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561856"/>
        <c:axId val="83564416"/>
      </c:scatterChart>
      <c:valAx>
        <c:axId val="83561856"/>
        <c:scaling>
          <c:orientation val="minMax"/>
          <c:max val="1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GB" sz="2000"/>
                  <a:t>Infill / %</a:t>
                </a:r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83564416"/>
        <c:crosses val="autoZero"/>
        <c:crossBetween val="midCat"/>
      </c:valAx>
      <c:valAx>
        <c:axId val="83564416"/>
        <c:scaling>
          <c:orientation val="minMax"/>
          <c:max val="203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GB" sz="2000"/>
                  <a:t>Burn length / mm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83561856"/>
        <c:crosses val="autoZero"/>
        <c:crossBetween val="midCat"/>
        <c:majorUnit val="20"/>
      </c:valAx>
    </c:plotArea>
    <c:plotVisOnly val="1"/>
    <c:dispBlanksAs val="gap"/>
    <c:showDLblsOverMax val="0"/>
  </c:chart>
  <c:spPr>
    <a:noFill/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92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/>
            </a:lvl1pPr>
          </a:lstStyle>
          <a:p>
            <a:endParaRPr lang="de-DE" altLang="de-DE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11108" y="0"/>
            <a:ext cx="4292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/>
            </a:lvl1pPr>
          </a:lstStyle>
          <a:p>
            <a:endParaRPr lang="de-DE" altLang="de-DE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3596"/>
            <a:ext cx="4292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/>
            </a:lvl1pPr>
          </a:lstStyle>
          <a:p>
            <a:endParaRPr lang="de-DE" altLang="de-DE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11108" y="6453596"/>
            <a:ext cx="4292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/>
            </a:lvl1pPr>
          </a:lstStyle>
          <a:p>
            <a:fld id="{8810C7A8-67D7-465E-B8AA-2DEB84B004DD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343682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92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/>
            </a:lvl1pPr>
          </a:lstStyle>
          <a:p>
            <a:endParaRPr lang="de-DE" altLang="de-DE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11108" y="0"/>
            <a:ext cx="4292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/>
            </a:lvl1pPr>
          </a:lstStyle>
          <a:p>
            <a:endParaRPr lang="de-DE" altLang="de-DE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89225" y="509588"/>
            <a:ext cx="4527550" cy="2547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3228567"/>
            <a:ext cx="792480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3596"/>
            <a:ext cx="4292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/>
            </a:lvl1pPr>
          </a:lstStyle>
          <a:p>
            <a:endParaRPr lang="de-DE" altLang="de-DE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11108" y="6453596"/>
            <a:ext cx="4292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/>
            </a:lvl1pPr>
          </a:lstStyle>
          <a:p>
            <a:fld id="{9DD6CC0E-0F16-4297-9A18-5682437AF800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005015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089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162791" indent="-161350" algn="l" rtl="0" fontAlgn="base">
      <a:spcBef>
        <a:spcPct val="30000"/>
      </a:spcBef>
      <a:spcAft>
        <a:spcPct val="0"/>
      </a:spcAft>
      <a:buChar char="•"/>
      <a:defRPr sz="1089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325579" indent="-161350" algn="l" rtl="0" fontAlgn="base">
      <a:spcBef>
        <a:spcPct val="30000"/>
      </a:spcBef>
      <a:spcAft>
        <a:spcPct val="0"/>
      </a:spcAft>
      <a:buChar char="•"/>
      <a:defRPr sz="1089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488370" indent="-161350" algn="l" rtl="0" fontAlgn="base">
      <a:spcBef>
        <a:spcPct val="30000"/>
      </a:spcBef>
      <a:spcAft>
        <a:spcPct val="0"/>
      </a:spcAft>
      <a:buChar char="•"/>
      <a:defRPr sz="1089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651160" indent="-161350" algn="l" rtl="0" fontAlgn="base">
      <a:spcBef>
        <a:spcPct val="30000"/>
      </a:spcBef>
      <a:spcAft>
        <a:spcPct val="0"/>
      </a:spcAft>
      <a:buChar char="•"/>
      <a:defRPr sz="1089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074491" algn="l" defTabSz="829796" rtl="0" eaLnBrk="1" latinLnBrk="0" hangingPunct="1">
      <a:defRPr sz="1089" kern="1200">
        <a:solidFill>
          <a:schemeClr val="tx1"/>
        </a:solidFill>
        <a:latin typeface="+mn-lt"/>
        <a:ea typeface="+mn-ea"/>
        <a:cs typeface="+mn-cs"/>
      </a:defRPr>
    </a:lvl6pPr>
    <a:lvl7pPr marL="2489390" algn="l" defTabSz="829796" rtl="0" eaLnBrk="1" latinLnBrk="0" hangingPunct="1">
      <a:defRPr sz="1089" kern="1200">
        <a:solidFill>
          <a:schemeClr val="tx1"/>
        </a:solidFill>
        <a:latin typeface="+mn-lt"/>
        <a:ea typeface="+mn-ea"/>
        <a:cs typeface="+mn-cs"/>
      </a:defRPr>
    </a:lvl7pPr>
    <a:lvl8pPr marL="2904289" algn="l" defTabSz="829796" rtl="0" eaLnBrk="1" latinLnBrk="0" hangingPunct="1">
      <a:defRPr sz="1089" kern="1200">
        <a:solidFill>
          <a:schemeClr val="tx1"/>
        </a:solidFill>
        <a:latin typeface="+mn-lt"/>
        <a:ea typeface="+mn-ea"/>
        <a:cs typeface="+mn-cs"/>
      </a:defRPr>
    </a:lvl8pPr>
    <a:lvl9pPr marL="3319187" algn="l" defTabSz="829796" rtl="0" eaLnBrk="1" latinLnBrk="0" hangingPunct="1">
      <a:defRPr sz="108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9588"/>
            <a:ext cx="45275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6CC0E-0F16-4297-9A18-5682437AF800}" type="slidenum">
              <a:rPr lang="de-DE" altLang="de-DE" smtClean="0"/>
              <a:pPr/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4915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5424787"/>
            <a:ext cx="12192000" cy="14332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1361"/>
          </a:p>
        </p:txBody>
      </p:sp>
      <p:grpSp>
        <p:nvGrpSpPr>
          <p:cNvPr id="20" name="Group 15"/>
          <p:cNvGrpSpPr>
            <a:grpSpLocks/>
          </p:cNvGrpSpPr>
          <p:nvPr/>
        </p:nvGrpSpPr>
        <p:grpSpPr bwMode="white">
          <a:xfrm>
            <a:off x="0" y="5412023"/>
            <a:ext cx="12192000" cy="61996"/>
            <a:chOff x="0" y="3175"/>
            <a:chExt cx="6736" cy="68"/>
          </a:xfrm>
        </p:grpSpPr>
        <p:sp>
          <p:nvSpPr>
            <p:cNvPr id="21" name="Rectangle 16"/>
            <p:cNvSpPr>
              <a:spLocks noChangeArrowheads="1"/>
            </p:cNvSpPr>
            <p:nvPr/>
          </p:nvSpPr>
          <p:spPr bwMode="white">
            <a:xfrm>
              <a:off x="0" y="3175"/>
              <a:ext cx="6733" cy="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361"/>
            </a:p>
          </p:txBody>
        </p:sp>
        <p:sp>
          <p:nvSpPr>
            <p:cNvPr id="22" name="Rectangle 17"/>
            <p:cNvSpPr>
              <a:spLocks noChangeArrowheads="1"/>
            </p:cNvSpPr>
            <p:nvPr/>
          </p:nvSpPr>
          <p:spPr bwMode="white">
            <a:xfrm>
              <a:off x="1826" y="3175"/>
              <a:ext cx="4910" cy="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361"/>
            </a:p>
          </p:txBody>
        </p:sp>
      </p:grpSp>
      <p:sp>
        <p:nvSpPr>
          <p:cNvPr id="23555" name="Rectangle 3"/>
          <p:cNvSpPr>
            <a:spLocks noGrp="1" noChangeArrowheads="1"/>
          </p:cNvSpPr>
          <p:nvPr userDrawn="1">
            <p:ph type="ctrTitle"/>
          </p:nvPr>
        </p:nvSpPr>
        <p:spPr>
          <a:xfrm>
            <a:off x="3305016" y="1628800"/>
            <a:ext cx="6031344" cy="2892800"/>
          </a:xfrm>
        </p:spPr>
        <p:txBody>
          <a:bodyPr anchor="b"/>
          <a:lstStyle>
            <a:lvl1pPr>
              <a:lnSpc>
                <a:spcPct val="105000"/>
              </a:lnSpc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de-DE" noProof="0" smtClean="0"/>
              <a:t>Click to edit Master title style</a:t>
            </a:r>
            <a:endParaRPr lang="de-DE" altLang="de-DE" noProof="0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3305016" y="4561676"/>
            <a:ext cx="6031344" cy="863111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de-DE" noProof="0" dirty="0" smtClean="0"/>
              <a:t>Click to edit Master subtitle style</a:t>
            </a:r>
            <a:endParaRPr lang="de-DE" altLang="de-DE" noProof="0" dirty="0" smtClean="0"/>
          </a:p>
        </p:txBody>
      </p:sp>
      <p:pic>
        <p:nvPicPr>
          <p:cNvPr id="11" name="Picture 10" descr="AIRBUS_WHITE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0496" y="6165304"/>
            <a:ext cx="1440160" cy="36004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 userDrawn="1">
            <p:ph type="body" sz="quarter" idx="10"/>
          </p:nvPr>
        </p:nvSpPr>
        <p:spPr bwMode="white">
          <a:xfrm>
            <a:off x="3305016" y="5652000"/>
            <a:ext cx="6031344" cy="1079500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1517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hankYou_Grid_Portrai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1848"/>
            <a:ext cx="12193200" cy="4672454"/>
          </a:xfrm>
          <a:prstGeom prst="rect">
            <a:avLst/>
          </a:prstGeom>
        </p:spPr>
      </p:pic>
      <p:pic>
        <p:nvPicPr>
          <p:cNvPr id="9" name="Picture 8" descr="AIRBUS_WHITE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20765" y="6394091"/>
            <a:ext cx="1152128" cy="288032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886247" y="3812346"/>
            <a:ext cx="6507180" cy="7096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grpSp>
        <p:nvGrpSpPr>
          <p:cNvPr id="13" name="Group 12"/>
          <p:cNvGrpSpPr/>
          <p:nvPr userDrawn="1"/>
        </p:nvGrpSpPr>
        <p:grpSpPr bwMode="black">
          <a:xfrm>
            <a:off x="0" y="3592800"/>
            <a:ext cx="12193200" cy="61997"/>
            <a:chOff x="0" y="3606831"/>
            <a:chExt cx="12193200" cy="61997"/>
          </a:xfrm>
        </p:grpSpPr>
        <p:sp>
          <p:nvSpPr>
            <p:cNvPr id="11" name="Rectangle 16"/>
            <p:cNvSpPr>
              <a:spLocks noChangeArrowheads="1"/>
            </p:cNvSpPr>
            <p:nvPr userDrawn="1"/>
          </p:nvSpPr>
          <p:spPr bwMode="black">
            <a:xfrm>
              <a:off x="0" y="3606831"/>
              <a:ext cx="12193200" cy="209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361"/>
            </a:p>
          </p:txBody>
        </p:sp>
        <p:sp>
          <p:nvSpPr>
            <p:cNvPr id="12" name="Rectangle 17"/>
            <p:cNvSpPr>
              <a:spLocks noChangeArrowheads="1"/>
            </p:cNvSpPr>
            <p:nvPr userDrawn="1"/>
          </p:nvSpPr>
          <p:spPr bwMode="black">
            <a:xfrm>
              <a:off x="3886247" y="3606831"/>
              <a:ext cx="8305753" cy="61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361"/>
            </a:p>
          </p:txBody>
        </p:sp>
      </p:grp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469900" y="6394091"/>
            <a:ext cx="4230872" cy="288032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[If needed, appropriate copyright mention here]</a:t>
            </a:r>
          </a:p>
        </p:txBody>
      </p:sp>
    </p:spTree>
    <p:extLst>
      <p:ext uri="{BB962C8B-B14F-4D97-AF65-F5344CB8AC3E}">
        <p14:creationId xmlns:p14="http://schemas.microsoft.com/office/powerpoint/2010/main" val="330819839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de-DE" smtClean="0"/>
              <a:t>1 February, 2017</a:t>
            </a:r>
            <a:endParaRPr lang="de-DE" altLang="de-DE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de-DE" smtClean="0"/>
              <a:t>Presentation title runs here (go to Header and Footer to edit this text)</a:t>
            </a:r>
            <a:endParaRPr lang="de-DE" alt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14C8-F7F2-4E05-9CAE-DDD3D22A4BE8}" type="slidenum">
              <a:rPr lang="de-DE" altLang="de-DE" smtClean="0"/>
              <a:pPr/>
              <a:t>‹#›</a:t>
            </a:fld>
            <a:endParaRPr lang="de-DE" altLang="de-DE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649337" y="332209"/>
            <a:ext cx="3266785" cy="144463"/>
          </a:xfrm>
        </p:spPr>
        <p:txBody>
          <a:bodyPr/>
          <a:lstStyle>
            <a:lvl1pPr marL="0" indent="0" algn="r">
              <a:buNone/>
              <a:defRPr sz="8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[Indicate confidentiality here]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0968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de-DE" smtClean="0"/>
              <a:t>1 February, 2017</a:t>
            </a:r>
            <a:endParaRPr lang="de-DE" alt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de-DE" smtClean="0"/>
              <a:t>Presentation title runs here (go to Header and Footer to edit this text)</a:t>
            </a:r>
            <a:endParaRPr lang="de-DE" alt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210CEC-BA8B-47AD-AA6D-FD559B857655}" type="slidenum">
              <a:rPr lang="de-DE" altLang="de-DE"/>
              <a:pPr/>
              <a:t>‹#›</a:t>
            </a:fld>
            <a:endParaRPr lang="de-DE" altLang="de-DE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649337" y="332209"/>
            <a:ext cx="3266785" cy="144463"/>
          </a:xfrm>
        </p:spPr>
        <p:txBody>
          <a:bodyPr/>
          <a:lstStyle>
            <a:lvl1pPr marL="0" indent="0" algn="r">
              <a:buNone/>
              <a:defRPr sz="8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[Indicate confidentiality here]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3001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E046E-73AE-42B6-A60E-79A8661EABFA}" type="datetimeFigureOut">
              <a:rPr lang="en-GB" smtClean="0"/>
              <a:t>12/06/2019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01A5-2DD9-4CB8-9C86-FF4AC5871C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104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E046E-73AE-42B6-A60E-79A8661EABFA}" type="datetimeFigureOut">
              <a:rPr lang="en-GB" smtClean="0"/>
              <a:t>12/06/2019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01A5-2DD9-4CB8-9C86-FF4AC5871C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010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5424787"/>
            <a:ext cx="12192000" cy="14332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1361"/>
          </a:p>
        </p:txBody>
      </p:sp>
      <p:grpSp>
        <p:nvGrpSpPr>
          <p:cNvPr id="20" name="Group 15"/>
          <p:cNvGrpSpPr>
            <a:grpSpLocks/>
          </p:cNvGrpSpPr>
          <p:nvPr/>
        </p:nvGrpSpPr>
        <p:grpSpPr bwMode="white">
          <a:xfrm>
            <a:off x="0" y="5412023"/>
            <a:ext cx="12192000" cy="61996"/>
            <a:chOff x="0" y="3175"/>
            <a:chExt cx="6736" cy="68"/>
          </a:xfrm>
        </p:grpSpPr>
        <p:sp>
          <p:nvSpPr>
            <p:cNvPr id="21" name="Rectangle 16"/>
            <p:cNvSpPr>
              <a:spLocks noChangeArrowheads="1"/>
            </p:cNvSpPr>
            <p:nvPr/>
          </p:nvSpPr>
          <p:spPr bwMode="white">
            <a:xfrm>
              <a:off x="0" y="3175"/>
              <a:ext cx="6733" cy="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361"/>
            </a:p>
          </p:txBody>
        </p:sp>
        <p:sp>
          <p:nvSpPr>
            <p:cNvPr id="22" name="Rectangle 17"/>
            <p:cNvSpPr>
              <a:spLocks noChangeArrowheads="1"/>
            </p:cNvSpPr>
            <p:nvPr/>
          </p:nvSpPr>
          <p:spPr bwMode="white">
            <a:xfrm>
              <a:off x="1826" y="3175"/>
              <a:ext cx="4910" cy="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361"/>
            </a:p>
          </p:txBody>
        </p:sp>
      </p:grpSp>
      <p:sp>
        <p:nvSpPr>
          <p:cNvPr id="23555" name="Rectangle 3"/>
          <p:cNvSpPr>
            <a:spLocks noGrp="1" noChangeArrowheads="1"/>
          </p:cNvSpPr>
          <p:nvPr userDrawn="1">
            <p:ph type="ctrTitle"/>
          </p:nvPr>
        </p:nvSpPr>
        <p:spPr>
          <a:xfrm>
            <a:off x="3305016" y="1628800"/>
            <a:ext cx="6031344" cy="2892800"/>
          </a:xfrm>
        </p:spPr>
        <p:txBody>
          <a:bodyPr anchor="b"/>
          <a:lstStyle>
            <a:lvl1pPr>
              <a:lnSpc>
                <a:spcPct val="105000"/>
              </a:lnSpc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de-DE" noProof="0" smtClean="0"/>
              <a:t>Click to edit Master title style</a:t>
            </a:r>
            <a:endParaRPr lang="de-DE" altLang="de-DE" noProof="0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3305016" y="4561676"/>
            <a:ext cx="6031344" cy="863111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de-DE" noProof="0" dirty="0" smtClean="0"/>
              <a:t>Click to edit Master subtitle style</a:t>
            </a:r>
            <a:endParaRPr lang="de-DE" altLang="de-DE" noProof="0" dirty="0" smtClean="0"/>
          </a:p>
        </p:txBody>
      </p:sp>
      <p:pic>
        <p:nvPicPr>
          <p:cNvPr id="11" name="Picture 10" descr="AIRBUS_WHITE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0496" y="6165304"/>
            <a:ext cx="1440160" cy="36004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 userDrawn="1">
            <p:ph type="body" sz="quarter" idx="10"/>
          </p:nvPr>
        </p:nvSpPr>
        <p:spPr bwMode="white">
          <a:xfrm>
            <a:off x="3305016" y="5652000"/>
            <a:ext cx="6031344" cy="1079500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0300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5424787"/>
            <a:ext cx="12192000" cy="14332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1361"/>
          </a:p>
        </p:txBody>
      </p:sp>
      <p:grpSp>
        <p:nvGrpSpPr>
          <p:cNvPr id="20" name="Group 15"/>
          <p:cNvGrpSpPr>
            <a:grpSpLocks/>
          </p:cNvGrpSpPr>
          <p:nvPr/>
        </p:nvGrpSpPr>
        <p:grpSpPr bwMode="white">
          <a:xfrm>
            <a:off x="0" y="5412023"/>
            <a:ext cx="12192000" cy="61996"/>
            <a:chOff x="0" y="3175"/>
            <a:chExt cx="6736" cy="68"/>
          </a:xfrm>
        </p:grpSpPr>
        <p:sp>
          <p:nvSpPr>
            <p:cNvPr id="21" name="Rectangle 16"/>
            <p:cNvSpPr>
              <a:spLocks noChangeArrowheads="1"/>
            </p:cNvSpPr>
            <p:nvPr/>
          </p:nvSpPr>
          <p:spPr bwMode="white">
            <a:xfrm>
              <a:off x="0" y="3175"/>
              <a:ext cx="6733" cy="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361"/>
            </a:p>
          </p:txBody>
        </p:sp>
        <p:sp>
          <p:nvSpPr>
            <p:cNvPr id="22" name="Rectangle 17"/>
            <p:cNvSpPr>
              <a:spLocks noChangeArrowheads="1"/>
            </p:cNvSpPr>
            <p:nvPr/>
          </p:nvSpPr>
          <p:spPr bwMode="white">
            <a:xfrm>
              <a:off x="1826" y="3175"/>
              <a:ext cx="4910" cy="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361"/>
            </a:p>
          </p:txBody>
        </p:sp>
      </p:grpSp>
      <p:pic>
        <p:nvPicPr>
          <p:cNvPr id="11" name="Picture 10" descr="AIRBUS_WHITE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0496" y="6165304"/>
            <a:ext cx="1440160" cy="36004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 userDrawn="1">
            <p:ph type="body" sz="quarter" idx="10"/>
          </p:nvPr>
        </p:nvSpPr>
        <p:spPr bwMode="white">
          <a:xfrm>
            <a:off x="3305016" y="5652000"/>
            <a:ext cx="6031344" cy="1079500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Rectangle 3"/>
          <p:cNvSpPr>
            <a:spLocks noGrp="1" noChangeArrowheads="1"/>
          </p:cNvSpPr>
          <p:nvPr userDrawn="1">
            <p:ph type="ctrTitle"/>
          </p:nvPr>
        </p:nvSpPr>
        <p:spPr>
          <a:xfrm>
            <a:off x="3305016" y="1628800"/>
            <a:ext cx="6031344" cy="2892800"/>
          </a:xfrm>
        </p:spPr>
        <p:txBody>
          <a:bodyPr anchor="b"/>
          <a:lstStyle>
            <a:lvl1pPr>
              <a:lnSpc>
                <a:spcPct val="105000"/>
              </a:lnSpc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de-DE" noProof="0" dirty="0" smtClean="0"/>
              <a:t>Click to edit Master title style</a:t>
            </a:r>
            <a:endParaRPr lang="de-DE" altLang="de-DE" noProof="0" dirty="0" smtClean="0"/>
          </a:p>
        </p:txBody>
      </p:sp>
      <p:sp>
        <p:nvSpPr>
          <p:cNvPr id="13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3305016" y="4561676"/>
            <a:ext cx="6031344" cy="863111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de-DE" noProof="0" dirty="0" smtClean="0"/>
              <a:t>Click to edit Master subtitle style</a:t>
            </a:r>
            <a:endParaRPr lang="de-DE" altLang="de-DE" noProof="0" dirty="0" smtClean="0"/>
          </a:p>
        </p:txBody>
      </p:sp>
    </p:spTree>
    <p:extLst>
      <p:ext uri="{BB962C8B-B14F-4D97-AF65-F5344CB8AC3E}">
        <p14:creationId xmlns:p14="http://schemas.microsoft.com/office/powerpoint/2010/main" val="2953648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hangeab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424488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5424787"/>
            <a:ext cx="12192000" cy="14332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1361"/>
          </a:p>
        </p:txBody>
      </p:sp>
      <p:grpSp>
        <p:nvGrpSpPr>
          <p:cNvPr id="20" name="Group 15"/>
          <p:cNvGrpSpPr>
            <a:grpSpLocks/>
          </p:cNvGrpSpPr>
          <p:nvPr/>
        </p:nvGrpSpPr>
        <p:grpSpPr bwMode="white">
          <a:xfrm>
            <a:off x="0" y="5412023"/>
            <a:ext cx="12192000" cy="61996"/>
            <a:chOff x="0" y="3175"/>
            <a:chExt cx="6736" cy="68"/>
          </a:xfrm>
        </p:grpSpPr>
        <p:sp>
          <p:nvSpPr>
            <p:cNvPr id="21" name="Rectangle 16"/>
            <p:cNvSpPr>
              <a:spLocks noChangeArrowheads="1"/>
            </p:cNvSpPr>
            <p:nvPr/>
          </p:nvSpPr>
          <p:spPr bwMode="white">
            <a:xfrm>
              <a:off x="0" y="3175"/>
              <a:ext cx="6733" cy="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361"/>
            </a:p>
          </p:txBody>
        </p:sp>
        <p:sp>
          <p:nvSpPr>
            <p:cNvPr id="22" name="Rectangle 17"/>
            <p:cNvSpPr>
              <a:spLocks noChangeArrowheads="1"/>
            </p:cNvSpPr>
            <p:nvPr/>
          </p:nvSpPr>
          <p:spPr bwMode="white">
            <a:xfrm>
              <a:off x="1826" y="3175"/>
              <a:ext cx="4910" cy="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361"/>
            </a:p>
          </p:txBody>
        </p:sp>
      </p:grpSp>
      <p:pic>
        <p:nvPicPr>
          <p:cNvPr id="11" name="Picture 10" descr="AIRBUS_WHITE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0496" y="6165304"/>
            <a:ext cx="1440160" cy="36004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 userDrawn="1">
            <p:ph type="body" sz="quarter" idx="10"/>
          </p:nvPr>
        </p:nvSpPr>
        <p:spPr bwMode="white">
          <a:xfrm>
            <a:off x="3305016" y="5652000"/>
            <a:ext cx="6031344" cy="1079500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Rectangle 3"/>
          <p:cNvSpPr>
            <a:spLocks noGrp="1" noChangeArrowheads="1"/>
          </p:cNvSpPr>
          <p:nvPr userDrawn="1">
            <p:ph type="ctrTitle"/>
          </p:nvPr>
        </p:nvSpPr>
        <p:spPr>
          <a:xfrm>
            <a:off x="3305016" y="1628800"/>
            <a:ext cx="6031344" cy="2892800"/>
          </a:xfrm>
        </p:spPr>
        <p:txBody>
          <a:bodyPr anchor="b"/>
          <a:lstStyle>
            <a:lvl1pPr>
              <a:lnSpc>
                <a:spcPct val="105000"/>
              </a:lnSpc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de-DE" noProof="0" smtClean="0"/>
              <a:t>Click to edit Master title style</a:t>
            </a:r>
            <a:endParaRPr lang="de-DE" altLang="de-DE" noProof="0" dirty="0" smtClean="0"/>
          </a:p>
        </p:txBody>
      </p:sp>
      <p:sp>
        <p:nvSpPr>
          <p:cNvPr id="13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3305016" y="4561676"/>
            <a:ext cx="6031344" cy="863111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de-DE" noProof="0" dirty="0" smtClean="0"/>
              <a:t>Click to edit Master subtitle style</a:t>
            </a:r>
            <a:endParaRPr lang="de-DE" altLang="de-D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506733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ltern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3625065"/>
            <a:ext cx="12192000" cy="32329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1361"/>
          </a:p>
        </p:txBody>
      </p:sp>
      <p:grpSp>
        <p:nvGrpSpPr>
          <p:cNvPr id="20" name="Group 15"/>
          <p:cNvGrpSpPr>
            <a:grpSpLocks/>
          </p:cNvGrpSpPr>
          <p:nvPr/>
        </p:nvGrpSpPr>
        <p:grpSpPr bwMode="white">
          <a:xfrm>
            <a:off x="5430" y="3606831"/>
            <a:ext cx="12192000" cy="61997"/>
            <a:chOff x="3" y="1195"/>
            <a:chExt cx="6736" cy="68"/>
          </a:xfrm>
        </p:grpSpPr>
        <p:sp>
          <p:nvSpPr>
            <p:cNvPr id="21" name="Rectangle 16"/>
            <p:cNvSpPr>
              <a:spLocks noChangeArrowheads="1"/>
            </p:cNvSpPr>
            <p:nvPr/>
          </p:nvSpPr>
          <p:spPr bwMode="white">
            <a:xfrm>
              <a:off x="3" y="1195"/>
              <a:ext cx="6733" cy="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361"/>
            </a:p>
          </p:txBody>
        </p:sp>
        <p:sp>
          <p:nvSpPr>
            <p:cNvPr id="22" name="Rectangle 17"/>
            <p:cNvSpPr>
              <a:spLocks noChangeArrowheads="1"/>
            </p:cNvSpPr>
            <p:nvPr/>
          </p:nvSpPr>
          <p:spPr bwMode="white">
            <a:xfrm>
              <a:off x="1829" y="1195"/>
              <a:ext cx="4910" cy="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361"/>
            </a:p>
          </p:txBody>
        </p:sp>
      </p:grpSp>
      <p:sp>
        <p:nvSpPr>
          <p:cNvPr id="23555" name="Rectangle 3"/>
          <p:cNvSpPr>
            <a:spLocks noGrp="1" noChangeArrowheads="1"/>
          </p:cNvSpPr>
          <p:nvPr userDrawn="1">
            <p:ph type="ctrTitle" hasCustomPrompt="1"/>
          </p:nvPr>
        </p:nvSpPr>
        <p:spPr bwMode="white">
          <a:xfrm>
            <a:off x="3305016" y="4048064"/>
            <a:ext cx="6031344" cy="871200"/>
          </a:xfrm>
        </p:spPr>
        <p:txBody>
          <a:bodyPr/>
          <a:lstStyle>
            <a:lvl1pPr>
              <a:lnSpc>
                <a:spcPct val="105000"/>
              </a:lnSpc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de-DE" noProof="0" dirty="0" smtClean="0"/>
              <a:t>Click to edit </a:t>
            </a:r>
            <a:br>
              <a:rPr lang="en-US" altLang="de-DE" noProof="0" dirty="0" smtClean="0"/>
            </a:br>
            <a:r>
              <a:rPr lang="en-US" altLang="de-DE" noProof="0" dirty="0" smtClean="0"/>
              <a:t>Master title style</a:t>
            </a:r>
            <a:endParaRPr lang="de-DE" altLang="de-DE" noProof="0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 userDrawn="1">
            <p:ph type="subTitle" idx="1"/>
          </p:nvPr>
        </p:nvSpPr>
        <p:spPr bwMode="white">
          <a:xfrm>
            <a:off x="3305016" y="4982727"/>
            <a:ext cx="6031344" cy="678521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de-DE" noProof="0" dirty="0" smtClean="0"/>
              <a:t>Click to edit Master subtitle style</a:t>
            </a:r>
            <a:endParaRPr lang="de-DE" altLang="de-DE" noProof="0" dirty="0" smtClean="0"/>
          </a:p>
        </p:txBody>
      </p:sp>
      <p:pic>
        <p:nvPicPr>
          <p:cNvPr id="11" name="Picture 10" descr="AIRBUS_WHITE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0496" y="6165304"/>
            <a:ext cx="1440160" cy="36004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 userDrawn="1">
            <p:ph type="body" sz="quarter" idx="10"/>
          </p:nvPr>
        </p:nvSpPr>
        <p:spPr bwMode="white">
          <a:xfrm>
            <a:off x="3305016" y="6048000"/>
            <a:ext cx="6031344" cy="62136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Picture Placeholder 3"/>
          <p:cNvSpPr>
            <a:spLocks noGrp="1"/>
          </p:cNvSpPr>
          <p:nvPr userDrawn="1">
            <p:ph type="pic" sz="quarter" idx="11"/>
          </p:nvPr>
        </p:nvSpPr>
        <p:spPr>
          <a:xfrm>
            <a:off x="0" y="0"/>
            <a:ext cx="12192000" cy="3606831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933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lternate 2">
    <p:bg>
      <p:bgPr>
        <a:blipFill dpi="0" rotWithShape="1">
          <a:blip r:embed="rId2">
            <a:lum/>
          </a:blip>
          <a:srcRect/>
          <a:stretch>
            <a:fillRect l="-11000" t="-20000" r="-11000" b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3625065"/>
            <a:ext cx="12192000" cy="32329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1361"/>
          </a:p>
        </p:txBody>
      </p:sp>
      <p:grpSp>
        <p:nvGrpSpPr>
          <p:cNvPr id="20" name="Group 15"/>
          <p:cNvGrpSpPr>
            <a:grpSpLocks/>
          </p:cNvGrpSpPr>
          <p:nvPr/>
        </p:nvGrpSpPr>
        <p:grpSpPr bwMode="white">
          <a:xfrm>
            <a:off x="5430" y="3606831"/>
            <a:ext cx="12192000" cy="61997"/>
            <a:chOff x="3" y="1195"/>
            <a:chExt cx="6736" cy="68"/>
          </a:xfrm>
        </p:grpSpPr>
        <p:sp>
          <p:nvSpPr>
            <p:cNvPr id="21" name="Rectangle 16"/>
            <p:cNvSpPr>
              <a:spLocks noChangeArrowheads="1"/>
            </p:cNvSpPr>
            <p:nvPr/>
          </p:nvSpPr>
          <p:spPr bwMode="white">
            <a:xfrm>
              <a:off x="3" y="1195"/>
              <a:ext cx="6733" cy="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361"/>
            </a:p>
          </p:txBody>
        </p:sp>
        <p:sp>
          <p:nvSpPr>
            <p:cNvPr id="22" name="Rectangle 17"/>
            <p:cNvSpPr>
              <a:spLocks noChangeArrowheads="1"/>
            </p:cNvSpPr>
            <p:nvPr/>
          </p:nvSpPr>
          <p:spPr bwMode="white">
            <a:xfrm>
              <a:off x="1829" y="1195"/>
              <a:ext cx="4910" cy="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361"/>
            </a:p>
          </p:txBody>
        </p:sp>
      </p:grpSp>
      <p:sp>
        <p:nvSpPr>
          <p:cNvPr id="23555" name="Rectangle 3"/>
          <p:cNvSpPr>
            <a:spLocks noGrp="1" noChangeArrowheads="1"/>
          </p:cNvSpPr>
          <p:nvPr userDrawn="1">
            <p:ph type="ctrTitle" hasCustomPrompt="1"/>
          </p:nvPr>
        </p:nvSpPr>
        <p:spPr bwMode="white">
          <a:xfrm>
            <a:off x="3305016" y="4048064"/>
            <a:ext cx="6031344" cy="871200"/>
          </a:xfrm>
        </p:spPr>
        <p:txBody>
          <a:bodyPr/>
          <a:lstStyle>
            <a:lvl1pPr>
              <a:lnSpc>
                <a:spcPct val="105000"/>
              </a:lnSpc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de-DE" noProof="0" dirty="0" smtClean="0"/>
              <a:t>Click to edit </a:t>
            </a:r>
            <a:br>
              <a:rPr lang="en-US" altLang="de-DE" noProof="0" dirty="0" smtClean="0"/>
            </a:br>
            <a:r>
              <a:rPr lang="en-US" altLang="de-DE" noProof="0" dirty="0" smtClean="0"/>
              <a:t>Master title style</a:t>
            </a:r>
            <a:endParaRPr lang="de-DE" altLang="de-DE" noProof="0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 userDrawn="1">
            <p:ph type="subTitle" idx="1"/>
          </p:nvPr>
        </p:nvSpPr>
        <p:spPr bwMode="white">
          <a:xfrm>
            <a:off x="3305016" y="4982727"/>
            <a:ext cx="6031344" cy="678521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de-DE" noProof="0" dirty="0" smtClean="0"/>
              <a:t>Click to edit Master subtitle style</a:t>
            </a:r>
            <a:endParaRPr lang="de-DE" altLang="de-DE" noProof="0" dirty="0" smtClean="0"/>
          </a:p>
        </p:txBody>
      </p:sp>
      <p:pic>
        <p:nvPicPr>
          <p:cNvPr id="11" name="Picture 10" descr="AIRBUS_WHITE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0496" y="6165304"/>
            <a:ext cx="1440160" cy="36004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 userDrawn="1">
            <p:ph type="body" sz="quarter" idx="10"/>
          </p:nvPr>
        </p:nvSpPr>
        <p:spPr bwMode="white">
          <a:xfrm>
            <a:off x="3305016" y="6048000"/>
            <a:ext cx="6031344" cy="62136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5471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de-DE" smtClean="0"/>
              <a:t>1 February, 2017</a:t>
            </a:r>
            <a:endParaRPr lang="de-DE" alt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de-DE" smtClean="0"/>
              <a:t>Presentation title runs here (go to Header and Footer to edit this text)</a:t>
            </a:r>
            <a:endParaRPr lang="de-DE" alt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14C8-F7F2-4E05-9CAE-DDD3D22A4BE8}" type="slidenum">
              <a:rPr lang="de-DE" altLang="de-DE" smtClean="0"/>
              <a:pPr/>
              <a:t>‹#›</a:t>
            </a:fld>
            <a:endParaRPr lang="de-DE" altLang="de-D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649337" y="332209"/>
            <a:ext cx="3266785" cy="144463"/>
          </a:xfrm>
        </p:spPr>
        <p:txBody>
          <a:bodyPr/>
          <a:lstStyle>
            <a:lvl1pPr marL="0" indent="0" algn="r">
              <a:buNone/>
              <a:defRPr sz="8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[Indicate confidentiality here]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6393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2404" y="1566000"/>
            <a:ext cx="5418347" cy="42864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altLang="de-DE" smtClean="0"/>
              <a:t>1 February, 2017</a:t>
            </a:r>
            <a:endParaRPr lang="de-DE" altLang="de-DE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altLang="de-DE" smtClean="0"/>
              <a:t>Presentation title runs here (go to Header and Footer to edit this text)</a:t>
            </a:r>
            <a:endParaRPr lang="de-DE" altLang="de-D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0114C8-F7F2-4E05-9CAE-DDD3D22A4BE8}" type="slidenum">
              <a:rPr lang="de-DE" altLang="de-DE" smtClean="0"/>
              <a:pPr/>
              <a:t>‹#›</a:t>
            </a:fld>
            <a:endParaRPr lang="de-DE" altLang="de-DE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6156000" y="1565999"/>
            <a:ext cx="5508000" cy="3286800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649337" y="332209"/>
            <a:ext cx="3266785" cy="144463"/>
          </a:xfrm>
        </p:spPr>
        <p:txBody>
          <a:bodyPr/>
          <a:lstStyle>
            <a:lvl1pPr marL="0" indent="0" algn="r">
              <a:buNone/>
              <a:defRPr sz="8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[Indicate confidentiality here]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764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794" y="2054627"/>
            <a:ext cx="7158758" cy="1372321"/>
          </a:xfrm>
        </p:spPr>
        <p:txBody>
          <a:bodyPr anchor="b" anchorCtr="0"/>
          <a:lstStyle>
            <a:lvl1pPr>
              <a:lnSpc>
                <a:spcPct val="11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de-DE" smtClean="0"/>
              <a:t>1 February, 2017</a:t>
            </a:r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de-DE" smtClean="0"/>
              <a:t>Presentation title runs here (go to Header and Footer to edit this text)</a:t>
            </a:r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007711-F412-4B4A-AA73-3C02C4A23745}" type="slidenum">
              <a:rPr lang="de-DE" altLang="de-DE"/>
              <a:pPr/>
              <a:t>‹#›</a:t>
            </a:fld>
            <a:endParaRPr lang="de-DE" altLang="de-D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905794" y="3430829"/>
            <a:ext cx="7156802" cy="7096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649337" y="332209"/>
            <a:ext cx="3266785" cy="144463"/>
          </a:xfrm>
        </p:spPr>
        <p:txBody>
          <a:bodyPr/>
          <a:lstStyle>
            <a:lvl1pPr marL="0" indent="0" algn="r">
              <a:buNone/>
              <a:defRPr sz="8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[Indicate confidentiality here]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6963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9901" y="653692"/>
            <a:ext cx="11249698" cy="88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2407" y="1566000"/>
            <a:ext cx="11247192" cy="4286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smtClean="0"/>
              <a:t>Textmasterformate durch Klicken bearbeiten</a:t>
            </a:r>
          </a:p>
          <a:p>
            <a:pPr lvl="1"/>
            <a:r>
              <a:rPr lang="de-DE" altLang="de-DE" dirty="0" smtClean="0"/>
              <a:t>Zweite Ebene</a:t>
            </a:r>
          </a:p>
          <a:p>
            <a:pPr lvl="2"/>
            <a:r>
              <a:rPr lang="de-DE" altLang="de-DE" dirty="0" smtClean="0"/>
              <a:t>Dritte Ebene</a:t>
            </a:r>
          </a:p>
          <a:p>
            <a:pPr lvl="3"/>
            <a:r>
              <a:rPr lang="de-DE" altLang="de-DE" dirty="0" smtClean="0"/>
              <a:t>Vierte Ebene</a:t>
            </a:r>
          </a:p>
          <a:p>
            <a:pPr lvl="4"/>
            <a:r>
              <a:rPr lang="de-DE" altLang="de-DE" dirty="0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7600" y="6444000"/>
            <a:ext cx="1159100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1042962">
              <a:lnSpc>
                <a:spcPct val="100000"/>
              </a:lnSpc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altLang="de-DE" smtClean="0"/>
              <a:t>1 February, 2017</a:t>
            </a:r>
            <a:endParaRPr lang="de-DE" altLang="de-DE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36498" y="6444000"/>
            <a:ext cx="8296104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1042962">
              <a:lnSpc>
                <a:spcPct val="100000"/>
              </a:lnSpc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altLang="de-DE" smtClean="0"/>
              <a:t>Presentation title runs here (go to Header and Footer to edit this text)</a:t>
            </a:r>
            <a:endParaRPr lang="de-DE" alt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2407" y="6444000"/>
            <a:ext cx="295001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1042962">
              <a:lnSpc>
                <a:spcPct val="100000"/>
              </a:lnSpc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90114C8-F7F2-4E05-9CAE-DDD3D22A4BE8}" type="slidenum">
              <a:rPr lang="de-DE" altLang="de-DE" smtClean="0"/>
              <a:pPr/>
              <a:t>‹#›</a:t>
            </a:fld>
            <a:endParaRPr lang="de-DE" altLang="de-DE"/>
          </a:p>
        </p:txBody>
      </p:sp>
      <p:pic>
        <p:nvPicPr>
          <p:cNvPr id="7" name="Picture 6" descr="Screen Shot 2016-11-11 at 09.55.03.png"/>
          <p:cNvPicPr>
            <a:picLocks noChangeAspect="1"/>
          </p:cNvPicPr>
          <p:nvPr userDrawn="1"/>
        </p:nvPicPr>
        <p:blipFill>
          <a:blip r:embed="rId1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2400" y="6444000"/>
            <a:ext cx="1108800" cy="231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9" r:id="rId2"/>
    <p:sldLayoutId id="2147483678" r:id="rId3"/>
    <p:sldLayoutId id="2147483677" r:id="rId4"/>
    <p:sldLayoutId id="2147483674" r:id="rId5"/>
    <p:sldLayoutId id="2147483680" r:id="rId6"/>
    <p:sldLayoutId id="2147483650" r:id="rId7"/>
    <p:sldLayoutId id="2147483660" r:id="rId8"/>
    <p:sldLayoutId id="2147483675" r:id="rId9"/>
    <p:sldLayoutId id="2147483676" r:id="rId10"/>
    <p:sldLayoutId id="2147483654" r:id="rId11"/>
    <p:sldLayoutId id="2147483655" r:id="rId12"/>
    <p:sldLayoutId id="2147483681" r:id="rId13"/>
    <p:sldLayoutId id="2147483682" r:id="rId14"/>
  </p:sldLayoutIdLst>
  <p:hf hdr="0"/>
  <p:txStyles>
    <p:titleStyle>
      <a:lvl1pPr algn="l" defTabSz="1042962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+mj-ea"/>
          <a:cs typeface="+mj-cs"/>
        </a:defRPr>
      </a:lvl1pPr>
      <a:lvl2pPr algn="l" defTabSz="1042962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Arial" pitchFamily="34" charset="0"/>
          <a:cs typeface="Arial" pitchFamily="34" charset="0"/>
        </a:defRPr>
      </a:lvl2pPr>
      <a:lvl3pPr algn="l" defTabSz="1042962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Arial" pitchFamily="34" charset="0"/>
          <a:cs typeface="Arial" pitchFamily="34" charset="0"/>
        </a:defRPr>
      </a:lvl3pPr>
      <a:lvl4pPr algn="l" defTabSz="1042962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Arial" pitchFamily="34" charset="0"/>
          <a:cs typeface="Arial" pitchFamily="34" charset="0"/>
        </a:defRPr>
      </a:lvl4pPr>
      <a:lvl5pPr algn="l" defTabSz="1042962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Arial" pitchFamily="34" charset="0"/>
          <a:cs typeface="Arial" pitchFamily="34" charset="0"/>
        </a:defRPr>
      </a:lvl5pPr>
      <a:lvl6pPr marL="457188" algn="l" defTabSz="1042962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Arial" pitchFamily="34" charset="0"/>
          <a:cs typeface="Arial" pitchFamily="34" charset="0"/>
        </a:defRPr>
      </a:lvl6pPr>
      <a:lvl7pPr marL="914376" algn="l" defTabSz="1042962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Arial" pitchFamily="34" charset="0"/>
          <a:cs typeface="Arial" pitchFamily="34" charset="0"/>
        </a:defRPr>
      </a:lvl7pPr>
      <a:lvl8pPr marL="1371565" algn="l" defTabSz="1042962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Arial" pitchFamily="34" charset="0"/>
          <a:cs typeface="Arial" pitchFamily="34" charset="0"/>
        </a:defRPr>
      </a:lvl8pPr>
      <a:lvl9pPr marL="1828753" algn="l" defTabSz="1042962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Arial" pitchFamily="34" charset="0"/>
          <a:cs typeface="Arial" pitchFamily="34" charset="0"/>
        </a:defRPr>
      </a:lvl9pPr>
    </p:titleStyle>
    <p:bodyStyle>
      <a:lvl1pPr marL="176400" indent="-176400" algn="l" defTabSz="1042962" rtl="0" eaLnBrk="1" fontAlgn="base" hangingPunct="1">
        <a:lnSpc>
          <a:spcPct val="115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1588" indent="0" algn="l" defTabSz="1042962" rtl="0" eaLnBrk="1" fontAlgn="base" hangingPunct="1">
        <a:lnSpc>
          <a:spcPct val="115000"/>
        </a:lnSpc>
        <a:spcBef>
          <a:spcPct val="0"/>
        </a:spcBef>
        <a:spcAft>
          <a:spcPct val="0"/>
        </a:spcAft>
        <a:buNone/>
        <a:defRPr sz="1500">
          <a:solidFill>
            <a:schemeClr val="tx1">
              <a:lumMod val="65000"/>
              <a:lumOff val="35000"/>
            </a:schemeClr>
          </a:solidFill>
          <a:latin typeface="+mn-lt"/>
          <a:cs typeface="+mn-cs"/>
        </a:defRPr>
      </a:lvl2pPr>
      <a:lvl3pPr marL="355591" indent="-174620" algn="l" defTabSz="1042962" rtl="0" eaLnBrk="1" fontAlgn="base" hangingPunct="1">
        <a:lnSpc>
          <a:spcPct val="115000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1500">
          <a:solidFill>
            <a:schemeClr val="tx1">
              <a:lumMod val="65000"/>
              <a:lumOff val="35000"/>
            </a:schemeClr>
          </a:solidFill>
          <a:latin typeface="+mn-lt"/>
          <a:cs typeface="+mn-cs"/>
        </a:defRPr>
      </a:lvl3pPr>
      <a:lvl4pPr marL="538149" indent="-180971" algn="l" defTabSz="1042962" rtl="0" eaLnBrk="1" fontAlgn="base" hangingPunct="1">
        <a:lnSpc>
          <a:spcPct val="115000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1500">
          <a:solidFill>
            <a:schemeClr val="tx1">
              <a:lumMod val="65000"/>
              <a:lumOff val="35000"/>
            </a:schemeClr>
          </a:solidFill>
          <a:latin typeface="+mn-lt"/>
          <a:cs typeface="+mn-cs"/>
        </a:defRPr>
      </a:lvl4pPr>
      <a:lvl5pPr marL="720707" indent="-180971" algn="l" defTabSz="1042962" rtl="0" eaLnBrk="1" fontAlgn="base" hangingPunct="1">
        <a:lnSpc>
          <a:spcPct val="115000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1500">
          <a:solidFill>
            <a:schemeClr val="tx1">
              <a:lumMod val="65000"/>
              <a:lumOff val="35000"/>
            </a:schemeClr>
          </a:solidFill>
          <a:latin typeface="+mn-lt"/>
          <a:cs typeface="+mn-cs"/>
        </a:defRPr>
      </a:lvl5pPr>
      <a:lvl6pPr marL="1177895" indent="-180971" algn="l" defTabSz="1042962" rtl="0" eaLnBrk="1" fontAlgn="base" hangingPunct="1">
        <a:lnSpc>
          <a:spcPct val="115000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1500">
          <a:solidFill>
            <a:schemeClr val="tx1"/>
          </a:solidFill>
          <a:latin typeface="+mn-lt"/>
          <a:cs typeface="+mn-cs"/>
        </a:defRPr>
      </a:lvl6pPr>
      <a:lvl7pPr marL="1635083" indent="-180971" algn="l" defTabSz="1042962" rtl="0" eaLnBrk="1" fontAlgn="base" hangingPunct="1">
        <a:lnSpc>
          <a:spcPct val="115000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1500">
          <a:solidFill>
            <a:schemeClr val="tx1"/>
          </a:solidFill>
          <a:latin typeface="+mn-lt"/>
          <a:cs typeface="+mn-cs"/>
        </a:defRPr>
      </a:lvl7pPr>
      <a:lvl8pPr marL="2092271" indent="-180971" algn="l" defTabSz="1042962" rtl="0" eaLnBrk="1" fontAlgn="base" hangingPunct="1">
        <a:lnSpc>
          <a:spcPct val="115000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1500">
          <a:solidFill>
            <a:schemeClr val="tx1"/>
          </a:solidFill>
          <a:latin typeface="+mn-lt"/>
          <a:cs typeface="+mn-cs"/>
        </a:defRPr>
      </a:lvl8pPr>
      <a:lvl9pPr marL="2549459" indent="-180971" algn="l" defTabSz="1042962" rtl="0" eaLnBrk="1" fontAlgn="base" hangingPunct="1">
        <a:lnSpc>
          <a:spcPct val="115000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8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6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5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3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1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29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18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6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448" userDrawn="1">
          <p15:clr>
            <a:srgbClr val="F26B43"/>
          </p15:clr>
        </p15:guide>
        <p15:guide id="4" pos="296" userDrawn="1">
          <p15:clr>
            <a:srgbClr val="F26B43"/>
          </p15:clr>
        </p15:guide>
        <p15:guide id="5" orient="horz" pos="2085" userDrawn="1">
          <p15:clr>
            <a:srgbClr val="F26B43"/>
          </p15:clr>
        </p15:guide>
        <p15:guide id="6" pos="751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Additive Manufacturing Task Group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05016" y="4561676"/>
            <a:ext cx="6535400" cy="863111"/>
          </a:xfrm>
        </p:spPr>
        <p:txBody>
          <a:bodyPr/>
          <a:lstStyle/>
          <a:p>
            <a:r>
              <a:rPr lang="en-GB" dirty="0"/>
              <a:t>I</a:t>
            </a:r>
            <a:r>
              <a:rPr lang="en-GB" dirty="0" smtClean="0"/>
              <a:t>nternational Aircraft Materials Fire Test Forum</a:t>
            </a:r>
          </a:p>
          <a:p>
            <a:r>
              <a:rPr lang="de-DE" dirty="0" smtClean="0"/>
              <a:t>Cologne, June 18th 2019</a:t>
            </a:r>
          </a:p>
          <a:p>
            <a:endParaRPr lang="de-DE" dirty="0"/>
          </a:p>
          <a:p>
            <a:r>
              <a:rPr lang="de-DE" dirty="0" smtClean="0"/>
              <a:t>T. Krause, </a:t>
            </a:r>
            <a:r>
              <a:rPr lang="de-DE" dirty="0" err="1" smtClean="0"/>
              <a:t>Fire</a:t>
            </a:r>
            <a:r>
              <a:rPr lang="de-DE" dirty="0" smtClean="0"/>
              <a:t> </a:t>
            </a:r>
            <a:r>
              <a:rPr lang="de-DE" dirty="0" err="1" smtClean="0"/>
              <a:t>Safety</a:t>
            </a:r>
            <a:r>
              <a:rPr lang="de-DE" dirty="0" smtClean="0"/>
              <a:t> Engineering &amp; </a:t>
            </a:r>
            <a:r>
              <a:rPr lang="de-DE" dirty="0" err="1" smtClean="0"/>
              <a:t>Fire</a:t>
            </a:r>
            <a:r>
              <a:rPr lang="de-DE" dirty="0" smtClean="0"/>
              <a:t> Test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783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01A5-2DD9-4CB8-9C86-FF4AC5871C6B}" type="slidenum">
              <a:rPr lang="en-GB" smtClean="0"/>
              <a:t>10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262594" y="116633"/>
            <a:ext cx="1124969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188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6pPr>
            <a:lvl7pPr marL="914376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7pPr>
            <a:lvl8pPr marL="1371565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8pPr>
            <a:lvl9pPr marL="1828753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kern="0" dirty="0"/>
              <a:t>12 s VBB</a:t>
            </a:r>
            <a:endParaRPr lang="en-GB" sz="3200" kern="0" dirty="0"/>
          </a:p>
          <a:p>
            <a:endParaRPr lang="en-GB" sz="3200" kern="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6575038"/>
              </p:ext>
            </p:extLst>
          </p:nvPr>
        </p:nvGraphicFramePr>
        <p:xfrm>
          <a:off x="6120000" y="720000"/>
          <a:ext cx="5803200" cy="565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3609792"/>
              </p:ext>
            </p:extLst>
          </p:nvPr>
        </p:nvGraphicFramePr>
        <p:xfrm>
          <a:off x="291600" y="720000"/>
          <a:ext cx="5803200" cy="565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 bwMode="auto">
          <a:xfrm>
            <a:off x="3935760" y="4077072"/>
            <a:ext cx="1584176" cy="100811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66680" y="3660868"/>
            <a:ext cx="1353256" cy="416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>
                <a:solidFill>
                  <a:srgbClr val="FF0000"/>
                </a:solidFill>
              </a:rPr>
              <a:t>sandwich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9768408" y="4157002"/>
            <a:ext cx="1584176" cy="143223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99328" y="3740798"/>
            <a:ext cx="1353256" cy="416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>
                <a:solidFill>
                  <a:srgbClr val="FF0000"/>
                </a:solidFill>
              </a:rPr>
              <a:t>sandwich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54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F421E-C7D7-4DED-B785-A60DE70B43D6}" type="datetime1">
              <a:rPr lang="en-GB" smtClean="0"/>
              <a:t>12/06/2019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01A5-2DD9-4CB8-9C86-FF4AC5871C6B}" type="slidenum">
              <a:rPr lang="en-GB" smtClean="0"/>
              <a:t>11</a:t>
            </a:fld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407148"/>
            <a:ext cx="2409297" cy="36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58" y="1407147"/>
            <a:ext cx="2802944" cy="36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447" y="1407148"/>
            <a:ext cx="2464054" cy="36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479" y="1407148"/>
            <a:ext cx="2497443" cy="36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64680" y="5133409"/>
            <a:ext cx="838691" cy="383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100 %</a:t>
            </a:r>
            <a:endParaRPr lang="en-GB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4237823" y="5067030"/>
            <a:ext cx="1146469" cy="702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67 %</a:t>
            </a:r>
          </a:p>
          <a:p>
            <a:r>
              <a:rPr lang="de-DE" sz="1800" dirty="0" err="1" smtClean="0"/>
              <a:t>sandwich</a:t>
            </a:r>
            <a:endParaRPr lang="en-GB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7438249" y="5133409"/>
            <a:ext cx="710451" cy="383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52 %</a:t>
            </a:r>
            <a:endParaRPr lang="en-GB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10283976" y="5123182"/>
            <a:ext cx="710451" cy="383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33 %</a:t>
            </a:r>
            <a:endParaRPr lang="en-GB" sz="1800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262594" y="116633"/>
            <a:ext cx="1124969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188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6pPr>
            <a:lvl7pPr marL="914376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7pPr>
            <a:lvl8pPr marL="1371565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8pPr>
            <a:lvl9pPr marL="1828753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kern="0" dirty="0"/>
              <a:t>12 s VBB</a:t>
            </a:r>
            <a:endParaRPr lang="en-GB" sz="3200" kern="0" dirty="0"/>
          </a:p>
          <a:p>
            <a:endParaRPr lang="en-GB" sz="3200" kern="0" dirty="0"/>
          </a:p>
        </p:txBody>
      </p:sp>
    </p:spTree>
    <p:extLst>
      <p:ext uri="{BB962C8B-B14F-4D97-AF65-F5344CB8AC3E}">
        <p14:creationId xmlns:p14="http://schemas.microsoft.com/office/powerpoint/2010/main" val="172681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9-0086   1   12s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57.9404" end="10540.9712"/>
                </p14:media>
              </p:ext>
            </p:extLst>
          </p:nvPr>
        </p:nvPicPr>
        <p:blipFill rotWithShape="1">
          <a:blip r:embed="rId5"/>
          <a:srcRect l="-1" t="12721" r="-1" b="12717"/>
          <a:stretch/>
        </p:blipFill>
        <p:spPr>
          <a:xfrm>
            <a:off x="6157743" y="1512000"/>
            <a:ext cx="5472000" cy="3060000"/>
          </a:xfrm>
          <a:prstGeom prst="rect">
            <a:avLst/>
          </a:prstGeom>
        </p:spPr>
      </p:pic>
      <p:pic>
        <p:nvPicPr>
          <p:cNvPr id="11" name="19-0294 12s_x264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3455.0836" end="2799.8096"/>
                </p14:media>
              </p:ext>
            </p:extLst>
          </p:nvPr>
        </p:nvPicPr>
        <p:blipFill rotWithShape="1">
          <a:blip r:embed="rId6"/>
          <a:srcRect t="11801" b="11623"/>
          <a:stretch>
            <a:fillRect/>
          </a:stretch>
        </p:blipFill>
        <p:spPr>
          <a:xfrm>
            <a:off x="335360" y="1512000"/>
            <a:ext cx="5328592" cy="306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67608" y="4646130"/>
            <a:ext cx="1146469" cy="702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67 %</a:t>
            </a:r>
          </a:p>
          <a:p>
            <a:r>
              <a:rPr lang="de-DE" sz="1800" dirty="0" err="1" smtClean="0"/>
              <a:t>sandwich</a:t>
            </a:r>
            <a:endParaRPr lang="en-GB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8616280" y="4653087"/>
            <a:ext cx="710451" cy="383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33 %</a:t>
            </a:r>
            <a:endParaRPr lang="en-GB" sz="1800" dirty="0"/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62594" y="116633"/>
            <a:ext cx="1124969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188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6pPr>
            <a:lvl7pPr marL="914376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7pPr>
            <a:lvl8pPr marL="1371565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8pPr>
            <a:lvl9pPr marL="1828753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kern="0" dirty="0"/>
              <a:t>12 s VBB</a:t>
            </a:r>
            <a:endParaRPr lang="en-GB" sz="3200" kern="0" dirty="0"/>
          </a:p>
          <a:p>
            <a:endParaRPr lang="en-GB" sz="3200" kern="0" dirty="0"/>
          </a:p>
        </p:txBody>
      </p:sp>
    </p:spTree>
    <p:extLst>
      <p:ext uri="{BB962C8B-B14F-4D97-AF65-F5344CB8AC3E}">
        <p14:creationId xmlns:p14="http://schemas.microsoft.com/office/powerpoint/2010/main" val="112198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9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01A5-2DD9-4CB8-9C86-FF4AC5871C6B}" type="slidenum">
              <a:rPr lang="en-GB" smtClean="0"/>
              <a:t>13</a:t>
            </a:fld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62594" y="116633"/>
            <a:ext cx="1124969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188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6pPr>
            <a:lvl7pPr marL="914376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7pPr>
            <a:lvl8pPr marL="1371565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8pPr>
            <a:lvl9pPr marL="1828753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kern="0" dirty="0" smtClean="0"/>
              <a:t>60 s VBB</a:t>
            </a:r>
            <a:endParaRPr lang="en-GB" sz="3200" kern="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5109009"/>
              </p:ext>
            </p:extLst>
          </p:nvPr>
        </p:nvGraphicFramePr>
        <p:xfrm>
          <a:off x="291600" y="720000"/>
          <a:ext cx="5803200" cy="565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9058673"/>
              </p:ext>
            </p:extLst>
          </p:nvPr>
        </p:nvGraphicFramePr>
        <p:xfrm>
          <a:off x="6120000" y="720000"/>
          <a:ext cx="5803200" cy="565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/>
          <p:cNvSpPr/>
          <p:nvPr/>
        </p:nvSpPr>
        <p:spPr bwMode="auto">
          <a:xfrm>
            <a:off x="3863752" y="2477052"/>
            <a:ext cx="1584176" cy="109596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4672" y="2060848"/>
            <a:ext cx="1353256" cy="416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>
                <a:solidFill>
                  <a:srgbClr val="FF0000"/>
                </a:solidFill>
              </a:rPr>
              <a:t>sandwich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9768408" y="4437112"/>
            <a:ext cx="1584176" cy="115212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88984" y="4016838"/>
            <a:ext cx="1353256" cy="416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>
                <a:solidFill>
                  <a:srgbClr val="FF0000"/>
                </a:solidFill>
              </a:rPr>
              <a:t>sandwich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0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1588802"/>
            <a:ext cx="2968011" cy="340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565900"/>
            <a:ext cx="2882179" cy="342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8051" y="5085184"/>
            <a:ext cx="838691" cy="383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100 %</a:t>
            </a:r>
            <a:endParaRPr lang="en-GB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4270468" y="5085184"/>
            <a:ext cx="1146469" cy="702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67 %</a:t>
            </a:r>
          </a:p>
          <a:p>
            <a:r>
              <a:rPr lang="de-DE" sz="1800" dirty="0" err="1" smtClean="0"/>
              <a:t>sandwich</a:t>
            </a:r>
            <a:endParaRPr lang="en-GB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7511620" y="5085184"/>
            <a:ext cx="710451" cy="383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52 %</a:t>
            </a:r>
            <a:endParaRPr lang="en-GB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10357347" y="5074957"/>
            <a:ext cx="710451" cy="383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33 %</a:t>
            </a:r>
            <a:endParaRPr lang="en-GB" sz="1800" dirty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646" y="1588802"/>
            <a:ext cx="2637851" cy="341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521" y="1588803"/>
            <a:ext cx="2430647" cy="340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 bwMode="auto">
          <a:xfrm>
            <a:off x="262594" y="116633"/>
            <a:ext cx="1124969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188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6pPr>
            <a:lvl7pPr marL="914376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7pPr>
            <a:lvl8pPr marL="1371565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8pPr>
            <a:lvl9pPr marL="1828753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kern="0" dirty="0" smtClean="0"/>
              <a:t>60 s VBB</a:t>
            </a:r>
            <a:endParaRPr lang="en-GB" sz="3200" kern="0" dirty="0"/>
          </a:p>
        </p:txBody>
      </p:sp>
    </p:spTree>
    <p:extLst>
      <p:ext uri="{BB962C8B-B14F-4D97-AF65-F5344CB8AC3E}">
        <p14:creationId xmlns:p14="http://schemas.microsoft.com/office/powerpoint/2010/main" val="252710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66D3C-C179-4E85-9226-9768D8AEBAD5}" type="datetime1">
              <a:rPr lang="en-GB" smtClean="0"/>
              <a:t>12/06/2019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01A5-2DD9-4CB8-9C86-FF4AC5871C6B}" type="slidenum">
              <a:rPr lang="en-GB" smtClean="0"/>
              <a:t>15</a:t>
            </a:fld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62594" y="116633"/>
            <a:ext cx="1124969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188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6pPr>
            <a:lvl7pPr marL="914376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7pPr>
            <a:lvl8pPr marL="1371565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8pPr>
            <a:lvl9pPr marL="1828753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kern="0" dirty="0" smtClean="0"/>
              <a:t>Summary</a:t>
            </a:r>
            <a:endParaRPr lang="en-GB" sz="3200" kern="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72407" y="1566000"/>
            <a:ext cx="11247192" cy="4286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1042962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5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1042962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defRPr sz="15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2pPr>
            <a:lvl3pPr marL="914400" indent="0" algn="ctr" defTabSz="1042962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5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3pPr>
            <a:lvl4pPr marL="1371600" indent="0" algn="ctr" defTabSz="1042962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5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4pPr>
            <a:lvl5pPr marL="1828800" indent="0" algn="ctr" defTabSz="1042962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5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5pPr>
            <a:lvl6pPr marL="2286000" indent="0" algn="ctr" defTabSz="1042962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5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6pPr>
            <a:lvl7pPr marL="2743200" indent="0" algn="ctr" defTabSz="1042962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5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7pPr>
            <a:lvl8pPr marL="3200400" indent="0" algn="ctr" defTabSz="1042962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5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8pPr>
            <a:lvl9pPr marL="3657600" indent="0" algn="ctr" defTabSz="1042962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5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2800" kern="0" dirty="0" err="1" smtClean="0"/>
              <a:t>Lower</a:t>
            </a:r>
            <a:r>
              <a:rPr lang="de-DE" sz="2800" kern="0" dirty="0" smtClean="0"/>
              <a:t> </a:t>
            </a:r>
            <a:r>
              <a:rPr lang="de-DE" sz="2800" kern="0" dirty="0" err="1" smtClean="0"/>
              <a:t>infill</a:t>
            </a:r>
            <a:r>
              <a:rPr lang="de-DE" sz="2800" kern="0" dirty="0" smtClean="0"/>
              <a:t> </a:t>
            </a:r>
            <a:r>
              <a:rPr lang="de-DE" sz="2800" kern="0" dirty="0" err="1" smtClean="0"/>
              <a:t>leads</a:t>
            </a:r>
            <a:r>
              <a:rPr lang="de-DE" sz="2800" kern="0" dirty="0" smtClean="0"/>
              <a:t> </a:t>
            </a:r>
            <a:r>
              <a:rPr lang="de-DE" sz="2800" kern="0" dirty="0" err="1" smtClean="0"/>
              <a:t>to</a:t>
            </a:r>
            <a:r>
              <a:rPr lang="de-DE" sz="2800" kern="0" dirty="0" smtClean="0"/>
              <a:t> (</a:t>
            </a:r>
            <a:r>
              <a:rPr lang="de-DE" sz="2800" kern="0" dirty="0" err="1" smtClean="0"/>
              <a:t>generally</a:t>
            </a:r>
            <a:r>
              <a:rPr lang="de-DE" sz="2800" kern="0" dirty="0" smtClean="0"/>
              <a:t>) </a:t>
            </a:r>
            <a:r>
              <a:rPr lang="de-DE" sz="2800" kern="0" dirty="0" err="1" smtClean="0"/>
              <a:t>higher</a:t>
            </a:r>
            <a:r>
              <a:rPr lang="de-DE" sz="2800" kern="0" dirty="0" smtClean="0"/>
              <a:t> </a:t>
            </a:r>
            <a:r>
              <a:rPr lang="de-DE" sz="2800" kern="0" dirty="0" err="1" smtClean="0"/>
              <a:t>burn</a:t>
            </a:r>
            <a:r>
              <a:rPr lang="de-DE" sz="2800" kern="0" dirty="0" smtClean="0"/>
              <a:t> </a:t>
            </a:r>
            <a:r>
              <a:rPr lang="de-DE" sz="2800" kern="0" dirty="0" err="1" smtClean="0"/>
              <a:t>length</a:t>
            </a:r>
            <a:r>
              <a:rPr lang="de-DE" sz="2800" kern="0" dirty="0" smtClean="0"/>
              <a:t> </a:t>
            </a:r>
            <a:r>
              <a:rPr lang="de-DE" sz="2800" kern="0" dirty="0" err="1" smtClean="0"/>
              <a:t>and</a:t>
            </a:r>
            <a:r>
              <a:rPr lang="de-DE" sz="2800" kern="0" dirty="0" smtClean="0"/>
              <a:t> after </a:t>
            </a:r>
            <a:r>
              <a:rPr lang="de-DE" sz="2800" kern="0" dirty="0" err="1" smtClean="0"/>
              <a:t>flame</a:t>
            </a:r>
            <a:r>
              <a:rPr lang="de-DE" sz="2800" kern="0" dirty="0" smtClean="0"/>
              <a:t> time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2800" kern="0" dirty="0" err="1" smtClean="0"/>
              <a:t>For</a:t>
            </a:r>
            <a:r>
              <a:rPr lang="de-DE" sz="2800" kern="0" dirty="0" smtClean="0"/>
              <a:t> </a:t>
            </a:r>
            <a:r>
              <a:rPr lang="de-DE" sz="2800" kern="0" dirty="0" err="1" smtClean="0"/>
              <a:t>sandwich</a:t>
            </a:r>
            <a:r>
              <a:rPr lang="de-DE" sz="2800" kern="0" dirty="0" smtClean="0"/>
              <a:t> </a:t>
            </a:r>
            <a:r>
              <a:rPr lang="de-DE" sz="2800" kern="0" dirty="0" err="1" smtClean="0"/>
              <a:t>configurations</a:t>
            </a:r>
            <a:r>
              <a:rPr lang="de-DE" sz="2800" kern="0" dirty="0" smtClean="0"/>
              <a:t>, </a:t>
            </a:r>
            <a:r>
              <a:rPr lang="de-DE" sz="2800" kern="0" dirty="0" err="1" smtClean="0"/>
              <a:t>burn</a:t>
            </a:r>
            <a:r>
              <a:rPr lang="de-DE" sz="2800" kern="0" dirty="0" smtClean="0"/>
              <a:t> </a:t>
            </a:r>
            <a:r>
              <a:rPr lang="de-DE" sz="2800" kern="0" dirty="0" err="1" smtClean="0"/>
              <a:t>length</a:t>
            </a:r>
            <a:r>
              <a:rPr lang="de-DE" sz="2800" kern="0" dirty="0" smtClean="0"/>
              <a:t> </a:t>
            </a:r>
            <a:r>
              <a:rPr lang="de-DE" sz="2800" kern="0" dirty="0" err="1" smtClean="0"/>
              <a:t>may</a:t>
            </a:r>
            <a:r>
              <a:rPr lang="de-DE" sz="2800" kern="0" dirty="0" smtClean="0"/>
              <a:t> </a:t>
            </a:r>
            <a:r>
              <a:rPr lang="de-DE" sz="2800" kern="0" dirty="0" err="1" smtClean="0"/>
              <a:t>be</a:t>
            </a:r>
            <a:r>
              <a:rPr lang="de-DE" sz="2800" kern="0" dirty="0" smtClean="0"/>
              <a:t> </a:t>
            </a:r>
            <a:r>
              <a:rPr lang="de-DE" sz="2800" kern="0" dirty="0" err="1" smtClean="0"/>
              <a:t>more</a:t>
            </a:r>
            <a:r>
              <a:rPr lang="de-DE" sz="2800" kern="0" dirty="0" smtClean="0"/>
              <a:t> </a:t>
            </a:r>
            <a:r>
              <a:rPr lang="de-DE" sz="2800" kern="0" dirty="0" err="1" smtClean="0"/>
              <a:t>dependent</a:t>
            </a:r>
            <a:r>
              <a:rPr lang="de-DE" sz="2800" kern="0" dirty="0" smtClean="0"/>
              <a:t> on </a:t>
            </a:r>
            <a:r>
              <a:rPr lang="de-DE" sz="2800" kern="0" dirty="0" err="1" smtClean="0"/>
              <a:t>the</a:t>
            </a:r>
            <a:r>
              <a:rPr lang="de-DE" sz="2800" kern="0" dirty="0" smtClean="0"/>
              <a:t> </a:t>
            </a:r>
            <a:r>
              <a:rPr lang="de-DE" sz="2800" kern="0" dirty="0" err="1" smtClean="0"/>
              <a:t>outer</a:t>
            </a:r>
            <a:r>
              <a:rPr lang="de-DE" sz="2800" kern="0" dirty="0" smtClean="0"/>
              <a:t> </a:t>
            </a:r>
            <a:r>
              <a:rPr lang="de-DE" sz="2800" kern="0" dirty="0" err="1" smtClean="0"/>
              <a:t>layer</a:t>
            </a:r>
            <a:r>
              <a:rPr lang="de-DE" sz="2800" kern="0" dirty="0" smtClean="0"/>
              <a:t> </a:t>
            </a:r>
            <a:r>
              <a:rPr lang="de-DE" sz="2800" kern="0" dirty="0" err="1" smtClean="0"/>
              <a:t>infill</a:t>
            </a:r>
            <a:r>
              <a:rPr lang="de-DE" sz="2800" kern="0" dirty="0" smtClean="0"/>
              <a:t> </a:t>
            </a:r>
            <a:r>
              <a:rPr lang="de-DE" sz="2800" kern="0" dirty="0" err="1" smtClean="0"/>
              <a:t>than</a:t>
            </a:r>
            <a:r>
              <a:rPr lang="de-DE" sz="2800" kern="0" dirty="0" smtClean="0"/>
              <a:t> after </a:t>
            </a:r>
            <a:r>
              <a:rPr lang="de-DE" sz="2800" kern="0" dirty="0" err="1" smtClean="0"/>
              <a:t>flame</a:t>
            </a:r>
            <a:r>
              <a:rPr lang="de-DE" sz="2800" kern="0" dirty="0" smtClean="0"/>
              <a:t> time </a:t>
            </a:r>
            <a:r>
              <a:rPr lang="de-DE" sz="2800" kern="0" dirty="0" smtClean="0">
                <a:sym typeface="Wingdings" panose="05000000000000000000" pitchFamily="2" charset="2"/>
              </a:rPr>
              <a:t> </a:t>
            </a:r>
            <a:r>
              <a:rPr lang="de-DE" sz="2800" kern="0" dirty="0" err="1" smtClean="0">
                <a:sym typeface="Wingdings" panose="05000000000000000000" pitchFamily="2" charset="2"/>
              </a:rPr>
              <a:t>expand</a:t>
            </a:r>
            <a:r>
              <a:rPr lang="de-DE" sz="2800" kern="0" dirty="0" smtClean="0">
                <a:sym typeface="Wingdings" panose="05000000000000000000" pitchFamily="2" charset="2"/>
              </a:rPr>
              <a:t> </a:t>
            </a:r>
            <a:r>
              <a:rPr lang="de-DE" sz="2800" kern="0" dirty="0" err="1" smtClean="0">
                <a:sym typeface="Wingdings" panose="05000000000000000000" pitchFamily="2" charset="2"/>
              </a:rPr>
              <a:t>data</a:t>
            </a:r>
            <a:r>
              <a:rPr lang="de-DE" sz="2800" kern="0" dirty="0" smtClean="0">
                <a:sym typeface="Wingdings" panose="05000000000000000000" pitchFamily="2" charset="2"/>
              </a:rPr>
              <a:t> </a:t>
            </a:r>
            <a:r>
              <a:rPr lang="de-DE" sz="2800" kern="0" dirty="0" err="1" smtClean="0">
                <a:sym typeface="Wingdings" panose="05000000000000000000" pitchFamily="2" charset="2"/>
              </a:rPr>
              <a:t>base</a:t>
            </a:r>
            <a:endParaRPr lang="de-DE" sz="2800" kern="0" dirty="0" smtClean="0">
              <a:sym typeface="Wingdings" panose="05000000000000000000" pitchFamily="2" charset="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2800" kern="0" dirty="0" smtClean="0">
                <a:sym typeface="Wingdings" panose="05000000000000000000" pitchFamily="2" charset="2"/>
              </a:rPr>
              <a:t>60 s </a:t>
            </a:r>
            <a:r>
              <a:rPr lang="de-DE" sz="2800" kern="0" dirty="0" err="1" smtClean="0">
                <a:sym typeface="Wingdings" panose="05000000000000000000" pitchFamily="2" charset="2"/>
              </a:rPr>
              <a:t>shows</a:t>
            </a:r>
            <a:r>
              <a:rPr lang="de-DE" sz="2800" kern="0" dirty="0" smtClean="0">
                <a:sym typeface="Wingdings" panose="05000000000000000000" pitchFamily="2" charset="2"/>
              </a:rPr>
              <a:t> </a:t>
            </a:r>
            <a:r>
              <a:rPr lang="de-DE" sz="2800" kern="0" dirty="0" err="1" smtClean="0">
                <a:sym typeface="Wingdings" panose="05000000000000000000" pitchFamily="2" charset="2"/>
              </a:rPr>
              <a:t>similar</a:t>
            </a:r>
            <a:r>
              <a:rPr lang="de-DE" sz="2800" kern="0" dirty="0" smtClean="0">
                <a:sym typeface="Wingdings" panose="05000000000000000000" pitchFamily="2" charset="2"/>
              </a:rPr>
              <a:t> </a:t>
            </a:r>
            <a:r>
              <a:rPr lang="de-DE" sz="2800" kern="0" dirty="0" err="1" smtClean="0">
                <a:sym typeface="Wingdings" panose="05000000000000000000" pitchFamily="2" charset="2"/>
              </a:rPr>
              <a:t>burn</a:t>
            </a:r>
            <a:r>
              <a:rPr lang="de-DE" sz="2800" kern="0" dirty="0" smtClean="0">
                <a:sym typeface="Wingdings" panose="05000000000000000000" pitchFamily="2" charset="2"/>
              </a:rPr>
              <a:t> </a:t>
            </a:r>
            <a:r>
              <a:rPr lang="de-DE" sz="2800" kern="0" dirty="0" err="1" smtClean="0">
                <a:sym typeface="Wingdings" panose="05000000000000000000" pitchFamily="2" charset="2"/>
              </a:rPr>
              <a:t>length</a:t>
            </a:r>
            <a:r>
              <a:rPr lang="de-DE" sz="2800" kern="0" dirty="0" smtClean="0">
                <a:sym typeface="Wingdings" panose="05000000000000000000" pitchFamily="2" charset="2"/>
              </a:rPr>
              <a:t> </a:t>
            </a:r>
            <a:r>
              <a:rPr lang="de-DE" sz="2800" kern="0" dirty="0" err="1" smtClean="0">
                <a:sym typeface="Wingdings" panose="05000000000000000000" pitchFamily="2" charset="2"/>
              </a:rPr>
              <a:t>characteristics</a:t>
            </a:r>
            <a:r>
              <a:rPr lang="de-DE" sz="2800" kern="0" dirty="0" smtClean="0">
                <a:sym typeface="Wingdings" panose="05000000000000000000" pitchFamily="2" charset="2"/>
              </a:rPr>
              <a:t>, but </a:t>
            </a:r>
            <a:r>
              <a:rPr lang="de-DE" sz="2800" kern="0" dirty="0" err="1" smtClean="0">
                <a:sym typeface="Wingdings" panose="05000000000000000000" pitchFamily="2" charset="2"/>
              </a:rPr>
              <a:t>no</a:t>
            </a:r>
            <a:r>
              <a:rPr lang="de-DE" sz="2800" kern="0" dirty="0" smtClean="0">
                <a:sym typeface="Wingdings" panose="05000000000000000000" pitchFamily="2" charset="2"/>
              </a:rPr>
              <a:t> </a:t>
            </a:r>
            <a:r>
              <a:rPr lang="de-DE" sz="2800" kern="0" dirty="0" err="1" smtClean="0">
                <a:sym typeface="Wingdings" panose="05000000000000000000" pitchFamily="2" charset="2"/>
              </a:rPr>
              <a:t>stable</a:t>
            </a:r>
            <a:r>
              <a:rPr lang="de-DE" sz="2800" kern="0" dirty="0" smtClean="0">
                <a:sym typeface="Wingdings" panose="05000000000000000000" pitchFamily="2" charset="2"/>
              </a:rPr>
              <a:t> after </a:t>
            </a:r>
            <a:r>
              <a:rPr lang="de-DE" sz="2800" kern="0" dirty="0" err="1" smtClean="0">
                <a:sym typeface="Wingdings" panose="05000000000000000000" pitchFamily="2" charset="2"/>
              </a:rPr>
              <a:t>flame</a:t>
            </a:r>
            <a:r>
              <a:rPr lang="de-DE" sz="2800" kern="0" dirty="0" smtClean="0">
                <a:sym typeface="Wingdings" panose="05000000000000000000" pitchFamily="2" charset="2"/>
              </a:rPr>
              <a:t> time </a:t>
            </a:r>
            <a:r>
              <a:rPr lang="de-DE" sz="2800" kern="0" dirty="0" err="1" smtClean="0">
                <a:sym typeface="Wingdings" panose="05000000000000000000" pitchFamily="2" charset="2"/>
              </a:rPr>
              <a:t>for</a:t>
            </a:r>
            <a:r>
              <a:rPr lang="de-DE" sz="2800" kern="0" dirty="0" smtClean="0">
                <a:sym typeface="Wingdings" panose="05000000000000000000" pitchFamily="2" charset="2"/>
              </a:rPr>
              <a:t> </a:t>
            </a:r>
            <a:r>
              <a:rPr lang="de-DE" sz="2800" kern="0" dirty="0" err="1" smtClean="0">
                <a:sym typeface="Wingdings" panose="05000000000000000000" pitchFamily="2" charset="2"/>
              </a:rPr>
              <a:t>any</a:t>
            </a:r>
            <a:r>
              <a:rPr lang="de-DE" sz="2800" kern="0" dirty="0" smtClean="0">
                <a:sym typeface="Wingdings" panose="05000000000000000000" pitchFamily="2" charset="2"/>
              </a:rPr>
              <a:t> </a:t>
            </a:r>
            <a:r>
              <a:rPr lang="de-DE" sz="2800" kern="0" dirty="0" err="1" smtClean="0">
                <a:sym typeface="Wingdings" panose="05000000000000000000" pitchFamily="2" charset="2"/>
              </a:rPr>
              <a:t>infill</a:t>
            </a:r>
            <a:r>
              <a:rPr lang="de-DE" sz="2800" kern="0" dirty="0" smtClean="0">
                <a:sym typeface="Wingdings" panose="05000000000000000000" pitchFamily="2" charset="2"/>
              </a:rPr>
              <a:t> due </a:t>
            </a:r>
            <a:r>
              <a:rPr lang="de-DE" sz="2800" kern="0" dirty="0" err="1" smtClean="0">
                <a:sym typeface="Wingdings" panose="05000000000000000000" pitchFamily="2" charset="2"/>
              </a:rPr>
              <a:t>to</a:t>
            </a:r>
            <a:r>
              <a:rPr lang="de-DE" sz="2800" kern="0" dirty="0" smtClean="0">
                <a:sym typeface="Wingdings" panose="05000000000000000000" pitchFamily="2" charset="2"/>
              </a:rPr>
              <a:t> </a:t>
            </a:r>
            <a:r>
              <a:rPr lang="de-DE" sz="2800" kern="0" dirty="0" err="1" smtClean="0">
                <a:sym typeface="Wingdings" panose="05000000000000000000" pitchFamily="2" charset="2"/>
              </a:rPr>
              <a:t>intumescent</a:t>
            </a:r>
            <a:r>
              <a:rPr lang="de-DE" sz="2800" kern="0" dirty="0" smtClean="0">
                <a:sym typeface="Wingdings" panose="05000000000000000000" pitchFamily="2" charset="2"/>
              </a:rPr>
              <a:t> </a:t>
            </a:r>
            <a:r>
              <a:rPr lang="de-DE" sz="2800" kern="0" dirty="0" err="1" smtClean="0">
                <a:sym typeface="Wingdings" panose="05000000000000000000" pitchFamily="2" charset="2"/>
              </a:rPr>
              <a:t>effect</a:t>
            </a:r>
            <a:r>
              <a:rPr lang="de-DE" sz="2800" kern="0" dirty="0" smtClean="0">
                <a:sym typeface="Wingdings" panose="05000000000000000000" pitchFamily="2" charset="2"/>
              </a:rPr>
              <a:t> </a:t>
            </a:r>
            <a:r>
              <a:rPr lang="de-DE" sz="2800" kern="0" dirty="0" err="1" smtClean="0">
                <a:sym typeface="Wingdings" panose="05000000000000000000" pitchFamily="2" charset="2"/>
              </a:rPr>
              <a:t>of</a:t>
            </a:r>
            <a:r>
              <a:rPr lang="de-DE" sz="2800" kern="0" dirty="0" smtClean="0">
                <a:sym typeface="Wingdings" panose="05000000000000000000" pitchFamily="2" charset="2"/>
              </a:rPr>
              <a:t> PEI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de-DE" sz="2800" kern="0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de-DE" sz="2800" kern="0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de-DE" sz="2800" kern="0" dirty="0"/>
          </a:p>
        </p:txBody>
      </p:sp>
    </p:spTree>
    <p:extLst>
      <p:ext uri="{BB962C8B-B14F-4D97-AF65-F5344CB8AC3E}">
        <p14:creationId xmlns:p14="http://schemas.microsoft.com/office/powerpoint/2010/main" val="426095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 smtClean="0"/>
              <a:t>Task Group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07" y="1566000"/>
            <a:ext cx="10304113" cy="4286430"/>
          </a:xfrm>
        </p:spPr>
        <p:txBody>
          <a:bodyPr>
            <a:normAutofit/>
          </a:bodyPr>
          <a:lstStyle/>
          <a:p>
            <a:r>
              <a:rPr lang="de-DE" sz="2800" dirty="0" err="1" smtClean="0"/>
              <a:t>Wednesday</a:t>
            </a:r>
            <a:r>
              <a:rPr lang="de-DE" sz="2800" dirty="0" smtClean="0"/>
              <a:t>, 08.30 h</a:t>
            </a:r>
            <a:endParaRPr lang="de-DE" sz="2800" dirty="0"/>
          </a:p>
          <a:p>
            <a:endParaRPr lang="de-DE" sz="2800" dirty="0" smtClean="0"/>
          </a:p>
        </p:txBody>
      </p:sp>
    </p:spTree>
    <p:extLst>
      <p:ext uri="{BB962C8B-B14F-4D97-AF65-F5344CB8AC3E}">
        <p14:creationId xmlns:p14="http://schemas.microsoft.com/office/powerpoint/2010/main" val="143193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mtClean="0"/>
              <a:t>Thank you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02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 smtClean="0"/>
              <a:t>Additive Manufacturing Task Group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800" dirty="0" err="1" smtClean="0"/>
              <a:t>Generate</a:t>
            </a:r>
            <a:r>
              <a:rPr lang="de-DE" sz="2800" dirty="0" smtClean="0"/>
              <a:t> </a:t>
            </a:r>
            <a:r>
              <a:rPr lang="de-DE" sz="2800" dirty="0" err="1" smtClean="0"/>
              <a:t>approved</a:t>
            </a:r>
            <a:r>
              <a:rPr lang="de-DE" sz="2800" dirty="0" smtClean="0"/>
              <a:t> </a:t>
            </a:r>
            <a:r>
              <a:rPr lang="de-DE" sz="2800" dirty="0" err="1" smtClean="0"/>
              <a:t>guidance</a:t>
            </a:r>
            <a:r>
              <a:rPr lang="de-DE" sz="2800" dirty="0" smtClean="0"/>
              <a:t> material </a:t>
            </a: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  <a:r>
              <a:rPr lang="de-DE" sz="2800" dirty="0" err="1" smtClean="0"/>
              <a:t>simplification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compliace</a:t>
            </a:r>
            <a:r>
              <a:rPr lang="de-DE" sz="2800" dirty="0" smtClean="0"/>
              <a:t> </a:t>
            </a:r>
            <a:r>
              <a:rPr lang="de-DE" sz="2800" dirty="0" err="1" smtClean="0"/>
              <a:t>approaches</a:t>
            </a:r>
            <a:r>
              <a:rPr lang="de-DE" sz="2800" dirty="0" smtClean="0"/>
              <a:t> </a:t>
            </a:r>
            <a:r>
              <a:rPr lang="de-DE" sz="2800" dirty="0" err="1" smtClean="0"/>
              <a:t>for</a:t>
            </a:r>
            <a:r>
              <a:rPr lang="de-DE" sz="2800" dirty="0"/>
              <a:t> Additive </a:t>
            </a:r>
            <a:r>
              <a:rPr lang="de-DE" sz="2800" dirty="0" smtClean="0"/>
              <a:t>Manufacturing</a:t>
            </a:r>
          </a:p>
          <a:p>
            <a:r>
              <a:rPr lang="de-DE" sz="2800" dirty="0" smtClean="0"/>
              <a:t>ULTEM 9085 CG </a:t>
            </a:r>
            <a:r>
              <a:rPr lang="de-DE" sz="2800" dirty="0" err="1" smtClean="0"/>
              <a:t>as</a:t>
            </a:r>
            <a:r>
              <a:rPr lang="de-DE" sz="2800" dirty="0" smtClean="0"/>
              <a:t> an </a:t>
            </a:r>
            <a:r>
              <a:rPr lang="de-DE" sz="2800" dirty="0" err="1" smtClean="0"/>
              <a:t>example</a:t>
            </a:r>
            <a:r>
              <a:rPr lang="de-DE" sz="2800" dirty="0" smtClean="0"/>
              <a:t>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measure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influence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various</a:t>
            </a:r>
            <a:r>
              <a:rPr lang="de-DE" sz="2800" dirty="0" smtClean="0"/>
              <a:t> </a:t>
            </a:r>
            <a:r>
              <a:rPr lang="de-DE" sz="2800" dirty="0" err="1" smtClean="0"/>
              <a:t>build</a:t>
            </a:r>
            <a:r>
              <a:rPr lang="de-DE" sz="2800" dirty="0" smtClean="0"/>
              <a:t> </a:t>
            </a:r>
            <a:r>
              <a:rPr lang="de-DE" sz="2800" dirty="0" err="1" smtClean="0"/>
              <a:t>parameters</a:t>
            </a:r>
            <a:r>
              <a:rPr lang="de-DE" sz="2800" dirty="0" smtClean="0"/>
              <a:t> in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Fused</a:t>
            </a:r>
            <a:r>
              <a:rPr lang="de-DE" sz="2800" dirty="0" smtClean="0"/>
              <a:t> Deposition </a:t>
            </a:r>
            <a:r>
              <a:rPr lang="de-DE" sz="2800" dirty="0" err="1" smtClean="0"/>
              <a:t>Modelling</a:t>
            </a:r>
            <a:r>
              <a:rPr lang="de-DE" sz="2800" dirty="0"/>
              <a:t> </a:t>
            </a:r>
            <a:r>
              <a:rPr lang="de-DE" sz="2800" dirty="0" err="1" smtClean="0"/>
              <a:t>process</a:t>
            </a:r>
            <a:endParaRPr lang="de-DE" sz="2800" dirty="0" smtClean="0"/>
          </a:p>
          <a:p>
            <a:r>
              <a:rPr lang="de-DE" sz="2800" dirty="0" err="1" smtClean="0"/>
              <a:t>However</a:t>
            </a:r>
            <a:r>
              <a:rPr lang="de-DE" sz="2800" dirty="0" smtClean="0"/>
              <a:t>, </a:t>
            </a:r>
            <a:r>
              <a:rPr lang="de-DE" sz="2800" dirty="0" err="1" smtClean="0"/>
              <a:t>this</a:t>
            </a:r>
            <a:r>
              <a:rPr lang="de-DE" sz="2800" dirty="0" smtClean="0"/>
              <a:t> PEI </a:t>
            </a:r>
            <a:r>
              <a:rPr lang="de-DE" sz="2800" dirty="0" err="1" smtClean="0"/>
              <a:t>inherently</a:t>
            </a:r>
            <a:r>
              <a:rPr lang="de-DE" sz="2800" dirty="0" smtClean="0"/>
              <a:t> </a:t>
            </a:r>
            <a:r>
              <a:rPr lang="de-DE" sz="2800" dirty="0" err="1" smtClean="0"/>
              <a:t>has</a:t>
            </a:r>
            <a:r>
              <a:rPr lang="de-DE" sz="2800" dirty="0" smtClean="0"/>
              <a:t> </a:t>
            </a:r>
            <a:r>
              <a:rPr lang="de-DE" sz="2800" dirty="0" err="1" smtClean="0"/>
              <a:t>low</a:t>
            </a:r>
            <a:r>
              <a:rPr lang="de-DE" sz="2800" dirty="0" smtClean="0"/>
              <a:t> after </a:t>
            </a:r>
            <a:r>
              <a:rPr lang="de-DE" sz="2800" dirty="0" err="1" smtClean="0"/>
              <a:t>flame</a:t>
            </a:r>
            <a:r>
              <a:rPr lang="de-DE" sz="2800" dirty="0" smtClean="0"/>
              <a:t> time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burn</a:t>
            </a:r>
            <a:r>
              <a:rPr lang="de-DE" sz="2800" dirty="0" smtClean="0"/>
              <a:t> </a:t>
            </a:r>
            <a:r>
              <a:rPr lang="de-DE" sz="2800" dirty="0" err="1" smtClean="0"/>
              <a:t>length</a:t>
            </a:r>
            <a:r>
              <a:rPr lang="de-DE" sz="2800" dirty="0" smtClean="0"/>
              <a:t>, </a:t>
            </a:r>
            <a:r>
              <a:rPr lang="de-DE" sz="2800" dirty="0" err="1" smtClean="0"/>
              <a:t>making</a:t>
            </a:r>
            <a:r>
              <a:rPr lang="de-DE" sz="2800" dirty="0" smtClean="0"/>
              <a:t> </a:t>
            </a:r>
            <a:r>
              <a:rPr lang="de-DE" sz="2800" dirty="0" err="1" smtClean="0"/>
              <a:t>it</a:t>
            </a:r>
            <a:r>
              <a:rPr lang="de-DE" sz="2800" dirty="0" smtClean="0"/>
              <a:t> </a:t>
            </a:r>
            <a:r>
              <a:rPr lang="de-DE" sz="2800" dirty="0" err="1" smtClean="0"/>
              <a:t>difficult</a:t>
            </a:r>
            <a:r>
              <a:rPr lang="de-DE" sz="2800" dirty="0" smtClean="0"/>
              <a:t>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differentiate</a:t>
            </a:r>
            <a:r>
              <a:rPr lang="de-DE" sz="2800" dirty="0" smtClean="0"/>
              <a:t> </a:t>
            </a:r>
            <a:r>
              <a:rPr lang="de-DE" sz="2800" dirty="0" err="1" smtClean="0"/>
              <a:t>between</a:t>
            </a:r>
            <a:r>
              <a:rPr lang="de-DE" sz="2800" dirty="0" smtClean="0"/>
              <a:t> material </a:t>
            </a:r>
            <a:r>
              <a:rPr lang="de-DE" sz="2800" dirty="0" err="1" smtClean="0"/>
              <a:t>performance</a:t>
            </a:r>
            <a:r>
              <a:rPr lang="de-DE" sz="2800" dirty="0" smtClean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influence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build</a:t>
            </a:r>
            <a:r>
              <a:rPr lang="de-DE" sz="2800" dirty="0" smtClean="0"/>
              <a:t> </a:t>
            </a:r>
            <a:r>
              <a:rPr lang="de-DE" sz="2800" dirty="0" err="1" smtClean="0"/>
              <a:t>variations</a:t>
            </a:r>
            <a:endParaRPr lang="de-DE" sz="2800" dirty="0" smtClean="0"/>
          </a:p>
          <a:p>
            <a:endParaRPr lang="de-DE" sz="2800" dirty="0"/>
          </a:p>
          <a:p>
            <a:endParaRPr lang="de-DE" sz="2800" dirty="0" smtClean="0"/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45835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 bwMode="auto">
          <a:xfrm>
            <a:off x="262594" y="116633"/>
            <a:ext cx="1124969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188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6pPr>
            <a:lvl7pPr marL="914376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7pPr>
            <a:lvl8pPr marL="1371565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8pPr>
            <a:lvl9pPr marL="1828753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kern="0" dirty="0" smtClean="0"/>
              <a:t>Parameters</a:t>
            </a:r>
            <a:endParaRPr lang="en-GB" sz="3200" kern="0" dirty="0"/>
          </a:p>
        </p:txBody>
      </p:sp>
      <p:sp>
        <p:nvSpPr>
          <p:cNvPr id="19" name="Right Arrow 18"/>
          <p:cNvSpPr/>
          <p:nvPr/>
        </p:nvSpPr>
        <p:spPr bwMode="auto">
          <a:xfrm rot="5400000">
            <a:off x="6507593" y="4502842"/>
            <a:ext cx="504056" cy="454713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9799999"/>
            </a:camera>
            <a:lightRig rig="threePt" dir="t"/>
          </a:scene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564052" y="3186213"/>
            <a:ext cx="2470016" cy="1111858"/>
            <a:chOff x="6348151" y="2471739"/>
            <a:chExt cx="2470016" cy="1111858"/>
          </a:xfrm>
        </p:grpSpPr>
        <p:sp>
          <p:nvSpPr>
            <p:cNvPr id="21" name="Oval 20"/>
            <p:cNvSpPr/>
            <p:nvPr/>
          </p:nvSpPr>
          <p:spPr bwMode="auto">
            <a:xfrm>
              <a:off x="7170759" y="2471741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7582063" y="2472924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7993367" y="2472924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8404671" y="2471739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7376411" y="2688742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7787715" y="2688742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8199019" y="2687557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6348151" y="2472924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6759455" y="2474107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6555995" y="2688742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6967299" y="2688742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7170759" y="2903791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7582063" y="2904974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7993367" y="2904974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8404671" y="2903789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7376411" y="3120792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7787715" y="3120792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8199019" y="3119607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6348151" y="2904974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6759455" y="2906157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6555995" y="3120792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6967299" y="3120792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7172951" y="3334448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7584255" y="3335631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7995559" y="3335631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8406863" y="3334446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6350343" y="3335631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6761647" y="3336814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440588" y="5279052"/>
            <a:ext cx="2058712" cy="1110673"/>
            <a:chOff x="9416938" y="1484786"/>
            <a:chExt cx="2058712" cy="1110673"/>
          </a:xfrm>
        </p:grpSpPr>
        <p:sp>
          <p:nvSpPr>
            <p:cNvPr id="50" name="Oval 49"/>
            <p:cNvSpPr/>
            <p:nvPr/>
          </p:nvSpPr>
          <p:spPr bwMode="auto">
            <a:xfrm>
              <a:off x="10239546" y="1484786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11062154" y="1485969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10856502" y="1701787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9416938" y="1485969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10036086" y="1701787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10239546" y="1916836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11062154" y="1918019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10856502" y="2133837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9416938" y="1918019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10036086" y="2133837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10241738" y="2347493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11064346" y="2348676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9419130" y="2348676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293244" y="5280235"/>
            <a:ext cx="2520280" cy="1111858"/>
            <a:chOff x="9430112" y="3397262"/>
            <a:chExt cx="2520280" cy="1111858"/>
          </a:xfrm>
        </p:grpSpPr>
        <p:sp>
          <p:nvSpPr>
            <p:cNvPr id="64" name="Oval 63"/>
            <p:cNvSpPr/>
            <p:nvPr/>
          </p:nvSpPr>
          <p:spPr bwMode="auto">
            <a:xfrm>
              <a:off x="9934168" y="3397264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65" name="Oval 64"/>
            <p:cNvSpPr/>
            <p:nvPr/>
          </p:nvSpPr>
          <p:spPr bwMode="auto">
            <a:xfrm>
              <a:off x="10458968" y="3398447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66" name="Oval 65"/>
            <p:cNvSpPr/>
            <p:nvPr/>
          </p:nvSpPr>
          <p:spPr bwMode="auto">
            <a:xfrm>
              <a:off x="11035032" y="3398447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11539088" y="3397262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68" name="Oval 67"/>
            <p:cNvSpPr/>
            <p:nvPr/>
          </p:nvSpPr>
          <p:spPr bwMode="auto">
            <a:xfrm>
              <a:off x="10170936" y="3614265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69" name="Oval 68"/>
            <p:cNvSpPr/>
            <p:nvPr/>
          </p:nvSpPr>
          <p:spPr bwMode="auto">
            <a:xfrm>
              <a:off x="10726256" y="3614265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70" name="Oval 69"/>
            <p:cNvSpPr/>
            <p:nvPr/>
          </p:nvSpPr>
          <p:spPr bwMode="auto">
            <a:xfrm>
              <a:off x="11302320" y="3613080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9430112" y="3399630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72" name="Oval 71"/>
            <p:cNvSpPr/>
            <p:nvPr/>
          </p:nvSpPr>
          <p:spPr bwMode="auto">
            <a:xfrm>
              <a:off x="9687126" y="3614265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9954912" y="3829314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74" name="Oval 73"/>
            <p:cNvSpPr/>
            <p:nvPr/>
          </p:nvSpPr>
          <p:spPr bwMode="auto">
            <a:xfrm>
              <a:off x="10477146" y="3830497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11035032" y="3830497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76" name="Oval 75"/>
            <p:cNvSpPr/>
            <p:nvPr/>
          </p:nvSpPr>
          <p:spPr bwMode="auto">
            <a:xfrm>
              <a:off x="11539088" y="3829312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77" name="Oval 76"/>
            <p:cNvSpPr/>
            <p:nvPr/>
          </p:nvSpPr>
          <p:spPr bwMode="auto">
            <a:xfrm>
              <a:off x="10170936" y="4046315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78" name="Oval 77"/>
            <p:cNvSpPr/>
            <p:nvPr/>
          </p:nvSpPr>
          <p:spPr bwMode="auto">
            <a:xfrm>
              <a:off x="10726256" y="4046315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79" name="Oval 78"/>
            <p:cNvSpPr/>
            <p:nvPr/>
          </p:nvSpPr>
          <p:spPr bwMode="auto">
            <a:xfrm>
              <a:off x="11302320" y="4045130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80" name="Oval 79"/>
            <p:cNvSpPr/>
            <p:nvPr/>
          </p:nvSpPr>
          <p:spPr bwMode="auto">
            <a:xfrm>
              <a:off x="9430112" y="3831680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81" name="Oval 80"/>
            <p:cNvSpPr/>
            <p:nvPr/>
          </p:nvSpPr>
          <p:spPr bwMode="auto">
            <a:xfrm>
              <a:off x="9718144" y="4046315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82" name="Oval 81"/>
            <p:cNvSpPr/>
            <p:nvPr/>
          </p:nvSpPr>
          <p:spPr bwMode="auto">
            <a:xfrm>
              <a:off x="9954912" y="4259971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83" name="Oval 82"/>
            <p:cNvSpPr/>
            <p:nvPr/>
          </p:nvSpPr>
          <p:spPr bwMode="auto">
            <a:xfrm>
              <a:off x="10479338" y="4261154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84" name="Oval 83"/>
            <p:cNvSpPr/>
            <p:nvPr/>
          </p:nvSpPr>
          <p:spPr bwMode="auto">
            <a:xfrm>
              <a:off x="11035032" y="4261154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11539088" y="4259969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  <p:sp>
          <p:nvSpPr>
            <p:cNvPr id="86" name="Oval 85"/>
            <p:cNvSpPr/>
            <p:nvPr/>
          </p:nvSpPr>
          <p:spPr bwMode="auto">
            <a:xfrm>
              <a:off x="9430112" y="4262337"/>
              <a:ext cx="411304" cy="24678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1042988"/>
              <a:endParaRPr lang="en-GB" sz="1500"/>
            </a:p>
          </p:txBody>
        </p:sp>
      </p:grpSp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467" y="438852"/>
            <a:ext cx="2818937" cy="188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Rectangle 87"/>
          <p:cNvSpPr/>
          <p:nvPr/>
        </p:nvSpPr>
        <p:spPr bwMode="auto">
          <a:xfrm>
            <a:off x="6869687" y="1692193"/>
            <a:ext cx="506508" cy="319012"/>
          </a:xfrm>
          <a:prstGeom prst="rect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9" name="Straight Arrow Connector 88"/>
          <p:cNvCxnSpPr>
            <a:stCxn id="88" idx="2"/>
          </p:cNvCxnSpPr>
          <p:nvPr/>
        </p:nvCxnSpPr>
        <p:spPr bwMode="auto">
          <a:xfrm>
            <a:off x="7122941" y="2011205"/>
            <a:ext cx="675023" cy="1086249"/>
          </a:xfrm>
          <a:prstGeom prst="straightConnector1">
            <a:avLst/>
          </a:prstGeom>
          <a:solidFill>
            <a:schemeClr val="bg1"/>
          </a:solidFill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0" name="Right Arrow 89"/>
          <p:cNvSpPr/>
          <p:nvPr/>
        </p:nvSpPr>
        <p:spPr bwMode="auto">
          <a:xfrm rot="5400000">
            <a:off x="8566015" y="4502842"/>
            <a:ext cx="504056" cy="454713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800000"/>
            </a:camera>
            <a:lightRig rig="threePt" dir="t"/>
          </a:scene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9322100" y="3549742"/>
            <a:ext cx="1531188" cy="383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/>
              <a:t>cross</a:t>
            </a:r>
            <a:r>
              <a:rPr lang="de-DE" sz="1800" dirty="0" smtClean="0"/>
              <a:t> </a:t>
            </a:r>
            <a:r>
              <a:rPr lang="de-DE" sz="1800" dirty="0" err="1" smtClean="0"/>
              <a:t>section</a:t>
            </a:r>
            <a:endParaRPr lang="en-GB" sz="1800" dirty="0"/>
          </a:p>
        </p:txBody>
      </p:sp>
      <p:sp>
        <p:nvSpPr>
          <p:cNvPr id="4" name="Rectangle 3"/>
          <p:cNvSpPr/>
          <p:nvPr/>
        </p:nvSpPr>
        <p:spPr>
          <a:xfrm>
            <a:off x="272086" y="1424048"/>
            <a:ext cx="5088630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 fontAlgn="ctr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Printing directions</a:t>
            </a:r>
          </a:p>
          <a:p>
            <a:pPr marL="285750" indent="-285750" algn="l" fontAlgn="ctr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Raster angle</a:t>
            </a:r>
          </a:p>
          <a:p>
            <a:pPr marL="285750" indent="-285750" algn="l" fontAlgn="ctr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Layer thickness</a:t>
            </a:r>
          </a:p>
          <a:p>
            <a:pPr marL="285750" indent="-285750" algn="l" fontAlgn="ctr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Thickness</a:t>
            </a:r>
          </a:p>
          <a:p>
            <a:pPr marL="285750" indent="-285750" algn="l" fontAlgn="ctr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Infill (%)</a:t>
            </a:r>
          </a:p>
          <a:p>
            <a:pPr marL="285750" indent="-285750" algn="l" fontAlgn="ctr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Single specimens vs. cut from bigger plate</a:t>
            </a:r>
          </a:p>
        </p:txBody>
      </p:sp>
    </p:spTree>
    <p:extLst>
      <p:ext uri="{BB962C8B-B14F-4D97-AF65-F5344CB8AC3E}">
        <p14:creationId xmlns:p14="http://schemas.microsoft.com/office/powerpoint/2010/main" val="39793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6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8" grpId="0" animBg="1"/>
      <p:bldP spid="90" grpId="0" animBg="1"/>
      <p:bldP spid="9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262594" y="116633"/>
            <a:ext cx="1124969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188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6pPr>
            <a:lvl7pPr marL="914376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7pPr>
            <a:lvl8pPr marL="1371565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8pPr>
            <a:lvl9pPr marL="1828753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kern="0" dirty="0" err="1" smtClean="0"/>
              <a:t>Recap</a:t>
            </a:r>
            <a:endParaRPr lang="en-GB" sz="3200" kern="0" dirty="0"/>
          </a:p>
        </p:txBody>
      </p:sp>
      <p:graphicFrame>
        <p:nvGraphicFramePr>
          <p:cNvPr id="26" name="Char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2903586"/>
              </p:ext>
            </p:extLst>
          </p:nvPr>
        </p:nvGraphicFramePr>
        <p:xfrm>
          <a:off x="1055440" y="429937"/>
          <a:ext cx="6843107" cy="61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7" name="Char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1279426"/>
              </p:ext>
            </p:extLst>
          </p:nvPr>
        </p:nvGraphicFramePr>
        <p:xfrm>
          <a:off x="1044000" y="439200"/>
          <a:ext cx="6843107" cy="61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0733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" grpId="0">
        <p:bldAsOne/>
      </p:bldGraphic>
      <p:bldGraphic spid="27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262594" y="116633"/>
            <a:ext cx="1124969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188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6pPr>
            <a:lvl7pPr marL="914376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7pPr>
            <a:lvl8pPr marL="1371565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8pPr>
            <a:lvl9pPr marL="1828753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kern="0" dirty="0" err="1" smtClean="0"/>
              <a:t>Recap</a:t>
            </a:r>
            <a:endParaRPr lang="en-GB" sz="3200" kern="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2119931"/>
              </p:ext>
            </p:extLst>
          </p:nvPr>
        </p:nvGraphicFramePr>
        <p:xfrm>
          <a:off x="1054800" y="439200"/>
          <a:ext cx="6840000" cy="61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9707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 bwMode="auto">
          <a:xfrm>
            <a:off x="262594" y="116633"/>
            <a:ext cx="1124969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188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6pPr>
            <a:lvl7pPr marL="914376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7pPr>
            <a:lvl8pPr marL="1371565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8pPr>
            <a:lvl9pPr marL="1828753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kern="0" dirty="0" smtClean="0"/>
              <a:t>Sandwich </a:t>
            </a:r>
            <a:r>
              <a:rPr lang="de-DE" sz="3200" kern="0" dirty="0" err="1" smtClean="0"/>
              <a:t>coupons</a:t>
            </a:r>
            <a:endParaRPr lang="en-GB" sz="3200" kern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677" y="840585"/>
            <a:ext cx="1920888" cy="1920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226" y="840585"/>
            <a:ext cx="1920888" cy="1920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49553" y="825611"/>
            <a:ext cx="1935862" cy="1935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0" name="Straight Connector 19"/>
          <p:cNvCxnSpPr/>
          <p:nvPr/>
        </p:nvCxnSpPr>
        <p:spPr bwMode="auto">
          <a:xfrm>
            <a:off x="9121206" y="876116"/>
            <a:ext cx="0" cy="1885357"/>
          </a:xfrm>
          <a:prstGeom prst="line">
            <a:avLst/>
          </a:prstGeom>
          <a:solidFill>
            <a:schemeClr val="bg1"/>
          </a:solidFill>
          <a:ln w="571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 rot="16200000">
            <a:off x="8932223" y="1655952"/>
            <a:ext cx="668123" cy="2901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75 mm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 bwMode="auto">
          <a:xfrm>
            <a:off x="2024677" y="2337255"/>
            <a:ext cx="842512" cy="42421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100 %</a:t>
            </a:r>
            <a:endParaRPr kumimoji="0" lang="en-GB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4458227" y="2337255"/>
            <a:ext cx="731882" cy="42421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52 %</a:t>
            </a:r>
            <a:endParaRPr kumimoji="0" lang="en-GB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6849553" y="2337255"/>
            <a:ext cx="764823" cy="42421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33 %</a:t>
            </a:r>
            <a:endParaRPr kumimoji="0" lang="en-GB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96072" y="1413543"/>
            <a:ext cx="1056700" cy="702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6 </a:t>
            </a:r>
            <a:r>
              <a:rPr lang="de-DE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layers</a:t>
            </a: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 </a:t>
            </a:r>
            <a:b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</a:b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1.5 mm</a:t>
            </a:r>
            <a:endParaRPr lang="en-GB" sz="1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30" name="Cube 229"/>
          <p:cNvSpPr/>
          <p:nvPr/>
        </p:nvSpPr>
        <p:spPr bwMode="auto">
          <a:xfrm flipH="1">
            <a:off x="3307204" y="3268671"/>
            <a:ext cx="405965" cy="401609"/>
          </a:xfrm>
          <a:prstGeom prst="cube">
            <a:avLst>
              <a:gd name="adj" fmla="val 64991"/>
            </a:avLst>
          </a:prstGeom>
          <a:solidFill>
            <a:srgbClr val="A4DF9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1042988"/>
            <a:endParaRPr lang="en-GB" sz="1500"/>
          </a:p>
        </p:txBody>
      </p:sp>
      <p:sp>
        <p:nvSpPr>
          <p:cNvPr id="229" name="Cube 228"/>
          <p:cNvSpPr/>
          <p:nvPr/>
        </p:nvSpPr>
        <p:spPr bwMode="auto">
          <a:xfrm flipH="1">
            <a:off x="3061572" y="3268671"/>
            <a:ext cx="405965" cy="401609"/>
          </a:xfrm>
          <a:prstGeom prst="cube">
            <a:avLst>
              <a:gd name="adj" fmla="val 64991"/>
            </a:avLst>
          </a:prstGeom>
          <a:solidFill>
            <a:srgbClr val="A4DF9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1042988"/>
            <a:endParaRPr lang="en-GB" sz="1500"/>
          </a:p>
        </p:txBody>
      </p:sp>
      <p:sp>
        <p:nvSpPr>
          <p:cNvPr id="228" name="Cube 227"/>
          <p:cNvSpPr/>
          <p:nvPr/>
        </p:nvSpPr>
        <p:spPr bwMode="auto">
          <a:xfrm flipH="1">
            <a:off x="2819554" y="3268671"/>
            <a:ext cx="405965" cy="401609"/>
          </a:xfrm>
          <a:prstGeom prst="cube">
            <a:avLst>
              <a:gd name="adj" fmla="val 64991"/>
            </a:avLst>
          </a:prstGeom>
          <a:solidFill>
            <a:srgbClr val="A4DF9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1042988"/>
            <a:endParaRPr lang="en-GB" sz="1500"/>
          </a:p>
        </p:txBody>
      </p:sp>
      <p:sp>
        <p:nvSpPr>
          <p:cNvPr id="227" name="Cube 226"/>
          <p:cNvSpPr/>
          <p:nvPr/>
        </p:nvSpPr>
        <p:spPr bwMode="auto">
          <a:xfrm flipH="1">
            <a:off x="2578481" y="3268671"/>
            <a:ext cx="405965" cy="401609"/>
          </a:xfrm>
          <a:prstGeom prst="cube">
            <a:avLst>
              <a:gd name="adj" fmla="val 64991"/>
            </a:avLst>
          </a:prstGeom>
          <a:solidFill>
            <a:srgbClr val="A4DF9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1042988"/>
            <a:endParaRPr lang="en-GB" sz="1500"/>
          </a:p>
        </p:txBody>
      </p:sp>
      <p:sp>
        <p:nvSpPr>
          <p:cNvPr id="226" name="Cube 225"/>
          <p:cNvSpPr/>
          <p:nvPr/>
        </p:nvSpPr>
        <p:spPr bwMode="auto">
          <a:xfrm flipH="1">
            <a:off x="2332848" y="3268671"/>
            <a:ext cx="405965" cy="401609"/>
          </a:xfrm>
          <a:prstGeom prst="cube">
            <a:avLst>
              <a:gd name="adj" fmla="val 64991"/>
            </a:avLst>
          </a:prstGeom>
          <a:solidFill>
            <a:srgbClr val="A4DF9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1042988"/>
            <a:endParaRPr lang="en-GB" sz="1500"/>
          </a:p>
        </p:txBody>
      </p:sp>
      <p:sp>
        <p:nvSpPr>
          <p:cNvPr id="225" name="Cube 224"/>
          <p:cNvSpPr/>
          <p:nvPr/>
        </p:nvSpPr>
        <p:spPr bwMode="auto">
          <a:xfrm flipH="1">
            <a:off x="2090831" y="3268671"/>
            <a:ext cx="405965" cy="401609"/>
          </a:xfrm>
          <a:prstGeom prst="cube">
            <a:avLst>
              <a:gd name="adj" fmla="val 64991"/>
            </a:avLst>
          </a:prstGeom>
          <a:solidFill>
            <a:srgbClr val="A4DF9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1042988"/>
            <a:endParaRPr lang="en-GB" sz="1500"/>
          </a:p>
        </p:txBody>
      </p:sp>
      <p:sp>
        <p:nvSpPr>
          <p:cNvPr id="214" name="Cube 213"/>
          <p:cNvSpPr/>
          <p:nvPr/>
        </p:nvSpPr>
        <p:spPr bwMode="auto">
          <a:xfrm>
            <a:off x="2198905" y="3068960"/>
            <a:ext cx="426266" cy="401609"/>
          </a:xfrm>
          <a:prstGeom prst="cube">
            <a:avLst>
              <a:gd name="adj" fmla="val 64991"/>
            </a:avLst>
          </a:prstGeom>
          <a:solidFill>
            <a:srgbClr val="A4DF9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1042988"/>
            <a:endParaRPr lang="en-GB" sz="1500"/>
          </a:p>
        </p:txBody>
      </p:sp>
      <p:sp>
        <p:nvSpPr>
          <p:cNvPr id="220" name="Cube 219"/>
          <p:cNvSpPr/>
          <p:nvPr/>
        </p:nvSpPr>
        <p:spPr bwMode="auto">
          <a:xfrm>
            <a:off x="2440923" y="3068960"/>
            <a:ext cx="426266" cy="401609"/>
          </a:xfrm>
          <a:prstGeom prst="cube">
            <a:avLst>
              <a:gd name="adj" fmla="val 64991"/>
            </a:avLst>
          </a:prstGeom>
          <a:solidFill>
            <a:srgbClr val="A4DF9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1042988"/>
            <a:endParaRPr lang="en-GB" sz="1500"/>
          </a:p>
        </p:txBody>
      </p:sp>
      <p:sp>
        <p:nvSpPr>
          <p:cNvPr id="221" name="Cube 220"/>
          <p:cNvSpPr/>
          <p:nvPr/>
        </p:nvSpPr>
        <p:spPr bwMode="auto">
          <a:xfrm>
            <a:off x="2686555" y="3068960"/>
            <a:ext cx="426266" cy="401609"/>
          </a:xfrm>
          <a:prstGeom prst="cube">
            <a:avLst>
              <a:gd name="adj" fmla="val 64991"/>
            </a:avLst>
          </a:prstGeom>
          <a:solidFill>
            <a:srgbClr val="A4DF9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1042988"/>
            <a:endParaRPr lang="en-GB" sz="1500"/>
          </a:p>
        </p:txBody>
      </p:sp>
      <p:sp>
        <p:nvSpPr>
          <p:cNvPr id="222" name="Cube 221"/>
          <p:cNvSpPr/>
          <p:nvPr/>
        </p:nvSpPr>
        <p:spPr bwMode="auto">
          <a:xfrm>
            <a:off x="2927629" y="3068960"/>
            <a:ext cx="426266" cy="401609"/>
          </a:xfrm>
          <a:prstGeom prst="cube">
            <a:avLst>
              <a:gd name="adj" fmla="val 64991"/>
            </a:avLst>
          </a:prstGeom>
          <a:solidFill>
            <a:srgbClr val="A4DF9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1042988"/>
            <a:endParaRPr lang="en-GB" sz="1500"/>
          </a:p>
        </p:txBody>
      </p:sp>
      <p:sp>
        <p:nvSpPr>
          <p:cNvPr id="223" name="Cube 222"/>
          <p:cNvSpPr/>
          <p:nvPr/>
        </p:nvSpPr>
        <p:spPr bwMode="auto">
          <a:xfrm>
            <a:off x="3169646" y="3068960"/>
            <a:ext cx="426266" cy="401609"/>
          </a:xfrm>
          <a:prstGeom prst="cube">
            <a:avLst>
              <a:gd name="adj" fmla="val 64991"/>
            </a:avLst>
          </a:prstGeom>
          <a:solidFill>
            <a:srgbClr val="A4DF9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1042988"/>
            <a:endParaRPr lang="en-GB" sz="1500"/>
          </a:p>
        </p:txBody>
      </p:sp>
      <p:sp>
        <p:nvSpPr>
          <p:cNvPr id="224" name="Cube 223"/>
          <p:cNvSpPr/>
          <p:nvPr/>
        </p:nvSpPr>
        <p:spPr bwMode="auto">
          <a:xfrm>
            <a:off x="3415279" y="3068960"/>
            <a:ext cx="426266" cy="401609"/>
          </a:xfrm>
          <a:prstGeom prst="cube">
            <a:avLst>
              <a:gd name="adj" fmla="val 64991"/>
            </a:avLst>
          </a:prstGeom>
          <a:solidFill>
            <a:srgbClr val="A4DF9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1042988"/>
            <a:endParaRPr lang="en-GB" sz="1500"/>
          </a:p>
        </p:txBody>
      </p:sp>
      <p:sp>
        <p:nvSpPr>
          <p:cNvPr id="244" name="Cube 243"/>
          <p:cNvSpPr/>
          <p:nvPr/>
        </p:nvSpPr>
        <p:spPr bwMode="auto">
          <a:xfrm flipH="1">
            <a:off x="5554573" y="3268671"/>
            <a:ext cx="405965" cy="401609"/>
          </a:xfrm>
          <a:prstGeom prst="cube">
            <a:avLst>
              <a:gd name="adj" fmla="val 64991"/>
            </a:avLst>
          </a:prstGeom>
          <a:solidFill>
            <a:srgbClr val="A4DF9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1042988"/>
            <a:endParaRPr lang="en-GB" sz="1500"/>
          </a:p>
        </p:txBody>
      </p:sp>
      <p:sp>
        <p:nvSpPr>
          <p:cNvPr id="246" name="Cube 245"/>
          <p:cNvSpPr/>
          <p:nvPr/>
        </p:nvSpPr>
        <p:spPr bwMode="auto">
          <a:xfrm flipH="1">
            <a:off x="5071482" y="3268671"/>
            <a:ext cx="405965" cy="401609"/>
          </a:xfrm>
          <a:prstGeom prst="cube">
            <a:avLst>
              <a:gd name="adj" fmla="val 64991"/>
            </a:avLst>
          </a:prstGeom>
          <a:solidFill>
            <a:srgbClr val="A4DF9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1042988"/>
            <a:endParaRPr lang="en-GB" sz="1500"/>
          </a:p>
        </p:txBody>
      </p:sp>
      <p:sp>
        <p:nvSpPr>
          <p:cNvPr id="248" name="Cube 247"/>
          <p:cNvSpPr/>
          <p:nvPr/>
        </p:nvSpPr>
        <p:spPr bwMode="auto">
          <a:xfrm flipH="1">
            <a:off x="4583832" y="3268671"/>
            <a:ext cx="405965" cy="401609"/>
          </a:xfrm>
          <a:prstGeom prst="cube">
            <a:avLst>
              <a:gd name="adj" fmla="val 64991"/>
            </a:avLst>
          </a:prstGeom>
          <a:solidFill>
            <a:srgbClr val="A4DF9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1042988"/>
            <a:endParaRPr lang="en-GB" sz="1500"/>
          </a:p>
        </p:txBody>
      </p:sp>
      <p:sp>
        <p:nvSpPr>
          <p:cNvPr id="249" name="Cube 248"/>
          <p:cNvSpPr/>
          <p:nvPr/>
        </p:nvSpPr>
        <p:spPr bwMode="auto">
          <a:xfrm>
            <a:off x="4691906" y="3068960"/>
            <a:ext cx="426266" cy="401609"/>
          </a:xfrm>
          <a:prstGeom prst="cube">
            <a:avLst>
              <a:gd name="adj" fmla="val 64991"/>
            </a:avLst>
          </a:prstGeom>
          <a:solidFill>
            <a:srgbClr val="A4DF9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1042988"/>
            <a:endParaRPr lang="en-GB" sz="1500"/>
          </a:p>
        </p:txBody>
      </p:sp>
      <p:sp>
        <p:nvSpPr>
          <p:cNvPr id="251" name="Cube 250"/>
          <p:cNvSpPr/>
          <p:nvPr/>
        </p:nvSpPr>
        <p:spPr bwMode="auto">
          <a:xfrm>
            <a:off x="5179556" y="3068960"/>
            <a:ext cx="426266" cy="401609"/>
          </a:xfrm>
          <a:prstGeom prst="cube">
            <a:avLst>
              <a:gd name="adj" fmla="val 64991"/>
            </a:avLst>
          </a:prstGeom>
          <a:solidFill>
            <a:srgbClr val="A4DF9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1042988"/>
            <a:endParaRPr lang="en-GB" sz="1500"/>
          </a:p>
        </p:txBody>
      </p:sp>
      <p:sp>
        <p:nvSpPr>
          <p:cNvPr id="253" name="Cube 252"/>
          <p:cNvSpPr/>
          <p:nvPr/>
        </p:nvSpPr>
        <p:spPr bwMode="auto">
          <a:xfrm>
            <a:off x="5662647" y="3068960"/>
            <a:ext cx="426266" cy="401609"/>
          </a:xfrm>
          <a:prstGeom prst="cube">
            <a:avLst>
              <a:gd name="adj" fmla="val 64991"/>
            </a:avLst>
          </a:prstGeom>
          <a:solidFill>
            <a:srgbClr val="A4DF9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1042988"/>
            <a:endParaRPr lang="en-GB" sz="1500"/>
          </a:p>
        </p:txBody>
      </p:sp>
      <p:sp>
        <p:nvSpPr>
          <p:cNvPr id="257" name="Cube 256"/>
          <p:cNvSpPr/>
          <p:nvPr/>
        </p:nvSpPr>
        <p:spPr bwMode="auto">
          <a:xfrm flipH="1">
            <a:off x="7865915" y="3243415"/>
            <a:ext cx="405965" cy="401609"/>
          </a:xfrm>
          <a:prstGeom prst="cube">
            <a:avLst>
              <a:gd name="adj" fmla="val 64991"/>
            </a:avLst>
          </a:prstGeom>
          <a:solidFill>
            <a:srgbClr val="A4DF9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1042988"/>
            <a:endParaRPr lang="en-GB" sz="1500"/>
          </a:p>
        </p:txBody>
      </p:sp>
      <p:sp>
        <p:nvSpPr>
          <p:cNvPr id="260" name="Cube 259"/>
          <p:cNvSpPr/>
          <p:nvPr/>
        </p:nvSpPr>
        <p:spPr bwMode="auto">
          <a:xfrm flipH="1">
            <a:off x="7137191" y="3243415"/>
            <a:ext cx="405965" cy="401609"/>
          </a:xfrm>
          <a:prstGeom prst="cube">
            <a:avLst>
              <a:gd name="adj" fmla="val 64991"/>
            </a:avLst>
          </a:prstGeom>
          <a:solidFill>
            <a:srgbClr val="A4DF9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1042988"/>
            <a:endParaRPr lang="en-GB" sz="1500"/>
          </a:p>
        </p:txBody>
      </p:sp>
      <p:sp>
        <p:nvSpPr>
          <p:cNvPr id="261" name="Cube 260"/>
          <p:cNvSpPr/>
          <p:nvPr/>
        </p:nvSpPr>
        <p:spPr bwMode="auto">
          <a:xfrm>
            <a:off x="7245266" y="3043704"/>
            <a:ext cx="426266" cy="401609"/>
          </a:xfrm>
          <a:prstGeom prst="cube">
            <a:avLst>
              <a:gd name="adj" fmla="val 64991"/>
            </a:avLst>
          </a:prstGeom>
          <a:solidFill>
            <a:srgbClr val="A4DF9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1042988"/>
            <a:endParaRPr lang="en-GB" sz="1500"/>
          </a:p>
        </p:txBody>
      </p:sp>
      <p:sp>
        <p:nvSpPr>
          <p:cNvPr id="264" name="Cube 263"/>
          <p:cNvSpPr/>
          <p:nvPr/>
        </p:nvSpPr>
        <p:spPr bwMode="auto">
          <a:xfrm>
            <a:off x="7973990" y="3043704"/>
            <a:ext cx="426266" cy="401609"/>
          </a:xfrm>
          <a:prstGeom prst="cube">
            <a:avLst>
              <a:gd name="adj" fmla="val 64991"/>
            </a:avLst>
          </a:prstGeom>
          <a:solidFill>
            <a:srgbClr val="A4DF9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1042988"/>
            <a:endParaRPr lang="en-GB" sz="1500"/>
          </a:p>
        </p:txBody>
      </p:sp>
      <p:sp>
        <p:nvSpPr>
          <p:cNvPr id="315" name="Down Arrow 314"/>
          <p:cNvSpPr/>
          <p:nvPr/>
        </p:nvSpPr>
        <p:spPr bwMode="auto">
          <a:xfrm>
            <a:off x="4751833" y="3889938"/>
            <a:ext cx="522631" cy="619182"/>
          </a:xfrm>
          <a:prstGeom prst="downArrow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511" y="4662584"/>
            <a:ext cx="1926536" cy="1917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756297" y="4668455"/>
            <a:ext cx="1923135" cy="18985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47739" y="4652124"/>
            <a:ext cx="1913863" cy="1941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278641" y="4656804"/>
            <a:ext cx="1923135" cy="19101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21025" y="4639291"/>
            <a:ext cx="1913863" cy="1941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55148" y="4653217"/>
            <a:ext cx="1901031" cy="19265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27" name="TextBox 326"/>
          <p:cNvSpPr txBox="1"/>
          <p:nvPr/>
        </p:nvSpPr>
        <p:spPr>
          <a:xfrm>
            <a:off x="7028559" y="3889938"/>
            <a:ext cx="2236510" cy="383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combine</a:t>
            </a: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 </a:t>
            </a:r>
            <a:r>
              <a:rPr lang="de-DE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layer</a:t>
            </a: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 </a:t>
            </a:r>
            <a:r>
              <a:rPr lang="de-DE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types</a:t>
            </a:r>
            <a:endParaRPr lang="en-GB" sz="1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28" name="TextBox 327"/>
          <p:cNvSpPr txBox="1"/>
          <p:nvPr/>
        </p:nvSpPr>
        <p:spPr>
          <a:xfrm>
            <a:off x="7319127" y="5045820"/>
            <a:ext cx="1646605" cy="10209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e.g.</a:t>
            </a:r>
          </a:p>
          <a:p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100 % outside</a:t>
            </a:r>
          </a:p>
          <a:p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33 % </a:t>
            </a:r>
            <a:r>
              <a:rPr lang="de-DE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inside</a:t>
            </a:r>
            <a:endParaRPr lang="en-GB" sz="1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30" name="TextBox 329"/>
          <p:cNvSpPr txBox="1"/>
          <p:nvPr/>
        </p:nvSpPr>
        <p:spPr>
          <a:xfrm>
            <a:off x="2284867" y="2729680"/>
            <a:ext cx="1422185" cy="2380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err="1" smtClean="0"/>
              <a:t>standard</a:t>
            </a:r>
            <a:r>
              <a:rPr lang="de-DE" sz="900" dirty="0" smtClean="0"/>
              <a:t> </a:t>
            </a:r>
            <a:r>
              <a:rPr lang="de-DE" sz="900" dirty="0" err="1" smtClean="0"/>
              <a:t>printer</a:t>
            </a:r>
            <a:r>
              <a:rPr lang="de-DE" sz="900" dirty="0" smtClean="0"/>
              <a:t> </a:t>
            </a:r>
            <a:r>
              <a:rPr lang="de-DE" sz="900" dirty="0" err="1" smtClean="0"/>
              <a:t>settings</a:t>
            </a:r>
            <a:endParaRPr lang="en-GB" sz="900" dirty="0"/>
          </a:p>
        </p:txBody>
      </p:sp>
      <p:sp>
        <p:nvSpPr>
          <p:cNvPr id="339" name="TextBox 338"/>
          <p:cNvSpPr txBox="1"/>
          <p:nvPr/>
        </p:nvSpPr>
        <p:spPr>
          <a:xfrm>
            <a:off x="4264383" y="2711650"/>
            <a:ext cx="2335673" cy="251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err="1"/>
              <a:t>a</a:t>
            </a:r>
            <a:r>
              <a:rPr lang="de-DE" sz="900" dirty="0" err="1" smtClean="0"/>
              <a:t>ir</a:t>
            </a:r>
            <a:r>
              <a:rPr lang="de-DE" sz="900" dirty="0" smtClean="0"/>
              <a:t> </a:t>
            </a:r>
            <a:r>
              <a:rPr lang="de-DE" sz="900" dirty="0" err="1" smtClean="0"/>
              <a:t>gaps</a:t>
            </a:r>
            <a:r>
              <a:rPr lang="de-DE" sz="900" dirty="0" smtClean="0"/>
              <a:t> </a:t>
            </a:r>
            <a:r>
              <a:rPr lang="de-DE" sz="900" dirty="0" err="1" smtClean="0"/>
              <a:t>betw</a:t>
            </a:r>
            <a:r>
              <a:rPr lang="de-DE" sz="900" dirty="0" smtClean="0"/>
              <a:t>. </a:t>
            </a:r>
            <a:r>
              <a:rPr lang="de-DE" sz="900" dirty="0" err="1"/>
              <a:t>a</a:t>
            </a:r>
            <a:r>
              <a:rPr lang="de-DE" sz="900" dirty="0" err="1" smtClean="0"/>
              <a:t>djacent</a:t>
            </a:r>
            <a:r>
              <a:rPr lang="de-DE" sz="900" dirty="0" smtClean="0"/>
              <a:t> </a:t>
            </a:r>
            <a:r>
              <a:rPr lang="de-DE" sz="900" dirty="0" err="1"/>
              <a:t>rasters</a:t>
            </a:r>
            <a:r>
              <a:rPr lang="de-DE" sz="900" dirty="0"/>
              <a:t> = </a:t>
            </a:r>
            <a:r>
              <a:rPr lang="de-DE" sz="900" dirty="0" smtClean="0"/>
              <a:t>0,8 </a:t>
            </a:r>
            <a:r>
              <a:rPr lang="de-DE" sz="900" dirty="0"/>
              <a:t>mm</a:t>
            </a:r>
            <a:endParaRPr lang="en-GB" sz="900" dirty="0"/>
          </a:p>
        </p:txBody>
      </p:sp>
      <p:sp>
        <p:nvSpPr>
          <p:cNvPr id="340" name="TextBox 339"/>
          <p:cNvSpPr txBox="1"/>
          <p:nvPr/>
        </p:nvSpPr>
        <p:spPr>
          <a:xfrm>
            <a:off x="6678362" y="2712484"/>
            <a:ext cx="2297958" cy="251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err="1"/>
              <a:t>a</a:t>
            </a:r>
            <a:r>
              <a:rPr lang="de-DE" sz="900" dirty="0" err="1" smtClean="0"/>
              <a:t>ir</a:t>
            </a:r>
            <a:r>
              <a:rPr lang="de-DE" sz="900" dirty="0" smtClean="0"/>
              <a:t> </a:t>
            </a:r>
            <a:r>
              <a:rPr lang="de-DE" sz="900" dirty="0" err="1"/>
              <a:t>gaps</a:t>
            </a:r>
            <a:r>
              <a:rPr lang="de-DE" sz="900" dirty="0"/>
              <a:t> </a:t>
            </a:r>
            <a:r>
              <a:rPr lang="de-DE" sz="900" dirty="0" err="1"/>
              <a:t>betw</a:t>
            </a:r>
            <a:r>
              <a:rPr lang="de-DE" sz="900" dirty="0"/>
              <a:t>. </a:t>
            </a:r>
            <a:r>
              <a:rPr lang="de-DE" sz="900" dirty="0" err="1"/>
              <a:t>adjacent</a:t>
            </a:r>
            <a:r>
              <a:rPr lang="de-DE" sz="900" dirty="0"/>
              <a:t> </a:t>
            </a:r>
            <a:r>
              <a:rPr lang="de-DE" sz="900" dirty="0" err="1"/>
              <a:t>rasters</a:t>
            </a:r>
            <a:r>
              <a:rPr lang="de-DE" sz="900" dirty="0"/>
              <a:t> = </a:t>
            </a:r>
            <a:r>
              <a:rPr lang="de-DE" sz="900" dirty="0" smtClean="0"/>
              <a:t>1,2 </a:t>
            </a:r>
            <a:r>
              <a:rPr lang="de-DE" sz="900" dirty="0"/>
              <a:t>mm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52344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" grpId="0" animBg="1"/>
      <p:bldP spid="327" grpId="0"/>
      <p:bldP spid="3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00" y="2994248"/>
            <a:ext cx="1538166" cy="153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6941" y="2992882"/>
            <a:ext cx="1517802" cy="15381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01A5-2DD9-4CB8-9C86-FF4AC5871C6B}" type="slidenum">
              <a:rPr lang="en-GB" smtClean="0"/>
              <a:t>7</a:t>
            </a:fld>
            <a:endParaRPr lang="en-GB"/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262594" y="116633"/>
            <a:ext cx="1124969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188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6pPr>
            <a:lvl7pPr marL="914376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7pPr>
            <a:lvl8pPr marL="1371565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8pPr>
            <a:lvl9pPr marL="1828753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kern="0" dirty="0" smtClean="0"/>
              <a:t>Sandwich </a:t>
            </a:r>
            <a:r>
              <a:rPr lang="de-DE" sz="3200" kern="0" dirty="0" err="1" smtClean="0"/>
              <a:t>coupons</a:t>
            </a:r>
            <a:endParaRPr lang="en-GB" sz="3200" kern="0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341" y="4850577"/>
            <a:ext cx="1538166" cy="153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44394" y="4855265"/>
            <a:ext cx="1535451" cy="15158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77084" y="4842226"/>
            <a:ext cx="1528047" cy="15501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61438" y="4845963"/>
            <a:ext cx="1535451" cy="15251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54960" y="4831980"/>
            <a:ext cx="1528047" cy="15501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41886" y="4843099"/>
            <a:ext cx="1517802" cy="15381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2462998" y="2370907"/>
            <a:ext cx="225511" cy="2660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</a:t>
            </a:r>
            <a:endParaRPr lang="en-GB" dirty="0"/>
          </a:p>
        </p:txBody>
      </p:sp>
      <p:sp>
        <p:nvSpPr>
          <p:cNvPr id="39" name="TextBox 38"/>
          <p:cNvSpPr txBox="1"/>
          <p:nvPr/>
        </p:nvSpPr>
        <p:spPr>
          <a:xfrm>
            <a:off x="2655620" y="2370907"/>
            <a:ext cx="225511" cy="249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</a:t>
            </a:r>
            <a:endParaRPr lang="en-GB" dirty="0"/>
          </a:p>
        </p:txBody>
      </p:sp>
      <p:sp>
        <p:nvSpPr>
          <p:cNvPr id="40" name="TextBox 39"/>
          <p:cNvSpPr txBox="1"/>
          <p:nvPr/>
        </p:nvSpPr>
        <p:spPr>
          <a:xfrm>
            <a:off x="2881131" y="2370907"/>
            <a:ext cx="225511" cy="249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3</a:t>
            </a:r>
            <a:endParaRPr lang="en-GB" dirty="0"/>
          </a:p>
        </p:txBody>
      </p:sp>
      <p:sp>
        <p:nvSpPr>
          <p:cNvPr id="41" name="TextBox 40"/>
          <p:cNvSpPr txBox="1"/>
          <p:nvPr/>
        </p:nvSpPr>
        <p:spPr>
          <a:xfrm>
            <a:off x="3064013" y="2370907"/>
            <a:ext cx="225511" cy="249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4</a:t>
            </a:r>
            <a:endParaRPr lang="en-GB" dirty="0"/>
          </a:p>
        </p:txBody>
      </p:sp>
      <p:sp>
        <p:nvSpPr>
          <p:cNvPr id="42" name="TextBox 41"/>
          <p:cNvSpPr txBox="1"/>
          <p:nvPr/>
        </p:nvSpPr>
        <p:spPr>
          <a:xfrm>
            <a:off x="3244444" y="2370907"/>
            <a:ext cx="225511" cy="249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5</a:t>
            </a:r>
            <a:endParaRPr lang="en-GB" dirty="0"/>
          </a:p>
        </p:txBody>
      </p:sp>
      <p:sp>
        <p:nvSpPr>
          <p:cNvPr id="43" name="TextBox 42"/>
          <p:cNvSpPr txBox="1"/>
          <p:nvPr/>
        </p:nvSpPr>
        <p:spPr>
          <a:xfrm>
            <a:off x="3438118" y="2370781"/>
            <a:ext cx="225511" cy="249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6</a:t>
            </a:r>
            <a:endParaRPr lang="en-GB" dirty="0"/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689754"/>
              </p:ext>
            </p:extLst>
          </p:nvPr>
        </p:nvGraphicFramePr>
        <p:xfrm>
          <a:off x="6168009" y="1844668"/>
          <a:ext cx="5544615" cy="331237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08923"/>
                <a:gridCol w="1108923"/>
                <a:gridCol w="1108923"/>
                <a:gridCol w="1108923"/>
                <a:gridCol w="1108923"/>
              </a:tblGrid>
              <a:tr h="788330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Layer 1/6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3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/>
                        <a:t>Layer 2/5</a:t>
                      </a:r>
                      <a:endParaRPr lang="en-GB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3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/>
                        <a:t>Layer 3/4</a:t>
                      </a:r>
                      <a:endParaRPr lang="en-GB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3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/>
                        <a:t>Average</a:t>
                      </a:r>
                      <a:endParaRPr lang="en-GB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3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/>
                        <a:t>Coupon </a:t>
                      </a:r>
                      <a:r>
                        <a:rPr lang="de-DE" sz="1800" dirty="0" err="1" smtClean="0"/>
                        <a:t>weight</a:t>
                      </a:r>
                      <a:endParaRPr lang="en-GB" sz="1800" dirty="0" smtClean="0"/>
                    </a:p>
                  </a:txBody>
                  <a:tcPr/>
                </a:tc>
              </a:tr>
              <a:tr h="504808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100 %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smtClean="0"/>
                        <a:t>100 %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smtClean="0"/>
                        <a:t>100 %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100 %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3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/>
                        <a:t>100 %</a:t>
                      </a:r>
                      <a:endParaRPr lang="en-GB" sz="1800" dirty="0" smtClean="0"/>
                    </a:p>
                  </a:txBody>
                  <a:tcPr/>
                </a:tc>
              </a:tr>
              <a:tr h="504808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100 %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3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/>
                        <a:t>100 %</a:t>
                      </a:r>
                      <a:endParaRPr lang="en-GB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33 %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78 %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89 %</a:t>
                      </a:r>
                      <a:endParaRPr lang="en-GB" sz="1800" dirty="0"/>
                    </a:p>
                  </a:txBody>
                  <a:tcPr/>
                </a:tc>
              </a:tr>
              <a:tr h="504808">
                <a:tc>
                  <a:txBody>
                    <a:bodyPr/>
                    <a:lstStyle/>
                    <a:p>
                      <a:pPr marL="0" marR="0" indent="0" algn="ctr" defTabSz="9143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/>
                        <a:t>100 %</a:t>
                      </a:r>
                      <a:endParaRPr lang="en-GB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52 %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52 %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68 %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77 %</a:t>
                      </a:r>
                      <a:endParaRPr lang="en-GB" sz="1800" dirty="0"/>
                    </a:p>
                  </a:txBody>
                  <a:tcPr/>
                </a:tc>
              </a:tr>
              <a:tr h="504808">
                <a:tc>
                  <a:txBody>
                    <a:bodyPr/>
                    <a:lstStyle/>
                    <a:p>
                      <a:pPr marL="0" marR="0" indent="0" algn="ctr" defTabSz="9143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/>
                        <a:t>100 %</a:t>
                      </a:r>
                      <a:endParaRPr lang="en-GB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52 %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33 %</a:t>
                      </a:r>
                      <a:endParaRPr lang="en-GB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62 %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89 %</a:t>
                      </a:r>
                      <a:endParaRPr lang="en-GB" sz="1800" dirty="0"/>
                    </a:p>
                  </a:txBody>
                  <a:tcPr/>
                </a:tc>
              </a:tr>
              <a:tr h="504808">
                <a:tc>
                  <a:txBody>
                    <a:bodyPr/>
                    <a:lstStyle/>
                    <a:p>
                      <a:pPr marL="0" marR="0" indent="0" algn="ctr" defTabSz="9143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/>
                        <a:t>100 %</a:t>
                      </a:r>
                      <a:endParaRPr lang="en-GB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33 %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33 %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55 %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67 %</a:t>
                      </a:r>
                      <a:endParaRPr lang="en-GB" sz="18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6" name="Straight Connector 45"/>
          <p:cNvCxnSpPr/>
          <p:nvPr/>
        </p:nvCxnSpPr>
        <p:spPr bwMode="auto">
          <a:xfrm>
            <a:off x="6425931" y="4293096"/>
            <a:ext cx="3744416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602" y="834008"/>
            <a:ext cx="1538166" cy="153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6941" y="826530"/>
            <a:ext cx="1517802" cy="15381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312" y="834008"/>
            <a:ext cx="1538166" cy="153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81846" y="826530"/>
            <a:ext cx="1517802" cy="15381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690" y="830600"/>
            <a:ext cx="1538166" cy="153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41886" y="823122"/>
            <a:ext cx="1517802" cy="15381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60043" y="2985897"/>
            <a:ext cx="1528047" cy="15501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44397" y="2989634"/>
            <a:ext cx="1535451" cy="15251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690" y="2996952"/>
            <a:ext cx="1538166" cy="153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24845" y="2986770"/>
            <a:ext cx="1517802" cy="15381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7" name="Rectangle 66"/>
          <p:cNvSpPr/>
          <p:nvPr/>
        </p:nvSpPr>
        <p:spPr bwMode="auto">
          <a:xfrm>
            <a:off x="6099629" y="3132168"/>
            <a:ext cx="4484371" cy="216023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9" name="Straight Arrow Connector 68"/>
          <p:cNvCxnSpPr/>
          <p:nvPr/>
        </p:nvCxnSpPr>
        <p:spPr bwMode="auto">
          <a:xfrm flipH="1" flipV="1">
            <a:off x="5087888" y="1628800"/>
            <a:ext cx="1080120" cy="1296144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Straight Arrow Connector 69"/>
          <p:cNvCxnSpPr/>
          <p:nvPr/>
        </p:nvCxnSpPr>
        <p:spPr bwMode="auto">
          <a:xfrm flipH="1">
            <a:off x="5087888" y="3356992"/>
            <a:ext cx="1080120" cy="372362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Straight Arrow Connector 71"/>
          <p:cNvCxnSpPr/>
          <p:nvPr/>
        </p:nvCxnSpPr>
        <p:spPr bwMode="auto">
          <a:xfrm flipH="1">
            <a:off x="5001310" y="4437112"/>
            <a:ext cx="1166698" cy="117507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7" name="TextBox 76"/>
          <p:cNvSpPr txBox="1"/>
          <p:nvPr/>
        </p:nvSpPr>
        <p:spPr>
          <a:xfrm>
            <a:off x="6312024" y="5607058"/>
            <a:ext cx="5926468" cy="104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/>
              <a:buChar char="à"/>
            </a:pPr>
            <a:r>
              <a:rPr lang="de-DE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  <a:sym typeface="Wingdings" panose="05000000000000000000" pitchFamily="2" charset="2"/>
              </a:rPr>
              <a:t>Investigate</a:t>
            </a: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  <a:sym typeface="Wingdings" panose="05000000000000000000" pitchFamily="2" charset="2"/>
              </a:rPr>
              <a:t>discrepancies</a:t>
            </a: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  <a:sym typeface="Wingdings" panose="05000000000000000000" pitchFamily="2" charset="2"/>
              </a:rPr>
              <a:t>of</a:t>
            </a: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  <a:sym typeface="Wingdings" panose="05000000000000000000" pitchFamily="2" charset="2"/>
              </a:rPr>
              <a:t>coupon</a:t>
            </a: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  <a:sym typeface="Wingdings" panose="05000000000000000000" pitchFamily="2" charset="2"/>
              </a:rPr>
              <a:t>weight</a:t>
            </a: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  <a:sym typeface="Wingdings" panose="05000000000000000000" pitchFamily="2" charset="2"/>
              </a:rPr>
              <a:t> vs. </a:t>
            </a:r>
            <a:r>
              <a:rPr lang="de-DE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  <a:sym typeface="Wingdings" panose="05000000000000000000" pitchFamily="2" charset="2"/>
              </a:rPr>
              <a:t>theoretical</a:t>
            </a: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  <a:sym typeface="Wingdings" panose="05000000000000000000" pitchFamily="2" charset="2"/>
              </a:rPr>
              <a:t>layer</a:t>
            </a: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  <a:sym typeface="Wingdings" panose="05000000000000000000" pitchFamily="2" charset="2"/>
              </a:rPr>
              <a:t>weight</a:t>
            </a:r>
            <a:endParaRPr lang="de-DE" sz="1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cs"/>
              <a:sym typeface="Wingdings" panose="05000000000000000000" pitchFamily="2" charset="2"/>
            </a:endParaRPr>
          </a:p>
          <a:p>
            <a:pPr marL="285750" indent="-285750" algn="l">
              <a:buFont typeface="Wingdings"/>
              <a:buChar char="à"/>
            </a:pP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  <a:sym typeface="Wingdings" panose="05000000000000000000" pitchFamily="2" charset="2"/>
              </a:rPr>
              <a:t>Coupon </a:t>
            </a:r>
            <a:r>
              <a:rPr lang="de-DE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  <a:sym typeface="Wingdings" panose="05000000000000000000" pitchFamily="2" charset="2"/>
              </a:rPr>
              <a:t>weight</a:t>
            </a: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  <a:sym typeface="Wingdings" panose="05000000000000000000" pitchFamily="2" charset="2"/>
              </a:rPr>
              <a:t>used</a:t>
            </a: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  <a:sym typeface="Wingdings" panose="05000000000000000000" pitchFamily="2" charset="2"/>
              </a:rPr>
              <a:t>for</a:t>
            </a: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  <a:sym typeface="Wingdings" panose="05000000000000000000" pitchFamily="2" charset="2"/>
              </a:rPr>
              <a:t>this</a:t>
            </a: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  <a:sym typeface="Wingdings" panose="05000000000000000000" pitchFamily="2" charset="2"/>
              </a:rPr>
              <a:t>study</a:t>
            </a:r>
            <a:endParaRPr lang="en-GB" sz="1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10584000" y="1620000"/>
            <a:ext cx="1172002" cy="367240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77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77" grpId="0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01A5-2DD9-4CB8-9C86-FF4AC5871C6B}" type="slidenum">
              <a:rPr lang="en-GB" smtClean="0"/>
              <a:t>8</a:t>
            </a:fld>
            <a:endParaRPr lang="en-GB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1625375"/>
              </p:ext>
            </p:extLst>
          </p:nvPr>
        </p:nvGraphicFramePr>
        <p:xfrm>
          <a:off x="6120000" y="720000"/>
          <a:ext cx="5803200" cy="5651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1988545"/>
              </p:ext>
            </p:extLst>
          </p:nvPr>
        </p:nvGraphicFramePr>
        <p:xfrm>
          <a:off x="291889" y="720000"/>
          <a:ext cx="5804111" cy="5651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262594" y="116633"/>
            <a:ext cx="1124969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188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6pPr>
            <a:lvl7pPr marL="914376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7pPr>
            <a:lvl8pPr marL="1371565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8pPr>
            <a:lvl9pPr marL="1828753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kern="0" dirty="0" smtClean="0"/>
              <a:t>12 s VBB</a:t>
            </a:r>
            <a:endParaRPr lang="en-GB" sz="3200" kern="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3935760" y="4077072"/>
            <a:ext cx="1584176" cy="100811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66680" y="3660868"/>
            <a:ext cx="1353256" cy="416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>
                <a:solidFill>
                  <a:srgbClr val="FF0000"/>
                </a:solidFill>
              </a:rPr>
              <a:t>sandwich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9768408" y="4157002"/>
            <a:ext cx="1584176" cy="143223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99328" y="3740798"/>
            <a:ext cx="1353256" cy="416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>
                <a:solidFill>
                  <a:srgbClr val="FF0000"/>
                </a:solidFill>
              </a:rPr>
              <a:t>sandwich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37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01A5-2DD9-4CB8-9C86-FF4AC5871C6B}" type="slidenum">
              <a:rPr lang="en-GB" smtClean="0"/>
              <a:t>9</a:t>
            </a:fld>
            <a:endParaRPr lang="en-GB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585092"/>
              </p:ext>
            </p:extLst>
          </p:nvPr>
        </p:nvGraphicFramePr>
        <p:xfrm>
          <a:off x="6120000" y="720000"/>
          <a:ext cx="5803200" cy="565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9783559"/>
              </p:ext>
            </p:extLst>
          </p:nvPr>
        </p:nvGraphicFramePr>
        <p:xfrm>
          <a:off x="291600" y="720000"/>
          <a:ext cx="5803200" cy="565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/>
          <p:cNvSpPr/>
          <p:nvPr/>
        </p:nvSpPr>
        <p:spPr bwMode="auto">
          <a:xfrm>
            <a:off x="9768408" y="4157002"/>
            <a:ext cx="1584176" cy="143223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99328" y="3740798"/>
            <a:ext cx="1353256" cy="416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>
                <a:solidFill>
                  <a:srgbClr val="FF0000"/>
                </a:solidFill>
              </a:rPr>
              <a:t>sandwich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262594" y="116633"/>
            <a:ext cx="1124969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188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6pPr>
            <a:lvl7pPr marL="914376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7pPr>
            <a:lvl8pPr marL="1371565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8pPr>
            <a:lvl9pPr marL="1828753" algn="l" defTabSz="1042962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kern="0" dirty="0"/>
              <a:t>12 s VBB</a:t>
            </a:r>
            <a:endParaRPr lang="en-GB" sz="3200" kern="0" dirty="0"/>
          </a:p>
          <a:p>
            <a:endParaRPr lang="en-GB" sz="3200" kern="0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3935760" y="4077072"/>
            <a:ext cx="1584176" cy="100811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66680" y="3660868"/>
            <a:ext cx="1353256" cy="416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>
                <a:solidFill>
                  <a:srgbClr val="FF0000"/>
                </a:solidFill>
              </a:rPr>
              <a:t>sandwich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37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irbus PPT Template">
  <a:themeElements>
    <a:clrScheme name="Airbus colour theme">
      <a:dk1>
        <a:srgbClr val="000000"/>
      </a:dk1>
      <a:lt1>
        <a:srgbClr val="FFFFFF"/>
      </a:lt1>
      <a:dk2>
        <a:srgbClr val="00205B"/>
      </a:dk2>
      <a:lt2>
        <a:srgbClr val="005587"/>
      </a:lt2>
      <a:accent1>
        <a:srgbClr val="0085AD"/>
      </a:accent1>
      <a:accent2>
        <a:srgbClr val="B7C9D3"/>
      </a:accent2>
      <a:accent3>
        <a:srgbClr val="84BD00"/>
      </a:accent3>
      <a:accent4>
        <a:srgbClr val="E4002B"/>
      </a:accent4>
      <a:accent5>
        <a:srgbClr val="FE5000"/>
      </a:accent5>
      <a:accent6>
        <a:srgbClr val="A5189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1042988" rtl="0" eaLnBrk="1" fontAlgn="base" latinLnBrk="0" hangingPunct="1">
          <a:lnSpc>
            <a:spcPct val="11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1042988" rtl="0" eaLnBrk="1" fontAlgn="base" latinLnBrk="0" hangingPunct="1">
          <a:lnSpc>
            <a:spcPct val="11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AIRBUS 1">
        <a:dk1>
          <a:srgbClr val="000000"/>
        </a:dk1>
        <a:lt1>
          <a:srgbClr val="FFFFFF"/>
        </a:lt1>
        <a:dk2>
          <a:srgbClr val="E0E0DF"/>
        </a:dk2>
        <a:lt2>
          <a:srgbClr val="E0E0DF"/>
        </a:lt2>
        <a:accent1>
          <a:srgbClr val="1E3174"/>
        </a:accent1>
        <a:accent2>
          <a:srgbClr val="0D5881"/>
        </a:accent2>
        <a:accent3>
          <a:srgbClr val="FFFFFF"/>
        </a:accent3>
        <a:accent4>
          <a:srgbClr val="000000"/>
        </a:accent4>
        <a:accent5>
          <a:srgbClr val="ABADBC"/>
        </a:accent5>
        <a:accent6>
          <a:srgbClr val="0B4F74"/>
        </a:accent6>
        <a:hlink>
          <a:srgbClr val="5A6F83"/>
        </a:hlink>
        <a:folHlink>
          <a:srgbClr val="9099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Airbus PowerPoint template 16_9 - Corporate.potx" id="{C9D5E70E-C0AA-44F6-8017-1C0C958243CE}" vid="{E433F278-3389-4A0A-8CA5-129D055F329A}"/>
    </a:ext>
  </a:extLst>
</a:theme>
</file>

<file path=ppt/theme/theme2.xml><?xml version="1.0" encoding="utf-8"?>
<a:theme xmlns:a="http://schemas.openxmlformats.org/drawingml/2006/main" name="Larissa">
  <a:themeElements>
    <a:clrScheme name="AIRBUS">
      <a:dk1>
        <a:srgbClr val="000000"/>
      </a:dk1>
      <a:lt1>
        <a:srgbClr val="FFFFFF"/>
      </a:lt1>
      <a:dk2>
        <a:srgbClr val="E0E0DF"/>
      </a:dk2>
      <a:lt2>
        <a:srgbClr val="E0E0DF"/>
      </a:lt2>
      <a:accent1>
        <a:srgbClr val="1E3174"/>
      </a:accent1>
      <a:accent2>
        <a:srgbClr val="0D5881"/>
      </a:accent2>
      <a:accent3>
        <a:srgbClr val="5A6F83"/>
      </a:accent3>
      <a:accent4>
        <a:srgbClr val="9099A7"/>
      </a:accent4>
      <a:accent5>
        <a:srgbClr val="0085AD"/>
      </a:accent5>
      <a:accent6>
        <a:srgbClr val="9A339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AIRBUS">
      <a:dk1>
        <a:srgbClr val="000000"/>
      </a:dk1>
      <a:lt1>
        <a:srgbClr val="FFFFFF"/>
      </a:lt1>
      <a:dk2>
        <a:srgbClr val="E0E0DF"/>
      </a:dk2>
      <a:lt2>
        <a:srgbClr val="E0E0DF"/>
      </a:lt2>
      <a:accent1>
        <a:srgbClr val="1E3174"/>
      </a:accent1>
      <a:accent2>
        <a:srgbClr val="0D5881"/>
      </a:accent2>
      <a:accent3>
        <a:srgbClr val="5A6F83"/>
      </a:accent3>
      <a:accent4>
        <a:srgbClr val="9099A7"/>
      </a:accent4>
      <a:accent5>
        <a:srgbClr val="0085AD"/>
      </a:accent5>
      <a:accent6>
        <a:srgbClr val="9A339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CreateDate xmlns="6C88652D-64A7-4B37-9DE5-7A62DB860DE0" xsi:nil="true"/>
    <VariationsItemGroupID xmlns="http://schemas.microsoft.com/sharepoint/v3">bbdd7cf6-49c6-42c2-8401-5955c1a4f1cd</VariationsItemGroupID>
    <PublishingExpirationDate xmlns="http://schemas.microsoft.com/sharepoint/v3" xsi:nil="true"/>
    <PublishingStartDate xmlns="http://schemas.microsoft.com/sharepoint/v3" xsi:nil="true"/>
    <wic_System_Copyright xmlns="http://schemas.microsoft.com/sharepoint/v3/fields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Image" ma:contentTypeID="0x0101009148F5A04DDD49CBA7127AADA5FB792B00AADE34325A8B49CDA8BB4DB53328F21400EAFADA45A38A564CA7DC72184B51AC0A" ma:contentTypeVersion="2" ma:contentTypeDescription="Upload an image." ma:contentTypeScope="" ma:versionID="49963962b2579255938e2a8388495047">
  <xsd:schema xmlns:xsd="http://www.w3.org/2001/XMLSchema" xmlns:xs="http://www.w3.org/2001/XMLSchema" xmlns:p="http://schemas.microsoft.com/office/2006/metadata/properties" xmlns:ns1="http://schemas.microsoft.com/sharepoint/v3" xmlns:ns2="6C88652D-64A7-4B37-9DE5-7A62DB860DE0" xmlns:ns3="http://schemas.microsoft.com/sharepoint/v3/fields" targetNamespace="http://schemas.microsoft.com/office/2006/metadata/properties" ma:root="true" ma:fieldsID="eff583d956bc308c93c459f7ca15cd5c" ns1:_="" ns2:_="" ns3:_="">
    <xsd:import namespace="http://schemas.microsoft.com/sharepoint/v3"/>
    <xsd:import namespace="6C88652D-64A7-4B37-9DE5-7A62DB860DE0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1:PublishingStartDate" minOccurs="0"/>
                <xsd:element ref="ns1:PublishingExpirationDate" minOccurs="0"/>
                <xsd:element ref="ns1:VariationsItemGroup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 File Type" ma:hidden="true" ma:internalName="HTML_x0020_File_x0020_Type" ma:readOnly="true">
      <xsd:simpleType>
        <xsd:restriction base="dms:Text"/>
      </xsd:simpleType>
    </xsd:element>
    <xsd:element name="FSObjType" ma:index="11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PublishingStartDate" ma:index="27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28" nillable="true" ma:displayName="Scheduling End Date" ma:description="" ma:hidden="true" ma:internalName="PublishingExpirationDate">
      <xsd:simpleType>
        <xsd:restriction base="dms:Unknown"/>
      </xsd:simpleType>
    </xsd:element>
    <xsd:element name="VariationsItemGroupID" ma:index="29" nillable="true" ma:displayName="Item Group ID" ma:description="" ma:hidden="true" ma:internalName="VariationsItemGroupID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88652D-64A7-4B37-9DE5-7A62DB860DE0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Preview Exists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Width" ma:internalName="ImageWidth" ma:readOnly="true">
      <xsd:simpleType>
        <xsd:restriction base="dms:Unknown"/>
      </xsd:simpleType>
    </xsd:element>
    <xsd:element name="ImageHeight" ma:index="22" nillable="true" ma:displayName="Height" ma:internalName="ImageHeight" ma:readOnly="true">
      <xsd:simpleType>
        <xsd:restriction base="dms:Unknown"/>
      </xsd:simpleType>
    </xsd:element>
    <xsd:element name="ImageCreateDate" ma:index="25" nillable="true" ma:displayName="Date Picture Taken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23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547515-3949-4BF5-A008-C11BE9CE499F}">
  <ds:schemaRefs>
    <ds:schemaRef ds:uri="http://schemas.microsoft.com/sharepoint/v3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6C88652D-64A7-4B37-9DE5-7A62DB860DE0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sharepoint/v3/field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F1B3F19-DFF3-4155-BFFF-EC8171EA01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B89740-8921-4DCE-B5B8-9AC75FF773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C88652D-64A7-4B37-9DE5-7A62DB860DE0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488</Words>
  <Application>Microsoft Office PowerPoint</Application>
  <PresentationFormat>Custom</PresentationFormat>
  <Paragraphs>151</Paragraphs>
  <Slides>17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Airbus PPT Template</vt:lpstr>
      <vt:lpstr>Additive Manufacturing Task Group</vt:lpstr>
      <vt:lpstr>Additive Manufacturing Task Group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 Group</vt:lpstr>
      <vt:lpstr>PowerPoint Presentation</vt:lpstr>
    </vt:vector>
  </TitlesOfParts>
  <Company>EADS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 runs here on two lines / Arial Regular 30 pt  Subtitel goes here / Arial Regular 20 pt</dc:title>
  <dc:creator>Sassi, Sonia</dc:creator>
  <cp:lastModifiedBy>KRAUSE, Thomas</cp:lastModifiedBy>
  <cp:revision>359</cp:revision>
  <cp:lastPrinted>2016-12-16T10:38:25Z</cp:lastPrinted>
  <dcterms:created xsi:type="dcterms:W3CDTF">2013-12-17T09:16:58Z</dcterms:created>
  <dcterms:modified xsi:type="dcterms:W3CDTF">2019-06-12T19:47:36Z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0x0101009148F5A04DDD49CBA7127AADA5FB792B00AADE34325A8B49CDA8BB4DB53328F21400EAFADA45A38A564CA7DC72184B51AC0A</vt:lpwstr>
  </property>
</Properties>
</file>