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17"/>
  </p:notesMasterIdLst>
  <p:handoutMasterIdLst>
    <p:handoutMasterId r:id="rId18"/>
  </p:handoutMasterIdLst>
  <p:sldIdLst>
    <p:sldId id="472" r:id="rId2"/>
    <p:sldId id="715" r:id="rId3"/>
    <p:sldId id="965" r:id="rId4"/>
    <p:sldId id="966" r:id="rId5"/>
    <p:sldId id="968" r:id="rId6"/>
    <p:sldId id="967" r:id="rId7"/>
    <p:sldId id="969" r:id="rId8"/>
    <p:sldId id="970" r:id="rId9"/>
    <p:sldId id="975" r:id="rId10"/>
    <p:sldId id="976" r:id="rId11"/>
    <p:sldId id="971" r:id="rId12"/>
    <p:sldId id="972" r:id="rId13"/>
    <p:sldId id="977" r:id="rId14"/>
    <p:sldId id="974" r:id="rId15"/>
    <p:sldId id="805" r:id="rId1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536">
          <p15:clr>
            <a:srgbClr val="A4A3A4"/>
          </p15:clr>
        </p15:guide>
        <p15:guide id="2" pos="3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lter, Timothy (FAA)" initials="" lastIdx="13" clrIdx="0"/>
  <p:cmAuthor id="1" name="Salter, Timothy (FAA)" initials="TAS" lastIdx="5" clrIdx="1"/>
  <p:cmAuthor id="2" name="Salter, Timothy (FAA)" initials="ST(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2F68"/>
    <a:srgbClr val="33CC33"/>
    <a:srgbClr val="00FF00"/>
    <a:srgbClr val="66FF33"/>
    <a:srgbClr val="FF0000"/>
    <a:srgbClr val="FFCC00"/>
    <a:srgbClr val="FFFF99"/>
    <a:srgbClr val="DDDDDD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07" autoAdjust="0"/>
    <p:restoredTop sz="90377" autoAdjust="0"/>
  </p:normalViewPr>
  <p:slideViewPr>
    <p:cSldViewPr snapToGrid="0">
      <p:cViewPr varScale="1">
        <p:scale>
          <a:sx n="83" d="100"/>
          <a:sy n="83" d="100"/>
        </p:scale>
        <p:origin x="-1242" y="-84"/>
      </p:cViewPr>
      <p:guideLst>
        <p:guide orient="horz" pos="536"/>
        <p:guide pos="339"/>
      </p:guideLst>
    </p:cSldViewPr>
  </p:slideViewPr>
  <p:outlineViewPr>
    <p:cViewPr>
      <p:scale>
        <a:sx n="33" d="100"/>
        <a:sy n="33" d="100"/>
      </p:scale>
      <p:origin x="0" y="1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2076" y="78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en-US" sz="1600" dirty="0"/>
              <a:t>Low Density Foam Average</a:t>
            </a:r>
            <a:r>
              <a:rPr lang="en-US" sz="1600" baseline="0" dirty="0"/>
              <a:t> Results</a:t>
            </a:r>
            <a:endParaRPr lang="en-US" sz="1600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'FAA Comparison Data'!$E$28</c:f>
              <c:strCache>
                <c:ptCount val="1"/>
                <c:pt idx="0">
                  <c:v>No Frame</c:v>
                </c:pt>
              </c:strCache>
            </c:strRef>
          </c:tx>
          <c:invertIfNegative val="0"/>
          <c:cat>
            <c:strRef>
              <c:f>'FAA Comparison Data'!$D$29:$D$33</c:f>
              <c:strCache>
                <c:ptCount val="5"/>
                <c:pt idx="0">
                  <c:v>% Weight Loss</c:v>
                </c:pt>
                <c:pt idx="1">
                  <c:v>Vertical Front Burn (in)</c:v>
                </c:pt>
                <c:pt idx="2">
                  <c:v>Vertical Back Burn (in)</c:v>
                </c:pt>
                <c:pt idx="3">
                  <c:v>Horz Top Burn (in)</c:v>
                </c:pt>
                <c:pt idx="4">
                  <c:v>Horz Bottom Burn (in)</c:v>
                </c:pt>
              </c:strCache>
            </c:strRef>
          </c:cat>
          <c:val>
            <c:numRef>
              <c:f>'FAA Comparison Data'!$E$29:$E$33</c:f>
              <c:numCache>
                <c:formatCode>0.00</c:formatCode>
                <c:ptCount val="5"/>
                <c:pt idx="0">
                  <c:v>10.369603597394438</c:v>
                </c:pt>
                <c:pt idx="1">
                  <c:v>12</c:v>
                </c:pt>
                <c:pt idx="2">
                  <c:v>0</c:v>
                </c:pt>
                <c:pt idx="3">
                  <c:v>7.833333333333333</c:v>
                </c:pt>
                <c:pt idx="4">
                  <c:v>17</c:v>
                </c:pt>
              </c:numCache>
            </c:numRef>
          </c:val>
        </c:ser>
        <c:ser>
          <c:idx val="1"/>
          <c:order val="1"/>
          <c:tx>
            <c:strRef>
              <c:f>'FAA Comparison Data'!$F$28</c:f>
              <c:strCache>
                <c:ptCount val="1"/>
                <c:pt idx="0">
                  <c:v>With Frame</c:v>
                </c:pt>
              </c:strCache>
            </c:strRef>
          </c:tx>
          <c:invertIfNegative val="0"/>
          <c:cat>
            <c:strRef>
              <c:f>'FAA Comparison Data'!$D$29:$D$33</c:f>
              <c:strCache>
                <c:ptCount val="5"/>
                <c:pt idx="0">
                  <c:v>% Weight Loss</c:v>
                </c:pt>
                <c:pt idx="1">
                  <c:v>Vertical Front Burn (in)</c:v>
                </c:pt>
                <c:pt idx="2">
                  <c:v>Vertical Back Burn (in)</c:v>
                </c:pt>
                <c:pt idx="3">
                  <c:v>Horz Top Burn (in)</c:v>
                </c:pt>
                <c:pt idx="4">
                  <c:v>Horz Bottom Burn (in)</c:v>
                </c:pt>
              </c:strCache>
            </c:strRef>
          </c:cat>
          <c:val>
            <c:numRef>
              <c:f>'FAA Comparison Data'!$F$29:$F$33</c:f>
              <c:numCache>
                <c:formatCode>0.00</c:formatCode>
                <c:ptCount val="5"/>
                <c:pt idx="0">
                  <c:v>11.487417664547715</c:v>
                </c:pt>
                <c:pt idx="1">
                  <c:v>12.166666666666666</c:v>
                </c:pt>
                <c:pt idx="2">
                  <c:v>0</c:v>
                </c:pt>
                <c:pt idx="3">
                  <c:v>11.666666666666666</c:v>
                </c:pt>
                <c:pt idx="4">
                  <c:v>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2156800"/>
        <c:axId val="62159488"/>
      </c:barChart>
      <c:catAx>
        <c:axId val="6215680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62159488"/>
        <c:crosses val="autoZero"/>
        <c:auto val="1"/>
        <c:lblAlgn val="ctr"/>
        <c:lblOffset val="100"/>
        <c:noMultiLvlLbl val="0"/>
      </c:catAx>
      <c:valAx>
        <c:axId val="62159488"/>
        <c:scaling>
          <c:orientation val="minMax"/>
          <c:max val="18"/>
          <c:min val="0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62156800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en-US" sz="1600" dirty="0"/>
              <a:t>Low Density Foam Average Results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'Skandia Comparison Data'!$E$28</c:f>
              <c:strCache>
                <c:ptCount val="1"/>
                <c:pt idx="0">
                  <c:v>No Frame</c:v>
                </c:pt>
              </c:strCache>
            </c:strRef>
          </c:tx>
          <c:invertIfNegative val="0"/>
          <c:cat>
            <c:strRef>
              <c:f>'Skandia Comparison Data'!$D$29:$D$33</c:f>
              <c:strCache>
                <c:ptCount val="5"/>
                <c:pt idx="0">
                  <c:v>% Weight Loss</c:v>
                </c:pt>
                <c:pt idx="1">
                  <c:v>Vertical Front Burn (in)</c:v>
                </c:pt>
                <c:pt idx="2">
                  <c:v>Vertical Back Burn (in)</c:v>
                </c:pt>
                <c:pt idx="3">
                  <c:v>Horz Top Burn (in)</c:v>
                </c:pt>
                <c:pt idx="4">
                  <c:v>Horz Bottom Burn (in)</c:v>
                </c:pt>
              </c:strCache>
            </c:strRef>
          </c:cat>
          <c:val>
            <c:numRef>
              <c:f>'Skandia Comparison Data'!$E$29:$E$33</c:f>
              <c:numCache>
                <c:formatCode>0.00</c:formatCode>
                <c:ptCount val="5"/>
                <c:pt idx="0">
                  <c:v>5.73</c:v>
                </c:pt>
                <c:pt idx="1">
                  <c:v>10</c:v>
                </c:pt>
                <c:pt idx="2">
                  <c:v>0</c:v>
                </c:pt>
                <c:pt idx="3">
                  <c:v>9.4</c:v>
                </c:pt>
                <c:pt idx="4">
                  <c:v>7.4</c:v>
                </c:pt>
              </c:numCache>
            </c:numRef>
          </c:val>
        </c:ser>
        <c:ser>
          <c:idx val="1"/>
          <c:order val="1"/>
          <c:tx>
            <c:strRef>
              <c:f>'Skandia Comparison Data'!$F$28</c:f>
              <c:strCache>
                <c:ptCount val="1"/>
                <c:pt idx="0">
                  <c:v>With Frame</c:v>
                </c:pt>
              </c:strCache>
            </c:strRef>
          </c:tx>
          <c:invertIfNegative val="0"/>
          <c:cat>
            <c:strRef>
              <c:f>'Skandia Comparison Data'!$D$29:$D$33</c:f>
              <c:strCache>
                <c:ptCount val="5"/>
                <c:pt idx="0">
                  <c:v>% Weight Loss</c:v>
                </c:pt>
                <c:pt idx="1">
                  <c:v>Vertical Front Burn (in)</c:v>
                </c:pt>
                <c:pt idx="2">
                  <c:v>Vertical Back Burn (in)</c:v>
                </c:pt>
                <c:pt idx="3">
                  <c:v>Horz Top Burn (in)</c:v>
                </c:pt>
                <c:pt idx="4">
                  <c:v>Horz Bottom Burn (in)</c:v>
                </c:pt>
              </c:strCache>
            </c:strRef>
          </c:cat>
          <c:val>
            <c:numRef>
              <c:f>'Skandia Comparison Data'!$F$29:$F$33</c:f>
              <c:numCache>
                <c:formatCode>0.00</c:formatCode>
                <c:ptCount val="5"/>
                <c:pt idx="0">
                  <c:v>6.7</c:v>
                </c:pt>
                <c:pt idx="1">
                  <c:v>11.5</c:v>
                </c:pt>
                <c:pt idx="2">
                  <c:v>0</c:v>
                </c:pt>
                <c:pt idx="3">
                  <c:v>10.6</c:v>
                </c:pt>
                <c:pt idx="4">
                  <c:v>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978496"/>
        <c:axId val="103980416"/>
      </c:barChart>
      <c:catAx>
        <c:axId val="10397849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03980416"/>
        <c:crosses val="autoZero"/>
        <c:auto val="1"/>
        <c:lblAlgn val="ctr"/>
        <c:lblOffset val="100"/>
        <c:noMultiLvlLbl val="0"/>
      </c:catAx>
      <c:valAx>
        <c:axId val="103980416"/>
        <c:scaling>
          <c:orientation val="minMax"/>
          <c:max val="18"/>
          <c:min val="0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03978496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en-US" sz="1400" dirty="0"/>
              <a:t>Medium</a:t>
            </a:r>
            <a:r>
              <a:rPr lang="en-US" sz="1400" baseline="0" dirty="0"/>
              <a:t> Density Foam Average Results</a:t>
            </a:r>
            <a:endParaRPr lang="en-US" sz="1400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'FAA Comparison Data'!$E$37</c:f>
              <c:strCache>
                <c:ptCount val="1"/>
                <c:pt idx="0">
                  <c:v>No Frame</c:v>
                </c:pt>
              </c:strCache>
            </c:strRef>
          </c:tx>
          <c:invertIfNegative val="0"/>
          <c:cat>
            <c:strRef>
              <c:f>'FAA Comparison Data'!$D$38:$D$42</c:f>
              <c:strCache>
                <c:ptCount val="5"/>
                <c:pt idx="0">
                  <c:v>% Weight Loss</c:v>
                </c:pt>
                <c:pt idx="1">
                  <c:v>Vertical Front Burn (in)</c:v>
                </c:pt>
                <c:pt idx="2">
                  <c:v>Vertical Back Burn (in)</c:v>
                </c:pt>
                <c:pt idx="3">
                  <c:v>Horz Top Burn (in)</c:v>
                </c:pt>
                <c:pt idx="4">
                  <c:v>Horz Bottom Burn (in)</c:v>
                </c:pt>
              </c:strCache>
            </c:strRef>
          </c:cat>
          <c:val>
            <c:numRef>
              <c:f>'FAA Comparison Data'!$E$38:$E$42</c:f>
              <c:numCache>
                <c:formatCode>0.00</c:formatCode>
                <c:ptCount val="5"/>
                <c:pt idx="0">
                  <c:v>8.5796026971752948</c:v>
                </c:pt>
                <c:pt idx="1">
                  <c:v>10.5</c:v>
                </c:pt>
                <c:pt idx="2">
                  <c:v>0</c:v>
                </c:pt>
                <c:pt idx="3">
                  <c:v>8</c:v>
                </c:pt>
                <c:pt idx="4">
                  <c:v>17</c:v>
                </c:pt>
              </c:numCache>
            </c:numRef>
          </c:val>
        </c:ser>
        <c:ser>
          <c:idx val="1"/>
          <c:order val="1"/>
          <c:tx>
            <c:strRef>
              <c:f>'FAA Comparison Data'!$F$37</c:f>
              <c:strCache>
                <c:ptCount val="1"/>
                <c:pt idx="0">
                  <c:v>With Frame</c:v>
                </c:pt>
              </c:strCache>
            </c:strRef>
          </c:tx>
          <c:invertIfNegative val="0"/>
          <c:cat>
            <c:strRef>
              <c:f>'FAA Comparison Data'!$D$38:$D$42</c:f>
              <c:strCache>
                <c:ptCount val="5"/>
                <c:pt idx="0">
                  <c:v>% Weight Loss</c:v>
                </c:pt>
                <c:pt idx="1">
                  <c:v>Vertical Front Burn (in)</c:v>
                </c:pt>
                <c:pt idx="2">
                  <c:v>Vertical Back Burn (in)</c:v>
                </c:pt>
                <c:pt idx="3">
                  <c:v>Horz Top Burn (in)</c:v>
                </c:pt>
                <c:pt idx="4">
                  <c:v>Horz Bottom Burn (in)</c:v>
                </c:pt>
              </c:strCache>
            </c:strRef>
          </c:cat>
          <c:val>
            <c:numRef>
              <c:f>'FAA Comparison Data'!$F$38:$F$42</c:f>
              <c:numCache>
                <c:formatCode>0.00</c:formatCode>
                <c:ptCount val="5"/>
                <c:pt idx="0">
                  <c:v>8.9552637198377187</c:v>
                </c:pt>
                <c:pt idx="1">
                  <c:v>10.666666666666666</c:v>
                </c:pt>
                <c:pt idx="2">
                  <c:v>0</c:v>
                </c:pt>
                <c:pt idx="3">
                  <c:v>10.166666666666666</c:v>
                </c:pt>
                <c:pt idx="4">
                  <c:v>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9136768"/>
        <c:axId val="69138304"/>
      </c:barChart>
      <c:catAx>
        <c:axId val="6913676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69138304"/>
        <c:crosses val="autoZero"/>
        <c:auto val="1"/>
        <c:lblAlgn val="ctr"/>
        <c:lblOffset val="100"/>
        <c:noMultiLvlLbl val="0"/>
      </c:catAx>
      <c:valAx>
        <c:axId val="69138304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69136768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en-US" sz="1400" dirty="0"/>
              <a:t>Medium</a:t>
            </a:r>
            <a:r>
              <a:rPr lang="en-US" sz="1400" baseline="0" dirty="0"/>
              <a:t> Density Foam Average Results</a:t>
            </a:r>
            <a:endParaRPr lang="en-US" sz="1400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'Skandia Comparison Data'!$E$37</c:f>
              <c:strCache>
                <c:ptCount val="1"/>
                <c:pt idx="0">
                  <c:v>No Frame</c:v>
                </c:pt>
              </c:strCache>
            </c:strRef>
          </c:tx>
          <c:invertIfNegative val="0"/>
          <c:cat>
            <c:strRef>
              <c:f>'Skandia Comparison Data'!$D$38:$D$42</c:f>
              <c:strCache>
                <c:ptCount val="5"/>
                <c:pt idx="0">
                  <c:v>% Weight Loss</c:v>
                </c:pt>
                <c:pt idx="1">
                  <c:v>Vertical Front Burn (in)</c:v>
                </c:pt>
                <c:pt idx="2">
                  <c:v>Vertical Back Burn (in)</c:v>
                </c:pt>
                <c:pt idx="3">
                  <c:v>Horz Top Burn (in)</c:v>
                </c:pt>
                <c:pt idx="4">
                  <c:v>Horz Bottom Burn (in)</c:v>
                </c:pt>
              </c:strCache>
            </c:strRef>
          </c:cat>
          <c:val>
            <c:numRef>
              <c:f>'Skandia Comparison Data'!$E$38:$E$42</c:f>
              <c:numCache>
                <c:formatCode>0.00</c:formatCode>
                <c:ptCount val="5"/>
                <c:pt idx="0">
                  <c:v>9.61</c:v>
                </c:pt>
                <c:pt idx="1">
                  <c:v>14.6</c:v>
                </c:pt>
                <c:pt idx="2">
                  <c:v>0</c:v>
                </c:pt>
                <c:pt idx="3">
                  <c:v>14.2</c:v>
                </c:pt>
                <c:pt idx="4">
                  <c:v>5.4</c:v>
                </c:pt>
              </c:numCache>
            </c:numRef>
          </c:val>
        </c:ser>
        <c:ser>
          <c:idx val="1"/>
          <c:order val="1"/>
          <c:tx>
            <c:strRef>
              <c:f>'Skandia Comparison Data'!$F$37</c:f>
              <c:strCache>
                <c:ptCount val="1"/>
                <c:pt idx="0">
                  <c:v>With Frame</c:v>
                </c:pt>
              </c:strCache>
            </c:strRef>
          </c:tx>
          <c:invertIfNegative val="0"/>
          <c:cat>
            <c:strRef>
              <c:f>'Skandia Comparison Data'!$D$38:$D$42</c:f>
              <c:strCache>
                <c:ptCount val="5"/>
                <c:pt idx="0">
                  <c:v>% Weight Loss</c:v>
                </c:pt>
                <c:pt idx="1">
                  <c:v>Vertical Front Burn (in)</c:v>
                </c:pt>
                <c:pt idx="2">
                  <c:v>Vertical Back Burn (in)</c:v>
                </c:pt>
                <c:pt idx="3">
                  <c:v>Horz Top Burn (in)</c:v>
                </c:pt>
                <c:pt idx="4">
                  <c:v>Horz Bottom Burn (in)</c:v>
                </c:pt>
              </c:strCache>
            </c:strRef>
          </c:cat>
          <c:val>
            <c:numRef>
              <c:f>'Skandia Comparison Data'!$F$38:$F$42</c:f>
              <c:numCache>
                <c:formatCode>0.00</c:formatCode>
                <c:ptCount val="5"/>
                <c:pt idx="0">
                  <c:v>9.9</c:v>
                </c:pt>
                <c:pt idx="1">
                  <c:v>15.5</c:v>
                </c:pt>
                <c:pt idx="2">
                  <c:v>0</c:v>
                </c:pt>
                <c:pt idx="3">
                  <c:v>14.5</c:v>
                </c:pt>
                <c:pt idx="4">
                  <c:v>4.5999999999999996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943168"/>
        <c:axId val="103953152"/>
      </c:barChart>
      <c:catAx>
        <c:axId val="10394316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03953152"/>
        <c:crosses val="autoZero"/>
        <c:auto val="1"/>
        <c:lblAlgn val="ctr"/>
        <c:lblOffset val="100"/>
        <c:noMultiLvlLbl val="0"/>
      </c:catAx>
      <c:valAx>
        <c:axId val="103953152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03943168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en-US" sz="1600" dirty="0"/>
              <a:t>High Density Foam Average Results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'FAA Comparison Data'!$E$45</c:f>
              <c:strCache>
                <c:ptCount val="1"/>
                <c:pt idx="0">
                  <c:v>No Frame</c:v>
                </c:pt>
              </c:strCache>
            </c:strRef>
          </c:tx>
          <c:invertIfNegative val="0"/>
          <c:cat>
            <c:strRef>
              <c:f>'FAA Comparison Data'!$D$46:$D$50</c:f>
              <c:strCache>
                <c:ptCount val="5"/>
                <c:pt idx="0">
                  <c:v>% Weight Loss</c:v>
                </c:pt>
                <c:pt idx="1">
                  <c:v>Vertical Front Burn (in)</c:v>
                </c:pt>
                <c:pt idx="2">
                  <c:v>Vertical Back Burn (in)</c:v>
                </c:pt>
                <c:pt idx="3">
                  <c:v>Horz Top Burn (in)</c:v>
                </c:pt>
                <c:pt idx="4">
                  <c:v>Horz Bottom Burn (in)</c:v>
                </c:pt>
              </c:strCache>
            </c:strRef>
          </c:cat>
          <c:val>
            <c:numRef>
              <c:f>'FAA Comparison Data'!$E$46:$E$50</c:f>
              <c:numCache>
                <c:formatCode>0.00</c:formatCode>
                <c:ptCount val="5"/>
                <c:pt idx="0">
                  <c:v>5.3526737934597932</c:v>
                </c:pt>
                <c:pt idx="1">
                  <c:v>9.8333333333333339</c:v>
                </c:pt>
                <c:pt idx="2">
                  <c:v>0</c:v>
                </c:pt>
                <c:pt idx="3">
                  <c:v>6.5</c:v>
                </c:pt>
                <c:pt idx="4">
                  <c:v>17</c:v>
                </c:pt>
              </c:numCache>
            </c:numRef>
          </c:val>
        </c:ser>
        <c:ser>
          <c:idx val="1"/>
          <c:order val="1"/>
          <c:tx>
            <c:strRef>
              <c:f>'FAA Comparison Data'!$F$45</c:f>
              <c:strCache>
                <c:ptCount val="1"/>
                <c:pt idx="0">
                  <c:v>With Frame</c:v>
                </c:pt>
              </c:strCache>
            </c:strRef>
          </c:tx>
          <c:invertIfNegative val="0"/>
          <c:cat>
            <c:strRef>
              <c:f>'FAA Comparison Data'!$D$46:$D$50</c:f>
              <c:strCache>
                <c:ptCount val="5"/>
                <c:pt idx="0">
                  <c:v>% Weight Loss</c:v>
                </c:pt>
                <c:pt idx="1">
                  <c:v>Vertical Front Burn (in)</c:v>
                </c:pt>
                <c:pt idx="2">
                  <c:v>Vertical Back Burn (in)</c:v>
                </c:pt>
                <c:pt idx="3">
                  <c:v>Horz Top Burn (in)</c:v>
                </c:pt>
                <c:pt idx="4">
                  <c:v>Horz Bottom Burn (in)</c:v>
                </c:pt>
              </c:strCache>
            </c:strRef>
          </c:cat>
          <c:val>
            <c:numRef>
              <c:f>'FAA Comparison Data'!$F$46:$F$50</c:f>
              <c:numCache>
                <c:formatCode>0.00</c:formatCode>
                <c:ptCount val="5"/>
                <c:pt idx="0">
                  <c:v>5.7972884195693304</c:v>
                </c:pt>
                <c:pt idx="1">
                  <c:v>10.333333333333334</c:v>
                </c:pt>
                <c:pt idx="2">
                  <c:v>0</c:v>
                </c:pt>
                <c:pt idx="3">
                  <c:v>8.3333333333333339</c:v>
                </c:pt>
                <c:pt idx="4">
                  <c:v>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4281984"/>
        <c:axId val="104283520"/>
      </c:barChart>
      <c:catAx>
        <c:axId val="10428198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04283520"/>
        <c:crosses val="autoZero"/>
        <c:auto val="1"/>
        <c:lblAlgn val="ctr"/>
        <c:lblOffset val="100"/>
        <c:noMultiLvlLbl val="0"/>
      </c:catAx>
      <c:valAx>
        <c:axId val="104283520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04281984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en-US" sz="1600" dirty="0"/>
              <a:t>High Density Foam Average Results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'Skandia Comparison Data'!$E$45</c:f>
              <c:strCache>
                <c:ptCount val="1"/>
                <c:pt idx="0">
                  <c:v>No Frame</c:v>
                </c:pt>
              </c:strCache>
            </c:strRef>
          </c:tx>
          <c:invertIfNegative val="0"/>
          <c:cat>
            <c:strRef>
              <c:f>'Skandia Comparison Data'!$D$46:$D$50</c:f>
              <c:strCache>
                <c:ptCount val="5"/>
                <c:pt idx="0">
                  <c:v>% Weight Loss</c:v>
                </c:pt>
                <c:pt idx="1">
                  <c:v>Vertical Front Burn (in)</c:v>
                </c:pt>
                <c:pt idx="2">
                  <c:v>Vertical Back Burn (in)</c:v>
                </c:pt>
                <c:pt idx="3">
                  <c:v>Horz Top Burn (in)</c:v>
                </c:pt>
                <c:pt idx="4">
                  <c:v>Horz Bottom Burn (in)</c:v>
                </c:pt>
              </c:strCache>
            </c:strRef>
          </c:cat>
          <c:val>
            <c:numRef>
              <c:f>'Skandia Comparison Data'!$E$46:$E$50</c:f>
              <c:numCache>
                <c:formatCode>0.00</c:formatCode>
                <c:ptCount val="5"/>
                <c:pt idx="0">
                  <c:v>4.0599999999999996</c:v>
                </c:pt>
                <c:pt idx="1">
                  <c:v>10.4</c:v>
                </c:pt>
                <c:pt idx="2">
                  <c:v>0</c:v>
                </c:pt>
                <c:pt idx="3">
                  <c:v>9.9</c:v>
                </c:pt>
                <c:pt idx="4">
                  <c:v>5.5</c:v>
                </c:pt>
              </c:numCache>
            </c:numRef>
          </c:val>
        </c:ser>
        <c:ser>
          <c:idx val="1"/>
          <c:order val="1"/>
          <c:tx>
            <c:strRef>
              <c:f>'Skandia Comparison Data'!$F$45</c:f>
              <c:strCache>
                <c:ptCount val="1"/>
                <c:pt idx="0">
                  <c:v>With Frame</c:v>
                </c:pt>
              </c:strCache>
            </c:strRef>
          </c:tx>
          <c:invertIfNegative val="0"/>
          <c:cat>
            <c:strRef>
              <c:f>'Skandia Comparison Data'!$D$46:$D$50</c:f>
              <c:strCache>
                <c:ptCount val="5"/>
                <c:pt idx="0">
                  <c:v>% Weight Loss</c:v>
                </c:pt>
                <c:pt idx="1">
                  <c:v>Vertical Front Burn (in)</c:v>
                </c:pt>
                <c:pt idx="2">
                  <c:v>Vertical Back Burn (in)</c:v>
                </c:pt>
                <c:pt idx="3">
                  <c:v>Horz Top Burn (in)</c:v>
                </c:pt>
                <c:pt idx="4">
                  <c:v>Horz Bottom Burn (in)</c:v>
                </c:pt>
              </c:strCache>
            </c:strRef>
          </c:cat>
          <c:val>
            <c:numRef>
              <c:f>'Skandia Comparison Data'!$F$46:$F$50</c:f>
              <c:numCache>
                <c:formatCode>0.00</c:formatCode>
                <c:ptCount val="5"/>
                <c:pt idx="0">
                  <c:v>4.3099999999999996</c:v>
                </c:pt>
                <c:pt idx="1">
                  <c:v>11.9</c:v>
                </c:pt>
                <c:pt idx="2">
                  <c:v>0</c:v>
                </c:pt>
                <c:pt idx="3">
                  <c:v>11.4</c:v>
                </c:pt>
                <c:pt idx="4">
                  <c:v>5.5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4429824"/>
        <c:axId val="104448000"/>
      </c:barChart>
      <c:catAx>
        <c:axId val="10442982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04448000"/>
        <c:crosses val="autoZero"/>
        <c:auto val="1"/>
        <c:lblAlgn val="ctr"/>
        <c:lblOffset val="100"/>
        <c:noMultiLvlLbl val="0"/>
      </c:catAx>
      <c:valAx>
        <c:axId val="104448000"/>
        <c:scaling>
          <c:orientation val="minMax"/>
          <c:max val="18"/>
          <c:min val="0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04429824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372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 defTabSz="910865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029" y="0"/>
            <a:ext cx="3038371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 algn="r" defTabSz="910865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580"/>
            <a:ext cx="3038372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 defTabSz="910865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029" y="8831580"/>
            <a:ext cx="3038371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 algn="r" defTabSz="910865">
              <a:defRPr sz="1200">
                <a:latin typeface="Times New Roman" pitchFamily="18" charset="0"/>
              </a:defRPr>
            </a:lvl1pPr>
          </a:lstStyle>
          <a:p>
            <a:fld id="{044D5981-ACC3-4C76-A586-B7619EC758A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8852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372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 defTabSz="910865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029" y="0"/>
            <a:ext cx="3038371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 algn="r" defTabSz="910865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252" y="4415790"/>
            <a:ext cx="5139898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8372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 defTabSz="910865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029" y="8831580"/>
            <a:ext cx="3038371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 algn="r" defTabSz="910865">
              <a:defRPr sz="1200">
                <a:latin typeface="Times New Roman" pitchFamily="18" charset="0"/>
              </a:defRPr>
            </a:lvl1pPr>
          </a:lstStyle>
          <a:p>
            <a:fld id="{CFE40627-7203-4596-8B65-B6C5C77B767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9541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4F656E-F000-4D74-850D-0DDC0FFE0AD5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40627-7203-4596-8B65-B6C5C77B767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438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1D2F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78" descr="title_imagery_no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0"/>
            <a:ext cx="3552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051"/>
          <p:cNvSpPr txBox="1">
            <a:spLocks noChangeArrowheads="1"/>
          </p:cNvSpPr>
          <p:nvPr userDrawn="1"/>
        </p:nvSpPr>
        <p:spPr bwMode="auto">
          <a:xfrm>
            <a:off x="427038" y="4497388"/>
            <a:ext cx="4822825" cy="14366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dirty="0" smtClean="0">
                <a:solidFill>
                  <a:schemeClr val="bg1"/>
                </a:solidFill>
              </a:rPr>
              <a:t>Presented to: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dirty="0" smtClean="0">
                <a:solidFill>
                  <a:schemeClr val="bg1"/>
                </a:solidFill>
              </a:rPr>
              <a:t>By: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dirty="0" smtClean="0">
                <a:solidFill>
                  <a:schemeClr val="bg1"/>
                </a:solidFill>
              </a:rPr>
              <a:t>Date:</a:t>
            </a:r>
          </a:p>
        </p:txBody>
      </p:sp>
      <p:grpSp>
        <p:nvGrpSpPr>
          <p:cNvPr id="6" name="Group 1080"/>
          <p:cNvGrpSpPr>
            <a:grpSpLocks/>
          </p:cNvGrpSpPr>
          <p:nvPr userDrawn="1"/>
        </p:nvGrpSpPr>
        <p:grpSpPr bwMode="auto">
          <a:xfrm>
            <a:off x="5873750" y="269875"/>
            <a:ext cx="2895600" cy="911225"/>
            <a:chOff x="3700" y="170"/>
            <a:chExt cx="1824" cy="574"/>
          </a:xfrm>
        </p:grpSpPr>
        <p:pic>
          <p:nvPicPr>
            <p:cNvPr id="7" name="Picture 1079" descr="NEW FAA LOGO"/>
            <p:cNvPicPr>
              <a:picLocks noChangeAspect="1" noChangeArrowheads="1"/>
            </p:cNvPicPr>
            <p:nvPr userDrawn="1"/>
          </p:nvPicPr>
          <p:blipFill>
            <a:blip r:embed="rId3" cstate="print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0" y="170"/>
              <a:ext cx="573" cy="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defRPr/>
              </a:pPr>
              <a:r>
                <a:rPr lang="en-US" sz="1800" b="1" dirty="0" smtClean="0">
                  <a:solidFill>
                    <a:schemeClr val="bg1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defRPr/>
              </a:pPr>
              <a:r>
                <a:rPr lang="en-US" sz="1800" b="1" dirty="0" smtClean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49263" y="175418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Select to edit master subtitle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BB1535-D3F0-426B-925F-F28393C4AF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B0BE9-DDD4-479C-9AD1-18A2EF41FF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44488"/>
            <a:ext cx="2117725" cy="5554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44488"/>
            <a:ext cx="6202363" cy="5554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C971C-D887-4E1F-8FBD-7D3F64247C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95813" y="1508125"/>
            <a:ext cx="3949700" cy="211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95813" y="3779838"/>
            <a:ext cx="3949700" cy="2119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3A5EE-07B4-4F68-A7D5-3F5099C07E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306E9-E5A1-4CBB-9ECD-16C5DC0ED9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C24B04-5355-462C-9566-2A7374FB440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825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4B708-4DF9-405B-B9FD-160221FF26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D56D1D-BC84-4BD0-A404-D4CC19EA71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6563C-BED6-4FE4-B2B4-0EED52B9AE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E879A-4EBD-4D52-9D58-C067A04ED4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D2A89-058A-4BE6-8D64-411A8B1B957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9A1E5-792C-4B5A-89A0-52BE65E33D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C4030-7702-4D24-9252-D5DEFA3EBE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3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0BC24B04-5355-462C-9566-2A7374FB44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1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dirty="0"/>
          </a:p>
        </p:txBody>
      </p:sp>
      <p:sp>
        <p:nvSpPr>
          <p:cNvPr id="1032" name="Rectangle 17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algn="r">
              <a:defRPr/>
            </a:pPr>
            <a:fld id="{FD9D74A2-1144-4690-B7D5-2072B503A1A2}" type="slidenum">
              <a:rPr lang="en-US" sz="1200" b="1">
                <a:solidFill>
                  <a:schemeClr val="bg1"/>
                </a:solidFill>
              </a:rPr>
              <a:pPr algn="r">
                <a:defRPr/>
              </a:pPr>
              <a:t>‹#›</a:t>
            </a:fld>
            <a:endParaRPr lang="en-US" sz="1200" b="1" dirty="0">
              <a:solidFill>
                <a:schemeClr val="bg1"/>
              </a:solidFill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5708650" y="6124575"/>
            <a:ext cx="2047875" cy="661988"/>
            <a:chOff x="3596" y="3858"/>
            <a:chExt cx="1290" cy="417"/>
          </a:xfrm>
        </p:grpSpPr>
        <p:pic>
          <p:nvPicPr>
            <p:cNvPr id="56332" name="Picture 26" descr="NEW FAA LOGO"/>
            <p:cNvPicPr>
              <a:picLocks noChangeAspect="1" noChangeArrowheads="1"/>
            </p:cNvPicPr>
            <p:nvPr userDrawn="1"/>
          </p:nvPicPr>
          <p:blipFill>
            <a:blip r:embed="rId16" cstate="print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defRPr/>
              </a:pPr>
              <a:r>
                <a:rPr lang="en-US" sz="1200" b="1" dirty="0" smtClean="0">
                  <a:solidFill>
                    <a:schemeClr val="bg1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defRPr/>
              </a:pPr>
              <a:r>
                <a:rPr lang="en-US" sz="1200" b="1" dirty="0" smtClean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1034" name="Text Box 29"/>
          <p:cNvSpPr txBox="1">
            <a:spLocks noChangeArrowheads="1"/>
          </p:cNvSpPr>
          <p:nvPr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dirty="0" smtClean="0">
                <a:solidFill>
                  <a:srgbClr val="C0C0C0"/>
                </a:solidFill>
              </a:rPr>
              <a:t>Frame</a:t>
            </a:r>
            <a:r>
              <a:rPr lang="en-US" sz="1200" baseline="0" dirty="0" smtClean="0">
                <a:solidFill>
                  <a:srgbClr val="C0C0C0"/>
                </a:solidFill>
              </a:rPr>
              <a:t> Cone for Oil Burner Test Results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1035" name="Text Box 30"/>
          <p:cNvSpPr txBox="1">
            <a:spLocks noChangeArrowheads="1"/>
          </p:cNvSpPr>
          <p:nvPr/>
        </p:nvSpPr>
        <p:spPr bwMode="auto">
          <a:xfrm>
            <a:off x="441325" y="6384925"/>
            <a:ext cx="4315732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dirty="0">
                <a:solidFill>
                  <a:srgbClr val="C0C0C0"/>
                </a:solidFill>
              </a:rPr>
              <a:t>IAMFTWG, </a:t>
            </a:r>
            <a:r>
              <a:rPr lang="en-US" sz="1200" dirty="0" smtClean="0">
                <a:solidFill>
                  <a:srgbClr val="C0C0C0"/>
                </a:solidFill>
              </a:rPr>
              <a:t>June</a:t>
            </a:r>
            <a:r>
              <a:rPr lang="en-US" sz="1200" baseline="0" dirty="0" smtClean="0">
                <a:solidFill>
                  <a:srgbClr val="C0C0C0"/>
                </a:solidFill>
              </a:rPr>
              <a:t> 6-7, 2018</a:t>
            </a:r>
            <a:r>
              <a:rPr lang="en-US" sz="1200" dirty="0" smtClean="0">
                <a:solidFill>
                  <a:srgbClr val="C0C0C0"/>
                </a:solidFill>
              </a:rPr>
              <a:t>, Montargis, France</a:t>
            </a:r>
            <a:endParaRPr lang="en-US" sz="1200" dirty="0">
              <a:solidFill>
                <a:srgbClr val="C0C0C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96" r:id="rId2"/>
    <p:sldLayoutId id="2147483856" r:id="rId3"/>
    <p:sldLayoutId id="2147483855" r:id="rId4"/>
    <p:sldLayoutId id="2147483854" r:id="rId5"/>
    <p:sldLayoutId id="2147483853" r:id="rId6"/>
    <p:sldLayoutId id="2147483852" r:id="rId7"/>
    <p:sldLayoutId id="2147483851" r:id="rId8"/>
    <p:sldLayoutId id="2147483850" r:id="rId9"/>
    <p:sldLayoutId id="2147483849" r:id="rId10"/>
    <p:sldLayoutId id="2147483848" r:id="rId11"/>
    <p:sldLayoutId id="2147483847" r:id="rId12"/>
    <p:sldLayoutId id="2147483846" r:id="rId13"/>
    <p:sldLayoutId id="2147483845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6563" y="765175"/>
            <a:ext cx="4983162" cy="1395413"/>
          </a:xfrm>
        </p:spPr>
        <p:txBody>
          <a:bodyPr/>
          <a:lstStyle/>
          <a:p>
            <a:pPr algn="ctr" eaLnBrk="1" hangingPunct="1"/>
            <a:r>
              <a:rPr lang="en-US" sz="3200" b="0" dirty="0" smtClean="0"/>
              <a:t>International Aircraft Materials Fire Test Working Group Meeting</a:t>
            </a:r>
            <a:endParaRPr lang="en-US" sz="3200" dirty="0" smtClean="0"/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304" y="2459038"/>
            <a:ext cx="5479359" cy="203835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Study of Reinforced Cone for use with Oil Burners</a:t>
            </a:r>
          </a:p>
        </p:txBody>
      </p:sp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1754188" y="4497388"/>
            <a:ext cx="3129539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International Aircraft Materials Fire Test Working Group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869950" y="5240338"/>
            <a:ext cx="3465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Tim Salter, FAA Technical Center</a:t>
            </a:r>
          </a:p>
        </p:txBody>
      </p:sp>
      <p:sp>
        <p:nvSpPr>
          <p:cNvPr id="29701" name="Text Box 6"/>
          <p:cNvSpPr txBox="1">
            <a:spLocks noChangeArrowheads="1"/>
          </p:cNvSpPr>
          <p:nvPr/>
        </p:nvSpPr>
        <p:spPr bwMode="auto">
          <a:xfrm>
            <a:off x="1019174" y="5605463"/>
            <a:ext cx="45354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June 6-7, 2018, </a:t>
            </a:r>
            <a:r>
              <a:rPr lang="en-US" dirty="0" smtClean="0">
                <a:solidFill>
                  <a:schemeClr val="bg1"/>
                </a:solidFill>
              </a:rPr>
              <a:t>Montargis</a:t>
            </a:r>
            <a:r>
              <a:rPr lang="en-US" dirty="0" smtClean="0">
                <a:solidFill>
                  <a:schemeClr val="bg1"/>
                </a:solidFill>
              </a:rPr>
              <a:t>, France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Density Foam Results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468630" y="1135063"/>
            <a:ext cx="4040188" cy="639762"/>
          </a:xfrm>
        </p:spPr>
        <p:txBody>
          <a:bodyPr/>
          <a:lstStyle/>
          <a:p>
            <a:pPr algn="ctr"/>
            <a:r>
              <a:rPr lang="en-US" dirty="0" smtClean="0"/>
              <a:t>FAA T.C. Test Lab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89050817"/>
              </p:ext>
            </p:extLst>
          </p:nvPr>
        </p:nvGraphicFramePr>
        <p:xfrm>
          <a:off x="457200" y="1668780"/>
          <a:ext cx="4040188" cy="4457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 Placeholder 12"/>
          <p:cNvSpPr>
            <a:spLocks noGrp="1"/>
          </p:cNvSpPr>
          <p:nvPr>
            <p:ph type="body" sz="quarter" idx="3"/>
          </p:nvPr>
        </p:nvSpPr>
        <p:spPr>
          <a:xfrm>
            <a:off x="4656455" y="1135063"/>
            <a:ext cx="4041775" cy="639762"/>
          </a:xfrm>
        </p:spPr>
        <p:txBody>
          <a:bodyPr/>
          <a:lstStyle/>
          <a:p>
            <a:pPr algn="ctr"/>
            <a:r>
              <a:rPr lang="en-US" dirty="0" smtClean="0"/>
              <a:t>Outside Test Lab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768055285"/>
              </p:ext>
            </p:extLst>
          </p:nvPr>
        </p:nvGraphicFramePr>
        <p:xfrm>
          <a:off x="4645025" y="1668780"/>
          <a:ext cx="4041775" cy="4457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13482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Outcome of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Average percent weight loss and burn lengths differed between labs </a:t>
            </a:r>
          </a:p>
          <a:p>
            <a:pPr lvl="1"/>
            <a:r>
              <a:rPr lang="en-US" dirty="0" smtClean="0"/>
              <a:t>Burner configuration issue</a:t>
            </a:r>
          </a:p>
          <a:p>
            <a:r>
              <a:rPr lang="en-US" dirty="0" smtClean="0"/>
              <a:t>Reinforced cone results more conservative for nearly all test parameters at both labs</a:t>
            </a:r>
          </a:p>
          <a:p>
            <a:pPr lvl="1"/>
            <a:r>
              <a:rPr lang="en-US" dirty="0" smtClean="0"/>
              <a:t>More severe burning </a:t>
            </a:r>
            <a:r>
              <a:rPr lang="en-US" dirty="0" smtClean="0"/>
              <a:t>of samples</a:t>
            </a:r>
          </a:p>
          <a:p>
            <a:r>
              <a:rPr lang="en-US" dirty="0"/>
              <a:t>Frame successfully prevented warpage</a:t>
            </a:r>
          </a:p>
          <a:p>
            <a:r>
              <a:rPr lang="en-US" dirty="0" smtClean="0"/>
              <a:t>Study results show reinforced </a:t>
            </a:r>
            <a:r>
              <a:rPr lang="en-US" dirty="0" smtClean="0"/>
              <a:t>cone </a:t>
            </a:r>
            <a:r>
              <a:rPr lang="en-US" dirty="0" smtClean="0"/>
              <a:t>design may be acceptable for certification testing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4114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Handbook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 smtClean="0"/>
              <a:t>Dimensions and drawings </a:t>
            </a:r>
            <a:r>
              <a:rPr lang="en-US" sz="2400" dirty="0" smtClean="0"/>
              <a:t> of cone frame will </a:t>
            </a:r>
            <a:r>
              <a:rPr lang="en-US" sz="2400" dirty="0" smtClean="0"/>
              <a:t>be added to </a:t>
            </a:r>
            <a:r>
              <a:rPr lang="en-US" sz="2400" dirty="0" smtClean="0"/>
              <a:t>Fire Test Handbook </a:t>
            </a:r>
            <a:endParaRPr lang="en-US" sz="2400" dirty="0" smtClean="0"/>
          </a:p>
          <a:p>
            <a:pPr lvl="1"/>
            <a:r>
              <a:rPr lang="en-US" sz="2000" dirty="0" smtClean="0"/>
              <a:t>Chapter 7</a:t>
            </a:r>
            <a:endParaRPr lang="en-US" sz="2000" dirty="0" smtClean="0"/>
          </a:p>
          <a:p>
            <a:r>
              <a:rPr lang="en-US" sz="2400" dirty="0" smtClean="0"/>
              <a:t>Frame is optional</a:t>
            </a:r>
            <a:endParaRPr lang="en-US" sz="2400" dirty="0" smtClean="0"/>
          </a:p>
          <a:p>
            <a:pPr lvl="1"/>
            <a:r>
              <a:rPr lang="en-US" sz="2000" dirty="0" smtClean="0"/>
              <a:t>Conventional or </a:t>
            </a:r>
            <a:r>
              <a:rPr lang="en-US" sz="2000" dirty="0" smtClean="0"/>
              <a:t>reinforced </a:t>
            </a:r>
            <a:r>
              <a:rPr lang="en-US" sz="2000" dirty="0" smtClean="0"/>
              <a:t>cone permitted for testing</a:t>
            </a:r>
            <a:endParaRPr lang="en-US" sz="2000" dirty="0" smtClean="0"/>
          </a:p>
          <a:p>
            <a:r>
              <a:rPr lang="en-US" sz="2400" dirty="0" smtClean="0"/>
              <a:t>No other reinforcement </a:t>
            </a:r>
            <a:r>
              <a:rPr lang="en-US" sz="2400" dirty="0" smtClean="0"/>
              <a:t>designs tested</a:t>
            </a:r>
            <a:endParaRPr lang="en-US" sz="2400" dirty="0" smtClean="0"/>
          </a:p>
          <a:p>
            <a:pPr lvl="1"/>
            <a:r>
              <a:rPr lang="en-US" sz="2000" dirty="0" smtClean="0"/>
              <a:t>Use the frame design </a:t>
            </a:r>
            <a:r>
              <a:rPr lang="en-US" sz="2000" dirty="0" smtClean="0"/>
              <a:t>provided</a:t>
            </a:r>
            <a:r>
              <a:rPr lang="en-US" sz="2000" dirty="0"/>
              <a:t> </a:t>
            </a:r>
            <a:r>
              <a:rPr lang="en-US" sz="2000" dirty="0" smtClean="0"/>
              <a:t>in Handbook</a:t>
            </a:r>
            <a:endParaRPr lang="en-US" sz="2000" dirty="0" smtClean="0"/>
          </a:p>
        </p:txBody>
      </p:sp>
      <p:pic>
        <p:nvPicPr>
          <p:cNvPr id="6" name="Content Placeholder 4" descr="Burner Cone Ring.pdf - Adobe Acrobat Reader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5" t="2277"/>
          <a:stretch/>
        </p:blipFill>
        <p:spPr bwMode="auto">
          <a:xfrm>
            <a:off x="4513383" y="1184031"/>
            <a:ext cx="4161693" cy="4854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114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Burner Flame 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 speed video </a:t>
            </a:r>
            <a:r>
              <a:rPr lang="en-US" dirty="0" smtClean="0"/>
              <a:t>TCs in burner flame</a:t>
            </a:r>
          </a:p>
          <a:p>
            <a:pPr lvl="1"/>
            <a:r>
              <a:rPr lang="en-US" dirty="0" smtClean="0"/>
              <a:t>Cargo burner flame shown</a:t>
            </a:r>
            <a:endParaRPr lang="en-US" dirty="0" smtClean="0"/>
          </a:p>
          <a:p>
            <a:r>
              <a:rPr lang="en-US" dirty="0" smtClean="0"/>
              <a:t>Demonstrates </a:t>
            </a:r>
            <a:r>
              <a:rPr lang="en-US" dirty="0" smtClean="0"/>
              <a:t>transient flame</a:t>
            </a:r>
          </a:p>
          <a:p>
            <a:pPr lvl="1"/>
            <a:r>
              <a:rPr lang="en-US" dirty="0" smtClean="0"/>
              <a:t>TCs not continuously immersed in flame</a:t>
            </a:r>
            <a:endParaRPr lang="en-US" dirty="0" smtClean="0"/>
          </a:p>
          <a:p>
            <a:r>
              <a:rPr lang="en-US" dirty="0" smtClean="0"/>
              <a:t>Thermocouples with a high number of heat cycles do not respond to temperature as rapidly as new thermocouples</a:t>
            </a:r>
            <a:endParaRPr lang="en-US" dirty="0" smtClean="0"/>
          </a:p>
          <a:p>
            <a:r>
              <a:rPr lang="en-US" dirty="0" smtClean="0"/>
              <a:t>Reason </a:t>
            </a:r>
            <a:r>
              <a:rPr lang="en-US" dirty="0" smtClean="0"/>
              <a:t>why </a:t>
            </a:r>
            <a:r>
              <a:rPr lang="en-US" dirty="0" smtClean="0"/>
              <a:t>lower temperatures </a:t>
            </a:r>
            <a:r>
              <a:rPr lang="en-US" dirty="0" smtClean="0"/>
              <a:t>are seen when using worn thermocouples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67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Thermocouples in Burner Flame</a:t>
            </a:r>
            <a:endParaRPr lang="en-US" dirty="0"/>
          </a:p>
        </p:txBody>
      </p:sp>
      <p:pic>
        <p:nvPicPr>
          <p:cNvPr id="5" name="SALTER2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7975" y="1508125"/>
            <a:ext cx="5883275" cy="4391025"/>
          </a:xfrm>
        </p:spPr>
      </p:pic>
    </p:spTree>
    <p:extLst>
      <p:ext uri="{BB962C8B-B14F-4D97-AF65-F5344CB8AC3E}">
        <p14:creationId xmlns:p14="http://schemas.microsoft.com/office/powerpoint/2010/main" val="191700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2"/>
          <p:cNvSpPr txBox="1">
            <a:spLocks noChangeArrowheads="1"/>
          </p:cNvSpPr>
          <p:nvPr/>
        </p:nvSpPr>
        <p:spPr bwMode="auto">
          <a:xfrm>
            <a:off x="192052" y="1397000"/>
            <a:ext cx="861543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i="1" u="sng" dirty="0">
                <a:solidFill>
                  <a:srgbClr val="1D2F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Questions</a:t>
            </a:r>
            <a:r>
              <a:rPr lang="en-US" sz="6000" b="1" i="1" u="sng" dirty="0" smtClean="0">
                <a:solidFill>
                  <a:srgbClr val="1D2F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?</a:t>
            </a:r>
            <a:endParaRPr lang="en-US" sz="6000" b="1" i="1" u="sng" dirty="0">
              <a:solidFill>
                <a:srgbClr val="1D2F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spcBef>
                <a:spcPct val="50000"/>
              </a:spcBef>
            </a:pPr>
            <a:r>
              <a:rPr lang="en-US" sz="6000" b="1" dirty="0" smtClean="0">
                <a:solidFill>
                  <a:srgbClr val="1D2F68"/>
                </a:solidFill>
                <a:latin typeface="+mj-lt"/>
              </a:rPr>
              <a:t>timothy.salter@faa.gov</a:t>
            </a:r>
          </a:p>
          <a:p>
            <a:pPr algn="ctr">
              <a:spcBef>
                <a:spcPct val="50000"/>
              </a:spcBef>
            </a:pPr>
            <a:r>
              <a:rPr lang="en-US" sz="6000" b="1" dirty="0" smtClean="0">
                <a:solidFill>
                  <a:srgbClr val="1D2F68"/>
                </a:solidFill>
                <a:latin typeface="+mj-lt"/>
              </a:rPr>
              <a:t>(1)-609-485-6952</a:t>
            </a:r>
            <a:endParaRPr lang="en-US" sz="6000" b="1" dirty="0">
              <a:solidFill>
                <a:srgbClr val="1D2F6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323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 Information</a:t>
            </a:r>
            <a:endParaRPr lang="en-US" dirty="0" smtClean="0"/>
          </a:p>
          <a:p>
            <a:r>
              <a:rPr lang="en-US" dirty="0" smtClean="0"/>
              <a:t>Standardized Cone Design</a:t>
            </a:r>
            <a:endParaRPr lang="en-US" dirty="0" smtClean="0"/>
          </a:p>
          <a:p>
            <a:r>
              <a:rPr lang="en-US" dirty="0" smtClean="0"/>
              <a:t>Cone Warpage Issues</a:t>
            </a:r>
            <a:endParaRPr lang="en-US" dirty="0" smtClean="0"/>
          </a:p>
          <a:p>
            <a:r>
              <a:rPr lang="en-US" dirty="0" smtClean="0"/>
              <a:t>Reinforced Cone Vs. Standard Cone Study</a:t>
            </a:r>
          </a:p>
          <a:p>
            <a:r>
              <a:rPr lang="en-US" dirty="0" smtClean="0"/>
              <a:t>Test Result Comparison and Outcome</a:t>
            </a:r>
            <a:endParaRPr lang="en-US" dirty="0" smtClean="0"/>
          </a:p>
          <a:p>
            <a:r>
              <a:rPr lang="en-US" dirty="0" smtClean="0"/>
              <a:t>Additional Item</a:t>
            </a:r>
          </a:p>
          <a:p>
            <a:pPr lvl="1"/>
            <a:r>
              <a:rPr lang="en-US" dirty="0" smtClean="0"/>
              <a:t>Burner Flame High Speed Video</a:t>
            </a: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lvl="1"/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19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Burner Cone Background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Burner cone dimensions and diagrams have been standardized </a:t>
            </a:r>
            <a:r>
              <a:rPr lang="en-US" sz="2400" dirty="0" smtClean="0"/>
              <a:t>since burner conception</a:t>
            </a:r>
            <a:endParaRPr lang="en-US" sz="2400" dirty="0" smtClean="0"/>
          </a:p>
          <a:p>
            <a:r>
              <a:rPr lang="en-US" sz="2400" dirty="0" smtClean="0"/>
              <a:t>Cones subject to warpage due to heat cycling</a:t>
            </a:r>
          </a:p>
          <a:p>
            <a:r>
              <a:rPr lang="en-US" sz="2400" dirty="0" smtClean="0"/>
              <a:t>Various designs or frames, clamps, and rings have been used by labs to reduce warpage</a:t>
            </a:r>
          </a:p>
          <a:p>
            <a:r>
              <a:rPr lang="en-US" sz="2400" dirty="0" smtClean="0"/>
              <a:t>No standardized design for </a:t>
            </a:r>
            <a:r>
              <a:rPr lang="en-US" sz="2400" dirty="0" smtClean="0"/>
              <a:t>cone reinforcement</a:t>
            </a:r>
            <a:endParaRPr lang="en-US" sz="2400" dirty="0" smtClean="0"/>
          </a:p>
          <a:p>
            <a:r>
              <a:rPr lang="en-US" sz="2400" dirty="0" smtClean="0"/>
              <a:t>FAA study revealed cone </a:t>
            </a:r>
            <a:r>
              <a:rPr lang="en-US" sz="2400" dirty="0" smtClean="0"/>
              <a:t>reinforcements </a:t>
            </a:r>
            <a:r>
              <a:rPr lang="en-US" sz="2400" dirty="0" smtClean="0"/>
              <a:t>influence </a:t>
            </a:r>
            <a:r>
              <a:rPr lang="en-US" sz="2400" dirty="0" smtClean="0"/>
              <a:t>airflow emitted </a:t>
            </a:r>
            <a:r>
              <a:rPr lang="en-US" sz="2400" dirty="0" smtClean="0"/>
              <a:t>from </a:t>
            </a:r>
            <a:r>
              <a:rPr lang="en-US" sz="2400" dirty="0" smtClean="0"/>
              <a:t>burner cone exit plane</a:t>
            </a:r>
            <a:endParaRPr lang="en-US" sz="2400" dirty="0" smtClean="0"/>
          </a:p>
          <a:p>
            <a:r>
              <a:rPr lang="en-US" sz="2400" dirty="0" smtClean="0"/>
              <a:t>Alterations </a:t>
            </a:r>
            <a:r>
              <a:rPr lang="en-US" sz="2400" dirty="0" smtClean="0"/>
              <a:t>to cone </a:t>
            </a:r>
            <a:r>
              <a:rPr lang="en-US" sz="2400" dirty="0" smtClean="0"/>
              <a:t>design </a:t>
            </a:r>
            <a:r>
              <a:rPr lang="en-US" sz="2400" dirty="0" smtClean="0"/>
              <a:t>discouraged due to unknown </a:t>
            </a:r>
            <a:r>
              <a:rPr lang="en-US" sz="2400" dirty="0" smtClean="0"/>
              <a:t>influence on test results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09437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Defined Cone Specifications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4030980" cy="4391025"/>
          </a:xfrm>
        </p:spPr>
        <p:txBody>
          <a:bodyPr/>
          <a:lstStyle/>
          <a:p>
            <a:r>
              <a:rPr lang="en-US" sz="2000" dirty="0" smtClean="0"/>
              <a:t>Alloy type</a:t>
            </a:r>
          </a:p>
          <a:p>
            <a:r>
              <a:rPr lang="en-US" sz="2000" dirty="0" smtClean="0"/>
              <a:t>Sheet metal gage (</a:t>
            </a:r>
            <a:r>
              <a:rPr lang="en-US" sz="2000" dirty="0" smtClean="0"/>
              <a:t>thickness)</a:t>
            </a:r>
            <a:endParaRPr lang="en-US" sz="2000" dirty="0" smtClean="0"/>
          </a:p>
          <a:p>
            <a:r>
              <a:rPr lang="en-US" sz="2000" dirty="0" smtClean="0"/>
              <a:t>Placement of bends, welds, </a:t>
            </a:r>
            <a:r>
              <a:rPr lang="en-US" sz="2000" dirty="0" smtClean="0"/>
              <a:t>and small </a:t>
            </a:r>
            <a:r>
              <a:rPr lang="en-US" sz="2000" dirty="0" smtClean="0"/>
              <a:t>features</a:t>
            </a:r>
          </a:p>
          <a:p>
            <a:r>
              <a:rPr lang="en-US" sz="2000" dirty="0" smtClean="0"/>
              <a:t>Tolerance for cone exit plane dimensions</a:t>
            </a:r>
          </a:p>
          <a:p>
            <a:pPr lvl="1"/>
            <a:r>
              <a:rPr lang="en-US" sz="1800" dirty="0" smtClean="0"/>
              <a:t>Replace or repair cone if out of tolerance</a:t>
            </a:r>
          </a:p>
          <a:p>
            <a:pPr lvl="1"/>
            <a:r>
              <a:rPr lang="en-US" sz="1800" dirty="0" smtClean="0"/>
              <a:t>Cone dimensions should be checked at the beginning and end of test day</a:t>
            </a:r>
            <a:endParaRPr lang="en-US" sz="1800" dirty="0" smtClean="0"/>
          </a:p>
          <a:p>
            <a:pPr lvl="1"/>
            <a:r>
              <a:rPr lang="en-US" sz="1800" dirty="0" smtClean="0"/>
              <a:t>Test results may be void if cone is found to be out of tolerance after testing</a:t>
            </a:r>
            <a:endParaRPr lang="en-US" sz="1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258" y="2129078"/>
            <a:ext cx="4499871" cy="3140152"/>
          </a:xfrm>
        </p:spPr>
      </p:pic>
    </p:spTree>
    <p:extLst>
      <p:ext uri="{BB962C8B-B14F-4D97-AF65-F5344CB8AC3E}">
        <p14:creationId xmlns:p14="http://schemas.microsoft.com/office/powerpoint/2010/main" val="2055045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Cone Warpage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smtClean="0"/>
              <a:t>Cone </a:t>
            </a:r>
            <a:r>
              <a:rPr lang="en-US" sz="2000" dirty="0" smtClean="0"/>
              <a:t>exit plane </a:t>
            </a:r>
            <a:r>
              <a:rPr lang="en-US" sz="2000" dirty="0" smtClean="0"/>
              <a:t>may expand or contract out of tolerance</a:t>
            </a:r>
            <a:endParaRPr lang="en-US" sz="2000" dirty="0"/>
          </a:p>
          <a:p>
            <a:r>
              <a:rPr lang="en-US" sz="2000" dirty="0" smtClean="0"/>
              <a:t>Some </a:t>
            </a:r>
            <a:r>
              <a:rPr lang="en-US" sz="2000" dirty="0" smtClean="0"/>
              <a:t>labs experiencing excessive cone warpage and </a:t>
            </a:r>
            <a:r>
              <a:rPr lang="en-US" sz="2000" dirty="0" smtClean="0"/>
              <a:t>frequently repairing or replacing cones</a:t>
            </a:r>
            <a:endParaRPr lang="en-US" sz="2000" dirty="0" smtClean="0"/>
          </a:p>
          <a:p>
            <a:pPr lvl="1"/>
            <a:r>
              <a:rPr lang="en-US" sz="1800" dirty="0" smtClean="0"/>
              <a:t>Costly and time </a:t>
            </a:r>
            <a:r>
              <a:rPr lang="en-US" sz="1800" dirty="0" smtClean="0"/>
              <a:t>consuming</a:t>
            </a:r>
          </a:p>
          <a:p>
            <a:r>
              <a:rPr lang="en-US" sz="2000" dirty="0" smtClean="0"/>
              <a:t>Allow cone reinforcement?</a:t>
            </a:r>
            <a:endParaRPr lang="en-US" sz="2000" dirty="0" smtClean="0"/>
          </a:p>
          <a:p>
            <a:r>
              <a:rPr lang="en-US" sz="2000" dirty="0" smtClean="0"/>
              <a:t>Conduct study </a:t>
            </a:r>
            <a:r>
              <a:rPr lang="en-US" sz="2000" dirty="0" smtClean="0"/>
              <a:t>to determine if cone reinforcement may be permitted</a:t>
            </a:r>
          </a:p>
          <a:p>
            <a:pPr lvl="1"/>
            <a:r>
              <a:rPr lang="en-US" sz="1800" dirty="0" smtClean="0"/>
              <a:t>Are the test results the same? More or less severe?</a:t>
            </a:r>
            <a:endParaRPr lang="en-US" sz="1800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"/>
          <a:stretch/>
        </p:blipFill>
        <p:spPr>
          <a:xfrm>
            <a:off x="4390205" y="2343150"/>
            <a:ext cx="4551976" cy="2514600"/>
          </a:xfrm>
        </p:spPr>
      </p:pic>
    </p:spTree>
    <p:extLst>
      <p:ext uri="{BB962C8B-B14F-4D97-AF65-F5344CB8AC3E}">
        <p14:creationId xmlns:p14="http://schemas.microsoft.com/office/powerpoint/2010/main" val="2055045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Cone Comparison </a:t>
            </a:r>
            <a:r>
              <a:rPr lang="en-US" dirty="0" smtClean="0"/>
              <a:t>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/>
              <a:t>S</a:t>
            </a:r>
            <a:r>
              <a:rPr lang="en-US" sz="2000" dirty="0" smtClean="0"/>
              <a:t>tudy </a:t>
            </a:r>
            <a:r>
              <a:rPr lang="en-US" sz="2000" dirty="0"/>
              <a:t>involving two labs</a:t>
            </a:r>
          </a:p>
          <a:p>
            <a:pPr lvl="1"/>
            <a:r>
              <a:rPr lang="en-US" sz="1800" dirty="0"/>
              <a:t>FAA T.C. and outside test lab</a:t>
            </a:r>
          </a:p>
          <a:p>
            <a:r>
              <a:rPr lang="en-US" sz="2000" dirty="0" smtClean="0"/>
              <a:t>Run tests with</a:t>
            </a:r>
            <a:r>
              <a:rPr lang="en-US" sz="2000" dirty="0" smtClean="0"/>
              <a:t> </a:t>
            </a:r>
            <a:r>
              <a:rPr lang="en-US" sz="2000" dirty="0" smtClean="0"/>
              <a:t>standard and reinforced </a:t>
            </a:r>
            <a:r>
              <a:rPr lang="en-US" sz="2000" dirty="0" smtClean="0"/>
              <a:t>cones</a:t>
            </a:r>
            <a:endParaRPr lang="en-US" sz="2000" dirty="0" smtClean="0"/>
          </a:p>
          <a:p>
            <a:pPr lvl="1"/>
            <a:r>
              <a:rPr lang="en-US" sz="1800" dirty="0" smtClean="0"/>
              <a:t>Same reinforced cone used by both labs</a:t>
            </a:r>
          </a:p>
          <a:p>
            <a:r>
              <a:rPr lang="en-US" sz="2000" dirty="0" smtClean="0"/>
              <a:t>Seat </a:t>
            </a:r>
            <a:r>
              <a:rPr lang="en-US" sz="2000" dirty="0" smtClean="0"/>
              <a:t>cushion</a:t>
            </a:r>
            <a:r>
              <a:rPr lang="en-US" sz="2000" dirty="0" smtClean="0"/>
              <a:t> test method </a:t>
            </a:r>
            <a:r>
              <a:rPr lang="en-US" sz="2000" dirty="0" smtClean="0"/>
              <a:t>used for </a:t>
            </a:r>
            <a:r>
              <a:rPr lang="en-US" sz="2000" dirty="0" smtClean="0"/>
              <a:t>study</a:t>
            </a:r>
          </a:p>
          <a:p>
            <a:pPr lvl="1"/>
            <a:r>
              <a:rPr lang="en-US" sz="1800" dirty="0" smtClean="0"/>
              <a:t>Seat test samples more sensitive than other burner test samples</a:t>
            </a:r>
          </a:p>
          <a:p>
            <a:pPr lvl="1"/>
            <a:r>
              <a:rPr lang="en-US" sz="1800" dirty="0" smtClean="0"/>
              <a:t>Tests results most likely to show influence of cone reinforcement frame</a:t>
            </a:r>
            <a:endParaRPr lang="en-US" sz="1800" dirty="0" smtClean="0"/>
          </a:p>
          <a:p>
            <a:pPr lvl="1"/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3436" y="3520440"/>
            <a:ext cx="3746184" cy="23660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9150" y="1312794"/>
            <a:ext cx="3760470" cy="21276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55045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Cone Comparison Study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smtClean="0"/>
              <a:t>Identical seat test sample used for both cone designs</a:t>
            </a:r>
            <a:endParaRPr lang="en-US" sz="2000" dirty="0" smtClean="0"/>
          </a:p>
          <a:p>
            <a:pPr lvl="1"/>
            <a:r>
              <a:rPr lang="en-US" sz="1800" dirty="0" smtClean="0"/>
              <a:t>Fire hardened foam </a:t>
            </a:r>
          </a:p>
          <a:p>
            <a:pPr lvl="1"/>
            <a:r>
              <a:rPr lang="en-US" sz="1800" dirty="0" smtClean="0"/>
              <a:t>Same </a:t>
            </a:r>
            <a:r>
              <a:rPr lang="en-US" sz="1800" dirty="0" smtClean="0"/>
              <a:t>manufacturer</a:t>
            </a:r>
          </a:p>
          <a:p>
            <a:pPr lvl="1"/>
            <a:r>
              <a:rPr lang="en-US" sz="1800" dirty="0"/>
              <a:t>No dress covering</a:t>
            </a:r>
          </a:p>
          <a:p>
            <a:r>
              <a:rPr lang="en-US" sz="2000" dirty="0" smtClean="0"/>
              <a:t>9 </a:t>
            </a:r>
            <a:r>
              <a:rPr lang="en-US" sz="2000" dirty="0"/>
              <a:t>samples </a:t>
            </a:r>
            <a:r>
              <a:rPr lang="en-US" sz="2000" dirty="0" smtClean="0"/>
              <a:t>per cone</a:t>
            </a:r>
            <a:endParaRPr lang="en-US" sz="2000" dirty="0"/>
          </a:p>
          <a:p>
            <a:pPr lvl="1"/>
            <a:r>
              <a:rPr lang="en-US" sz="1800" dirty="0" smtClean="0"/>
              <a:t>3 </a:t>
            </a:r>
            <a:r>
              <a:rPr lang="en-US" sz="1800" dirty="0" smtClean="0"/>
              <a:t>different foam densities</a:t>
            </a:r>
          </a:p>
          <a:p>
            <a:pPr lvl="1"/>
            <a:r>
              <a:rPr lang="en-US" sz="1800" dirty="0" smtClean="0"/>
              <a:t>3 samples of each </a:t>
            </a:r>
            <a:r>
              <a:rPr lang="en-US" sz="1800" dirty="0" smtClean="0"/>
              <a:t>density</a:t>
            </a:r>
          </a:p>
          <a:p>
            <a:pPr lvl="2"/>
            <a:r>
              <a:rPr lang="en-US" sz="1600" dirty="0" smtClean="0"/>
              <a:t>3 + 3 + 3 = 9</a:t>
            </a:r>
          </a:p>
          <a:p>
            <a:r>
              <a:rPr lang="en-US" sz="2000" dirty="0" smtClean="0"/>
              <a:t>FAA T.C. results showed excessive burning on bottom of sample due to burner misalignment</a:t>
            </a:r>
            <a:endParaRPr lang="en-US" sz="2000" dirty="0" smtClean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4891" y="1501605"/>
            <a:ext cx="3451860" cy="4248955"/>
          </a:xfrm>
        </p:spPr>
      </p:pic>
    </p:spTree>
    <p:extLst>
      <p:ext uri="{BB962C8B-B14F-4D97-AF65-F5344CB8AC3E}">
        <p14:creationId xmlns:p14="http://schemas.microsoft.com/office/powerpoint/2010/main" val="2055045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Density Foam Results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445770" y="1146493"/>
            <a:ext cx="4040188" cy="639762"/>
          </a:xfrm>
        </p:spPr>
        <p:txBody>
          <a:bodyPr/>
          <a:lstStyle/>
          <a:p>
            <a:pPr algn="ctr"/>
            <a:r>
              <a:rPr lang="en-US" dirty="0" smtClean="0"/>
              <a:t>FAA T.C. Test Lab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89878425"/>
              </p:ext>
            </p:extLst>
          </p:nvPr>
        </p:nvGraphicFramePr>
        <p:xfrm>
          <a:off x="457200" y="1680210"/>
          <a:ext cx="4040188" cy="4445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>
          <a:xfrm>
            <a:off x="4633595" y="1146493"/>
            <a:ext cx="4041775" cy="639762"/>
          </a:xfrm>
        </p:spPr>
        <p:txBody>
          <a:bodyPr/>
          <a:lstStyle/>
          <a:p>
            <a:pPr algn="ctr"/>
            <a:r>
              <a:rPr lang="en-US" dirty="0" smtClean="0"/>
              <a:t>Outside Test Lab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762855331"/>
              </p:ext>
            </p:extLst>
          </p:nvPr>
        </p:nvGraphicFramePr>
        <p:xfrm>
          <a:off x="4645025" y="1680210"/>
          <a:ext cx="4041775" cy="4445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Oval 12"/>
          <p:cNvSpPr/>
          <p:nvPr/>
        </p:nvSpPr>
        <p:spPr bwMode="auto">
          <a:xfrm>
            <a:off x="7886700" y="4057650"/>
            <a:ext cx="765810" cy="560070"/>
          </a:xfrm>
          <a:prstGeom prst="ellipse">
            <a:avLst/>
          </a:prstGeom>
          <a:noFill/>
          <a:ln w="47625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146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Medium Density Foam Results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457200" y="1157923"/>
            <a:ext cx="4040188" cy="639762"/>
          </a:xfrm>
        </p:spPr>
        <p:txBody>
          <a:bodyPr/>
          <a:lstStyle/>
          <a:p>
            <a:pPr algn="ctr"/>
            <a:r>
              <a:rPr lang="en-US" dirty="0" smtClean="0"/>
              <a:t>FAA T.C. Test Lab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25560274"/>
              </p:ext>
            </p:extLst>
          </p:nvPr>
        </p:nvGraphicFramePr>
        <p:xfrm>
          <a:off x="457200" y="1691640"/>
          <a:ext cx="4040188" cy="4434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645025" y="1157923"/>
            <a:ext cx="4041775" cy="639762"/>
          </a:xfrm>
        </p:spPr>
        <p:txBody>
          <a:bodyPr/>
          <a:lstStyle/>
          <a:p>
            <a:pPr algn="ctr"/>
            <a:r>
              <a:rPr lang="en-US" dirty="0" smtClean="0"/>
              <a:t>Outside Test Lab</a:t>
            </a:r>
            <a:endParaRPr lang="en-US" dirty="0"/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017240970"/>
              </p:ext>
            </p:extLst>
          </p:nvPr>
        </p:nvGraphicFramePr>
        <p:xfrm>
          <a:off x="4645025" y="1691640"/>
          <a:ext cx="4041775" cy="4434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Oval 15"/>
          <p:cNvSpPr/>
          <p:nvPr/>
        </p:nvSpPr>
        <p:spPr bwMode="auto">
          <a:xfrm>
            <a:off x="7886700" y="4337685"/>
            <a:ext cx="765810" cy="560070"/>
          </a:xfrm>
          <a:prstGeom prst="ellipse">
            <a:avLst/>
          </a:prstGeom>
          <a:noFill/>
          <a:ln w="47625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482843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93466</TotalTime>
  <Words>585</Words>
  <Application>Microsoft Office PowerPoint</Application>
  <PresentationFormat>On-screen Show (4:3)</PresentationFormat>
  <Paragraphs>96</Paragraphs>
  <Slides>15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1_Custom Design</vt:lpstr>
      <vt:lpstr>International Aircraft Materials Fire Test Working Group Meeting</vt:lpstr>
      <vt:lpstr>Presentation Outline</vt:lpstr>
      <vt:lpstr>Burner Cone Background </vt:lpstr>
      <vt:lpstr>Defined Cone Specifications</vt:lpstr>
      <vt:lpstr>Cone Warpage Study</vt:lpstr>
      <vt:lpstr>Cone Comparison Study</vt:lpstr>
      <vt:lpstr>Cone Comparison Study</vt:lpstr>
      <vt:lpstr>Low Density Foam Results</vt:lpstr>
      <vt:lpstr>Medium Density Foam Results</vt:lpstr>
      <vt:lpstr>High Density Foam Results</vt:lpstr>
      <vt:lpstr>Outcome of Study</vt:lpstr>
      <vt:lpstr>Handbook Updates</vt:lpstr>
      <vt:lpstr>Burner Flame Video</vt:lpstr>
      <vt:lpstr>Thermocouples in Burner Flame</vt:lpstr>
      <vt:lpstr>PowerPoint Presentation</vt:lpstr>
    </vt:vector>
  </TitlesOfParts>
  <Company>FAA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Tech User275</cp:lastModifiedBy>
  <cp:revision>1244</cp:revision>
  <cp:lastPrinted>2016-06-03T17:48:04Z</cp:lastPrinted>
  <dcterms:created xsi:type="dcterms:W3CDTF">2005-01-28T20:32:53Z</dcterms:created>
  <dcterms:modified xsi:type="dcterms:W3CDTF">2018-06-04T16:27:41Z</dcterms:modified>
</cp:coreProperties>
</file>