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8" r:id="rId4"/>
    <p:sldId id="259" r:id="rId5"/>
    <p:sldId id="260" r:id="rId6"/>
    <p:sldId id="261" r:id="rId7"/>
    <p:sldId id="263" r:id="rId8"/>
    <p:sldId id="264" r:id="rId9"/>
    <p:sldId id="257" r:id="rId10"/>
    <p:sldId id="271" r:id="rId11"/>
    <p:sldId id="270" r:id="rId12"/>
    <p:sldId id="269" r:id="rId13"/>
    <p:sldId id="273" r:id="rId14"/>
    <p:sldId id="280" r:id="rId15"/>
    <p:sldId id="277" r:id="rId16"/>
    <p:sldId id="278" r:id="rId17"/>
    <p:sldId id="279" r:id="rId18"/>
    <p:sldId id="275" r:id="rId19"/>
    <p:sldId id="276" r:id="rId20"/>
    <p:sldId id="272" r:id="rId21"/>
    <p:sldId id="274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69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3" y="250170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2"/>
            <a:ext cx="6904622" cy="7245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1061001" y="2123306"/>
            <a:ext cx="5746201" cy="128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</a:t>
            </a:r>
            <a:r>
              <a:rPr lang="en-US" sz="1600" dirty="0" smtClean="0">
                <a:solidFill>
                  <a:srgbClr val="1D2F68"/>
                </a:solidFill>
              </a:rPr>
              <a:t>:  IAMFTWG</a:t>
            </a:r>
          </a:p>
          <a:p>
            <a:pPr>
              <a:buFontTx/>
              <a:buNone/>
            </a:pPr>
            <a:endParaRPr lang="en-US" sz="1600" dirty="0" smtClean="0">
              <a:solidFill>
                <a:srgbClr val="1D2F68"/>
              </a:solidFill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By:  Robert I Ochs</a:t>
            </a:r>
            <a:endParaRPr lang="en-US" sz="1600" dirty="0">
              <a:solidFill>
                <a:srgbClr val="1D2F68"/>
              </a:solidFill>
            </a:endParaRP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</a:t>
            </a:r>
            <a:r>
              <a:rPr lang="en-US" sz="1600" dirty="0" smtClean="0">
                <a:solidFill>
                  <a:srgbClr val="1D2F68"/>
                </a:solidFill>
              </a:rPr>
              <a:t>:  June 7 2017</a:t>
            </a:r>
            <a:endParaRPr lang="en-US" sz="1600" dirty="0">
              <a:solidFill>
                <a:srgbClr val="1D2F68"/>
              </a:solidFill>
            </a:endParaRP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6"/>
            <a:ext cx="3397250" cy="119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131095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5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43400"/>
            <a:ext cx="91440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3"/>
          <p:cNvSpPr txBox="1">
            <a:spLocks noChangeArrowheads="1"/>
          </p:cNvSpPr>
          <p:nvPr/>
        </p:nvSpPr>
        <p:spPr bwMode="auto">
          <a:xfrm>
            <a:off x="708026" y="1629966"/>
            <a:ext cx="38097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Contact: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Robert I. Ochs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Fire Safety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William J. Hughes Technical Center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ANG-E212;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Bldg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287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Atlantic City, NJ 08405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T 609 485 4651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E robert.ochs@faa.gov</a:t>
            </a:r>
          </a:p>
        </p:txBody>
      </p:sp>
      <p:pic>
        <p:nvPicPr>
          <p:cNvPr id="4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"/>
          <a:stretch/>
        </p:blipFill>
        <p:spPr bwMode="auto">
          <a:xfrm>
            <a:off x="4953000" y="1989535"/>
            <a:ext cx="3989389" cy="102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D81F4B-3756-4785-B287-55FE891837B2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4931" y="57151"/>
            <a:ext cx="9020428" cy="1382318"/>
            <a:chOff x="60325" y="2097084"/>
            <a:chExt cx="9020428" cy="1843091"/>
          </a:xfrm>
        </p:grpSpPr>
        <p:pic>
          <p:nvPicPr>
            <p:cNvPr id="12" name="Picture 2" descr="\\server1\MyDocs$\robo\My Documents\My Pictures\Comp Panels\120se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2097085"/>
              <a:ext cx="2149475" cy="184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 descr="\\server1\MyDocs$\robo\My Documents\My Pictures\Foam Block\pic 00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968" y="2097088"/>
              <a:ext cx="1382713" cy="184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C:\Documents and Settings\Robert Ochs\My Documents\My Pictures\VRP\Picture 067.jpg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2097088"/>
              <a:ext cx="2007877" cy="1843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16472" y="2097084"/>
              <a:ext cx="1545559" cy="184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26938" y="2097088"/>
              <a:ext cx="1653815" cy="184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828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8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3" y="1131095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1D8BD707-D9CF-40AE-B4C6-C98DA3205C09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6" y="4654155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4788695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VFP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1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Propane vs Methane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It was requested to determine if methane could be used instead of propane</a:t>
            </a:r>
          </a:p>
          <a:p>
            <a:r>
              <a:rPr lang="en-US" sz="2000" dirty="0" smtClean="0"/>
              <a:t>3 K-type exposed junction thermocouples used to quantify flame temperature</a:t>
            </a:r>
          </a:p>
          <a:p>
            <a:r>
              <a:rPr lang="en-US" sz="2000" dirty="0" smtClean="0"/>
              <a:t>Ceramic fiberboard used behind thermocouples to simulate test sample impingement</a:t>
            </a:r>
          </a:p>
          <a:p>
            <a:r>
              <a:rPr lang="en-US" sz="2000" dirty="0" smtClean="0"/>
              <a:t>TCs mounted 1” above burner face</a:t>
            </a:r>
            <a:endParaRPr lang="en-US" sz="2000" dirty="0"/>
          </a:p>
        </p:txBody>
      </p:sp>
      <p:pic>
        <p:nvPicPr>
          <p:cNvPr id="12" name="Picture 3" descr="V:\bldg202\VFP\IMG_13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297583"/>
            <a:ext cx="3948113" cy="29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8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943069" y="805249"/>
            <a:ext cx="12073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Methane 80/80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597234" y="1200151"/>
            <a:ext cx="7987617" cy="2428164"/>
            <a:chOff x="1078122" y="1286585"/>
            <a:chExt cx="7987617" cy="2428164"/>
          </a:xfrm>
        </p:grpSpPr>
        <p:pic>
          <p:nvPicPr>
            <p:cNvPr id="2050" name="Picture 2" descr="V:\bldg202\VFP\C3H8 45-9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122" y="1286585"/>
              <a:ext cx="2419220" cy="2428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V:\bldg202\VFP\CH4 80-8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545" y="1286585"/>
              <a:ext cx="2758206" cy="242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V:\bldg202\VFP\CH4 100-10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1286586"/>
              <a:ext cx="2512539" cy="242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6639931" y="805247"/>
            <a:ext cx="137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Methane 100/100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1211969" y="805248"/>
            <a:ext cx="11897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Propane 45/90</a:t>
            </a:r>
            <a:endParaRPr lang="en-US" sz="12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Flame Profile Comparison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3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Propane vs Methane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Initial test results indicate that similar temperatures and profiles can be achieved by increasing the flow rate when using methane</a:t>
            </a:r>
          </a:p>
          <a:p>
            <a:endParaRPr lang="en-US" sz="1800" dirty="0"/>
          </a:p>
          <a:p>
            <a:r>
              <a:rPr lang="en-US" sz="1800" dirty="0" smtClean="0"/>
              <a:t>Can not be certain that both gases are equivalent until burn tests are performed with both gases on the same materials</a:t>
            </a:r>
            <a:endParaRPr lang="en-US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1550"/>
            <a:ext cx="4391371" cy="331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56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V:\bldg202\VFP\New Ign A 45-90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32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:\bldg202\VFP\New Ign B 45-90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7632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V:\bldg202\VFP\New Ign C 45-90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51" y="107632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1380371" y="742950"/>
            <a:ext cx="2872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A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7473114" y="742950"/>
            <a:ext cx="2952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C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4428371" y="742950"/>
            <a:ext cx="2872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/>
              <a:t>B</a:t>
            </a:r>
            <a:endParaRPr lang="en-US" sz="12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380371" y="3486150"/>
            <a:ext cx="6388017" cy="93821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Recently received 3 new ribbon burners</a:t>
            </a:r>
          </a:p>
          <a:p>
            <a:r>
              <a:rPr lang="en-US" sz="2000" kern="0" dirty="0" smtClean="0"/>
              <a:t>Will loan one to Boeing, one to Airbus for installation in their current VFP 2 machines</a:t>
            </a:r>
            <a:endParaRPr lang="en-US" sz="2000" kern="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28625" y="258366"/>
            <a:ext cx="8472488" cy="457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 smtClean="0"/>
              <a:t>New Ribbon Burners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485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23" y="171020"/>
            <a:ext cx="3333973" cy="257175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71550"/>
            <a:ext cx="4308416" cy="29718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23" y="2787497"/>
            <a:ext cx="3328455" cy="2356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600200" y="1200150"/>
            <a:ext cx="117211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Ribbon Burner</a:t>
            </a: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 bwMode="auto">
          <a:xfrm>
            <a:off x="2186258" y="1477149"/>
            <a:ext cx="404542" cy="713601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 bwMode="auto">
          <a:xfrm>
            <a:off x="266961" y="1702399"/>
            <a:ext cx="72968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Camera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 bwMode="auto">
          <a:xfrm flipH="1">
            <a:off x="533400" y="1979398"/>
            <a:ext cx="98405" cy="36375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 bwMode="auto">
          <a:xfrm>
            <a:off x="5791200" y="2964749"/>
            <a:ext cx="56778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dirty="0" smtClean="0"/>
              <a:t>Laser</a:t>
            </a: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>
            <a:off x="6358984" y="3103249"/>
            <a:ext cx="1413416" cy="138499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28625" y="258366"/>
            <a:ext cx="4219575" cy="457200"/>
          </a:xfrm>
        </p:spPr>
        <p:txBody>
          <a:bodyPr/>
          <a:lstStyle/>
          <a:p>
            <a:r>
              <a:rPr lang="en-US" dirty="0" smtClean="0"/>
              <a:t>PIV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89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:\Ribbon Burner\AGF_pcolor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" y="10477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M:\Ribbon Burner\MARLIN_pcolor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84" y="10477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 bwMode="auto">
          <a:xfrm>
            <a:off x="1291320" y="819149"/>
            <a:ext cx="19939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Current VFP Burner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6154698" y="827024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Marlin Burner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Mean Velocity 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72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M:\Ribbon Burner\AGF_streamlines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254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1339828" y="771438"/>
            <a:ext cx="19939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Current VFP Burner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080884" y="771438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Marlin Burner</a:t>
            </a:r>
          </a:p>
        </p:txBody>
      </p:sp>
      <p:pic>
        <p:nvPicPr>
          <p:cNvPr id="2" name="Picture 1" descr="Microsoft Office 20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2776" r="23459" b="11550"/>
          <a:stretch/>
        </p:blipFill>
        <p:spPr>
          <a:xfrm>
            <a:off x="4724400" y="1103454"/>
            <a:ext cx="4128741" cy="31374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Streamlines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265888" y="584526"/>
            <a:ext cx="19939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Current VFP Burner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214856" y="584526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Marlin Burner</a:t>
            </a:r>
          </a:p>
        </p:txBody>
      </p:sp>
      <p:pic>
        <p:nvPicPr>
          <p:cNvPr id="3" name="Picture 2" descr="Microsoft Office 20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3" t="15392" r="23308" b="5623"/>
          <a:stretch/>
        </p:blipFill>
        <p:spPr>
          <a:xfrm>
            <a:off x="4712942" y="847969"/>
            <a:ext cx="4419600" cy="3551796"/>
          </a:xfrm>
          <a:prstGeom prst="rect">
            <a:avLst/>
          </a:prstGeom>
        </p:spPr>
      </p:pic>
      <p:pic>
        <p:nvPicPr>
          <p:cNvPr id="6" name="Picture 5" descr="Microsoft Office 20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2" t="15807" r="23008" b="5208"/>
          <a:stretch/>
        </p:blipFill>
        <p:spPr>
          <a:xfrm>
            <a:off x="12605" y="847969"/>
            <a:ext cx="4500510" cy="358663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1819"/>
            <a:ext cx="8472488" cy="457200"/>
          </a:xfrm>
        </p:spPr>
        <p:txBody>
          <a:bodyPr/>
          <a:lstStyle/>
          <a:p>
            <a:pPr algn="ctr"/>
            <a:r>
              <a:rPr lang="en-US" dirty="0" smtClean="0"/>
              <a:t>Vertical Velocity Profiles*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76200" y="4629150"/>
            <a:ext cx="37657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*At various heights from the burner exit plane</a:t>
            </a:r>
          </a:p>
        </p:txBody>
      </p:sp>
    </p:spTree>
    <p:extLst>
      <p:ext uri="{BB962C8B-B14F-4D97-AF65-F5344CB8AC3E}">
        <p14:creationId xmlns:p14="http://schemas.microsoft.com/office/powerpoint/2010/main" val="61658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bldg202\VFP\AGF 1.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0" t="27652" r="17249" b="28238"/>
          <a:stretch/>
        </p:blipFill>
        <p:spPr bwMode="auto">
          <a:xfrm>
            <a:off x="76200" y="1428750"/>
            <a:ext cx="4338997" cy="252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V:\bldg202\VFP\Martin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5" t="28497" r="15512" b="26549"/>
          <a:stretch/>
        </p:blipFill>
        <p:spPr bwMode="auto">
          <a:xfrm>
            <a:off x="4729299" y="1428750"/>
            <a:ext cx="4338501" cy="252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1192621" y="1085094"/>
            <a:ext cx="21061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Current VFP Burner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138565" y="1085094"/>
            <a:ext cx="15199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Marlin Burner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Visual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500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bldg202\VFP\AGF 1.17 in test pos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V:\bldg202\VFP\Martin1 in test posi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42875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1035028" y="1047749"/>
            <a:ext cx="19939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Current VFP Burner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404114" y="1047748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Marlin Burner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Impingement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90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6431"/>
            <a:ext cx="8472488" cy="27076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627394"/>
            <a:ext cx="6477000" cy="354455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Carbon fiber composites are being used more frequently in aerospace applications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Increased strength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Lower density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Better corrosion resistance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800" dirty="0"/>
              <a:t>New designs of commercial transport airplanes include primary </a:t>
            </a:r>
            <a:r>
              <a:rPr lang="en-US" sz="1800" dirty="0" smtClean="0"/>
              <a:t>and secondary structure </a:t>
            </a:r>
            <a:r>
              <a:rPr lang="en-US" sz="1800" dirty="0"/>
              <a:t>constructed from carbon fiber composites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Current FAR’s do not require flammability testing for fuselage skins or structures, as traditional designs are inherently </a:t>
            </a:r>
            <a:r>
              <a:rPr lang="en-US" sz="1800" dirty="0" smtClean="0"/>
              <a:t>non-flammable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Special Conditions for certification of fire resistance of composite fuselage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Must demonstrate level of safety equivalent to or better than traditional constructions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To continue with the FAA’s efforts to enhance in-flight fire safety, materials in inaccessible areas of the cabin should meet a flammability test based on the “block of foam” fire source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28650"/>
            <a:ext cx="2590800" cy="145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71750"/>
            <a:ext cx="2590800" cy="155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63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Develop better sample holding methods for panels, wires, and ducts</a:t>
            </a:r>
          </a:p>
          <a:p>
            <a:r>
              <a:rPr lang="en-US" sz="2400" dirty="0" smtClean="0"/>
              <a:t>Standardize test method procedure</a:t>
            </a:r>
          </a:p>
          <a:p>
            <a:r>
              <a:rPr lang="en-US" sz="2400" dirty="0" smtClean="0"/>
              <a:t>Find materials for comparative testing with new machines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Continue development and testing of VFP 3</a:t>
            </a:r>
          </a:p>
          <a:p>
            <a:pPr lvl="1"/>
            <a:r>
              <a:rPr lang="en-US" sz="2000" dirty="0" smtClean="0"/>
              <a:t>Work with equipment manufacturers to build commercial versions</a:t>
            </a:r>
          </a:p>
          <a:p>
            <a:pPr lvl="1"/>
            <a:r>
              <a:rPr lang="en-US" sz="2000" dirty="0" smtClean="0"/>
              <a:t>Develop detailed drawings for VFP 3</a:t>
            </a:r>
            <a:endParaRPr lang="en-US" dirty="0" smtClean="0"/>
          </a:p>
          <a:p>
            <a:pPr lvl="1"/>
            <a:r>
              <a:rPr lang="en-US" sz="2000" dirty="0" smtClean="0"/>
              <a:t>Comparison testing with commercial versions once complete</a:t>
            </a:r>
          </a:p>
          <a:p>
            <a:pPr lvl="1"/>
            <a:endParaRPr lang="en-US" sz="20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4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VFP 3.0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43401" y="1131094"/>
            <a:ext cx="4202113" cy="32932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New and improved VFP</a:t>
            </a:r>
          </a:p>
          <a:p>
            <a:r>
              <a:rPr lang="en-US" sz="2400" dirty="0" smtClean="0"/>
              <a:t>Features:</a:t>
            </a:r>
          </a:p>
          <a:p>
            <a:pPr lvl="1"/>
            <a:r>
              <a:rPr lang="en-US" sz="2000" dirty="0" smtClean="0"/>
              <a:t>Smaller footprint</a:t>
            </a:r>
          </a:p>
          <a:p>
            <a:pPr lvl="1"/>
            <a:r>
              <a:rPr lang="en-US" sz="2000" dirty="0" smtClean="0"/>
              <a:t>Controlled air inlet</a:t>
            </a:r>
          </a:p>
          <a:p>
            <a:pPr lvl="1"/>
            <a:r>
              <a:rPr lang="en-US" sz="2000" dirty="0" smtClean="0"/>
              <a:t>Double-door system to keep backside smoke out of lab</a:t>
            </a:r>
          </a:p>
          <a:p>
            <a:pPr lvl="1"/>
            <a:r>
              <a:rPr lang="en-US" sz="2000" dirty="0" smtClean="0"/>
              <a:t>Larger viewing windows</a:t>
            </a:r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pic>
        <p:nvPicPr>
          <p:cNvPr id="4" name="Picture 4" descr="C:\Users\Robert Ochs\Pictures\VRP\IMG_20161017_1007434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1" y="857250"/>
            <a:ext cx="3124199" cy="306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4" t="19383" r="18171" b="12074"/>
          <a:stretch/>
        </p:blipFill>
        <p:spPr bwMode="auto">
          <a:xfrm>
            <a:off x="6019800" y="1276350"/>
            <a:ext cx="2971800" cy="287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66750"/>
            <a:ext cx="502920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3200400" y="971550"/>
            <a:ext cx="1523174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800" b="1" dirty="0" smtClean="0"/>
              <a:t>Panel mounted flow meters</a:t>
            </a:r>
            <a:endParaRPr lang="en-US" sz="800" b="1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6477000" y="1657350"/>
            <a:ext cx="1851789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800" b="1" dirty="0" smtClean="0"/>
              <a:t>Traversing pilot flame mechanism</a:t>
            </a:r>
            <a:endParaRPr lang="en-US" sz="800" b="1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1219200" y="1123950"/>
            <a:ext cx="1665841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800" b="1" dirty="0" smtClean="0"/>
              <a:t>Larger windows on both sides</a:t>
            </a:r>
            <a:endParaRPr lang="en-US" sz="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VFP 3.0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obert Ochs\Pictures\VRP\IMG_20161017_1008407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1" y="800100"/>
            <a:ext cx="6286501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2209800" y="1701849"/>
            <a:ext cx="71526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800" b="1" dirty="0" smtClean="0"/>
              <a:t>Outer door</a:t>
            </a:r>
            <a:endParaRPr lang="en-US" sz="800" b="1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5105400" y="2114550"/>
            <a:ext cx="692818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800" b="1" dirty="0" smtClean="0"/>
              <a:t>Inner door</a:t>
            </a:r>
            <a:endParaRPr lang="en-US" sz="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VFP 3.0 Features</a:t>
            </a:r>
          </a:p>
        </p:txBody>
      </p:sp>
    </p:spTree>
    <p:extLst>
      <p:ext uri="{BB962C8B-B14F-4D97-AF65-F5344CB8AC3E}">
        <p14:creationId xmlns:p14="http://schemas.microsoft.com/office/powerpoint/2010/main" val="42851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8" r="14144"/>
          <a:stretch/>
        </p:blipFill>
        <p:spPr bwMode="auto">
          <a:xfrm>
            <a:off x="381000" y="742950"/>
            <a:ext cx="3881120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457200" y="1428750"/>
            <a:ext cx="966931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900" b="1" dirty="0" smtClean="0"/>
              <a:t>Fixed Furnace</a:t>
            </a:r>
            <a:endParaRPr lang="en-US" sz="900" b="1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2514600" y="3333750"/>
            <a:ext cx="947695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900" b="1" dirty="0" smtClean="0"/>
              <a:t>Fixed Air Inlet</a:t>
            </a:r>
            <a:endParaRPr lang="en-US" sz="9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VFP 3.0 Features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40" y="1200150"/>
            <a:ext cx="3135086" cy="209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6400800" y="2952750"/>
            <a:ext cx="103746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900" b="1" dirty="0" smtClean="0"/>
              <a:t>Honeycomb</a:t>
            </a:r>
          </a:p>
          <a:p>
            <a:pPr>
              <a:buFontTx/>
              <a:buNone/>
            </a:pPr>
            <a:r>
              <a:rPr lang="en-US" sz="900" b="1" dirty="0" smtClean="0"/>
              <a:t>3003 Aluminum</a:t>
            </a:r>
          </a:p>
          <a:p>
            <a:pPr>
              <a:buFontTx/>
              <a:buNone/>
            </a:pPr>
            <a:r>
              <a:rPr lang="en-US" sz="900" b="1" dirty="0" smtClean="0"/>
              <a:t>¾” thick</a:t>
            </a:r>
          </a:p>
          <a:p>
            <a:pPr>
              <a:buFontTx/>
              <a:buNone/>
            </a:pPr>
            <a:r>
              <a:rPr lang="en-US" sz="900" b="1" dirty="0" smtClean="0"/>
              <a:t>½” cell size</a:t>
            </a:r>
            <a:endParaRPr lang="en-US" sz="900" b="1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3581400" y="1885950"/>
            <a:ext cx="1710725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900" b="1" dirty="0" smtClean="0"/>
              <a:t>Perforated Steel Sheet</a:t>
            </a:r>
          </a:p>
          <a:p>
            <a:pPr>
              <a:buFontTx/>
              <a:buNone/>
            </a:pPr>
            <a:r>
              <a:rPr lang="en-US" sz="900" b="1" dirty="0" smtClean="0"/>
              <a:t>304 Stainless Steel</a:t>
            </a:r>
          </a:p>
          <a:p>
            <a:pPr>
              <a:buFontTx/>
              <a:buNone/>
            </a:pPr>
            <a:r>
              <a:rPr lang="en-US" sz="900" b="1" dirty="0" smtClean="0"/>
              <a:t>0.024” thick</a:t>
            </a:r>
          </a:p>
          <a:p>
            <a:pPr>
              <a:buFontTx/>
              <a:buNone/>
            </a:pPr>
            <a:r>
              <a:rPr lang="en-US" sz="900" b="1" dirty="0" smtClean="0"/>
              <a:t>24 gauge</a:t>
            </a:r>
          </a:p>
          <a:p>
            <a:pPr>
              <a:buFontTx/>
              <a:buNone/>
            </a:pPr>
            <a:r>
              <a:rPr lang="en-US" sz="900" b="1" dirty="0" smtClean="0"/>
              <a:t>0.045” hole diameter</a:t>
            </a:r>
          </a:p>
          <a:p>
            <a:pPr>
              <a:buFontTx/>
              <a:buNone/>
            </a:pPr>
            <a:r>
              <a:rPr lang="en-US" sz="900" b="1" dirty="0" smtClean="0"/>
              <a:t>37% open area</a:t>
            </a:r>
          </a:p>
          <a:p>
            <a:pPr>
              <a:buFontTx/>
              <a:buNone/>
            </a:pPr>
            <a:r>
              <a:rPr lang="en-US" sz="900" b="1" dirty="0" smtClean="0"/>
              <a:t>0.066” hole center-to-center</a:t>
            </a:r>
          </a:p>
        </p:txBody>
      </p:sp>
    </p:spTree>
    <p:extLst>
      <p:ext uri="{BB962C8B-B14F-4D97-AF65-F5344CB8AC3E}">
        <p14:creationId xmlns:p14="http://schemas.microsoft.com/office/powerpoint/2010/main" val="364833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Power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 smtClean="0"/>
              <a:t>Keysight</a:t>
            </a:r>
            <a:r>
              <a:rPr lang="en-US" dirty="0" smtClean="0"/>
              <a:t> Technologies 6802A Basic AC Power Source</a:t>
            </a:r>
          </a:p>
          <a:p>
            <a:pPr lvl="1"/>
            <a:r>
              <a:rPr lang="en-US" dirty="0" smtClean="0"/>
              <a:t>Max output power 1000 W</a:t>
            </a:r>
          </a:p>
          <a:p>
            <a:pPr lvl="1"/>
            <a:r>
              <a:rPr lang="en-US" dirty="0" smtClean="0"/>
              <a:t>Max voltage 270 V</a:t>
            </a:r>
          </a:p>
          <a:p>
            <a:pPr lvl="1"/>
            <a:r>
              <a:rPr lang="en-US" dirty="0" smtClean="0"/>
              <a:t>Max current 10 A</a:t>
            </a:r>
          </a:p>
          <a:p>
            <a:pPr lvl="1"/>
            <a:r>
              <a:rPr lang="en-US" dirty="0" smtClean="0"/>
              <a:t>VFP requires 706 W, 112 V, 6.3 A</a:t>
            </a:r>
          </a:p>
          <a:p>
            <a:r>
              <a:rPr lang="en-US" dirty="0" smtClean="0"/>
              <a:t>Built-in accurate measurement of Voltage, Current, and Power</a:t>
            </a:r>
          </a:p>
          <a:p>
            <a:pPr lvl="1"/>
            <a:r>
              <a:rPr lang="en-US" dirty="0" smtClean="0"/>
              <a:t>Accuracy:</a:t>
            </a:r>
          </a:p>
          <a:p>
            <a:pPr lvl="2"/>
            <a:r>
              <a:rPr lang="en-US" dirty="0" smtClean="0"/>
              <a:t>Voltage ±0.25% of reading + 0.15V (typical)</a:t>
            </a:r>
          </a:p>
          <a:p>
            <a:pPr lvl="2"/>
            <a:r>
              <a:rPr lang="en-US" dirty="0" smtClean="0"/>
              <a:t>Current </a:t>
            </a:r>
            <a:r>
              <a:rPr lang="en-US" dirty="0"/>
              <a:t>±0.25% of reading + </a:t>
            </a:r>
            <a:r>
              <a:rPr lang="en-US" dirty="0" smtClean="0"/>
              <a:t>0.04A </a:t>
            </a:r>
            <a:r>
              <a:rPr lang="en-US" dirty="0"/>
              <a:t>(typical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AC Power </a:t>
            </a:r>
            <a:r>
              <a:rPr lang="en-US" dirty="0"/>
              <a:t>±</a:t>
            </a:r>
            <a:r>
              <a:rPr lang="en-US" dirty="0" smtClean="0"/>
              <a:t>01% </a:t>
            </a:r>
            <a:r>
              <a:rPr lang="en-US" dirty="0"/>
              <a:t>of reading + </a:t>
            </a:r>
            <a:r>
              <a:rPr lang="en-US" dirty="0" smtClean="0"/>
              <a:t>1W </a:t>
            </a:r>
            <a:r>
              <a:rPr lang="en-US" dirty="0"/>
              <a:t>(typical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Uses SCPI commands (Standard Commands for Programmable Instruments) to control and query measurements of voltage, current, and power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 smtClean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400" y="1771650"/>
            <a:ext cx="3949700" cy="903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98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anel mount variac with digital voltmet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8077" y="214312"/>
            <a:ext cx="1426954" cy="7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Hawkeye 922 current moni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51554" y="2914650"/>
            <a:ext cx="1335296" cy="10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Keithley 7700 20-channel expansion boar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8077" y="1485900"/>
            <a:ext cx="2105923" cy="121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Power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6" y="1812263"/>
            <a:ext cx="3948113" cy="2452556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err="1" smtClean="0"/>
              <a:t>Keysight</a:t>
            </a:r>
            <a:r>
              <a:rPr lang="en-US" dirty="0" smtClean="0"/>
              <a:t> 6802A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200" b="1" dirty="0" smtClean="0">
                <a:solidFill>
                  <a:srgbClr val="FF0000"/>
                </a:solidFill>
              </a:rPr>
              <a:t>$4300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514350"/>
            <a:ext cx="4217025" cy="3712369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Variac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$1077</a:t>
            </a:r>
          </a:p>
          <a:p>
            <a:r>
              <a:rPr lang="en-US" dirty="0" err="1" smtClean="0"/>
              <a:t>Keithley</a:t>
            </a:r>
            <a:r>
              <a:rPr lang="en-US" dirty="0" smtClean="0"/>
              <a:t> digital </a:t>
            </a:r>
            <a:r>
              <a:rPr lang="en-US" dirty="0" err="1" smtClean="0"/>
              <a:t>multimeter</a:t>
            </a:r>
            <a:endParaRPr lang="en-US" dirty="0" smtClean="0"/>
          </a:p>
          <a:p>
            <a:pPr lvl="1"/>
            <a:r>
              <a:rPr lang="en-US" dirty="0" smtClean="0"/>
              <a:t>$1940</a:t>
            </a:r>
          </a:p>
          <a:p>
            <a:r>
              <a:rPr lang="en-US" dirty="0" err="1" smtClean="0"/>
              <a:t>Keithley</a:t>
            </a:r>
            <a:r>
              <a:rPr lang="en-US" dirty="0" smtClean="0"/>
              <a:t> expansion board</a:t>
            </a:r>
          </a:p>
          <a:p>
            <a:pPr lvl="1"/>
            <a:r>
              <a:rPr lang="en-US" dirty="0" smtClean="0"/>
              <a:t>$500</a:t>
            </a:r>
          </a:p>
          <a:p>
            <a:r>
              <a:rPr lang="en-US" dirty="0" smtClean="0"/>
              <a:t>Current transducer</a:t>
            </a:r>
          </a:p>
          <a:p>
            <a:pPr lvl="1"/>
            <a:r>
              <a:rPr lang="en-US" dirty="0" smtClean="0"/>
              <a:t>$100</a:t>
            </a:r>
          </a:p>
          <a:p>
            <a:r>
              <a:rPr lang="en-US" dirty="0" smtClean="0"/>
              <a:t>Total Cost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800" b="1" dirty="0" smtClean="0">
                <a:solidFill>
                  <a:srgbClr val="FF0000"/>
                </a:solidFill>
              </a:rPr>
              <a:t>$3617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3276601" y="1993106"/>
            <a:ext cx="723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2800" b="1" dirty="0" smtClean="0"/>
              <a:t>OR</a:t>
            </a:r>
            <a:endParaRPr lang="en-US" sz="2800" b="1" dirty="0"/>
          </a:p>
        </p:txBody>
      </p:sp>
      <p:pic>
        <p:nvPicPr>
          <p:cNvPr id="6" name="Content Placeholder 4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1" y="1152393"/>
            <a:ext cx="3676963" cy="84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0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VFP 3 Demonstration Test</a:t>
            </a:r>
            <a:endParaRPr lang="en-US" dirty="0"/>
          </a:p>
        </p:txBody>
      </p:sp>
      <p:pic>
        <p:nvPicPr>
          <p:cNvPr id="4" name="VFP 3 COM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295" t="12815" r="14523" b="13474"/>
          <a:stretch/>
        </p:blipFill>
        <p:spPr>
          <a:xfrm>
            <a:off x="2514600" y="742950"/>
            <a:ext cx="4191000" cy="3726508"/>
          </a:xfrm>
        </p:spPr>
      </p:pic>
    </p:spTree>
    <p:extLst>
      <p:ext uri="{BB962C8B-B14F-4D97-AF65-F5344CB8AC3E}">
        <p14:creationId xmlns:p14="http://schemas.microsoft.com/office/powerpoint/2010/main" val="42343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A Wid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rtlCol="0">
        <a:spAutoFit/>
      </a:bodyPr>
      <a:lstStyle>
        <a:defPPr>
          <a:buFontTx/>
          <a:buNone/>
          <a:defRPr sz="1200" dirty="0" smtClean="0"/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FAA Wide</Template>
  <TotalTime>2651</TotalTime>
  <Words>564</Words>
  <Application>Microsoft Office PowerPoint</Application>
  <PresentationFormat>On-screen Show (16:9)</PresentationFormat>
  <Paragraphs>118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FAA Wide</vt:lpstr>
      <vt:lpstr>VFP Update</vt:lpstr>
      <vt:lpstr>Introduction</vt:lpstr>
      <vt:lpstr>Introducing VFP 3.0</vt:lpstr>
      <vt:lpstr>VFP 3.0 Features</vt:lpstr>
      <vt:lpstr>VFP 3.0 Features</vt:lpstr>
      <vt:lpstr>VFP 3.0 Features</vt:lpstr>
      <vt:lpstr>New Power Supply</vt:lpstr>
      <vt:lpstr>New Power Supply</vt:lpstr>
      <vt:lpstr>VFP 3 Demonstration Test</vt:lpstr>
      <vt:lpstr>Propane vs Methane</vt:lpstr>
      <vt:lpstr>Flame Profile Comparison </vt:lpstr>
      <vt:lpstr>Propane vs Methane</vt:lpstr>
      <vt:lpstr>PowerPoint Presentation</vt:lpstr>
      <vt:lpstr>PIV Setup</vt:lpstr>
      <vt:lpstr>Mean Velocity Fields</vt:lpstr>
      <vt:lpstr>Streamlines</vt:lpstr>
      <vt:lpstr>Vertical Velocity Profiles*</vt:lpstr>
      <vt:lpstr>Visual Comparison</vt:lpstr>
      <vt:lpstr>Impingement Comparison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Ochs</dc:creator>
  <cp:lastModifiedBy>Robert Ochs</cp:lastModifiedBy>
  <cp:revision>44</cp:revision>
  <dcterms:created xsi:type="dcterms:W3CDTF">2006-08-16T00:00:00Z</dcterms:created>
  <dcterms:modified xsi:type="dcterms:W3CDTF">2017-06-06T19:30:18Z</dcterms:modified>
</cp:coreProperties>
</file>