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drawings/drawing4.xml" ContentType="application/vnd.openxmlformats-officedocument.drawingml.chartshapes+xml"/>
  <Override PartName="/ppt/charts/chart6.xml" ContentType="application/vnd.openxmlformats-officedocument.drawingml.chart+xml"/>
  <Override PartName="/ppt/theme/themeOverride6.xml" ContentType="application/vnd.openxmlformats-officedocument.themeOverride+xml"/>
  <Override PartName="/ppt/drawings/drawing5.xml" ContentType="application/vnd.openxmlformats-officedocument.drawingml.chartshapes+xml"/>
  <Override PartName="/ppt/charts/chart7.xml" ContentType="application/vnd.openxmlformats-officedocument.drawingml.chart+xml"/>
  <Override PartName="/ppt/theme/themeOverride7.xml" ContentType="application/vnd.openxmlformats-officedocument.themeOverride+xml"/>
  <Override PartName="/ppt/drawings/drawing6.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drawings/drawing7.xml" ContentType="application/vnd.openxmlformats-officedocument.drawingml.chartshapes+xml"/>
  <Override PartName="/ppt/charts/chart9.xml" ContentType="application/vnd.openxmlformats-officedocument.drawingml.chart+xml"/>
  <Override PartName="/ppt/theme/themeOverride9.xml" ContentType="application/vnd.openxmlformats-officedocument.themeOverride+xml"/>
  <Override PartName="/ppt/drawings/drawing8.xml" ContentType="application/vnd.openxmlformats-officedocument.drawingml.chartshapes+xml"/>
  <Override PartName="/ppt/charts/chart10.xml" ContentType="application/vnd.openxmlformats-officedocument.drawingml.chart+xml"/>
  <Override PartName="/ppt/theme/themeOverride10.xml" ContentType="application/vnd.openxmlformats-officedocument.themeOverride+xml"/>
  <Override PartName="/ppt/drawings/drawing9.xml" ContentType="application/vnd.openxmlformats-officedocument.drawingml.chartshapes+xml"/>
  <Override PartName="/ppt/charts/chart11.xml" ContentType="application/vnd.openxmlformats-officedocument.drawingml.chart+xml"/>
  <Override PartName="/ppt/theme/themeOverride11.xml" ContentType="application/vnd.openxmlformats-officedocument.themeOverride+xml"/>
  <Override PartName="/ppt/drawings/drawing10.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701" r:id="rId2"/>
  </p:sldMasterIdLst>
  <p:notesMasterIdLst>
    <p:notesMasterId r:id="rId50"/>
  </p:notesMasterIdLst>
  <p:handoutMasterIdLst>
    <p:handoutMasterId r:id="rId51"/>
  </p:handoutMasterIdLst>
  <p:sldIdLst>
    <p:sldId id="715" r:id="rId3"/>
    <p:sldId id="764" r:id="rId4"/>
    <p:sldId id="699" r:id="rId5"/>
    <p:sldId id="702" r:id="rId6"/>
    <p:sldId id="709" r:id="rId7"/>
    <p:sldId id="748" r:id="rId8"/>
    <p:sldId id="703" r:id="rId9"/>
    <p:sldId id="773" r:id="rId10"/>
    <p:sldId id="727" r:id="rId11"/>
    <p:sldId id="741" r:id="rId12"/>
    <p:sldId id="782" r:id="rId13"/>
    <p:sldId id="751" r:id="rId14"/>
    <p:sldId id="753" r:id="rId15"/>
    <p:sldId id="757" r:id="rId16"/>
    <p:sldId id="789" r:id="rId17"/>
    <p:sldId id="760" r:id="rId18"/>
    <p:sldId id="761" r:id="rId19"/>
    <p:sldId id="762" r:id="rId20"/>
    <p:sldId id="790" r:id="rId21"/>
    <p:sldId id="793" r:id="rId22"/>
    <p:sldId id="797" r:id="rId23"/>
    <p:sldId id="791" r:id="rId24"/>
    <p:sldId id="792" r:id="rId25"/>
    <p:sldId id="798" r:id="rId26"/>
    <p:sldId id="796" r:id="rId27"/>
    <p:sldId id="769" r:id="rId28"/>
    <p:sldId id="770" r:id="rId29"/>
    <p:sldId id="772" r:id="rId30"/>
    <p:sldId id="803" r:id="rId31"/>
    <p:sldId id="802" r:id="rId32"/>
    <p:sldId id="767" r:id="rId33"/>
    <p:sldId id="794" r:id="rId34"/>
    <p:sldId id="777" r:id="rId35"/>
    <p:sldId id="776" r:id="rId36"/>
    <p:sldId id="778" r:id="rId37"/>
    <p:sldId id="779" r:id="rId38"/>
    <p:sldId id="780" r:id="rId39"/>
    <p:sldId id="795" r:id="rId40"/>
    <p:sldId id="799" r:id="rId41"/>
    <p:sldId id="786" r:id="rId42"/>
    <p:sldId id="787" r:id="rId43"/>
    <p:sldId id="766" r:id="rId44"/>
    <p:sldId id="771" r:id="rId45"/>
    <p:sldId id="775" r:id="rId46"/>
    <p:sldId id="800" r:id="rId47"/>
    <p:sldId id="801" r:id="rId48"/>
    <p:sldId id="774" r:id="rId49"/>
  </p:sldIdLst>
  <p:sldSz cx="9144000" cy="6858000" type="screen4x3"/>
  <p:notesSz cx="7010400" cy="9296400"/>
  <p:defaultTextStyle>
    <a:defPPr>
      <a:defRPr lang="en-US"/>
    </a:defPPr>
    <a:lvl1pPr algn="l" rtl="0" fontAlgn="base">
      <a:spcBef>
        <a:spcPct val="50000"/>
      </a:spcBef>
      <a:spcAft>
        <a:spcPct val="0"/>
      </a:spcAft>
      <a:buChar char="•"/>
      <a:defRPr sz="1400" kern="1200">
        <a:solidFill>
          <a:schemeClr val="tx1"/>
        </a:solidFill>
        <a:latin typeface="Arial" charset="0"/>
        <a:ea typeface="+mn-ea"/>
        <a:cs typeface="+mn-cs"/>
      </a:defRPr>
    </a:lvl1pPr>
    <a:lvl2pPr marL="457200" algn="l" rtl="0" fontAlgn="base">
      <a:spcBef>
        <a:spcPct val="50000"/>
      </a:spcBef>
      <a:spcAft>
        <a:spcPct val="0"/>
      </a:spcAft>
      <a:buChar char="•"/>
      <a:defRPr sz="1400" kern="1200">
        <a:solidFill>
          <a:schemeClr val="tx1"/>
        </a:solidFill>
        <a:latin typeface="Arial" charset="0"/>
        <a:ea typeface="+mn-ea"/>
        <a:cs typeface="+mn-cs"/>
      </a:defRPr>
    </a:lvl2pPr>
    <a:lvl3pPr marL="914400" algn="l" rtl="0" fontAlgn="base">
      <a:spcBef>
        <a:spcPct val="50000"/>
      </a:spcBef>
      <a:spcAft>
        <a:spcPct val="0"/>
      </a:spcAft>
      <a:buChar char="•"/>
      <a:defRPr sz="1400" kern="1200">
        <a:solidFill>
          <a:schemeClr val="tx1"/>
        </a:solidFill>
        <a:latin typeface="Arial" charset="0"/>
        <a:ea typeface="+mn-ea"/>
        <a:cs typeface="+mn-cs"/>
      </a:defRPr>
    </a:lvl3pPr>
    <a:lvl4pPr marL="1371600" algn="l" rtl="0" fontAlgn="base">
      <a:spcBef>
        <a:spcPct val="50000"/>
      </a:spcBef>
      <a:spcAft>
        <a:spcPct val="0"/>
      </a:spcAft>
      <a:buChar char="•"/>
      <a:defRPr sz="1400" kern="1200">
        <a:solidFill>
          <a:schemeClr val="tx1"/>
        </a:solidFill>
        <a:latin typeface="Arial" charset="0"/>
        <a:ea typeface="+mn-ea"/>
        <a:cs typeface="+mn-cs"/>
      </a:defRPr>
    </a:lvl4pPr>
    <a:lvl5pPr marL="1828800" algn="l" rtl="0" fontAlgn="base">
      <a:spcBef>
        <a:spcPct val="50000"/>
      </a:spcBef>
      <a:spcAft>
        <a:spcPct val="0"/>
      </a:spcAft>
      <a:buChar char="•"/>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66FF33"/>
    <a:srgbClr val="00CC00"/>
    <a:srgbClr val="F78609"/>
    <a:srgbClr val="E88F18"/>
    <a:srgbClr val="FCC8D1"/>
    <a:srgbClr val="00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46" autoAdjust="0"/>
    <p:restoredTop sz="96691" autoAdjust="0"/>
  </p:normalViewPr>
  <p:slideViewPr>
    <p:cSldViewPr snapToGrid="0">
      <p:cViewPr>
        <p:scale>
          <a:sx n="90" d="100"/>
          <a:sy n="90" d="100"/>
        </p:scale>
        <p:origin x="-1158" y="-282"/>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2" d="100"/>
          <a:sy n="82" d="100"/>
        </p:scale>
        <p:origin x="-2064" y="-10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Melt Time of Samples Coated with Non-FR Epoxy/Film</a:t>
            </a:r>
          </a:p>
        </c:rich>
      </c:tx>
      <c:layout/>
      <c:overlay val="0"/>
    </c:title>
    <c:autoTitleDeleted val="0"/>
    <c:plotArea>
      <c:layout/>
      <c:barChart>
        <c:barDir val="col"/>
        <c:grouping val="clustered"/>
        <c:varyColors val="0"/>
        <c:ser>
          <c:idx val="0"/>
          <c:order val="0"/>
          <c:tx>
            <c:strRef>
              <c:f>Sheet2!$L$1</c:f>
              <c:strCache>
                <c:ptCount val="1"/>
                <c:pt idx="0">
                  <c:v>Melt (Seconds)</c:v>
                </c:pt>
              </c:strCache>
            </c:strRef>
          </c:tx>
          <c:spPr>
            <a:solidFill>
              <a:srgbClr val="FF9900"/>
            </a:solidFill>
          </c:spPr>
          <c:invertIfNegative val="0"/>
          <c:dPt>
            <c:idx val="0"/>
            <c:invertIfNegative val="0"/>
            <c:bubble3D val="0"/>
            <c:spPr>
              <a:solidFill>
                <a:srgbClr val="FF9900"/>
              </a:solidFill>
              <a:ln w="50800">
                <a:solidFill>
                  <a:srgbClr val="00FF00"/>
                </a:solidFill>
              </a:ln>
            </c:spPr>
          </c:dPt>
          <c:cat>
            <c:strRef>
              <c:f>Sheet2!$D$2:$D$12</c:f>
              <c:strCache>
                <c:ptCount val="11"/>
                <c:pt idx="0">
                  <c:v>EL-43</c:v>
                </c:pt>
                <c:pt idx="1">
                  <c:v>EL-43</c:v>
                </c:pt>
                <c:pt idx="2">
                  <c:v>EL-43</c:v>
                </c:pt>
                <c:pt idx="3">
                  <c:v>EL-43</c:v>
                </c:pt>
                <c:pt idx="4">
                  <c:v>EL-43</c:v>
                </c:pt>
                <c:pt idx="5">
                  <c:v>EL-43</c:v>
                </c:pt>
                <c:pt idx="6">
                  <c:v>EL-43</c:v>
                </c:pt>
                <c:pt idx="7">
                  <c:v>EL-43</c:v>
                </c:pt>
                <c:pt idx="8">
                  <c:v>EL-43</c:v>
                </c:pt>
                <c:pt idx="9">
                  <c:v>EL-43</c:v>
                </c:pt>
                <c:pt idx="10">
                  <c:v>EL-43</c:v>
                </c:pt>
              </c:strCache>
            </c:strRef>
          </c:cat>
          <c:val>
            <c:numRef>
              <c:f>Sheet2!$L$2:$L$12</c:f>
              <c:numCache>
                <c:formatCode>General</c:formatCode>
                <c:ptCount val="11"/>
                <c:pt idx="0">
                  <c:v>140</c:v>
                </c:pt>
                <c:pt idx="1">
                  <c:v>99</c:v>
                </c:pt>
                <c:pt idx="2">
                  <c:v>107</c:v>
                </c:pt>
                <c:pt idx="3">
                  <c:v>117</c:v>
                </c:pt>
                <c:pt idx="4">
                  <c:v>110</c:v>
                </c:pt>
                <c:pt idx="5">
                  <c:v>107</c:v>
                </c:pt>
                <c:pt idx="6">
                  <c:v>121</c:v>
                </c:pt>
                <c:pt idx="7">
                  <c:v>120</c:v>
                </c:pt>
                <c:pt idx="8">
                  <c:v>115</c:v>
                </c:pt>
                <c:pt idx="9">
                  <c:v>108</c:v>
                </c:pt>
                <c:pt idx="10">
                  <c:v>115</c:v>
                </c:pt>
              </c:numCache>
            </c:numRef>
          </c:val>
        </c:ser>
        <c:dLbls>
          <c:showLegendKey val="0"/>
          <c:showVal val="0"/>
          <c:showCatName val="0"/>
          <c:showSerName val="0"/>
          <c:showPercent val="0"/>
          <c:showBubbleSize val="0"/>
        </c:dLbls>
        <c:gapWidth val="150"/>
        <c:axId val="63988864"/>
        <c:axId val="63990784"/>
      </c:barChart>
      <c:catAx>
        <c:axId val="63988864"/>
        <c:scaling>
          <c:orientation val="minMax"/>
        </c:scaling>
        <c:delete val="0"/>
        <c:axPos val="b"/>
        <c:numFmt formatCode="General" sourceLinked="1"/>
        <c:majorTickMark val="out"/>
        <c:minorTickMark val="none"/>
        <c:tickLblPos val="nextTo"/>
        <c:txPr>
          <a:bodyPr/>
          <a:lstStyle/>
          <a:p>
            <a:pPr>
              <a:defRPr sz="1200"/>
            </a:pPr>
            <a:endParaRPr lang="en-US"/>
          </a:p>
        </c:txPr>
        <c:crossAx val="63990784"/>
        <c:crosses val="autoZero"/>
        <c:auto val="1"/>
        <c:lblAlgn val="ctr"/>
        <c:lblOffset val="100"/>
        <c:noMultiLvlLbl val="0"/>
      </c:catAx>
      <c:valAx>
        <c:axId val="63990784"/>
        <c:scaling>
          <c:orientation val="minMax"/>
          <c:max val="240"/>
        </c:scaling>
        <c:delete val="0"/>
        <c:axPos val="l"/>
        <c:majorGridlines/>
        <c:title>
          <c:tx>
            <c:rich>
              <a:bodyPr rot="-5400000" vert="horz"/>
              <a:lstStyle/>
              <a:p>
                <a:pPr>
                  <a:defRPr sz="1200"/>
                </a:pPr>
                <a:r>
                  <a:rPr lang="en-US" sz="1200"/>
                  <a:t>Time (Seconds)</a:t>
                </a:r>
              </a:p>
            </c:rich>
          </c:tx>
          <c:layout>
            <c:manualLayout>
              <c:xMode val="edge"/>
              <c:yMode val="edge"/>
              <c:x val="5.8594916960160301E-3"/>
              <c:y val="0.43221121154931175"/>
            </c:manualLayout>
          </c:layout>
          <c:overlay val="0"/>
        </c:title>
        <c:numFmt formatCode="General" sourceLinked="1"/>
        <c:majorTickMark val="out"/>
        <c:minorTickMark val="none"/>
        <c:tickLblPos val="nextTo"/>
        <c:txPr>
          <a:bodyPr/>
          <a:lstStyle/>
          <a:p>
            <a:pPr>
              <a:defRPr sz="1200"/>
            </a:pPr>
            <a:endParaRPr lang="en-US"/>
          </a:p>
        </c:txPr>
        <c:crossAx val="63988864"/>
        <c:crosses val="autoZero"/>
        <c:crossBetween val="between"/>
        <c:majorUnit val="60"/>
      </c:valAx>
    </c:plotArea>
    <c:plotVisOnly val="1"/>
    <c:dispBlanksAs val="gap"/>
    <c:showDLblsOverMax val="0"/>
  </c:chart>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latin typeface="Arial" panose="020B0604020202020204" pitchFamily="34" charset="0"/>
                <a:cs typeface="Arial" panose="020B0604020202020204" pitchFamily="34" charset="0"/>
              </a:defRPr>
            </a:pPr>
            <a:r>
              <a:rPr lang="en-US" sz="1600">
                <a:latin typeface="Arial" panose="020B0604020202020204" pitchFamily="34" charset="0"/>
                <a:cs typeface="Arial" panose="020B0604020202020204" pitchFamily="34" charset="0"/>
              </a:rPr>
              <a:t>Round</a:t>
            </a:r>
            <a:r>
              <a:rPr lang="en-US" sz="1600" baseline="0">
                <a:latin typeface="Arial" panose="020B0604020202020204" pitchFamily="34" charset="0"/>
                <a:cs typeface="Arial" panose="020B0604020202020204" pitchFamily="34" charset="0"/>
              </a:rPr>
              <a:t> Robin III U</a:t>
            </a:r>
            <a:r>
              <a:rPr lang="en-US" sz="1600">
                <a:latin typeface="Arial" panose="020B0604020202020204" pitchFamily="34" charset="0"/>
                <a:cs typeface="Arial" panose="020B0604020202020204" pitchFamily="34" charset="0"/>
              </a:rPr>
              <a:t>sing</a:t>
            </a:r>
            <a:r>
              <a:rPr lang="en-US" sz="1600" baseline="0">
                <a:latin typeface="Arial" panose="020B0604020202020204" pitchFamily="34" charset="0"/>
                <a:cs typeface="Arial" panose="020B0604020202020204" pitchFamily="34" charset="0"/>
              </a:rPr>
              <a:t> EL43 Samples</a:t>
            </a:r>
            <a:endParaRPr lang="en-US" sz="1600">
              <a:latin typeface="Arial" panose="020B0604020202020204" pitchFamily="34" charset="0"/>
              <a:cs typeface="Arial" panose="020B0604020202020204" pitchFamily="34" charset="0"/>
            </a:endParaRPr>
          </a:p>
        </c:rich>
      </c:tx>
      <c:layout/>
      <c:overlay val="0"/>
    </c:title>
    <c:autoTitleDeleted val="0"/>
    <c:plotArea>
      <c:layout>
        <c:manualLayout>
          <c:layoutTarget val="inner"/>
          <c:xMode val="edge"/>
          <c:yMode val="edge"/>
          <c:x val="6.32632478147441E-2"/>
          <c:y val="7.8975657571252925E-2"/>
          <c:w val="0.8618824378345995"/>
          <c:h val="0.86911102333104973"/>
        </c:manualLayout>
      </c:layout>
      <c:barChart>
        <c:barDir val="col"/>
        <c:grouping val="clustered"/>
        <c:varyColors val="0"/>
        <c:ser>
          <c:idx val="0"/>
          <c:order val="0"/>
          <c:tx>
            <c:strRef>
              <c:f>'Roundrobin III'!$R$1</c:f>
              <c:strCache>
                <c:ptCount val="1"/>
                <c:pt idx="0">
                  <c:v>Weight Loss (%)</c:v>
                </c:pt>
              </c:strCache>
            </c:strRef>
          </c:tx>
          <c:spPr>
            <a:solidFill>
              <a:srgbClr val="00FF00"/>
            </a:solidFill>
          </c:spPr>
          <c:invertIfNegative val="0"/>
          <c:val>
            <c:numRef>
              <c:f>('Roundrobin III'!$R$2:$R$21,'Roundrobin III'!$R$31:$R$51,'Roundrobin III'!$R$61:$R$81,'Roundrobin III'!$R$91:$R$111)</c:f>
              <c:numCache>
                <c:formatCode>0.0</c:formatCode>
                <c:ptCount val="83"/>
                <c:pt idx="0">
                  <c:v>5.1383399209486207</c:v>
                </c:pt>
                <c:pt idx="1">
                  <c:v>0</c:v>
                </c:pt>
                <c:pt idx="2">
                  <c:v>0.39525691699604776</c:v>
                </c:pt>
                <c:pt idx="3">
                  <c:v>0</c:v>
                </c:pt>
                <c:pt idx="4">
                  <c:v>0</c:v>
                </c:pt>
                <c:pt idx="5">
                  <c:v>0</c:v>
                </c:pt>
                <c:pt idx="6">
                  <c:v>0</c:v>
                </c:pt>
                <c:pt idx="7">
                  <c:v>2.3622047244094508</c:v>
                </c:pt>
                <c:pt idx="8">
                  <c:v>0.79051383399209552</c:v>
                </c:pt>
                <c:pt idx="9">
                  <c:v>1.2000000000000011</c:v>
                </c:pt>
                <c:pt idx="10">
                  <c:v>2.7667984189723343</c:v>
                </c:pt>
                <c:pt idx="11">
                  <c:v>3.1496062992126013</c:v>
                </c:pt>
                <c:pt idx="12">
                  <c:v>0</c:v>
                </c:pt>
                <c:pt idx="13">
                  <c:v>0.78740157480315032</c:v>
                </c:pt>
                <c:pt idx="14">
                  <c:v>7.9051383399209554</c:v>
                </c:pt>
                <c:pt idx="15">
                  <c:v>1.581027667984191</c:v>
                </c:pt>
                <c:pt idx="16">
                  <c:v>2.3715415019762864</c:v>
                </c:pt>
                <c:pt idx="17">
                  <c:v>6.2745098039215739</c:v>
                </c:pt>
                <c:pt idx="18">
                  <c:v>5.5118110236220517</c:v>
                </c:pt>
                <c:pt idx="19">
                  <c:v>0.40000000000000036</c:v>
                </c:pt>
                <c:pt idx="20">
                  <c:v>0</c:v>
                </c:pt>
                <c:pt idx="21">
                  <c:v>0.39408866995073932</c:v>
                </c:pt>
                <c:pt idx="22">
                  <c:v>14.228855721393039</c:v>
                </c:pt>
                <c:pt idx="23">
                  <c:v>13.969849246231144</c:v>
                </c:pt>
                <c:pt idx="24">
                  <c:v>0.92879256965944357</c:v>
                </c:pt>
                <c:pt idx="25">
                  <c:v>1.5701668302256913</c:v>
                </c:pt>
                <c:pt idx="26">
                  <c:v>5.998033431661745</c:v>
                </c:pt>
                <c:pt idx="27">
                  <c:v>7.8172588832487264</c:v>
                </c:pt>
                <c:pt idx="28">
                  <c:v>7.6846307385229506</c:v>
                </c:pt>
                <c:pt idx="29">
                  <c:v>8.7771203155818505</c:v>
                </c:pt>
                <c:pt idx="30">
                  <c:v>1.7769002961500402</c:v>
                </c:pt>
                <c:pt idx="31">
                  <c:v>13.426853707414828</c:v>
                </c:pt>
                <c:pt idx="32">
                  <c:v>14.313919052319823</c:v>
                </c:pt>
                <c:pt idx="33">
                  <c:v>12.170385395537513</c:v>
                </c:pt>
                <c:pt idx="34">
                  <c:v>5.489021956087818</c:v>
                </c:pt>
                <c:pt idx="35">
                  <c:v>10.462776659959767</c:v>
                </c:pt>
                <c:pt idx="36">
                  <c:v>5.6772908366533805</c:v>
                </c:pt>
                <c:pt idx="37">
                  <c:v>1.1834319526627228</c:v>
                </c:pt>
                <c:pt idx="38">
                  <c:v>0.49800796812747944</c:v>
                </c:pt>
                <c:pt idx="39">
                  <c:v>1.2012012012012023</c:v>
                </c:pt>
                <c:pt idx="40">
                  <c:v>2.0080321285140581</c:v>
                </c:pt>
                <c:pt idx="41">
                  <c:v>0</c:v>
                </c:pt>
                <c:pt idx="42">
                  <c:v>0.40000000000000036</c:v>
                </c:pt>
                <c:pt idx="43">
                  <c:v>0.40000000000000036</c:v>
                </c:pt>
                <c:pt idx="44">
                  <c:v>0.40000000000000036</c:v>
                </c:pt>
                <c:pt idx="45">
                  <c:v>0.40000000000000036</c:v>
                </c:pt>
                <c:pt idx="46">
                  <c:v>0.40000000000000036</c:v>
                </c:pt>
                <c:pt idx="47">
                  <c:v>0.40000000000000036</c:v>
                </c:pt>
                <c:pt idx="48">
                  <c:v>0.40000000000000036</c:v>
                </c:pt>
                <c:pt idx="49">
                  <c:v>0.40000000000000036</c:v>
                </c:pt>
                <c:pt idx="50">
                  <c:v>0.40000000000000036</c:v>
                </c:pt>
                <c:pt idx="51">
                  <c:v>0.40000000000000036</c:v>
                </c:pt>
                <c:pt idx="52">
                  <c:v>0.40000000000000036</c:v>
                </c:pt>
                <c:pt idx="53">
                  <c:v>0.40000000000000036</c:v>
                </c:pt>
                <c:pt idx="54">
                  <c:v>0.40000000000000036</c:v>
                </c:pt>
                <c:pt idx="55">
                  <c:v>0.40000000000000036</c:v>
                </c:pt>
                <c:pt idx="56">
                  <c:v>0.40000000000000036</c:v>
                </c:pt>
                <c:pt idx="57">
                  <c:v>0.40000000000000036</c:v>
                </c:pt>
                <c:pt idx="58">
                  <c:v>0.40000000000000036</c:v>
                </c:pt>
                <c:pt idx="59">
                  <c:v>0.40000000000000036</c:v>
                </c:pt>
                <c:pt idx="60">
                  <c:v>0.40000000000000036</c:v>
                </c:pt>
                <c:pt idx="61">
                  <c:v>0.40000000000000036</c:v>
                </c:pt>
                <c:pt idx="62">
                  <c:v>0</c:v>
                </c:pt>
                <c:pt idx="63">
                  <c:v>6.6000000000000059</c:v>
                </c:pt>
                <c:pt idx="64">
                  <c:v>1.9719976336026224E-2</c:v>
                </c:pt>
                <c:pt idx="65">
                  <c:v>0.80971659919028416</c:v>
                </c:pt>
                <c:pt idx="66">
                  <c:v>0.1980198019801982</c:v>
                </c:pt>
                <c:pt idx="67">
                  <c:v>1.5779092702169639</c:v>
                </c:pt>
                <c:pt idx="68">
                  <c:v>1.2789768185451562</c:v>
                </c:pt>
                <c:pt idx="69">
                  <c:v>0.80000000000000071</c:v>
                </c:pt>
                <c:pt idx="70">
                  <c:v>1.0040160642570291</c:v>
                </c:pt>
                <c:pt idx="71">
                  <c:v>0.78585461689587488</c:v>
                </c:pt>
                <c:pt idx="72">
                  <c:v>0</c:v>
                </c:pt>
                <c:pt idx="73">
                  <c:v>0.19880715705765428</c:v>
                </c:pt>
                <c:pt idx="74">
                  <c:v>0</c:v>
                </c:pt>
                <c:pt idx="75">
                  <c:v>0</c:v>
                </c:pt>
                <c:pt idx="76">
                  <c:v>2.1588433353139274</c:v>
                </c:pt>
                <c:pt idx="77">
                  <c:v>0</c:v>
                </c:pt>
                <c:pt idx="78">
                  <c:v>2.0000000000000018</c:v>
                </c:pt>
                <c:pt idx="79">
                  <c:v>0.78895463510848196</c:v>
                </c:pt>
                <c:pt idx="80">
                  <c:v>0</c:v>
                </c:pt>
                <c:pt idx="81">
                  <c:v>0</c:v>
                </c:pt>
                <c:pt idx="82">
                  <c:v>2.188917373299152</c:v>
                </c:pt>
              </c:numCache>
            </c:numRef>
          </c:val>
        </c:ser>
        <c:dLbls>
          <c:showLegendKey val="0"/>
          <c:showVal val="0"/>
          <c:showCatName val="0"/>
          <c:showSerName val="0"/>
          <c:showPercent val="0"/>
          <c:showBubbleSize val="0"/>
        </c:dLbls>
        <c:gapWidth val="150"/>
        <c:axId val="62410112"/>
        <c:axId val="62420096"/>
      </c:barChart>
      <c:catAx>
        <c:axId val="62410112"/>
        <c:scaling>
          <c:orientation val="minMax"/>
        </c:scaling>
        <c:delete val="1"/>
        <c:axPos val="b"/>
        <c:majorTickMark val="out"/>
        <c:minorTickMark val="none"/>
        <c:tickLblPos val="nextTo"/>
        <c:crossAx val="62420096"/>
        <c:crosses val="autoZero"/>
        <c:auto val="1"/>
        <c:lblAlgn val="ctr"/>
        <c:lblOffset val="100"/>
        <c:noMultiLvlLbl val="0"/>
      </c:catAx>
      <c:valAx>
        <c:axId val="62420096"/>
        <c:scaling>
          <c:orientation val="minMax"/>
          <c:max val="24"/>
        </c:scaling>
        <c:delete val="0"/>
        <c:axPos val="l"/>
        <c:majorGridlines/>
        <c:numFmt formatCode="0" sourceLinked="0"/>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en-US"/>
          </a:p>
        </c:txPr>
        <c:crossAx val="62410112"/>
        <c:crosses val="autoZero"/>
        <c:crossBetween val="between"/>
        <c:majorUnit val="4"/>
      </c:valAx>
    </c:plotArea>
    <c:legend>
      <c:legendPos val="r"/>
      <c:layout>
        <c:manualLayout>
          <c:xMode val="edge"/>
          <c:yMode val="edge"/>
          <c:x val="0.59554927774844202"/>
          <c:y val="0.23354107947848465"/>
          <c:w val="0.15542232517087684"/>
          <c:h val="3.8929185025739277E-2"/>
        </c:manualLayout>
      </c:layout>
      <c:overlay val="0"/>
      <c:spPr>
        <a:solidFill>
          <a:schemeClr val="bg1"/>
        </a:solidFill>
        <a:ln>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Average Weight Loss of 20 Samples</a:t>
            </a:r>
          </a:p>
        </c:rich>
      </c:tx>
      <c:layout/>
      <c:overlay val="1"/>
    </c:title>
    <c:autoTitleDeleted val="0"/>
    <c:plotArea>
      <c:layout>
        <c:manualLayout>
          <c:layoutTarget val="inner"/>
          <c:xMode val="edge"/>
          <c:yMode val="edge"/>
          <c:x val="5.6516066195646579E-2"/>
          <c:y val="6.6853103883886059E-2"/>
          <c:w val="0.88917244368717041"/>
          <c:h val="0.88255314033169419"/>
        </c:manualLayout>
      </c:layout>
      <c:barChart>
        <c:barDir val="col"/>
        <c:grouping val="clustered"/>
        <c:varyColors val="0"/>
        <c:ser>
          <c:idx val="0"/>
          <c:order val="0"/>
          <c:tx>
            <c:strRef>
              <c:f>'Roundrobin III'!$O$146</c:f>
              <c:strCache>
                <c:ptCount val="1"/>
                <c:pt idx="0">
                  <c:v>Average Weight Loss, Including Zeros</c:v>
                </c:pt>
              </c:strCache>
            </c:strRef>
          </c:tx>
          <c:spPr>
            <a:solidFill>
              <a:srgbClr val="00FF00"/>
            </a:solidFill>
          </c:spPr>
          <c:invertIfNegative val="0"/>
          <c:val>
            <c:numRef>
              <c:f>'Roundrobin III'!$P$146:$S$146</c:f>
              <c:numCache>
                <c:formatCode>0.000</c:formatCode>
                <c:ptCount val="4"/>
                <c:pt idx="0">
                  <c:v>2.031707501337968</c:v>
                </c:pt>
                <c:pt idx="1">
                  <c:v>6.4788308780551969</c:v>
                </c:pt>
                <c:pt idx="2">
                  <c:v>1.0000000000000002E-2</c:v>
                </c:pt>
                <c:pt idx="3" formatCode="General">
                  <c:v>1.0204867824100379</c:v>
                </c:pt>
              </c:numCache>
            </c:numRef>
          </c:val>
        </c:ser>
        <c:ser>
          <c:idx val="1"/>
          <c:order val="1"/>
          <c:tx>
            <c:strRef>
              <c:f>'Roundrobin III'!$O$147</c:f>
              <c:strCache>
                <c:ptCount val="1"/>
                <c:pt idx="0">
                  <c:v>Average Weight Loss, Excluding Zeros</c:v>
                </c:pt>
              </c:strCache>
            </c:strRef>
          </c:tx>
          <c:spPr>
            <a:pattFill prst="wdUpDiag">
              <a:fgClr>
                <a:srgbClr val="00FF00"/>
              </a:fgClr>
              <a:bgClr>
                <a:schemeClr val="bg1"/>
              </a:bgClr>
            </a:pattFill>
          </c:spPr>
          <c:invertIfNegative val="0"/>
          <c:val>
            <c:numRef>
              <c:f>'Roundrobin III'!$P$147:$S$147</c:f>
              <c:numCache>
                <c:formatCode>General</c:formatCode>
                <c:ptCount val="4"/>
                <c:pt idx="0">
                  <c:v>2.9024392876256684</c:v>
                </c:pt>
                <c:pt idx="1">
                  <c:v>6.4788308780551969</c:v>
                </c:pt>
                <c:pt idx="2">
                  <c:v>1.0000000000000002E-2</c:v>
                </c:pt>
                <c:pt idx="3">
                  <c:v>1.4578382605857685</c:v>
                </c:pt>
              </c:numCache>
            </c:numRef>
          </c:val>
        </c:ser>
        <c:dLbls>
          <c:showLegendKey val="0"/>
          <c:showVal val="0"/>
          <c:showCatName val="0"/>
          <c:showSerName val="0"/>
          <c:showPercent val="0"/>
          <c:showBubbleSize val="0"/>
        </c:dLbls>
        <c:gapWidth val="150"/>
        <c:axId val="62542208"/>
        <c:axId val="62543744"/>
      </c:barChart>
      <c:catAx>
        <c:axId val="62542208"/>
        <c:scaling>
          <c:orientation val="minMax"/>
        </c:scaling>
        <c:delete val="1"/>
        <c:axPos val="b"/>
        <c:majorTickMark val="out"/>
        <c:minorTickMark val="none"/>
        <c:tickLblPos val="nextTo"/>
        <c:crossAx val="62543744"/>
        <c:crosses val="autoZero"/>
        <c:auto val="1"/>
        <c:lblAlgn val="ctr"/>
        <c:lblOffset val="100"/>
        <c:noMultiLvlLbl val="0"/>
      </c:catAx>
      <c:valAx>
        <c:axId val="62543744"/>
        <c:scaling>
          <c:orientation val="minMax"/>
          <c:max val="10"/>
        </c:scaling>
        <c:delete val="0"/>
        <c:axPos val="l"/>
        <c:majorGridlines/>
        <c:numFmt formatCode="0.0" sourceLinked="0"/>
        <c:majorTickMark val="out"/>
        <c:minorTickMark val="none"/>
        <c:tickLblPos val="nextTo"/>
        <c:txPr>
          <a:bodyPr/>
          <a:lstStyle/>
          <a:p>
            <a:pPr>
              <a:defRPr sz="1200"/>
            </a:pPr>
            <a:endParaRPr lang="en-US"/>
          </a:p>
        </c:txPr>
        <c:crossAx val="62542208"/>
        <c:crosses val="autoZero"/>
        <c:crossBetween val="between"/>
      </c:valAx>
    </c:plotArea>
    <c:legend>
      <c:legendPos val="r"/>
      <c:layout>
        <c:manualLayout>
          <c:xMode val="edge"/>
          <c:yMode val="edge"/>
          <c:x val="0.32897700887712994"/>
          <c:y val="0.13141995062689596"/>
          <c:w val="0.31557187768996681"/>
          <c:h val="9.3595979674303373E-2"/>
        </c:manualLayout>
      </c:layout>
      <c:overlay val="0"/>
      <c:spPr>
        <a:solidFill>
          <a:schemeClr val="bg1"/>
        </a:solidFill>
        <a:ln>
          <a:solidFill>
            <a:schemeClr val="tx1"/>
          </a:solidFill>
        </a:ln>
      </c:spPr>
      <c:txPr>
        <a:bodyPr/>
        <a:lstStyle/>
        <a:p>
          <a:pPr>
            <a:defRPr sz="1200"/>
          </a:pPr>
          <a:endParaRPr lang="en-US"/>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Results of Samples Coated with Non-FR Epoxy/Films</a:t>
            </a:r>
          </a:p>
        </c:rich>
      </c:tx>
      <c:layout/>
      <c:overlay val="0"/>
    </c:title>
    <c:autoTitleDeleted val="0"/>
    <c:plotArea>
      <c:layout>
        <c:manualLayout>
          <c:layoutTarget val="inner"/>
          <c:xMode val="edge"/>
          <c:yMode val="edge"/>
          <c:x val="7.7617502993761953E-2"/>
          <c:y val="6.2813948887832982E-2"/>
          <c:w val="0.9048991809860879"/>
          <c:h val="0.88659229532774719"/>
        </c:manualLayout>
      </c:layout>
      <c:barChart>
        <c:barDir val="col"/>
        <c:grouping val="clustered"/>
        <c:varyColors val="0"/>
        <c:ser>
          <c:idx val="0"/>
          <c:order val="0"/>
          <c:tx>
            <c:strRef>
              <c:f>Sheet2!$L$1</c:f>
              <c:strCache>
                <c:ptCount val="1"/>
                <c:pt idx="0">
                  <c:v>Melt (Seconds)</c:v>
                </c:pt>
              </c:strCache>
            </c:strRef>
          </c:tx>
          <c:spPr>
            <a:solidFill>
              <a:srgbClr val="FF9900"/>
            </a:solidFill>
          </c:spPr>
          <c:invertIfNegative val="0"/>
          <c:dPt>
            <c:idx val="0"/>
            <c:invertIfNegative val="0"/>
            <c:bubble3D val="0"/>
            <c:spPr>
              <a:solidFill>
                <a:srgbClr val="FF9900"/>
              </a:solidFill>
              <a:ln w="50800">
                <a:solidFill>
                  <a:srgbClr val="00FF00"/>
                </a:solidFill>
              </a:ln>
            </c:spPr>
          </c:dPt>
          <c:cat>
            <c:strRef>
              <c:f>Sheet2!$D$2:$D$13</c:f>
              <c:strCache>
                <c:ptCount val="11"/>
                <c:pt idx="0">
                  <c:v>EL-43</c:v>
                </c:pt>
                <c:pt idx="1">
                  <c:v>EL-43</c:v>
                </c:pt>
                <c:pt idx="2">
                  <c:v>EL-43</c:v>
                </c:pt>
                <c:pt idx="3">
                  <c:v>EL-43</c:v>
                </c:pt>
                <c:pt idx="4">
                  <c:v>EL-43</c:v>
                </c:pt>
                <c:pt idx="5">
                  <c:v>EL-43</c:v>
                </c:pt>
                <c:pt idx="6">
                  <c:v>EL-43</c:v>
                </c:pt>
                <c:pt idx="7">
                  <c:v>EL-43</c:v>
                </c:pt>
                <c:pt idx="8">
                  <c:v>EL-43</c:v>
                </c:pt>
                <c:pt idx="9">
                  <c:v>EL-43</c:v>
                </c:pt>
                <c:pt idx="10">
                  <c:v>EL-43</c:v>
                </c:pt>
              </c:strCache>
            </c:strRef>
          </c:cat>
          <c:val>
            <c:numRef>
              <c:f>Sheet2!$L$2:$L$13</c:f>
              <c:numCache>
                <c:formatCode>General</c:formatCode>
                <c:ptCount val="12"/>
                <c:pt idx="0">
                  <c:v>140</c:v>
                </c:pt>
                <c:pt idx="1">
                  <c:v>99</c:v>
                </c:pt>
                <c:pt idx="2">
                  <c:v>107</c:v>
                </c:pt>
                <c:pt idx="3">
                  <c:v>117</c:v>
                </c:pt>
                <c:pt idx="4">
                  <c:v>110</c:v>
                </c:pt>
                <c:pt idx="5">
                  <c:v>107</c:v>
                </c:pt>
                <c:pt idx="6">
                  <c:v>121</c:v>
                </c:pt>
                <c:pt idx="7">
                  <c:v>120</c:v>
                </c:pt>
                <c:pt idx="8">
                  <c:v>115</c:v>
                </c:pt>
                <c:pt idx="9">
                  <c:v>108</c:v>
                </c:pt>
                <c:pt idx="10">
                  <c:v>115</c:v>
                </c:pt>
              </c:numCache>
            </c:numRef>
          </c:val>
        </c:ser>
        <c:ser>
          <c:idx val="1"/>
          <c:order val="1"/>
          <c:tx>
            <c:strRef>
              <c:f>Sheet2!$N$1</c:f>
              <c:strCache>
                <c:ptCount val="1"/>
                <c:pt idx="0">
                  <c:v>Bar Begins to Burn (Seconds)</c:v>
                </c:pt>
              </c:strCache>
            </c:strRef>
          </c:tx>
          <c:spPr>
            <a:solidFill>
              <a:srgbClr val="00FFFF"/>
            </a:solidFill>
          </c:spPr>
          <c:invertIfNegative val="0"/>
          <c:cat>
            <c:strRef>
              <c:f>Sheet2!$D$2:$D$13</c:f>
              <c:strCache>
                <c:ptCount val="11"/>
                <c:pt idx="0">
                  <c:v>EL-43</c:v>
                </c:pt>
                <c:pt idx="1">
                  <c:v>EL-43</c:v>
                </c:pt>
                <c:pt idx="2">
                  <c:v>EL-43</c:v>
                </c:pt>
                <c:pt idx="3">
                  <c:v>EL-43</c:v>
                </c:pt>
                <c:pt idx="4">
                  <c:v>EL-43</c:v>
                </c:pt>
                <c:pt idx="5">
                  <c:v>EL-43</c:v>
                </c:pt>
                <c:pt idx="6">
                  <c:v>EL-43</c:v>
                </c:pt>
                <c:pt idx="7">
                  <c:v>EL-43</c:v>
                </c:pt>
                <c:pt idx="8">
                  <c:v>EL-43</c:v>
                </c:pt>
                <c:pt idx="9">
                  <c:v>EL-43</c:v>
                </c:pt>
                <c:pt idx="10">
                  <c:v>EL-43</c:v>
                </c:pt>
              </c:strCache>
            </c:strRef>
          </c:cat>
          <c:val>
            <c:numRef>
              <c:f>Sheet2!$N$2:$N$13</c:f>
              <c:numCache>
                <c:formatCode>General</c:formatCode>
                <c:ptCount val="12"/>
                <c:pt idx="0">
                  <c:v>140</c:v>
                </c:pt>
                <c:pt idx="1">
                  <c:v>146</c:v>
                </c:pt>
                <c:pt idx="2">
                  <c:v>186</c:v>
                </c:pt>
                <c:pt idx="3">
                  <c:v>0</c:v>
                </c:pt>
                <c:pt idx="4">
                  <c:v>0</c:v>
                </c:pt>
                <c:pt idx="5">
                  <c:v>107</c:v>
                </c:pt>
                <c:pt idx="6">
                  <c:v>217</c:v>
                </c:pt>
                <c:pt idx="7">
                  <c:v>253</c:v>
                </c:pt>
                <c:pt idx="8">
                  <c:v>115</c:v>
                </c:pt>
                <c:pt idx="9">
                  <c:v>156</c:v>
                </c:pt>
                <c:pt idx="10">
                  <c:v>122</c:v>
                </c:pt>
              </c:numCache>
            </c:numRef>
          </c:val>
        </c:ser>
        <c:ser>
          <c:idx val="2"/>
          <c:order val="2"/>
          <c:tx>
            <c:strRef>
              <c:f>Sheet2!$Q$1</c:f>
              <c:strCache>
                <c:ptCount val="1"/>
                <c:pt idx="0">
                  <c:v>Bar Out (Seconds)</c:v>
                </c:pt>
              </c:strCache>
            </c:strRef>
          </c:tx>
          <c:spPr>
            <a:solidFill>
              <a:srgbClr val="0000FF"/>
            </a:solidFill>
          </c:spPr>
          <c:invertIfNegative val="0"/>
          <c:cat>
            <c:strRef>
              <c:f>Sheet2!$D$2:$D$13</c:f>
              <c:strCache>
                <c:ptCount val="11"/>
                <c:pt idx="0">
                  <c:v>EL-43</c:v>
                </c:pt>
                <c:pt idx="1">
                  <c:v>EL-43</c:v>
                </c:pt>
                <c:pt idx="2">
                  <c:v>EL-43</c:v>
                </c:pt>
                <c:pt idx="3">
                  <c:v>EL-43</c:v>
                </c:pt>
                <c:pt idx="4">
                  <c:v>EL-43</c:v>
                </c:pt>
                <c:pt idx="5">
                  <c:v>EL-43</c:v>
                </c:pt>
                <c:pt idx="6">
                  <c:v>EL-43</c:v>
                </c:pt>
                <c:pt idx="7">
                  <c:v>EL-43</c:v>
                </c:pt>
                <c:pt idx="8">
                  <c:v>EL-43</c:v>
                </c:pt>
                <c:pt idx="9">
                  <c:v>EL-43</c:v>
                </c:pt>
                <c:pt idx="10">
                  <c:v>EL-43</c:v>
                </c:pt>
              </c:strCache>
            </c:strRef>
          </c:cat>
          <c:val>
            <c:numRef>
              <c:f>Sheet2!$Q$2:$Q$13</c:f>
              <c:numCache>
                <c:formatCode>General</c:formatCode>
                <c:ptCount val="12"/>
                <c:pt idx="0">
                  <c:v>247</c:v>
                </c:pt>
                <c:pt idx="1">
                  <c:v>276</c:v>
                </c:pt>
                <c:pt idx="2">
                  <c:v>366</c:v>
                </c:pt>
                <c:pt idx="3">
                  <c:v>0</c:v>
                </c:pt>
                <c:pt idx="4">
                  <c:v>0</c:v>
                </c:pt>
                <c:pt idx="5">
                  <c:v>389</c:v>
                </c:pt>
                <c:pt idx="6">
                  <c:v>384</c:v>
                </c:pt>
                <c:pt idx="7">
                  <c:v>277</c:v>
                </c:pt>
                <c:pt idx="8">
                  <c:v>363</c:v>
                </c:pt>
                <c:pt idx="9">
                  <c:v>290</c:v>
                </c:pt>
                <c:pt idx="10">
                  <c:v>331</c:v>
                </c:pt>
              </c:numCache>
            </c:numRef>
          </c:val>
        </c:ser>
        <c:dLbls>
          <c:showLegendKey val="0"/>
          <c:showVal val="0"/>
          <c:showCatName val="0"/>
          <c:showSerName val="0"/>
          <c:showPercent val="0"/>
          <c:showBubbleSize val="0"/>
        </c:dLbls>
        <c:gapWidth val="150"/>
        <c:axId val="65039360"/>
        <c:axId val="65041152"/>
      </c:barChart>
      <c:catAx>
        <c:axId val="65039360"/>
        <c:scaling>
          <c:orientation val="minMax"/>
        </c:scaling>
        <c:delete val="0"/>
        <c:axPos val="b"/>
        <c:numFmt formatCode="General" sourceLinked="1"/>
        <c:majorTickMark val="out"/>
        <c:minorTickMark val="none"/>
        <c:tickLblPos val="nextTo"/>
        <c:txPr>
          <a:bodyPr/>
          <a:lstStyle/>
          <a:p>
            <a:pPr>
              <a:defRPr sz="1200"/>
            </a:pPr>
            <a:endParaRPr lang="en-US"/>
          </a:p>
        </c:txPr>
        <c:crossAx val="65041152"/>
        <c:crosses val="autoZero"/>
        <c:auto val="1"/>
        <c:lblAlgn val="ctr"/>
        <c:lblOffset val="100"/>
        <c:noMultiLvlLbl val="0"/>
      </c:catAx>
      <c:valAx>
        <c:axId val="65041152"/>
        <c:scaling>
          <c:orientation val="minMax"/>
        </c:scaling>
        <c:delete val="0"/>
        <c:axPos val="l"/>
        <c:majorGridlines/>
        <c:title>
          <c:tx>
            <c:rich>
              <a:bodyPr rot="-5400000" vert="horz"/>
              <a:lstStyle/>
              <a:p>
                <a:pPr>
                  <a:defRPr sz="1200"/>
                </a:pPr>
                <a:r>
                  <a:rPr lang="en-US" sz="1200"/>
                  <a:t>Time (Seconds)</a:t>
                </a:r>
              </a:p>
            </c:rich>
          </c:tx>
          <c:layout>
            <c:manualLayout>
              <c:xMode val="edge"/>
              <c:yMode val="edge"/>
              <c:x val="6.7741721910830987E-4"/>
              <c:y val="0.41960650361202234"/>
            </c:manualLayout>
          </c:layout>
          <c:overlay val="0"/>
        </c:title>
        <c:numFmt formatCode="General" sourceLinked="1"/>
        <c:majorTickMark val="out"/>
        <c:minorTickMark val="none"/>
        <c:tickLblPos val="nextTo"/>
        <c:txPr>
          <a:bodyPr/>
          <a:lstStyle/>
          <a:p>
            <a:pPr>
              <a:defRPr sz="1200"/>
            </a:pPr>
            <a:endParaRPr lang="en-US"/>
          </a:p>
        </c:txPr>
        <c:crossAx val="65039360"/>
        <c:crosses val="autoZero"/>
        <c:crossBetween val="between"/>
        <c:majorUnit val="60"/>
      </c:valAx>
    </c:plotArea>
    <c:legend>
      <c:legendPos val="r"/>
      <c:layout>
        <c:manualLayout>
          <c:xMode val="edge"/>
          <c:yMode val="edge"/>
          <c:x val="0.10798754834945731"/>
          <c:y val="7.9676625887103406E-2"/>
          <c:w val="0.28701993403688753"/>
          <c:h val="0.13177488739662785"/>
        </c:manualLayout>
      </c:layout>
      <c:overlay val="0"/>
      <c:spPr>
        <a:solidFill>
          <a:schemeClr val="bg1"/>
        </a:solidFill>
        <a:ln>
          <a:solidFill>
            <a:schemeClr val="tx1"/>
          </a:solidFill>
        </a:ln>
      </c:spPr>
      <c:txPr>
        <a:bodyPr/>
        <a:lstStyle/>
        <a:p>
          <a:pPr>
            <a:defRPr sz="1400"/>
          </a:pPr>
          <a:endParaRPr lang="en-US"/>
        </a:p>
      </c:txPr>
    </c:legend>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331105573045597E-2"/>
          <c:y val="7.0892258879939135E-2"/>
          <c:w val="0.84632467997140381"/>
          <c:h val="0.88861187282577381"/>
        </c:manualLayout>
      </c:layout>
      <c:barChart>
        <c:barDir val="col"/>
        <c:grouping val="clustered"/>
        <c:varyColors val="0"/>
        <c:ser>
          <c:idx val="0"/>
          <c:order val="0"/>
          <c:tx>
            <c:strRef>
              <c:f>Sheet1!$A$1</c:f>
              <c:strCache>
                <c:ptCount val="1"/>
                <c:pt idx="0">
                  <c:v>Pressure at Regulator (psi)</c:v>
                </c:pt>
              </c:strCache>
            </c:strRef>
          </c:tx>
          <c:spPr>
            <a:solidFill>
              <a:srgbClr val="0000FF"/>
            </a:solidFill>
            <a:ln>
              <a:solidFill>
                <a:srgbClr val="0000FF"/>
              </a:solidFill>
            </a:ln>
          </c:spPr>
          <c:invertIfNegative val="0"/>
          <c:val>
            <c:numRef>
              <c:f>Sheet1!$A$2:$A$19</c:f>
              <c:numCache>
                <c:formatCode>General</c:formatCode>
                <c:ptCount val="18"/>
                <c:pt idx="0">
                  <c:v>40</c:v>
                </c:pt>
                <c:pt idx="1">
                  <c:v>45</c:v>
                </c:pt>
                <c:pt idx="2">
                  <c:v>50</c:v>
                </c:pt>
                <c:pt idx="3">
                  <c:v>55</c:v>
                </c:pt>
                <c:pt idx="4">
                  <c:v>60</c:v>
                </c:pt>
                <c:pt idx="6">
                  <c:v>40</c:v>
                </c:pt>
                <c:pt idx="7">
                  <c:v>45</c:v>
                </c:pt>
                <c:pt idx="8">
                  <c:v>50</c:v>
                </c:pt>
                <c:pt idx="9">
                  <c:v>55</c:v>
                </c:pt>
                <c:pt idx="10">
                  <c:v>60</c:v>
                </c:pt>
                <c:pt idx="12">
                  <c:v>40</c:v>
                </c:pt>
                <c:pt idx="13">
                  <c:v>45</c:v>
                </c:pt>
                <c:pt idx="14">
                  <c:v>50</c:v>
                </c:pt>
                <c:pt idx="15">
                  <c:v>52.6</c:v>
                </c:pt>
                <c:pt idx="16">
                  <c:v>55</c:v>
                </c:pt>
                <c:pt idx="17">
                  <c:v>60</c:v>
                </c:pt>
              </c:numCache>
            </c:numRef>
          </c:val>
        </c:ser>
        <c:ser>
          <c:idx val="1"/>
          <c:order val="1"/>
          <c:tx>
            <c:strRef>
              <c:f>Sheet1!$B$1</c:f>
              <c:strCache>
                <c:ptCount val="1"/>
                <c:pt idx="0">
                  <c:v>Pressure Before Sonic Choke (psi)</c:v>
                </c:pt>
              </c:strCache>
            </c:strRef>
          </c:tx>
          <c:spPr>
            <a:solidFill>
              <a:srgbClr val="FF0000"/>
            </a:solidFill>
          </c:spPr>
          <c:invertIfNegative val="0"/>
          <c:val>
            <c:numRef>
              <c:f>Sheet1!$B$2:$B$19</c:f>
              <c:numCache>
                <c:formatCode>General</c:formatCode>
                <c:ptCount val="18"/>
                <c:pt idx="0">
                  <c:v>40</c:v>
                </c:pt>
                <c:pt idx="1">
                  <c:v>45.1</c:v>
                </c:pt>
                <c:pt idx="2">
                  <c:v>50.2</c:v>
                </c:pt>
                <c:pt idx="3">
                  <c:v>55.2</c:v>
                </c:pt>
                <c:pt idx="4">
                  <c:v>60.2</c:v>
                </c:pt>
                <c:pt idx="6">
                  <c:v>40.1</c:v>
                </c:pt>
                <c:pt idx="7">
                  <c:v>45.1</c:v>
                </c:pt>
                <c:pt idx="8">
                  <c:v>50.1</c:v>
                </c:pt>
                <c:pt idx="9">
                  <c:v>55.1</c:v>
                </c:pt>
                <c:pt idx="10">
                  <c:v>60.1</c:v>
                </c:pt>
                <c:pt idx="12">
                  <c:v>33</c:v>
                </c:pt>
                <c:pt idx="13">
                  <c:v>37.9</c:v>
                </c:pt>
                <c:pt idx="14">
                  <c:v>42.5</c:v>
                </c:pt>
                <c:pt idx="15">
                  <c:v>45</c:v>
                </c:pt>
                <c:pt idx="16">
                  <c:v>47.4</c:v>
                </c:pt>
                <c:pt idx="17">
                  <c:v>52.1</c:v>
                </c:pt>
              </c:numCache>
            </c:numRef>
          </c:val>
        </c:ser>
        <c:dLbls>
          <c:showLegendKey val="0"/>
          <c:showVal val="0"/>
          <c:showCatName val="0"/>
          <c:showSerName val="0"/>
          <c:showPercent val="0"/>
          <c:showBubbleSize val="0"/>
        </c:dLbls>
        <c:gapWidth val="150"/>
        <c:axId val="70867200"/>
        <c:axId val="70881280"/>
      </c:barChart>
      <c:barChart>
        <c:barDir val="col"/>
        <c:grouping val="clustered"/>
        <c:varyColors val="0"/>
        <c:ser>
          <c:idx val="2"/>
          <c:order val="2"/>
          <c:tx>
            <c:strRef>
              <c:f>Sheet1!$C$1</c:f>
              <c:strCache>
                <c:ptCount val="1"/>
                <c:pt idx="0">
                  <c:v>Exit velocity (ft/min)</c:v>
                </c:pt>
              </c:strCache>
            </c:strRef>
          </c:tx>
          <c:spPr>
            <a:solidFill>
              <a:srgbClr val="00FF00"/>
            </a:solidFill>
          </c:spPr>
          <c:invertIfNegative val="0"/>
          <c:val>
            <c:numRef>
              <c:f>Sheet1!$C$2:$C$19</c:f>
              <c:numCache>
                <c:formatCode>General</c:formatCode>
                <c:ptCount val="18"/>
                <c:pt idx="0">
                  <c:v>1260</c:v>
                </c:pt>
                <c:pt idx="1">
                  <c:v>1390</c:v>
                </c:pt>
                <c:pt idx="2">
                  <c:v>1510</c:v>
                </c:pt>
                <c:pt idx="3">
                  <c:v>1610</c:v>
                </c:pt>
                <c:pt idx="4">
                  <c:v>1715</c:v>
                </c:pt>
                <c:pt idx="6">
                  <c:v>1270</c:v>
                </c:pt>
                <c:pt idx="7">
                  <c:v>1385</c:v>
                </c:pt>
                <c:pt idx="8">
                  <c:v>1500</c:v>
                </c:pt>
                <c:pt idx="9">
                  <c:v>1610</c:v>
                </c:pt>
                <c:pt idx="10">
                  <c:v>1710</c:v>
                </c:pt>
                <c:pt idx="12">
                  <c:v>1110</c:v>
                </c:pt>
                <c:pt idx="13">
                  <c:v>1225</c:v>
                </c:pt>
                <c:pt idx="14">
                  <c:v>1320</c:v>
                </c:pt>
                <c:pt idx="15">
                  <c:v>1380</c:v>
                </c:pt>
                <c:pt idx="16">
                  <c:v>1440</c:v>
                </c:pt>
                <c:pt idx="17">
                  <c:v>1545</c:v>
                </c:pt>
              </c:numCache>
            </c:numRef>
          </c:val>
        </c:ser>
        <c:dLbls>
          <c:showLegendKey val="0"/>
          <c:showVal val="0"/>
          <c:showCatName val="0"/>
          <c:showSerName val="0"/>
          <c:showPercent val="0"/>
          <c:showBubbleSize val="0"/>
        </c:dLbls>
        <c:gapWidth val="150"/>
        <c:overlap val="87"/>
        <c:axId val="70885376"/>
        <c:axId val="70883200"/>
      </c:barChart>
      <c:catAx>
        <c:axId val="70867200"/>
        <c:scaling>
          <c:orientation val="minMax"/>
        </c:scaling>
        <c:delete val="1"/>
        <c:axPos val="b"/>
        <c:majorTickMark val="out"/>
        <c:minorTickMark val="none"/>
        <c:tickLblPos val="nextTo"/>
        <c:crossAx val="70881280"/>
        <c:crosses val="autoZero"/>
        <c:auto val="1"/>
        <c:lblAlgn val="ctr"/>
        <c:lblOffset val="100"/>
        <c:noMultiLvlLbl val="0"/>
      </c:catAx>
      <c:valAx>
        <c:axId val="70881280"/>
        <c:scaling>
          <c:orientation val="minMax"/>
          <c:max val="80"/>
        </c:scaling>
        <c:delete val="0"/>
        <c:axPos val="l"/>
        <c:majorGridlines/>
        <c:title>
          <c:tx>
            <c:rich>
              <a:bodyPr rot="-5400000" vert="horz"/>
              <a:lstStyle/>
              <a:p>
                <a:pPr>
                  <a:defRPr sz="1200"/>
                </a:pPr>
                <a:r>
                  <a:rPr lang="en-US" sz="1200"/>
                  <a:t>Pressure (psi)</a:t>
                </a:r>
              </a:p>
            </c:rich>
          </c:tx>
          <c:layout>
            <c:manualLayout>
              <c:xMode val="edge"/>
              <c:yMode val="edge"/>
              <c:x val="6.9206594834835011E-4"/>
              <c:y val="0.4414432250648968"/>
            </c:manualLayout>
          </c:layout>
          <c:overlay val="0"/>
        </c:title>
        <c:numFmt formatCode="General" sourceLinked="1"/>
        <c:majorTickMark val="out"/>
        <c:minorTickMark val="none"/>
        <c:tickLblPos val="nextTo"/>
        <c:txPr>
          <a:bodyPr/>
          <a:lstStyle/>
          <a:p>
            <a:pPr>
              <a:defRPr sz="1200"/>
            </a:pPr>
            <a:endParaRPr lang="en-US"/>
          </a:p>
        </c:txPr>
        <c:crossAx val="70867200"/>
        <c:crosses val="autoZero"/>
        <c:crossBetween val="between"/>
        <c:majorUnit val="5"/>
      </c:valAx>
      <c:valAx>
        <c:axId val="70883200"/>
        <c:scaling>
          <c:orientation val="minMax"/>
          <c:max val="3000"/>
        </c:scaling>
        <c:delete val="0"/>
        <c:axPos val="r"/>
        <c:title>
          <c:tx>
            <c:rich>
              <a:bodyPr rot="-5400000" vert="horz"/>
              <a:lstStyle/>
              <a:p>
                <a:pPr>
                  <a:defRPr sz="1200"/>
                </a:pPr>
                <a:r>
                  <a:rPr lang="en-US" sz="1200"/>
                  <a:t>Exit Velocity (ft/min)</a:t>
                </a:r>
              </a:p>
            </c:rich>
          </c:tx>
          <c:layout>
            <c:manualLayout>
              <c:xMode val="edge"/>
              <c:yMode val="edge"/>
              <c:x val="0.96493786285882754"/>
              <c:y val="0.37547873528014242"/>
            </c:manualLayout>
          </c:layout>
          <c:overlay val="0"/>
        </c:title>
        <c:numFmt formatCode="General" sourceLinked="1"/>
        <c:majorTickMark val="out"/>
        <c:minorTickMark val="none"/>
        <c:tickLblPos val="nextTo"/>
        <c:txPr>
          <a:bodyPr/>
          <a:lstStyle/>
          <a:p>
            <a:pPr>
              <a:defRPr sz="1200"/>
            </a:pPr>
            <a:endParaRPr lang="en-US"/>
          </a:p>
        </c:txPr>
        <c:crossAx val="70885376"/>
        <c:crosses val="max"/>
        <c:crossBetween val="between"/>
      </c:valAx>
      <c:catAx>
        <c:axId val="70885376"/>
        <c:scaling>
          <c:orientation val="minMax"/>
        </c:scaling>
        <c:delete val="1"/>
        <c:axPos val="b"/>
        <c:majorTickMark val="out"/>
        <c:minorTickMark val="none"/>
        <c:tickLblPos val="nextTo"/>
        <c:crossAx val="70883200"/>
        <c:crosses val="autoZero"/>
        <c:auto val="1"/>
        <c:lblAlgn val="ctr"/>
        <c:lblOffset val="100"/>
        <c:noMultiLvlLbl val="0"/>
      </c:catAx>
    </c:plotArea>
    <c:legend>
      <c:legendPos val="r"/>
      <c:layout>
        <c:manualLayout>
          <c:xMode val="edge"/>
          <c:yMode val="edge"/>
          <c:x val="0.36141021816917646"/>
          <c:y val="7.9676625887103406E-2"/>
          <c:w val="0.29221530096059145"/>
          <c:h val="0.1446133275509501"/>
        </c:manualLayout>
      </c:layout>
      <c:overlay val="0"/>
      <c:spPr>
        <a:solidFill>
          <a:schemeClr val="bg1"/>
        </a:solidFill>
        <a:ln>
          <a:solidFill>
            <a:schemeClr val="tx1"/>
          </a:solidFill>
        </a:ln>
      </c:spPr>
      <c:txPr>
        <a:bodyPr/>
        <a:lstStyle/>
        <a:p>
          <a:pPr>
            <a:defRPr sz="1200"/>
          </a:pPr>
          <a:endParaRPr lang="en-US"/>
        </a:p>
      </c:txPr>
    </c:legend>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Intake Pressure vs Exit Velocity Relationship</a:t>
            </a:r>
          </a:p>
        </c:rich>
      </c:tx>
      <c:layout/>
      <c:overlay val="1"/>
    </c:title>
    <c:autoTitleDeleted val="0"/>
    <c:plotArea>
      <c:layout>
        <c:manualLayout>
          <c:layoutTarget val="inner"/>
          <c:xMode val="edge"/>
          <c:yMode val="edge"/>
          <c:x val="8.4894345751995393E-2"/>
          <c:y val="6.9322077130686069E-2"/>
          <c:w val="0.82726322290036991"/>
          <c:h val="0.84632669067260513"/>
        </c:manualLayout>
      </c:layout>
      <c:scatterChart>
        <c:scatterStyle val="lineMarker"/>
        <c:varyColors val="0"/>
        <c:ser>
          <c:idx val="0"/>
          <c:order val="0"/>
          <c:tx>
            <c:strRef>
              <c:f>Sheet1!$C$1</c:f>
              <c:strCache>
                <c:ptCount val="1"/>
                <c:pt idx="0">
                  <c:v>Speedaire Exit velocity (ft/min)</c:v>
                </c:pt>
              </c:strCache>
            </c:strRef>
          </c:tx>
          <c:spPr>
            <a:ln w="28575">
              <a:noFill/>
            </a:ln>
          </c:spPr>
          <c:trendline>
            <c:trendlineType val="linear"/>
            <c:forward val="10"/>
            <c:backward val="10"/>
            <c:dispRSqr val="0"/>
            <c:dispEq val="0"/>
          </c:trendline>
          <c:xVal>
            <c:numRef>
              <c:f>Sheet1!$A$2:$A$6</c:f>
              <c:numCache>
                <c:formatCode>General</c:formatCode>
                <c:ptCount val="5"/>
                <c:pt idx="0">
                  <c:v>40</c:v>
                </c:pt>
                <c:pt idx="1">
                  <c:v>45</c:v>
                </c:pt>
                <c:pt idx="2">
                  <c:v>50</c:v>
                </c:pt>
                <c:pt idx="3">
                  <c:v>55</c:v>
                </c:pt>
                <c:pt idx="4">
                  <c:v>60</c:v>
                </c:pt>
              </c:numCache>
            </c:numRef>
          </c:xVal>
          <c:yVal>
            <c:numRef>
              <c:f>Sheet1!$C$2:$C$6</c:f>
              <c:numCache>
                <c:formatCode>General</c:formatCode>
                <c:ptCount val="5"/>
                <c:pt idx="0">
                  <c:v>1260</c:v>
                </c:pt>
                <c:pt idx="1">
                  <c:v>1390</c:v>
                </c:pt>
                <c:pt idx="2">
                  <c:v>1510</c:v>
                </c:pt>
                <c:pt idx="3">
                  <c:v>1610</c:v>
                </c:pt>
                <c:pt idx="4">
                  <c:v>1715</c:v>
                </c:pt>
              </c:numCache>
            </c:numRef>
          </c:yVal>
          <c:smooth val="0"/>
        </c:ser>
        <c:ser>
          <c:idx val="1"/>
          <c:order val="1"/>
          <c:tx>
            <c:v>Parker Exit Velocity (ft/min)</c:v>
          </c:tx>
          <c:spPr>
            <a:ln w="28575">
              <a:noFill/>
            </a:ln>
          </c:spPr>
          <c:trendline>
            <c:trendlineType val="linear"/>
            <c:forward val="10"/>
            <c:backward val="10"/>
            <c:dispRSqr val="0"/>
            <c:dispEq val="0"/>
          </c:trendline>
          <c:xVal>
            <c:numRef>
              <c:f>Sheet1!$A$8:$A$12</c:f>
              <c:numCache>
                <c:formatCode>General</c:formatCode>
                <c:ptCount val="5"/>
                <c:pt idx="0">
                  <c:v>40</c:v>
                </c:pt>
                <c:pt idx="1">
                  <c:v>45</c:v>
                </c:pt>
                <c:pt idx="2">
                  <c:v>50</c:v>
                </c:pt>
                <c:pt idx="3">
                  <c:v>55</c:v>
                </c:pt>
                <c:pt idx="4">
                  <c:v>60</c:v>
                </c:pt>
              </c:numCache>
            </c:numRef>
          </c:xVal>
          <c:yVal>
            <c:numRef>
              <c:f>Sheet1!$C$8:$C$12</c:f>
              <c:numCache>
                <c:formatCode>General</c:formatCode>
                <c:ptCount val="5"/>
                <c:pt idx="0">
                  <c:v>1270</c:v>
                </c:pt>
                <c:pt idx="1">
                  <c:v>1385</c:v>
                </c:pt>
                <c:pt idx="2">
                  <c:v>1500</c:v>
                </c:pt>
                <c:pt idx="3">
                  <c:v>1610</c:v>
                </c:pt>
                <c:pt idx="4">
                  <c:v>1710</c:v>
                </c:pt>
              </c:numCache>
            </c:numRef>
          </c:yVal>
          <c:smooth val="0"/>
        </c:ser>
        <c:dLbls>
          <c:showLegendKey val="0"/>
          <c:showVal val="0"/>
          <c:showCatName val="0"/>
          <c:showSerName val="0"/>
          <c:showPercent val="0"/>
          <c:showBubbleSize val="0"/>
        </c:dLbls>
        <c:axId val="71086080"/>
        <c:axId val="71088000"/>
      </c:scatterChart>
      <c:valAx>
        <c:axId val="71086080"/>
        <c:scaling>
          <c:orientation val="minMax"/>
          <c:max val="65"/>
          <c:min val="25"/>
        </c:scaling>
        <c:delete val="0"/>
        <c:axPos val="b"/>
        <c:title>
          <c:tx>
            <c:rich>
              <a:bodyPr/>
              <a:lstStyle/>
              <a:p>
                <a:pPr>
                  <a:defRPr sz="1200"/>
                </a:pPr>
                <a:r>
                  <a:rPr lang="en-US" sz="1200"/>
                  <a:t>Regulator Pressure (psi)</a:t>
                </a:r>
              </a:p>
            </c:rich>
          </c:tx>
          <c:layout/>
          <c:overlay val="0"/>
        </c:title>
        <c:numFmt formatCode="General" sourceLinked="1"/>
        <c:majorTickMark val="out"/>
        <c:minorTickMark val="none"/>
        <c:tickLblPos val="nextTo"/>
        <c:txPr>
          <a:bodyPr/>
          <a:lstStyle/>
          <a:p>
            <a:pPr>
              <a:defRPr sz="1200"/>
            </a:pPr>
            <a:endParaRPr lang="en-US"/>
          </a:p>
        </c:txPr>
        <c:crossAx val="71088000"/>
        <c:crosses val="autoZero"/>
        <c:crossBetween val="midCat"/>
      </c:valAx>
      <c:valAx>
        <c:axId val="71088000"/>
        <c:scaling>
          <c:orientation val="minMax"/>
          <c:max val="1800"/>
          <c:min val="1200"/>
        </c:scaling>
        <c:delete val="0"/>
        <c:axPos val="l"/>
        <c:majorGridlines/>
        <c:title>
          <c:tx>
            <c:rich>
              <a:bodyPr rot="-5400000" vert="horz"/>
              <a:lstStyle/>
              <a:p>
                <a:pPr>
                  <a:defRPr sz="1200"/>
                </a:pPr>
                <a:r>
                  <a:rPr lang="en-US" sz="1200"/>
                  <a:t>Exit Velocity (ft/min)</a:t>
                </a:r>
              </a:p>
            </c:rich>
          </c:tx>
          <c:layout>
            <c:manualLayout>
              <c:xMode val="edge"/>
              <c:yMode val="edge"/>
              <c:x val="5.1270552340140275E-4"/>
              <c:y val="0.39517708991286238"/>
            </c:manualLayout>
          </c:layout>
          <c:overlay val="0"/>
        </c:title>
        <c:numFmt formatCode="General" sourceLinked="1"/>
        <c:majorTickMark val="out"/>
        <c:minorTickMark val="none"/>
        <c:tickLblPos val="nextTo"/>
        <c:txPr>
          <a:bodyPr/>
          <a:lstStyle/>
          <a:p>
            <a:pPr>
              <a:defRPr sz="1200"/>
            </a:pPr>
            <a:endParaRPr lang="en-US"/>
          </a:p>
        </c:txPr>
        <c:crossAx val="71086080"/>
        <c:crosses val="autoZero"/>
        <c:crossBetween val="midCat"/>
      </c:valAx>
    </c:plotArea>
    <c:legend>
      <c:legendPos val="r"/>
      <c:layout>
        <c:manualLayout>
          <c:xMode val="edge"/>
          <c:yMode val="edge"/>
          <c:x val="0.1754436777122699"/>
          <c:y val="0.19883169827066921"/>
          <c:w val="0.34700774906242365"/>
          <c:h val="0.13581404239268091"/>
        </c:manualLayout>
      </c:layout>
      <c:overlay val="0"/>
      <c:spPr>
        <a:solidFill>
          <a:schemeClr val="bg1"/>
        </a:solidFill>
        <a:ln>
          <a:solidFill>
            <a:schemeClr val="tx1"/>
          </a:solidFill>
        </a:ln>
      </c:spPr>
      <c:txPr>
        <a:bodyPr/>
        <a:lstStyle/>
        <a:p>
          <a:pPr>
            <a:defRPr sz="1200"/>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Burner Flame Temperature Check</a:t>
            </a:r>
          </a:p>
        </c:rich>
      </c:tx>
      <c:layout/>
      <c:overlay val="1"/>
    </c:title>
    <c:autoTitleDeleted val="0"/>
    <c:plotArea>
      <c:layout>
        <c:manualLayout>
          <c:layoutTarget val="inner"/>
          <c:xMode val="edge"/>
          <c:yMode val="edge"/>
          <c:x val="8.3429472827991388E-2"/>
          <c:y val="6.2813948887832982E-2"/>
          <c:w val="0.83567655329011614"/>
          <c:h val="0.88053356283366757"/>
        </c:manualLayout>
      </c:layout>
      <c:barChart>
        <c:barDir val="col"/>
        <c:grouping val="clustered"/>
        <c:varyColors val="0"/>
        <c:ser>
          <c:idx val="0"/>
          <c:order val="0"/>
          <c:tx>
            <c:strRef>
              <c:f>'Burner Cal'!$P$3</c:f>
              <c:strCache>
                <c:ptCount val="1"/>
                <c:pt idx="0">
                  <c:v>Pre-Test Temperature Check</c:v>
                </c:pt>
              </c:strCache>
            </c:strRef>
          </c:tx>
          <c:invertIfNegative val="0"/>
          <c:val>
            <c:numRef>
              <c:f>'Burner Cal'!$Q$3:$AU$3</c:f>
              <c:numCache>
                <c:formatCode>General</c:formatCode>
                <c:ptCount val="31"/>
                <c:pt idx="0">
                  <c:v>1715</c:v>
                </c:pt>
                <c:pt idx="1">
                  <c:v>1706</c:v>
                </c:pt>
                <c:pt idx="2">
                  <c:v>1690</c:v>
                </c:pt>
                <c:pt idx="3">
                  <c:v>1687</c:v>
                </c:pt>
                <c:pt idx="4">
                  <c:v>1683</c:v>
                </c:pt>
                <c:pt idx="5">
                  <c:v>1658</c:v>
                </c:pt>
                <c:pt idx="6">
                  <c:v>1642</c:v>
                </c:pt>
                <c:pt idx="8" formatCode="0">
                  <c:v>1644.6201999999998</c:v>
                </c:pt>
                <c:pt idx="9" formatCode="0">
                  <c:v>1669.5708000000002</c:v>
                </c:pt>
                <c:pt idx="10" formatCode="0">
                  <c:v>1657.0924666666667</c:v>
                </c:pt>
                <c:pt idx="11" formatCode="0">
                  <c:v>1640.9040666666667</c:v>
                </c:pt>
                <c:pt idx="12" formatCode="0">
                  <c:v>1617.9175000000002</c:v>
                </c:pt>
                <c:pt idx="13" formatCode="0">
                  <c:v>1633.5193666666667</c:v>
                </c:pt>
                <c:pt idx="14" formatCode="0">
                  <c:v>1616.5082666666665</c:v>
                </c:pt>
                <c:pt idx="16">
                  <c:v>50</c:v>
                </c:pt>
                <c:pt idx="17">
                  <c:v>50</c:v>
                </c:pt>
                <c:pt idx="18">
                  <c:v>50</c:v>
                </c:pt>
                <c:pt idx="19">
                  <c:v>50</c:v>
                </c:pt>
                <c:pt idx="20">
                  <c:v>50</c:v>
                </c:pt>
                <c:pt idx="21">
                  <c:v>50</c:v>
                </c:pt>
                <c:pt idx="22">
                  <c:v>50</c:v>
                </c:pt>
                <c:pt idx="24">
                  <c:v>1643</c:v>
                </c:pt>
                <c:pt idx="25">
                  <c:v>1660</c:v>
                </c:pt>
                <c:pt idx="26">
                  <c:v>1681</c:v>
                </c:pt>
                <c:pt idx="27">
                  <c:v>1671</c:v>
                </c:pt>
                <c:pt idx="28">
                  <c:v>1668</c:v>
                </c:pt>
                <c:pt idx="29">
                  <c:v>1685</c:v>
                </c:pt>
                <c:pt idx="30">
                  <c:v>1692</c:v>
                </c:pt>
              </c:numCache>
            </c:numRef>
          </c:val>
        </c:ser>
        <c:ser>
          <c:idx val="1"/>
          <c:order val="1"/>
          <c:tx>
            <c:strRef>
              <c:f>'Burner Cal'!$P$4</c:f>
              <c:strCache>
                <c:ptCount val="1"/>
                <c:pt idx="0">
                  <c:v>Post-Test Temperature Check</c:v>
                </c:pt>
              </c:strCache>
            </c:strRef>
          </c:tx>
          <c:invertIfNegative val="0"/>
          <c:val>
            <c:numRef>
              <c:f>'Burner Cal'!$Q$4:$AU$4</c:f>
              <c:numCache>
                <c:formatCode>General</c:formatCode>
                <c:ptCount val="31"/>
                <c:pt idx="0">
                  <c:v>1693</c:v>
                </c:pt>
                <c:pt idx="1">
                  <c:v>1678</c:v>
                </c:pt>
                <c:pt idx="2">
                  <c:v>1651</c:v>
                </c:pt>
                <c:pt idx="3">
                  <c:v>1643</c:v>
                </c:pt>
                <c:pt idx="4">
                  <c:v>1633</c:v>
                </c:pt>
                <c:pt idx="5">
                  <c:v>1621</c:v>
                </c:pt>
                <c:pt idx="6">
                  <c:v>1625</c:v>
                </c:pt>
                <c:pt idx="8" formatCode="0">
                  <c:v>1633.2892666666669</c:v>
                </c:pt>
                <c:pt idx="9" formatCode="0">
                  <c:v>1668.1505</c:v>
                </c:pt>
                <c:pt idx="10" formatCode="0">
                  <c:v>1657.4508333333333</c:v>
                </c:pt>
                <c:pt idx="11" formatCode="0">
                  <c:v>1638.123266666667</c:v>
                </c:pt>
                <c:pt idx="12" formatCode="0">
                  <c:v>1607.8637333333331</c:v>
                </c:pt>
                <c:pt idx="13" formatCode="0">
                  <c:v>1609.4656666666667</c:v>
                </c:pt>
                <c:pt idx="14" formatCode="0">
                  <c:v>1616.0965666666666</c:v>
                </c:pt>
                <c:pt idx="16">
                  <c:v>50</c:v>
                </c:pt>
                <c:pt idx="17">
                  <c:v>50</c:v>
                </c:pt>
                <c:pt idx="18">
                  <c:v>50</c:v>
                </c:pt>
                <c:pt idx="19">
                  <c:v>50</c:v>
                </c:pt>
                <c:pt idx="20">
                  <c:v>50</c:v>
                </c:pt>
                <c:pt idx="21">
                  <c:v>50</c:v>
                </c:pt>
                <c:pt idx="22">
                  <c:v>50</c:v>
                </c:pt>
                <c:pt idx="24">
                  <c:v>1624</c:v>
                </c:pt>
                <c:pt idx="25">
                  <c:v>1656</c:v>
                </c:pt>
                <c:pt idx="26">
                  <c:v>1680</c:v>
                </c:pt>
                <c:pt idx="27">
                  <c:v>1671</c:v>
                </c:pt>
                <c:pt idx="28">
                  <c:v>1664</c:v>
                </c:pt>
                <c:pt idx="29">
                  <c:v>1674</c:v>
                </c:pt>
                <c:pt idx="30">
                  <c:v>1670</c:v>
                </c:pt>
              </c:numCache>
            </c:numRef>
          </c:val>
        </c:ser>
        <c:dLbls>
          <c:showLegendKey val="0"/>
          <c:showVal val="0"/>
          <c:showCatName val="0"/>
          <c:showSerName val="0"/>
          <c:showPercent val="0"/>
          <c:showBubbleSize val="0"/>
        </c:dLbls>
        <c:gapWidth val="150"/>
        <c:axId val="71595136"/>
        <c:axId val="71596672"/>
      </c:barChart>
      <c:catAx>
        <c:axId val="71595136"/>
        <c:scaling>
          <c:orientation val="minMax"/>
        </c:scaling>
        <c:delete val="1"/>
        <c:axPos val="b"/>
        <c:majorTickMark val="out"/>
        <c:minorTickMark val="none"/>
        <c:tickLblPos val="nextTo"/>
        <c:crossAx val="71596672"/>
        <c:crosses val="autoZero"/>
        <c:auto val="1"/>
        <c:lblAlgn val="ctr"/>
        <c:lblOffset val="100"/>
        <c:noMultiLvlLbl val="0"/>
      </c:catAx>
      <c:valAx>
        <c:axId val="71596672"/>
        <c:scaling>
          <c:orientation val="minMax"/>
        </c:scaling>
        <c:delete val="0"/>
        <c:axPos val="l"/>
        <c:majorGridlines/>
        <c:title>
          <c:tx>
            <c:rich>
              <a:bodyPr rot="-5400000" vert="horz"/>
              <a:lstStyle/>
              <a:p>
                <a:pPr>
                  <a:defRPr sz="1200"/>
                </a:pPr>
                <a:r>
                  <a:rPr lang="en-US" sz="1200"/>
                  <a:t>Temperature (</a:t>
                </a:r>
                <a:r>
                  <a:rPr lang="en-US" sz="1200" baseline="30000"/>
                  <a:t>o</a:t>
                </a:r>
                <a:r>
                  <a:rPr lang="en-US" sz="1200"/>
                  <a:t>F)</a:t>
                </a:r>
              </a:p>
            </c:rich>
          </c:tx>
          <c:layout>
            <c:manualLayout>
              <c:xMode val="edge"/>
              <c:yMode val="edge"/>
              <c:x val="5.1270552340140275E-4"/>
              <c:y val="0.41242682609561282"/>
            </c:manualLayout>
          </c:layout>
          <c:overlay val="0"/>
        </c:title>
        <c:numFmt formatCode="General" sourceLinked="1"/>
        <c:majorTickMark val="out"/>
        <c:minorTickMark val="none"/>
        <c:tickLblPos val="nextTo"/>
        <c:txPr>
          <a:bodyPr/>
          <a:lstStyle/>
          <a:p>
            <a:pPr>
              <a:defRPr sz="1200"/>
            </a:pPr>
            <a:endParaRPr lang="en-US"/>
          </a:p>
        </c:txPr>
        <c:crossAx val="71595136"/>
        <c:crosses val="autoZero"/>
        <c:crossBetween val="between"/>
      </c:valAx>
    </c:plotArea>
    <c:legend>
      <c:legendPos val="r"/>
      <c:layout>
        <c:manualLayout>
          <c:xMode val="edge"/>
          <c:yMode val="edge"/>
          <c:x val="0.34795564872301143"/>
          <c:y val="9.5917050386391298E-2"/>
          <c:w val="0.28289637442797866"/>
          <c:h val="9.929419741990228E-2"/>
        </c:manualLayout>
      </c:layout>
      <c:overlay val="0"/>
      <c:spPr>
        <a:solidFill>
          <a:schemeClr val="bg1"/>
        </a:solidFill>
        <a:ln>
          <a:solidFill>
            <a:schemeClr val="tx1"/>
          </a:solidFill>
        </a:ln>
      </c:spPr>
      <c:txPr>
        <a:bodyPr/>
        <a:lstStyle/>
        <a:p>
          <a:pPr>
            <a:defRPr sz="1200"/>
          </a:pPr>
          <a:endParaRPr lang="en-US"/>
        </a:p>
      </c:txPr>
    </c:legend>
    <c:plotVisOnly val="1"/>
    <c:dispBlanksAs val="gap"/>
    <c:showDLblsOverMax val="0"/>
  </c:chart>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latin typeface="Arial" panose="020B0604020202020204" pitchFamily="34" charset="0"/>
                <a:cs typeface="Arial" panose="020B0604020202020204" pitchFamily="34" charset="0"/>
              </a:defRPr>
            </a:pPr>
            <a:r>
              <a:rPr lang="en-US" sz="1600">
                <a:latin typeface="Arial" panose="020B0604020202020204" pitchFamily="34" charset="0"/>
                <a:cs typeface="Arial" panose="020B0604020202020204" pitchFamily="34" charset="0"/>
              </a:rPr>
              <a:t>Round Robin III Using EL43 Samples</a:t>
            </a:r>
          </a:p>
        </c:rich>
      </c:tx>
      <c:layout/>
      <c:overlay val="0"/>
    </c:title>
    <c:autoTitleDeleted val="0"/>
    <c:plotArea>
      <c:layout>
        <c:manualLayout>
          <c:layoutTarget val="inner"/>
          <c:xMode val="edge"/>
          <c:yMode val="edge"/>
          <c:x val="6.8828265449737899E-2"/>
          <c:y val="6.0794371389806444E-2"/>
          <c:w val="0.85717973437124761"/>
          <c:h val="0.88648956721249328"/>
        </c:manualLayout>
      </c:layout>
      <c:barChart>
        <c:barDir val="col"/>
        <c:grouping val="clustered"/>
        <c:varyColors val="0"/>
        <c:ser>
          <c:idx val="0"/>
          <c:order val="0"/>
          <c:tx>
            <c:strRef>
              <c:f>'Roundrobin III'!$L$1</c:f>
              <c:strCache>
                <c:ptCount val="1"/>
                <c:pt idx="0">
                  <c:v>Bar Begins to Burn (Seconds)</c:v>
                </c:pt>
              </c:strCache>
            </c:strRef>
          </c:tx>
          <c:spPr>
            <a:solidFill>
              <a:srgbClr val="FF0000"/>
            </a:solidFill>
          </c:spPr>
          <c:invertIfNegative val="0"/>
          <c:val>
            <c:numRef>
              <c:f>('Roundrobin III'!$L$2:$L$21,'Roundrobin III'!$L$31:$L$51,'Roundrobin III'!$L$61:$L$81,'Roundrobin III'!$L$91:$L$111)</c:f>
              <c:numCache>
                <c:formatCode>General</c:formatCode>
                <c:ptCount val="83"/>
                <c:pt idx="0">
                  <c:v>125</c:v>
                </c:pt>
                <c:pt idx="1">
                  <c:v>198</c:v>
                </c:pt>
                <c:pt idx="2">
                  <c:v>216</c:v>
                </c:pt>
                <c:pt idx="3">
                  <c:v>0</c:v>
                </c:pt>
                <c:pt idx="4">
                  <c:v>0</c:v>
                </c:pt>
                <c:pt idx="5">
                  <c:v>234</c:v>
                </c:pt>
                <c:pt idx="6">
                  <c:v>215</c:v>
                </c:pt>
                <c:pt idx="7">
                  <c:v>130</c:v>
                </c:pt>
                <c:pt idx="8">
                  <c:v>190</c:v>
                </c:pt>
                <c:pt idx="9">
                  <c:v>175</c:v>
                </c:pt>
                <c:pt idx="10">
                  <c:v>225</c:v>
                </c:pt>
                <c:pt idx="11">
                  <c:v>146</c:v>
                </c:pt>
                <c:pt idx="12">
                  <c:v>190</c:v>
                </c:pt>
                <c:pt idx="13">
                  <c:v>139</c:v>
                </c:pt>
                <c:pt idx="14">
                  <c:v>210</c:v>
                </c:pt>
                <c:pt idx="15">
                  <c:v>228</c:v>
                </c:pt>
                <c:pt idx="16">
                  <c:v>214</c:v>
                </c:pt>
                <c:pt idx="17">
                  <c:v>213</c:v>
                </c:pt>
                <c:pt idx="18">
                  <c:v>238</c:v>
                </c:pt>
                <c:pt idx="19">
                  <c:v>237</c:v>
                </c:pt>
                <c:pt idx="20">
                  <c:v>0</c:v>
                </c:pt>
                <c:pt idx="21">
                  <c:v>203</c:v>
                </c:pt>
                <c:pt idx="22">
                  <c:v>206</c:v>
                </c:pt>
                <c:pt idx="23">
                  <c:v>224</c:v>
                </c:pt>
                <c:pt idx="24">
                  <c:v>223</c:v>
                </c:pt>
                <c:pt idx="25">
                  <c:v>220</c:v>
                </c:pt>
                <c:pt idx="26">
                  <c:v>205</c:v>
                </c:pt>
                <c:pt idx="27">
                  <c:v>190</c:v>
                </c:pt>
                <c:pt idx="28">
                  <c:v>209</c:v>
                </c:pt>
                <c:pt idx="29">
                  <c:v>191</c:v>
                </c:pt>
                <c:pt idx="30">
                  <c:v>188</c:v>
                </c:pt>
                <c:pt idx="31">
                  <c:v>235</c:v>
                </c:pt>
                <c:pt idx="32">
                  <c:v>204</c:v>
                </c:pt>
                <c:pt idx="33">
                  <c:v>222</c:v>
                </c:pt>
                <c:pt idx="34">
                  <c:v>228</c:v>
                </c:pt>
                <c:pt idx="35">
                  <c:v>176</c:v>
                </c:pt>
                <c:pt idx="36">
                  <c:v>203</c:v>
                </c:pt>
                <c:pt idx="37">
                  <c:v>238</c:v>
                </c:pt>
                <c:pt idx="38">
                  <c:v>225</c:v>
                </c:pt>
                <c:pt idx="39">
                  <c:v>243</c:v>
                </c:pt>
                <c:pt idx="40">
                  <c:v>207</c:v>
                </c:pt>
                <c:pt idx="41">
                  <c:v>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pt idx="61">
                  <c:v>10</c:v>
                </c:pt>
                <c:pt idx="62">
                  <c:v>0</c:v>
                </c:pt>
                <c:pt idx="63">
                  <c:v>127</c:v>
                </c:pt>
                <c:pt idx="64">
                  <c:v>0</c:v>
                </c:pt>
                <c:pt idx="65">
                  <c:v>187</c:v>
                </c:pt>
                <c:pt idx="66">
                  <c:v>0</c:v>
                </c:pt>
                <c:pt idx="67">
                  <c:v>205</c:v>
                </c:pt>
                <c:pt idx="68">
                  <c:v>210</c:v>
                </c:pt>
                <c:pt idx="69">
                  <c:v>225</c:v>
                </c:pt>
                <c:pt idx="70">
                  <c:v>147</c:v>
                </c:pt>
                <c:pt idx="71">
                  <c:v>205</c:v>
                </c:pt>
                <c:pt idx="72">
                  <c:v>214</c:v>
                </c:pt>
                <c:pt idx="73">
                  <c:v>176</c:v>
                </c:pt>
                <c:pt idx="74">
                  <c:v>0</c:v>
                </c:pt>
                <c:pt idx="75">
                  <c:v>211</c:v>
                </c:pt>
                <c:pt idx="76">
                  <c:v>136</c:v>
                </c:pt>
                <c:pt idx="77">
                  <c:v>0</c:v>
                </c:pt>
                <c:pt idx="78">
                  <c:v>137</c:v>
                </c:pt>
                <c:pt idx="79">
                  <c:v>215</c:v>
                </c:pt>
                <c:pt idx="80">
                  <c:v>0</c:v>
                </c:pt>
                <c:pt idx="81">
                  <c:v>0</c:v>
                </c:pt>
                <c:pt idx="82">
                  <c:v>200</c:v>
                </c:pt>
              </c:numCache>
            </c:numRef>
          </c:val>
        </c:ser>
        <c:ser>
          <c:idx val="1"/>
          <c:order val="1"/>
          <c:tx>
            <c:strRef>
              <c:f>'Roundrobin III'!$N$1</c:f>
              <c:strCache>
                <c:ptCount val="1"/>
                <c:pt idx="0">
                  <c:v>Bar Out (Seconds)</c:v>
                </c:pt>
              </c:strCache>
            </c:strRef>
          </c:tx>
          <c:spPr>
            <a:solidFill>
              <a:srgbClr val="0000FF"/>
            </a:solidFill>
          </c:spPr>
          <c:invertIfNegative val="0"/>
          <c:val>
            <c:numRef>
              <c:f>('Roundrobin III'!$N$2:$N$21,'Roundrobin III'!$N$31:$N$51,'Roundrobin III'!$N$61:$N$81,'Roundrobin III'!$N$91:$N$111)</c:f>
              <c:numCache>
                <c:formatCode>General</c:formatCode>
                <c:ptCount val="83"/>
                <c:pt idx="0">
                  <c:v>370</c:v>
                </c:pt>
                <c:pt idx="1">
                  <c:v>251</c:v>
                </c:pt>
                <c:pt idx="2">
                  <c:v>245</c:v>
                </c:pt>
                <c:pt idx="3">
                  <c:v>0</c:v>
                </c:pt>
                <c:pt idx="4">
                  <c:v>0</c:v>
                </c:pt>
                <c:pt idx="5">
                  <c:v>252</c:v>
                </c:pt>
                <c:pt idx="6">
                  <c:v>242</c:v>
                </c:pt>
                <c:pt idx="7">
                  <c:v>357</c:v>
                </c:pt>
                <c:pt idx="8">
                  <c:v>316</c:v>
                </c:pt>
                <c:pt idx="9">
                  <c:v>254</c:v>
                </c:pt>
                <c:pt idx="10">
                  <c:v>556</c:v>
                </c:pt>
                <c:pt idx="11">
                  <c:v>414</c:v>
                </c:pt>
                <c:pt idx="12">
                  <c:v>202</c:v>
                </c:pt>
                <c:pt idx="13">
                  <c:v>431</c:v>
                </c:pt>
                <c:pt idx="14">
                  <c:v>417</c:v>
                </c:pt>
                <c:pt idx="15">
                  <c:v>466</c:v>
                </c:pt>
                <c:pt idx="16">
                  <c:v>394</c:v>
                </c:pt>
                <c:pt idx="17">
                  <c:v>442</c:v>
                </c:pt>
                <c:pt idx="18">
                  <c:v>405</c:v>
                </c:pt>
                <c:pt idx="19">
                  <c:v>257</c:v>
                </c:pt>
                <c:pt idx="20">
                  <c:v>0</c:v>
                </c:pt>
                <c:pt idx="21">
                  <c:v>397</c:v>
                </c:pt>
                <c:pt idx="22">
                  <c:v>675</c:v>
                </c:pt>
                <c:pt idx="23">
                  <c:v>883</c:v>
                </c:pt>
                <c:pt idx="24">
                  <c:v>240</c:v>
                </c:pt>
                <c:pt idx="25">
                  <c:v>396</c:v>
                </c:pt>
                <c:pt idx="26">
                  <c:v>405</c:v>
                </c:pt>
                <c:pt idx="27">
                  <c:v>632</c:v>
                </c:pt>
                <c:pt idx="28">
                  <c:v>485</c:v>
                </c:pt>
                <c:pt idx="29">
                  <c:v>567</c:v>
                </c:pt>
                <c:pt idx="30">
                  <c:v>405</c:v>
                </c:pt>
                <c:pt idx="31">
                  <c:v>541</c:v>
                </c:pt>
                <c:pt idx="32">
                  <c:v>648</c:v>
                </c:pt>
                <c:pt idx="33">
                  <c:v>958</c:v>
                </c:pt>
                <c:pt idx="34">
                  <c:v>594</c:v>
                </c:pt>
                <c:pt idx="35">
                  <c:v>870</c:v>
                </c:pt>
                <c:pt idx="36">
                  <c:v>444</c:v>
                </c:pt>
                <c:pt idx="37">
                  <c:v>364</c:v>
                </c:pt>
                <c:pt idx="38">
                  <c:v>298</c:v>
                </c:pt>
                <c:pt idx="39">
                  <c:v>304</c:v>
                </c:pt>
                <c:pt idx="40">
                  <c:v>324</c:v>
                </c:pt>
                <c:pt idx="41">
                  <c:v>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pt idx="61">
                  <c:v>10</c:v>
                </c:pt>
                <c:pt idx="62">
                  <c:v>0</c:v>
                </c:pt>
                <c:pt idx="63">
                  <c:v>299</c:v>
                </c:pt>
                <c:pt idx="64">
                  <c:v>0</c:v>
                </c:pt>
                <c:pt idx="65">
                  <c:v>270</c:v>
                </c:pt>
                <c:pt idx="66">
                  <c:v>0</c:v>
                </c:pt>
                <c:pt idx="67">
                  <c:v>430</c:v>
                </c:pt>
                <c:pt idx="68">
                  <c:v>313</c:v>
                </c:pt>
                <c:pt idx="69">
                  <c:v>306</c:v>
                </c:pt>
                <c:pt idx="70">
                  <c:v>298</c:v>
                </c:pt>
                <c:pt idx="71">
                  <c:v>308</c:v>
                </c:pt>
                <c:pt idx="72">
                  <c:v>249</c:v>
                </c:pt>
                <c:pt idx="73">
                  <c:v>248</c:v>
                </c:pt>
                <c:pt idx="74">
                  <c:v>0</c:v>
                </c:pt>
                <c:pt idx="75">
                  <c:v>228</c:v>
                </c:pt>
                <c:pt idx="76">
                  <c:v>342</c:v>
                </c:pt>
                <c:pt idx="77">
                  <c:v>0</c:v>
                </c:pt>
                <c:pt idx="78">
                  <c:v>384</c:v>
                </c:pt>
                <c:pt idx="79">
                  <c:v>276</c:v>
                </c:pt>
                <c:pt idx="80">
                  <c:v>0</c:v>
                </c:pt>
                <c:pt idx="81">
                  <c:v>0</c:v>
                </c:pt>
                <c:pt idx="82">
                  <c:v>355</c:v>
                </c:pt>
              </c:numCache>
            </c:numRef>
          </c:val>
        </c:ser>
        <c:dLbls>
          <c:showLegendKey val="0"/>
          <c:showVal val="0"/>
          <c:showCatName val="0"/>
          <c:showSerName val="0"/>
          <c:showPercent val="0"/>
          <c:showBubbleSize val="0"/>
        </c:dLbls>
        <c:gapWidth val="150"/>
        <c:axId val="75094656"/>
        <c:axId val="75100544"/>
      </c:barChart>
      <c:barChart>
        <c:barDir val="col"/>
        <c:grouping val="clustered"/>
        <c:varyColors val="0"/>
        <c:ser>
          <c:idx val="2"/>
          <c:order val="2"/>
          <c:tx>
            <c:strRef>
              <c:f>'Roundrobin III'!$R$1</c:f>
              <c:strCache>
                <c:ptCount val="1"/>
                <c:pt idx="0">
                  <c:v>Weight Loss (%)</c:v>
                </c:pt>
              </c:strCache>
            </c:strRef>
          </c:tx>
          <c:spPr>
            <a:solidFill>
              <a:srgbClr val="00FF00"/>
            </a:solidFill>
          </c:spPr>
          <c:invertIfNegative val="0"/>
          <c:val>
            <c:numRef>
              <c:f>('Roundrobin III'!$R$2:$R$21,'Roundrobin III'!$R$31:$R$51,'Roundrobin III'!$R$61:$R$81,'Roundrobin III'!$R$91:$R$111)</c:f>
              <c:numCache>
                <c:formatCode>0.0</c:formatCode>
                <c:ptCount val="83"/>
                <c:pt idx="0">
                  <c:v>5.1383399209486207</c:v>
                </c:pt>
                <c:pt idx="1">
                  <c:v>0</c:v>
                </c:pt>
                <c:pt idx="2">
                  <c:v>0.39525691699604776</c:v>
                </c:pt>
                <c:pt idx="3">
                  <c:v>0</c:v>
                </c:pt>
                <c:pt idx="4">
                  <c:v>0</c:v>
                </c:pt>
                <c:pt idx="5">
                  <c:v>0</c:v>
                </c:pt>
                <c:pt idx="6">
                  <c:v>0</c:v>
                </c:pt>
                <c:pt idx="7">
                  <c:v>2.3622047244094508</c:v>
                </c:pt>
                <c:pt idx="8">
                  <c:v>0.79051383399209552</c:v>
                </c:pt>
                <c:pt idx="9">
                  <c:v>1.2000000000000011</c:v>
                </c:pt>
                <c:pt idx="10">
                  <c:v>2.7667984189723343</c:v>
                </c:pt>
                <c:pt idx="11">
                  <c:v>3.1496062992126013</c:v>
                </c:pt>
                <c:pt idx="12">
                  <c:v>0</c:v>
                </c:pt>
                <c:pt idx="13">
                  <c:v>0.78740157480315032</c:v>
                </c:pt>
                <c:pt idx="14">
                  <c:v>7.9051383399209554</c:v>
                </c:pt>
                <c:pt idx="15">
                  <c:v>1.581027667984191</c:v>
                </c:pt>
                <c:pt idx="16">
                  <c:v>2.3715415019762864</c:v>
                </c:pt>
                <c:pt idx="17">
                  <c:v>6.2745098039215739</c:v>
                </c:pt>
                <c:pt idx="18">
                  <c:v>5.5118110236220517</c:v>
                </c:pt>
                <c:pt idx="19">
                  <c:v>0.40000000000000036</c:v>
                </c:pt>
                <c:pt idx="20">
                  <c:v>0</c:v>
                </c:pt>
                <c:pt idx="21">
                  <c:v>0.39408866995073932</c:v>
                </c:pt>
                <c:pt idx="22">
                  <c:v>14.228855721393039</c:v>
                </c:pt>
                <c:pt idx="23">
                  <c:v>13.969849246231144</c:v>
                </c:pt>
                <c:pt idx="24">
                  <c:v>0.92879256965944357</c:v>
                </c:pt>
                <c:pt idx="25">
                  <c:v>1.5701668302256913</c:v>
                </c:pt>
                <c:pt idx="26">
                  <c:v>5.998033431661745</c:v>
                </c:pt>
                <c:pt idx="27">
                  <c:v>7.8172588832487264</c:v>
                </c:pt>
                <c:pt idx="28">
                  <c:v>7.6846307385229506</c:v>
                </c:pt>
                <c:pt idx="29">
                  <c:v>8.7771203155818505</c:v>
                </c:pt>
                <c:pt idx="30">
                  <c:v>1.7769002961500402</c:v>
                </c:pt>
                <c:pt idx="31">
                  <c:v>13.426853707414828</c:v>
                </c:pt>
                <c:pt idx="32">
                  <c:v>14.313919052319823</c:v>
                </c:pt>
                <c:pt idx="33">
                  <c:v>12.170385395537513</c:v>
                </c:pt>
                <c:pt idx="34">
                  <c:v>5.489021956087818</c:v>
                </c:pt>
                <c:pt idx="35">
                  <c:v>10.462776659959767</c:v>
                </c:pt>
                <c:pt idx="36">
                  <c:v>5.6772908366533805</c:v>
                </c:pt>
                <c:pt idx="37">
                  <c:v>1.1834319526627228</c:v>
                </c:pt>
                <c:pt idx="38">
                  <c:v>0.49800796812747944</c:v>
                </c:pt>
                <c:pt idx="39">
                  <c:v>1.2012012012012023</c:v>
                </c:pt>
                <c:pt idx="40">
                  <c:v>2.0080321285140581</c:v>
                </c:pt>
                <c:pt idx="41">
                  <c:v>0</c:v>
                </c:pt>
                <c:pt idx="42">
                  <c:v>0.40000000000000036</c:v>
                </c:pt>
                <c:pt idx="43">
                  <c:v>0.40000000000000036</c:v>
                </c:pt>
                <c:pt idx="44">
                  <c:v>0.40000000000000036</c:v>
                </c:pt>
                <c:pt idx="45">
                  <c:v>0.40000000000000036</c:v>
                </c:pt>
                <c:pt idx="46">
                  <c:v>0.40000000000000036</c:v>
                </c:pt>
                <c:pt idx="47">
                  <c:v>0.40000000000000036</c:v>
                </c:pt>
                <c:pt idx="48">
                  <c:v>0.40000000000000036</c:v>
                </c:pt>
                <c:pt idx="49">
                  <c:v>0.40000000000000036</c:v>
                </c:pt>
                <c:pt idx="50">
                  <c:v>0.40000000000000036</c:v>
                </c:pt>
                <c:pt idx="51">
                  <c:v>0.40000000000000036</c:v>
                </c:pt>
                <c:pt idx="52">
                  <c:v>0.40000000000000036</c:v>
                </c:pt>
                <c:pt idx="53">
                  <c:v>0.40000000000000036</c:v>
                </c:pt>
                <c:pt idx="54">
                  <c:v>0.40000000000000036</c:v>
                </c:pt>
                <c:pt idx="55">
                  <c:v>0.40000000000000036</c:v>
                </c:pt>
                <c:pt idx="56">
                  <c:v>0.40000000000000036</c:v>
                </c:pt>
                <c:pt idx="57">
                  <c:v>0.40000000000000036</c:v>
                </c:pt>
                <c:pt idx="58">
                  <c:v>0.40000000000000036</c:v>
                </c:pt>
                <c:pt idx="59">
                  <c:v>0.40000000000000036</c:v>
                </c:pt>
                <c:pt idx="60">
                  <c:v>0.40000000000000036</c:v>
                </c:pt>
                <c:pt idx="61">
                  <c:v>0.40000000000000036</c:v>
                </c:pt>
                <c:pt idx="62">
                  <c:v>0</c:v>
                </c:pt>
                <c:pt idx="63">
                  <c:v>6.6000000000000059</c:v>
                </c:pt>
                <c:pt idx="64">
                  <c:v>1.9719976336026224E-2</c:v>
                </c:pt>
                <c:pt idx="65">
                  <c:v>0.80971659919028416</c:v>
                </c:pt>
                <c:pt idx="66">
                  <c:v>0.1980198019801982</c:v>
                </c:pt>
                <c:pt idx="67">
                  <c:v>1.5779092702169639</c:v>
                </c:pt>
                <c:pt idx="68">
                  <c:v>1.2789768185451562</c:v>
                </c:pt>
                <c:pt idx="69">
                  <c:v>0.80000000000000071</c:v>
                </c:pt>
                <c:pt idx="70">
                  <c:v>1.0040160642570291</c:v>
                </c:pt>
                <c:pt idx="71">
                  <c:v>0.78585461689587488</c:v>
                </c:pt>
                <c:pt idx="72">
                  <c:v>0</c:v>
                </c:pt>
                <c:pt idx="73">
                  <c:v>0.19880715705765428</c:v>
                </c:pt>
                <c:pt idx="74">
                  <c:v>0</c:v>
                </c:pt>
                <c:pt idx="75">
                  <c:v>0</c:v>
                </c:pt>
                <c:pt idx="76">
                  <c:v>2.1588433353139274</c:v>
                </c:pt>
                <c:pt idx="77">
                  <c:v>0</c:v>
                </c:pt>
                <c:pt idx="78">
                  <c:v>2.0000000000000018</c:v>
                </c:pt>
                <c:pt idx="79">
                  <c:v>0.78895463510848196</c:v>
                </c:pt>
                <c:pt idx="80">
                  <c:v>0</c:v>
                </c:pt>
                <c:pt idx="81">
                  <c:v>0</c:v>
                </c:pt>
                <c:pt idx="82">
                  <c:v>2.188917373299152</c:v>
                </c:pt>
              </c:numCache>
            </c:numRef>
          </c:val>
        </c:ser>
        <c:dLbls>
          <c:showLegendKey val="0"/>
          <c:showVal val="0"/>
          <c:showCatName val="0"/>
          <c:showSerName val="0"/>
          <c:showPercent val="0"/>
          <c:showBubbleSize val="0"/>
        </c:dLbls>
        <c:gapWidth val="150"/>
        <c:axId val="75103616"/>
        <c:axId val="75102080"/>
      </c:barChart>
      <c:catAx>
        <c:axId val="75094656"/>
        <c:scaling>
          <c:orientation val="minMax"/>
        </c:scaling>
        <c:delete val="1"/>
        <c:axPos val="b"/>
        <c:majorTickMark val="out"/>
        <c:minorTickMark val="none"/>
        <c:tickLblPos val="nextTo"/>
        <c:crossAx val="75100544"/>
        <c:crosses val="autoZero"/>
        <c:auto val="1"/>
        <c:lblAlgn val="ctr"/>
        <c:lblOffset val="100"/>
        <c:noMultiLvlLbl val="0"/>
      </c:catAx>
      <c:valAx>
        <c:axId val="75100544"/>
        <c:scaling>
          <c:orientation val="minMax"/>
          <c:max val="720"/>
        </c:scaling>
        <c:delete val="0"/>
        <c:axPos val="l"/>
        <c:majorGridlines/>
        <c:numFmt formatCode="General" sourceLinked="1"/>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en-US"/>
          </a:p>
        </c:txPr>
        <c:crossAx val="75094656"/>
        <c:crosses val="autoZero"/>
        <c:crossBetween val="between"/>
        <c:majorUnit val="60"/>
      </c:valAx>
      <c:valAx>
        <c:axId val="75102080"/>
        <c:scaling>
          <c:orientation val="minMax"/>
          <c:max val="24"/>
        </c:scaling>
        <c:delete val="0"/>
        <c:axPos val="r"/>
        <c:numFmt formatCode="0" sourceLinked="0"/>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en-US"/>
          </a:p>
        </c:txPr>
        <c:crossAx val="75103616"/>
        <c:crosses val="max"/>
        <c:crossBetween val="between"/>
        <c:majorUnit val="4"/>
      </c:valAx>
      <c:catAx>
        <c:axId val="75103616"/>
        <c:scaling>
          <c:orientation val="minMax"/>
        </c:scaling>
        <c:delete val="1"/>
        <c:axPos val="b"/>
        <c:majorTickMark val="out"/>
        <c:minorTickMark val="none"/>
        <c:tickLblPos val="nextTo"/>
        <c:crossAx val="75102080"/>
        <c:crosses val="autoZero"/>
        <c:auto val="1"/>
        <c:lblAlgn val="ctr"/>
        <c:lblOffset val="100"/>
        <c:noMultiLvlLbl val="0"/>
      </c:catAx>
    </c:plotArea>
    <c:legend>
      <c:legendPos val="r"/>
      <c:layout>
        <c:manualLayout>
          <c:xMode val="edge"/>
          <c:yMode val="edge"/>
          <c:x val="0.52254658584259139"/>
          <c:y val="0.10997028835750147"/>
          <c:w val="0.268508340853373"/>
          <c:h val="0.15875051324548223"/>
        </c:manualLayout>
      </c:layout>
      <c:overlay val="0"/>
      <c:spPr>
        <a:solidFill>
          <a:schemeClr val="bg1"/>
        </a:solidFill>
        <a:ln>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latin typeface="Arial" panose="020B0604020202020204" pitchFamily="34" charset="0"/>
                <a:cs typeface="Arial" panose="020B0604020202020204" pitchFamily="34" charset="0"/>
              </a:defRPr>
            </a:pPr>
            <a:r>
              <a:rPr lang="en-US" sz="1600">
                <a:latin typeface="Arial" panose="020B0604020202020204" pitchFamily="34" charset="0"/>
                <a:cs typeface="Arial" panose="020B0604020202020204" pitchFamily="34" charset="0"/>
              </a:rPr>
              <a:t>Round</a:t>
            </a:r>
            <a:r>
              <a:rPr lang="en-US" sz="1600" baseline="0">
                <a:latin typeface="Arial" panose="020B0604020202020204" pitchFamily="34" charset="0"/>
                <a:cs typeface="Arial" panose="020B0604020202020204" pitchFamily="34" charset="0"/>
              </a:rPr>
              <a:t> Robin III Using EL43 Samples</a:t>
            </a:r>
            <a:endParaRPr lang="en-US" sz="1600">
              <a:latin typeface="Arial" panose="020B0604020202020204" pitchFamily="34" charset="0"/>
              <a:cs typeface="Arial" panose="020B0604020202020204" pitchFamily="34" charset="0"/>
            </a:endParaRPr>
          </a:p>
        </c:rich>
      </c:tx>
      <c:layout/>
      <c:overlay val="0"/>
    </c:title>
    <c:autoTitleDeleted val="0"/>
    <c:plotArea>
      <c:layout>
        <c:manualLayout>
          <c:layoutTarget val="inner"/>
          <c:xMode val="edge"/>
          <c:yMode val="edge"/>
          <c:x val="6.426893498201898E-2"/>
          <c:y val="8.7447864686399368E-2"/>
          <c:w val="0.8707195432733843"/>
          <c:h val="0.86140625566515339"/>
        </c:manualLayout>
      </c:layout>
      <c:barChart>
        <c:barDir val="col"/>
        <c:grouping val="clustered"/>
        <c:varyColors val="0"/>
        <c:ser>
          <c:idx val="0"/>
          <c:order val="0"/>
          <c:tx>
            <c:strRef>
              <c:f>'Roundrobin III'!$J$1</c:f>
              <c:strCache>
                <c:ptCount val="1"/>
                <c:pt idx="0">
                  <c:v>Melt (Seconds)</c:v>
                </c:pt>
              </c:strCache>
            </c:strRef>
          </c:tx>
          <c:spPr>
            <a:solidFill>
              <a:srgbClr val="FF00FF"/>
            </a:solidFill>
          </c:spPr>
          <c:invertIfNegative val="0"/>
          <c:val>
            <c:numRef>
              <c:f>('Roundrobin III'!$J$2:$J$21,'Roundrobin III'!$J$31:$J$51,'Roundrobin III'!$J$61:$J$81,'Roundrobin III'!$J$91:$J$111)</c:f>
              <c:numCache>
                <c:formatCode>General</c:formatCode>
                <c:ptCount val="83"/>
                <c:pt idx="0">
                  <c:v>125</c:v>
                </c:pt>
                <c:pt idx="1">
                  <c:v>135</c:v>
                </c:pt>
                <c:pt idx="2">
                  <c:v>135</c:v>
                </c:pt>
                <c:pt idx="3">
                  <c:v>135</c:v>
                </c:pt>
                <c:pt idx="4">
                  <c:v>143</c:v>
                </c:pt>
                <c:pt idx="5">
                  <c:v>146</c:v>
                </c:pt>
                <c:pt idx="6">
                  <c:v>140</c:v>
                </c:pt>
                <c:pt idx="7">
                  <c:v>130</c:v>
                </c:pt>
                <c:pt idx="8">
                  <c:v>144</c:v>
                </c:pt>
                <c:pt idx="9">
                  <c:v>150</c:v>
                </c:pt>
                <c:pt idx="10">
                  <c:v>146</c:v>
                </c:pt>
                <c:pt idx="11">
                  <c:v>146</c:v>
                </c:pt>
                <c:pt idx="12">
                  <c:v>140</c:v>
                </c:pt>
                <c:pt idx="13">
                  <c:v>139</c:v>
                </c:pt>
                <c:pt idx="14">
                  <c:v>142</c:v>
                </c:pt>
                <c:pt idx="15">
                  <c:v>146</c:v>
                </c:pt>
                <c:pt idx="16">
                  <c:v>144</c:v>
                </c:pt>
                <c:pt idx="17">
                  <c:v>147</c:v>
                </c:pt>
                <c:pt idx="18">
                  <c:v>150</c:v>
                </c:pt>
                <c:pt idx="19">
                  <c:v>148</c:v>
                </c:pt>
                <c:pt idx="20">
                  <c:v>0</c:v>
                </c:pt>
                <c:pt idx="21">
                  <c:v>142</c:v>
                </c:pt>
                <c:pt idx="22">
                  <c:v>139</c:v>
                </c:pt>
                <c:pt idx="23">
                  <c:v>144</c:v>
                </c:pt>
                <c:pt idx="24">
                  <c:v>130</c:v>
                </c:pt>
                <c:pt idx="25">
                  <c:v>138</c:v>
                </c:pt>
                <c:pt idx="26">
                  <c:v>138</c:v>
                </c:pt>
                <c:pt idx="27">
                  <c:v>136</c:v>
                </c:pt>
                <c:pt idx="28">
                  <c:v>136</c:v>
                </c:pt>
                <c:pt idx="29">
                  <c:v>137</c:v>
                </c:pt>
                <c:pt idx="30">
                  <c:v>138</c:v>
                </c:pt>
                <c:pt idx="31">
                  <c:v>140</c:v>
                </c:pt>
                <c:pt idx="32">
                  <c:v>149</c:v>
                </c:pt>
                <c:pt idx="33">
                  <c:v>155</c:v>
                </c:pt>
                <c:pt idx="34">
                  <c:v>157</c:v>
                </c:pt>
                <c:pt idx="35">
                  <c:v>127</c:v>
                </c:pt>
                <c:pt idx="36">
                  <c:v>159</c:v>
                </c:pt>
                <c:pt idx="37">
                  <c:v>158</c:v>
                </c:pt>
                <c:pt idx="38">
                  <c:v>149</c:v>
                </c:pt>
                <c:pt idx="39">
                  <c:v>151</c:v>
                </c:pt>
                <c:pt idx="40">
                  <c:v>151</c:v>
                </c:pt>
                <c:pt idx="41">
                  <c:v>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pt idx="61">
                  <c:v>10</c:v>
                </c:pt>
                <c:pt idx="62">
                  <c:v>0</c:v>
                </c:pt>
                <c:pt idx="63">
                  <c:v>123</c:v>
                </c:pt>
                <c:pt idx="64">
                  <c:v>133</c:v>
                </c:pt>
                <c:pt idx="65">
                  <c:v>129</c:v>
                </c:pt>
                <c:pt idx="66">
                  <c:v>151</c:v>
                </c:pt>
                <c:pt idx="67">
                  <c:v>154</c:v>
                </c:pt>
                <c:pt idx="68">
                  <c:v>163</c:v>
                </c:pt>
                <c:pt idx="69">
                  <c:v>140</c:v>
                </c:pt>
                <c:pt idx="70">
                  <c:v>145</c:v>
                </c:pt>
                <c:pt idx="71">
                  <c:v>144</c:v>
                </c:pt>
                <c:pt idx="72">
                  <c:v>143</c:v>
                </c:pt>
                <c:pt idx="73">
                  <c:v>139</c:v>
                </c:pt>
                <c:pt idx="74">
                  <c:v>140</c:v>
                </c:pt>
                <c:pt idx="75">
                  <c:v>138</c:v>
                </c:pt>
                <c:pt idx="76">
                  <c:v>136</c:v>
                </c:pt>
                <c:pt idx="77">
                  <c:v>136</c:v>
                </c:pt>
                <c:pt idx="78">
                  <c:v>136</c:v>
                </c:pt>
                <c:pt idx="79">
                  <c:v>138</c:v>
                </c:pt>
                <c:pt idx="80">
                  <c:v>136</c:v>
                </c:pt>
                <c:pt idx="81">
                  <c:v>130</c:v>
                </c:pt>
                <c:pt idx="82">
                  <c:v>135</c:v>
                </c:pt>
              </c:numCache>
            </c:numRef>
          </c:val>
        </c:ser>
        <c:dLbls>
          <c:showLegendKey val="0"/>
          <c:showVal val="0"/>
          <c:showCatName val="0"/>
          <c:showSerName val="0"/>
          <c:showPercent val="0"/>
          <c:showBubbleSize val="0"/>
        </c:dLbls>
        <c:gapWidth val="150"/>
        <c:axId val="103975168"/>
        <c:axId val="103981056"/>
      </c:barChart>
      <c:catAx>
        <c:axId val="103975168"/>
        <c:scaling>
          <c:orientation val="minMax"/>
        </c:scaling>
        <c:delete val="1"/>
        <c:axPos val="b"/>
        <c:majorTickMark val="out"/>
        <c:minorTickMark val="none"/>
        <c:tickLblPos val="nextTo"/>
        <c:crossAx val="103981056"/>
        <c:crosses val="autoZero"/>
        <c:auto val="1"/>
        <c:lblAlgn val="ctr"/>
        <c:lblOffset val="100"/>
        <c:noMultiLvlLbl val="0"/>
      </c:catAx>
      <c:valAx>
        <c:axId val="103981056"/>
        <c:scaling>
          <c:orientation val="minMax"/>
          <c:max val="480"/>
        </c:scaling>
        <c:delete val="0"/>
        <c:axPos val="l"/>
        <c:majorGridlines/>
        <c:numFmt formatCode="General" sourceLinked="1"/>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en-US"/>
          </a:p>
        </c:txPr>
        <c:crossAx val="103975168"/>
        <c:crosses val="autoZero"/>
        <c:crossBetween val="between"/>
        <c:majorUnit val="60"/>
      </c:valAx>
    </c:plotArea>
    <c:legend>
      <c:legendPos val="r"/>
      <c:layout>
        <c:manualLayout>
          <c:xMode val="edge"/>
          <c:yMode val="edge"/>
          <c:x val="0.4331384706311433"/>
          <c:y val="0.11920071165458421"/>
          <c:w val="0.15962685649574251"/>
          <c:h val="3.6519844972778638E-2"/>
        </c:manualLayout>
      </c:layout>
      <c:overlay val="0"/>
      <c:spPr>
        <a:ln>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latin typeface="Arial" panose="020B0604020202020204" pitchFamily="34" charset="0"/>
                <a:cs typeface="Arial" panose="020B0604020202020204" pitchFamily="34" charset="0"/>
              </a:defRPr>
            </a:pPr>
            <a:r>
              <a:rPr lang="en-US" sz="1600">
                <a:latin typeface="Arial" panose="020B0604020202020204" pitchFamily="34" charset="0"/>
                <a:cs typeface="Arial" panose="020B0604020202020204" pitchFamily="34" charset="0"/>
              </a:rPr>
              <a:t>Round</a:t>
            </a:r>
            <a:r>
              <a:rPr lang="en-US" sz="1600" baseline="0">
                <a:latin typeface="Arial" panose="020B0604020202020204" pitchFamily="34" charset="0"/>
                <a:cs typeface="Arial" panose="020B0604020202020204" pitchFamily="34" charset="0"/>
              </a:rPr>
              <a:t> Robin III U</a:t>
            </a:r>
            <a:r>
              <a:rPr lang="en-US" sz="1600">
                <a:latin typeface="Arial" panose="020B0604020202020204" pitchFamily="34" charset="0"/>
                <a:cs typeface="Arial" panose="020B0604020202020204" pitchFamily="34" charset="0"/>
              </a:rPr>
              <a:t>sing EL43</a:t>
            </a:r>
            <a:r>
              <a:rPr lang="en-US" sz="1600" baseline="0">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Samples</a:t>
            </a:r>
          </a:p>
        </c:rich>
      </c:tx>
      <c:layout/>
      <c:overlay val="0"/>
    </c:title>
    <c:autoTitleDeleted val="0"/>
    <c:plotArea>
      <c:layout>
        <c:manualLayout>
          <c:layoutTarget val="inner"/>
          <c:xMode val="edge"/>
          <c:yMode val="edge"/>
          <c:x val="5.3983220169016348E-2"/>
          <c:y val="7.8975657571252925E-2"/>
          <c:w val="0.88912838215512568"/>
          <c:h val="0.86507186833499672"/>
        </c:manualLayout>
      </c:layout>
      <c:barChart>
        <c:barDir val="col"/>
        <c:grouping val="clustered"/>
        <c:varyColors val="0"/>
        <c:ser>
          <c:idx val="0"/>
          <c:order val="0"/>
          <c:tx>
            <c:strRef>
              <c:f>'Roundrobin III'!$L$1</c:f>
              <c:strCache>
                <c:ptCount val="1"/>
                <c:pt idx="0">
                  <c:v>Bar Begins to Burn (Seconds)</c:v>
                </c:pt>
              </c:strCache>
            </c:strRef>
          </c:tx>
          <c:spPr>
            <a:solidFill>
              <a:srgbClr val="FF0000"/>
            </a:solidFill>
          </c:spPr>
          <c:invertIfNegative val="0"/>
          <c:val>
            <c:numRef>
              <c:f>('Roundrobin III'!$L$2:$L$21,'Roundrobin III'!$L$31:$L$51,'Roundrobin III'!$L$61:$L$81,'Roundrobin III'!$L$91:$L$111)</c:f>
              <c:numCache>
                <c:formatCode>General</c:formatCode>
                <c:ptCount val="83"/>
                <c:pt idx="0">
                  <c:v>125</c:v>
                </c:pt>
                <c:pt idx="1">
                  <c:v>198</c:v>
                </c:pt>
                <c:pt idx="2">
                  <c:v>216</c:v>
                </c:pt>
                <c:pt idx="3">
                  <c:v>0</c:v>
                </c:pt>
                <c:pt idx="4">
                  <c:v>0</c:v>
                </c:pt>
                <c:pt idx="5">
                  <c:v>234</c:v>
                </c:pt>
                <c:pt idx="6">
                  <c:v>215</c:v>
                </c:pt>
                <c:pt idx="7">
                  <c:v>130</c:v>
                </c:pt>
                <c:pt idx="8">
                  <c:v>190</c:v>
                </c:pt>
                <c:pt idx="9">
                  <c:v>175</c:v>
                </c:pt>
                <c:pt idx="10">
                  <c:v>225</c:v>
                </c:pt>
                <c:pt idx="11">
                  <c:v>146</c:v>
                </c:pt>
                <c:pt idx="12">
                  <c:v>190</c:v>
                </c:pt>
                <c:pt idx="13">
                  <c:v>139</c:v>
                </c:pt>
                <c:pt idx="14">
                  <c:v>210</c:v>
                </c:pt>
                <c:pt idx="15">
                  <c:v>228</c:v>
                </c:pt>
                <c:pt idx="16">
                  <c:v>214</c:v>
                </c:pt>
                <c:pt idx="17">
                  <c:v>213</c:v>
                </c:pt>
                <c:pt idx="18">
                  <c:v>238</c:v>
                </c:pt>
                <c:pt idx="19">
                  <c:v>237</c:v>
                </c:pt>
                <c:pt idx="20">
                  <c:v>0</c:v>
                </c:pt>
                <c:pt idx="21">
                  <c:v>203</c:v>
                </c:pt>
                <c:pt idx="22">
                  <c:v>206</c:v>
                </c:pt>
                <c:pt idx="23">
                  <c:v>224</c:v>
                </c:pt>
                <c:pt idx="24">
                  <c:v>223</c:v>
                </c:pt>
                <c:pt idx="25">
                  <c:v>220</c:v>
                </c:pt>
                <c:pt idx="26">
                  <c:v>205</c:v>
                </c:pt>
                <c:pt idx="27">
                  <c:v>190</c:v>
                </c:pt>
                <c:pt idx="28">
                  <c:v>209</c:v>
                </c:pt>
                <c:pt idx="29">
                  <c:v>191</c:v>
                </c:pt>
                <c:pt idx="30">
                  <c:v>188</c:v>
                </c:pt>
                <c:pt idx="31">
                  <c:v>235</c:v>
                </c:pt>
                <c:pt idx="32">
                  <c:v>204</c:v>
                </c:pt>
                <c:pt idx="33">
                  <c:v>222</c:v>
                </c:pt>
                <c:pt idx="34">
                  <c:v>228</c:v>
                </c:pt>
                <c:pt idx="35">
                  <c:v>176</c:v>
                </c:pt>
                <c:pt idx="36">
                  <c:v>203</c:v>
                </c:pt>
                <c:pt idx="37">
                  <c:v>238</c:v>
                </c:pt>
                <c:pt idx="38">
                  <c:v>225</c:v>
                </c:pt>
                <c:pt idx="39">
                  <c:v>243</c:v>
                </c:pt>
                <c:pt idx="40">
                  <c:v>207</c:v>
                </c:pt>
                <c:pt idx="41">
                  <c:v>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pt idx="61">
                  <c:v>10</c:v>
                </c:pt>
                <c:pt idx="62">
                  <c:v>0</c:v>
                </c:pt>
                <c:pt idx="63">
                  <c:v>127</c:v>
                </c:pt>
                <c:pt idx="64">
                  <c:v>0</c:v>
                </c:pt>
                <c:pt idx="65">
                  <c:v>187</c:v>
                </c:pt>
                <c:pt idx="66">
                  <c:v>0</c:v>
                </c:pt>
                <c:pt idx="67">
                  <c:v>205</c:v>
                </c:pt>
                <c:pt idx="68">
                  <c:v>210</c:v>
                </c:pt>
                <c:pt idx="69">
                  <c:v>225</c:v>
                </c:pt>
                <c:pt idx="70">
                  <c:v>147</c:v>
                </c:pt>
                <c:pt idx="71">
                  <c:v>205</c:v>
                </c:pt>
                <c:pt idx="72">
                  <c:v>214</c:v>
                </c:pt>
                <c:pt idx="73">
                  <c:v>176</c:v>
                </c:pt>
                <c:pt idx="74">
                  <c:v>0</c:v>
                </c:pt>
                <c:pt idx="75">
                  <c:v>211</c:v>
                </c:pt>
                <c:pt idx="76">
                  <c:v>136</c:v>
                </c:pt>
                <c:pt idx="77">
                  <c:v>0</c:v>
                </c:pt>
                <c:pt idx="78">
                  <c:v>137</c:v>
                </c:pt>
                <c:pt idx="79">
                  <c:v>215</c:v>
                </c:pt>
                <c:pt idx="80">
                  <c:v>0</c:v>
                </c:pt>
                <c:pt idx="81">
                  <c:v>0</c:v>
                </c:pt>
                <c:pt idx="82">
                  <c:v>200</c:v>
                </c:pt>
              </c:numCache>
            </c:numRef>
          </c:val>
        </c:ser>
        <c:dLbls>
          <c:showLegendKey val="0"/>
          <c:showVal val="0"/>
          <c:showCatName val="0"/>
          <c:showSerName val="0"/>
          <c:showPercent val="0"/>
          <c:showBubbleSize val="0"/>
        </c:dLbls>
        <c:gapWidth val="150"/>
        <c:axId val="60889728"/>
        <c:axId val="60891520"/>
      </c:barChart>
      <c:catAx>
        <c:axId val="60889728"/>
        <c:scaling>
          <c:orientation val="minMax"/>
        </c:scaling>
        <c:delete val="1"/>
        <c:axPos val="b"/>
        <c:majorTickMark val="out"/>
        <c:minorTickMark val="none"/>
        <c:tickLblPos val="nextTo"/>
        <c:crossAx val="60891520"/>
        <c:crosses val="autoZero"/>
        <c:auto val="1"/>
        <c:lblAlgn val="ctr"/>
        <c:lblOffset val="100"/>
        <c:noMultiLvlLbl val="0"/>
      </c:catAx>
      <c:valAx>
        <c:axId val="60891520"/>
        <c:scaling>
          <c:orientation val="minMax"/>
          <c:max val="720"/>
        </c:scaling>
        <c:delete val="0"/>
        <c:axPos val="l"/>
        <c:majorGridlines/>
        <c:numFmt formatCode="General" sourceLinked="1"/>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en-US"/>
          </a:p>
        </c:txPr>
        <c:crossAx val="60889728"/>
        <c:crosses val="autoZero"/>
        <c:crossBetween val="between"/>
        <c:majorUnit val="60"/>
      </c:valAx>
    </c:plotArea>
    <c:legend>
      <c:legendPos val="r"/>
      <c:layout>
        <c:manualLayout>
          <c:xMode val="edge"/>
          <c:yMode val="edge"/>
          <c:x val="0.59007722763917614"/>
          <c:y val="0.17093417703966196"/>
          <c:w val="0.25904086118841102"/>
          <c:h val="3.8929185025739277E-2"/>
        </c:manualLayout>
      </c:layout>
      <c:overlay val="0"/>
      <c:spPr>
        <a:solidFill>
          <a:schemeClr val="bg1"/>
        </a:solidFill>
        <a:ln>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latin typeface="Arial" panose="020B0604020202020204" pitchFamily="34" charset="0"/>
                <a:cs typeface="Arial" panose="020B0604020202020204" pitchFamily="34" charset="0"/>
              </a:defRPr>
            </a:pPr>
            <a:r>
              <a:rPr lang="en-US" sz="1600">
                <a:latin typeface="Arial" panose="020B0604020202020204" pitchFamily="34" charset="0"/>
                <a:cs typeface="Arial" panose="020B0604020202020204" pitchFamily="34" charset="0"/>
              </a:rPr>
              <a:t>Round</a:t>
            </a:r>
            <a:r>
              <a:rPr lang="en-US" sz="1600" baseline="0">
                <a:latin typeface="Arial" panose="020B0604020202020204" pitchFamily="34" charset="0"/>
                <a:cs typeface="Arial" panose="020B0604020202020204" pitchFamily="34" charset="0"/>
              </a:rPr>
              <a:t> Robin III Using EL43 Samples</a:t>
            </a:r>
            <a:endParaRPr lang="en-US" sz="1600">
              <a:latin typeface="Arial" panose="020B0604020202020204" pitchFamily="34" charset="0"/>
              <a:cs typeface="Arial" panose="020B0604020202020204" pitchFamily="34" charset="0"/>
            </a:endParaRPr>
          </a:p>
        </c:rich>
      </c:tx>
      <c:layout/>
      <c:overlay val="0"/>
    </c:title>
    <c:autoTitleDeleted val="0"/>
    <c:plotArea>
      <c:layout>
        <c:manualLayout>
          <c:layoutTarget val="inner"/>
          <c:xMode val="edge"/>
          <c:yMode val="edge"/>
          <c:x val="5.9842711865032379E-2"/>
          <c:y val="7.8975657571252925E-2"/>
          <c:w val="0.86771251672781069"/>
          <c:h val="0.86709144583302322"/>
        </c:manualLayout>
      </c:layout>
      <c:barChart>
        <c:barDir val="col"/>
        <c:grouping val="clustered"/>
        <c:varyColors val="0"/>
        <c:ser>
          <c:idx val="0"/>
          <c:order val="0"/>
          <c:tx>
            <c:strRef>
              <c:f>'Roundrobin III'!$N$1</c:f>
              <c:strCache>
                <c:ptCount val="1"/>
                <c:pt idx="0">
                  <c:v>Bar Out (Seconds)</c:v>
                </c:pt>
              </c:strCache>
            </c:strRef>
          </c:tx>
          <c:spPr>
            <a:solidFill>
              <a:srgbClr val="0000FF"/>
            </a:solidFill>
          </c:spPr>
          <c:invertIfNegative val="0"/>
          <c:val>
            <c:numRef>
              <c:f>('Roundrobin III'!$N$2:$N$21,'Roundrobin III'!$N$31:$N$51,'Roundrobin III'!$N$61:$N$81,'Roundrobin III'!$N$91:$N$111)</c:f>
              <c:numCache>
                <c:formatCode>General</c:formatCode>
                <c:ptCount val="83"/>
                <c:pt idx="0">
                  <c:v>370</c:v>
                </c:pt>
                <c:pt idx="1">
                  <c:v>251</c:v>
                </c:pt>
                <c:pt idx="2">
                  <c:v>245</c:v>
                </c:pt>
                <c:pt idx="3">
                  <c:v>0</c:v>
                </c:pt>
                <c:pt idx="4">
                  <c:v>0</c:v>
                </c:pt>
                <c:pt idx="5">
                  <c:v>252</c:v>
                </c:pt>
                <c:pt idx="6">
                  <c:v>242</c:v>
                </c:pt>
                <c:pt idx="7">
                  <c:v>357</c:v>
                </c:pt>
                <c:pt idx="8">
                  <c:v>316</c:v>
                </c:pt>
                <c:pt idx="9">
                  <c:v>254</c:v>
                </c:pt>
                <c:pt idx="10">
                  <c:v>556</c:v>
                </c:pt>
                <c:pt idx="11">
                  <c:v>414</c:v>
                </c:pt>
                <c:pt idx="12">
                  <c:v>202</c:v>
                </c:pt>
                <c:pt idx="13">
                  <c:v>431</c:v>
                </c:pt>
                <c:pt idx="14">
                  <c:v>417</c:v>
                </c:pt>
                <c:pt idx="15">
                  <c:v>466</c:v>
                </c:pt>
                <c:pt idx="16">
                  <c:v>394</c:v>
                </c:pt>
                <c:pt idx="17">
                  <c:v>442</c:v>
                </c:pt>
                <c:pt idx="18">
                  <c:v>405</c:v>
                </c:pt>
                <c:pt idx="19">
                  <c:v>257</c:v>
                </c:pt>
                <c:pt idx="20">
                  <c:v>0</c:v>
                </c:pt>
                <c:pt idx="21">
                  <c:v>397</c:v>
                </c:pt>
                <c:pt idx="22">
                  <c:v>675</c:v>
                </c:pt>
                <c:pt idx="23">
                  <c:v>883</c:v>
                </c:pt>
                <c:pt idx="24">
                  <c:v>240</c:v>
                </c:pt>
                <c:pt idx="25">
                  <c:v>396</c:v>
                </c:pt>
                <c:pt idx="26">
                  <c:v>405</c:v>
                </c:pt>
                <c:pt idx="27">
                  <c:v>632</c:v>
                </c:pt>
                <c:pt idx="28">
                  <c:v>485</c:v>
                </c:pt>
                <c:pt idx="29">
                  <c:v>567</c:v>
                </c:pt>
                <c:pt idx="30">
                  <c:v>405</c:v>
                </c:pt>
                <c:pt idx="31">
                  <c:v>541</c:v>
                </c:pt>
                <c:pt idx="32">
                  <c:v>648</c:v>
                </c:pt>
                <c:pt idx="33">
                  <c:v>958</c:v>
                </c:pt>
                <c:pt idx="34">
                  <c:v>594</c:v>
                </c:pt>
                <c:pt idx="35">
                  <c:v>870</c:v>
                </c:pt>
                <c:pt idx="36">
                  <c:v>444</c:v>
                </c:pt>
                <c:pt idx="37">
                  <c:v>364</c:v>
                </c:pt>
                <c:pt idx="38">
                  <c:v>298</c:v>
                </c:pt>
                <c:pt idx="39">
                  <c:v>304</c:v>
                </c:pt>
                <c:pt idx="40">
                  <c:v>324</c:v>
                </c:pt>
                <c:pt idx="41">
                  <c:v>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pt idx="61">
                  <c:v>10</c:v>
                </c:pt>
                <c:pt idx="62">
                  <c:v>0</c:v>
                </c:pt>
                <c:pt idx="63">
                  <c:v>299</c:v>
                </c:pt>
                <c:pt idx="64">
                  <c:v>0</c:v>
                </c:pt>
                <c:pt idx="65">
                  <c:v>270</c:v>
                </c:pt>
                <c:pt idx="66">
                  <c:v>0</c:v>
                </c:pt>
                <c:pt idx="67">
                  <c:v>430</c:v>
                </c:pt>
                <c:pt idx="68">
                  <c:v>313</c:v>
                </c:pt>
                <c:pt idx="69">
                  <c:v>306</c:v>
                </c:pt>
                <c:pt idx="70">
                  <c:v>298</c:v>
                </c:pt>
                <c:pt idx="71">
                  <c:v>308</c:v>
                </c:pt>
                <c:pt idx="72">
                  <c:v>249</c:v>
                </c:pt>
                <c:pt idx="73">
                  <c:v>248</c:v>
                </c:pt>
                <c:pt idx="74">
                  <c:v>0</c:v>
                </c:pt>
                <c:pt idx="75">
                  <c:v>228</c:v>
                </c:pt>
                <c:pt idx="76">
                  <c:v>342</c:v>
                </c:pt>
                <c:pt idx="77">
                  <c:v>0</c:v>
                </c:pt>
                <c:pt idx="78">
                  <c:v>384</c:v>
                </c:pt>
                <c:pt idx="79">
                  <c:v>276</c:v>
                </c:pt>
                <c:pt idx="80">
                  <c:v>0</c:v>
                </c:pt>
                <c:pt idx="81">
                  <c:v>0</c:v>
                </c:pt>
                <c:pt idx="82">
                  <c:v>355</c:v>
                </c:pt>
              </c:numCache>
            </c:numRef>
          </c:val>
        </c:ser>
        <c:dLbls>
          <c:showLegendKey val="0"/>
          <c:showVal val="0"/>
          <c:showCatName val="0"/>
          <c:showSerName val="0"/>
          <c:showPercent val="0"/>
          <c:showBubbleSize val="0"/>
        </c:dLbls>
        <c:gapWidth val="150"/>
        <c:axId val="70794240"/>
        <c:axId val="70820608"/>
      </c:barChart>
      <c:catAx>
        <c:axId val="70794240"/>
        <c:scaling>
          <c:orientation val="minMax"/>
        </c:scaling>
        <c:delete val="1"/>
        <c:axPos val="b"/>
        <c:majorTickMark val="out"/>
        <c:minorTickMark val="none"/>
        <c:tickLblPos val="nextTo"/>
        <c:crossAx val="70820608"/>
        <c:crosses val="autoZero"/>
        <c:auto val="1"/>
        <c:lblAlgn val="ctr"/>
        <c:lblOffset val="100"/>
        <c:noMultiLvlLbl val="0"/>
      </c:catAx>
      <c:valAx>
        <c:axId val="70820608"/>
        <c:scaling>
          <c:orientation val="minMax"/>
          <c:max val="720"/>
        </c:scaling>
        <c:delete val="0"/>
        <c:axPos val="l"/>
        <c:majorGridlines/>
        <c:numFmt formatCode="General" sourceLinked="1"/>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en-US"/>
          </a:p>
        </c:txPr>
        <c:crossAx val="70794240"/>
        <c:crosses val="autoZero"/>
        <c:crossBetween val="between"/>
        <c:majorUnit val="60"/>
      </c:valAx>
    </c:plotArea>
    <c:legend>
      <c:legendPos val="r"/>
      <c:layout>
        <c:manualLayout>
          <c:xMode val="edge"/>
          <c:yMode val="edge"/>
          <c:x val="0.68438632320817783"/>
          <c:y val="0.17093417703966196"/>
          <c:w val="0.17205613023942945"/>
          <c:h val="3.8929185025739277E-2"/>
        </c:manualLayout>
      </c:layout>
      <c:overlay val="0"/>
      <c:spPr>
        <a:solidFill>
          <a:schemeClr val="bg1"/>
        </a:solidFill>
        <a:ln>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drawing1.xml><?xml version="1.0" encoding="utf-8"?>
<c:userShapes xmlns:c="http://schemas.openxmlformats.org/drawingml/2006/chart">
  <cdr:relSizeAnchor xmlns:cdr="http://schemas.openxmlformats.org/drawingml/2006/chartDrawing">
    <cdr:from>
      <cdr:x>0.08212</cdr:x>
      <cdr:y>0.37133</cdr:y>
    </cdr:from>
    <cdr:to>
      <cdr:x>0.19031</cdr:x>
      <cdr:y>0.4177</cdr:y>
    </cdr:to>
    <cdr:sp macro="" textlink="">
      <cdr:nvSpPr>
        <cdr:cNvPr id="4" name="TextBox 3"/>
        <cdr:cNvSpPr txBox="1"/>
      </cdr:nvSpPr>
      <cdr:spPr>
        <a:xfrm xmlns:a="http://schemas.openxmlformats.org/drawingml/2006/main">
          <a:off x="711917" y="2335082"/>
          <a:ext cx="937974" cy="2915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a:t>Baseline</a:t>
          </a:r>
        </a:p>
      </cdr:txBody>
    </cdr:sp>
  </cdr:relSizeAnchor>
  <cdr:relSizeAnchor xmlns:cdr="http://schemas.openxmlformats.org/drawingml/2006/chartDrawing">
    <cdr:from>
      <cdr:x>0.13117</cdr:x>
      <cdr:y>0.5456</cdr:y>
    </cdr:from>
    <cdr:to>
      <cdr:x>0.98318</cdr:x>
      <cdr:y>0.5456</cdr:y>
    </cdr:to>
    <cdr:cxnSp macro="">
      <cdr:nvCxnSpPr>
        <cdr:cNvPr id="8" name="Straight Connector 7"/>
        <cdr:cNvCxnSpPr/>
      </cdr:nvCxnSpPr>
      <cdr:spPr>
        <a:xfrm xmlns:a="http://schemas.openxmlformats.org/drawingml/2006/main">
          <a:off x="1137168" y="3430944"/>
          <a:ext cx="7386735" cy="0"/>
        </a:xfrm>
        <a:prstGeom xmlns:a="http://schemas.openxmlformats.org/drawingml/2006/main" prst="line">
          <a:avLst/>
        </a:prstGeom>
        <a:ln xmlns:a="http://schemas.openxmlformats.org/drawingml/2006/main" w="15875">
          <a:solidFill>
            <a:srgbClr val="FF0000"/>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0.45628</cdr:x>
      <cdr:y>0.42658</cdr:y>
    </cdr:from>
    <cdr:to>
      <cdr:x>0.62892</cdr:x>
      <cdr:y>0.47759</cdr:y>
    </cdr:to>
    <cdr:sp macro="" textlink="">
      <cdr:nvSpPr>
        <cdr:cNvPr id="12" name="TextBox 11"/>
        <cdr:cNvSpPr txBox="1"/>
      </cdr:nvSpPr>
      <cdr:spPr>
        <a:xfrm xmlns:a="http://schemas.openxmlformats.org/drawingml/2006/main">
          <a:off x="3955791" y="2682550"/>
          <a:ext cx="1496786" cy="3207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a:t>Coated Samples</a:t>
          </a:r>
        </a:p>
      </cdr:txBody>
    </cdr:sp>
  </cdr:relSizeAnchor>
</c:userShapes>
</file>

<file path=ppt/drawings/drawing10.xml><?xml version="1.0" encoding="utf-8"?>
<c:userShapes xmlns:c="http://schemas.openxmlformats.org/drawingml/2006/chart">
  <cdr:relSizeAnchor xmlns:cdr="http://schemas.openxmlformats.org/drawingml/2006/chartDrawing">
    <cdr:from>
      <cdr:x>0.13254</cdr:x>
      <cdr:y>0.95465</cdr:y>
    </cdr:from>
    <cdr:to>
      <cdr:x>0.19902</cdr:x>
      <cdr:y>0.99664</cdr:y>
    </cdr:to>
    <cdr:sp macro="" textlink="">
      <cdr:nvSpPr>
        <cdr:cNvPr id="2" name="TextBox 1"/>
        <cdr:cNvSpPr txBox="1"/>
      </cdr:nvSpPr>
      <cdr:spPr>
        <a:xfrm xmlns:a="http://schemas.openxmlformats.org/drawingml/2006/main">
          <a:off x="1149091" y="6003244"/>
          <a:ext cx="576361" cy="26405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A</a:t>
          </a:r>
        </a:p>
      </cdr:txBody>
    </cdr:sp>
  </cdr:relSizeAnchor>
  <cdr:relSizeAnchor xmlns:cdr="http://schemas.openxmlformats.org/drawingml/2006/chartDrawing">
    <cdr:from>
      <cdr:x>0.35173</cdr:x>
      <cdr:y>0.95465</cdr:y>
    </cdr:from>
    <cdr:to>
      <cdr:x>0.4182</cdr:x>
      <cdr:y>0.99664</cdr:y>
    </cdr:to>
    <cdr:sp macro="" textlink="">
      <cdr:nvSpPr>
        <cdr:cNvPr id="3" name="TextBox 1"/>
        <cdr:cNvSpPr txBox="1"/>
      </cdr:nvSpPr>
      <cdr:spPr>
        <a:xfrm xmlns:a="http://schemas.openxmlformats.org/drawingml/2006/main">
          <a:off x="3049401" y="6003244"/>
          <a:ext cx="576274" cy="26405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C</a:t>
          </a:r>
        </a:p>
      </cdr:txBody>
    </cdr:sp>
  </cdr:relSizeAnchor>
  <cdr:relSizeAnchor xmlns:cdr="http://schemas.openxmlformats.org/drawingml/2006/chartDrawing">
    <cdr:from>
      <cdr:x>0.58519</cdr:x>
      <cdr:y>0.95547</cdr:y>
    </cdr:from>
    <cdr:to>
      <cdr:x>0.65166</cdr:x>
      <cdr:y>0.99747</cdr:y>
    </cdr:to>
    <cdr:sp macro="" textlink="">
      <cdr:nvSpPr>
        <cdr:cNvPr id="4" name="TextBox 1"/>
        <cdr:cNvSpPr txBox="1"/>
      </cdr:nvSpPr>
      <cdr:spPr>
        <a:xfrm xmlns:a="http://schemas.openxmlformats.org/drawingml/2006/main">
          <a:off x="5073428" y="6008400"/>
          <a:ext cx="576274" cy="2641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E</a:t>
          </a:r>
        </a:p>
      </cdr:txBody>
    </cdr:sp>
  </cdr:relSizeAnchor>
  <cdr:relSizeAnchor xmlns:cdr="http://schemas.openxmlformats.org/drawingml/2006/chartDrawing">
    <cdr:from>
      <cdr:x>0.79573</cdr:x>
      <cdr:y>0.95244</cdr:y>
    </cdr:from>
    <cdr:to>
      <cdr:x>0.8622</cdr:x>
      <cdr:y>0.99444</cdr:y>
    </cdr:to>
    <cdr:sp macro="" textlink="">
      <cdr:nvSpPr>
        <cdr:cNvPr id="5" name="TextBox 1"/>
        <cdr:cNvSpPr txBox="1"/>
      </cdr:nvSpPr>
      <cdr:spPr>
        <a:xfrm xmlns:a="http://schemas.openxmlformats.org/drawingml/2006/main">
          <a:off x="6898745" y="5989346"/>
          <a:ext cx="576274" cy="2641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F</a:t>
          </a:r>
        </a:p>
      </cdr:txBody>
    </cdr:sp>
  </cdr:relSizeAnchor>
</c:userShapes>
</file>

<file path=ppt/drawings/drawing2.xml><?xml version="1.0" encoding="utf-8"?>
<c:userShapes xmlns:c="http://schemas.openxmlformats.org/drawingml/2006/chart">
  <cdr:relSizeAnchor xmlns:cdr="http://schemas.openxmlformats.org/drawingml/2006/chartDrawing">
    <cdr:from>
      <cdr:x>0.08098</cdr:x>
      <cdr:y>0.4764</cdr:y>
    </cdr:from>
    <cdr:to>
      <cdr:x>0.11461</cdr:x>
      <cdr:y>0.62555</cdr:y>
    </cdr:to>
    <cdr:sp macro="" textlink="">
      <cdr:nvSpPr>
        <cdr:cNvPr id="3" name="TextBox 1"/>
        <cdr:cNvSpPr txBox="1"/>
      </cdr:nvSpPr>
      <cdr:spPr>
        <a:xfrm xmlns:a="http://schemas.openxmlformats.org/drawingml/2006/main" rot="-5400000">
          <a:off x="378855" y="3318974"/>
          <a:ext cx="937922" cy="29156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t>Baseline</a:t>
          </a:r>
        </a:p>
      </cdr:txBody>
    </cdr:sp>
  </cdr:relSizeAnchor>
  <cdr:relSizeAnchor xmlns:cdr="http://schemas.openxmlformats.org/drawingml/2006/chartDrawing">
    <cdr:from>
      <cdr:x>0.46636</cdr:x>
      <cdr:y>0.56415</cdr:y>
    </cdr:from>
    <cdr:to>
      <cdr:x>0.5056</cdr:x>
      <cdr:y>0.71974</cdr:y>
    </cdr:to>
    <cdr:sp macro="" textlink="">
      <cdr:nvSpPr>
        <cdr:cNvPr id="4" name="Down Arrow 3"/>
        <cdr:cNvSpPr/>
      </cdr:nvSpPr>
      <cdr:spPr>
        <a:xfrm xmlns:a="http://schemas.openxmlformats.org/drawingml/2006/main">
          <a:off x="4043224" y="3547599"/>
          <a:ext cx="340199" cy="978419"/>
        </a:xfrm>
        <a:prstGeom xmlns:a="http://schemas.openxmlformats.org/drawingml/2006/main" prst="downArrow">
          <a:avLst/>
        </a:prstGeom>
        <a:solidFill xmlns:a="http://schemas.openxmlformats.org/drawingml/2006/main">
          <a:srgbClr val="FF0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0.69308</cdr:x>
      <cdr:y>0.54904</cdr:y>
    </cdr:from>
    <cdr:to>
      <cdr:x>0.73232</cdr:x>
      <cdr:y>0.70463</cdr:y>
    </cdr:to>
    <cdr:sp macro="" textlink="">
      <cdr:nvSpPr>
        <cdr:cNvPr id="6" name="Down Arrow 5"/>
        <cdr:cNvSpPr/>
      </cdr:nvSpPr>
      <cdr:spPr>
        <a:xfrm xmlns:a="http://schemas.openxmlformats.org/drawingml/2006/main">
          <a:off x="6008789" y="3452579"/>
          <a:ext cx="340199" cy="978419"/>
        </a:xfrm>
        <a:prstGeom xmlns:a="http://schemas.openxmlformats.org/drawingml/2006/main" prst="downArrow">
          <a:avLst/>
        </a:prstGeom>
        <a:solidFill xmlns:a="http://schemas.openxmlformats.org/drawingml/2006/main">
          <a:srgbClr val="FF00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0.30743</cdr:x>
      <cdr:y>0.55213</cdr:y>
    </cdr:from>
    <cdr:to>
      <cdr:x>0.34106</cdr:x>
      <cdr:y>0.70128</cdr:y>
    </cdr:to>
    <cdr:sp macro="" textlink="">
      <cdr:nvSpPr>
        <cdr:cNvPr id="5" name="TextBox 1"/>
        <cdr:cNvSpPr txBox="1"/>
      </cdr:nvSpPr>
      <cdr:spPr>
        <a:xfrm xmlns:a="http://schemas.openxmlformats.org/drawingml/2006/main" rot="-5400000">
          <a:off x="2342135" y="3795204"/>
          <a:ext cx="937922" cy="29156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t>No</a:t>
          </a:r>
          <a:r>
            <a:rPr lang="en-US" sz="1600" baseline="0"/>
            <a:t> Burn</a:t>
          </a:r>
          <a:endParaRPr lang="en-US" sz="1600"/>
        </a:p>
      </cdr:txBody>
    </cdr:sp>
  </cdr:relSizeAnchor>
  <cdr:relSizeAnchor xmlns:cdr="http://schemas.openxmlformats.org/drawingml/2006/chartDrawing">
    <cdr:from>
      <cdr:x>0.37806</cdr:x>
      <cdr:y>0.55213</cdr:y>
    </cdr:from>
    <cdr:to>
      <cdr:x>0.41169</cdr:x>
      <cdr:y>0.70128</cdr:y>
    </cdr:to>
    <cdr:sp macro="" textlink="">
      <cdr:nvSpPr>
        <cdr:cNvPr id="7" name="TextBox 1"/>
        <cdr:cNvSpPr txBox="1"/>
      </cdr:nvSpPr>
      <cdr:spPr>
        <a:xfrm xmlns:a="http://schemas.openxmlformats.org/drawingml/2006/main" rot="-5400000">
          <a:off x="2954456" y="3795204"/>
          <a:ext cx="937922" cy="29156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a:t>No</a:t>
          </a:r>
          <a:r>
            <a:rPr lang="en-US" sz="1600" baseline="0"/>
            <a:t> Burn</a:t>
          </a:r>
          <a:endParaRPr lang="en-US" sz="1600"/>
        </a:p>
      </cdr:txBody>
    </cdr:sp>
  </cdr:relSizeAnchor>
</c:userShapes>
</file>

<file path=ppt/drawings/drawing3.xml><?xml version="1.0" encoding="utf-8"?>
<c:userShapes xmlns:c="http://schemas.openxmlformats.org/drawingml/2006/chart">
  <cdr:relSizeAnchor xmlns:cdr="http://schemas.openxmlformats.org/drawingml/2006/chartDrawing">
    <cdr:from>
      <cdr:x>0.10314</cdr:x>
      <cdr:y>0.25039</cdr:y>
    </cdr:from>
    <cdr:to>
      <cdr:x>0.23767</cdr:x>
      <cdr:y>0.29366</cdr:y>
    </cdr:to>
    <cdr:sp macro="" textlink="">
      <cdr:nvSpPr>
        <cdr:cNvPr id="2" name="TextBox 1"/>
        <cdr:cNvSpPr txBox="1"/>
      </cdr:nvSpPr>
      <cdr:spPr>
        <a:xfrm xmlns:a="http://schemas.openxmlformats.org/drawingml/2006/main">
          <a:off x="894184" y="1574541"/>
          <a:ext cx="1166326" cy="2721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a:t>Speedaire 4ZM10</a:t>
          </a:r>
        </a:p>
      </cdr:txBody>
    </cdr:sp>
  </cdr:relSizeAnchor>
  <cdr:relSizeAnchor xmlns:cdr="http://schemas.openxmlformats.org/drawingml/2006/chartDrawing">
    <cdr:from>
      <cdr:x>0.42402</cdr:x>
      <cdr:y>0.24301</cdr:y>
    </cdr:from>
    <cdr:to>
      <cdr:x>0.55855</cdr:x>
      <cdr:y>0.28629</cdr:y>
    </cdr:to>
    <cdr:sp macro="" textlink="">
      <cdr:nvSpPr>
        <cdr:cNvPr id="3" name="TextBox 1"/>
        <cdr:cNvSpPr txBox="1"/>
      </cdr:nvSpPr>
      <cdr:spPr>
        <a:xfrm xmlns:a="http://schemas.openxmlformats.org/drawingml/2006/main">
          <a:off x="3676131" y="1528147"/>
          <a:ext cx="1166326" cy="27214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a:t>Parker R119</a:t>
          </a:r>
        </a:p>
      </cdr:txBody>
    </cdr:sp>
  </cdr:relSizeAnchor>
  <cdr:relSizeAnchor xmlns:cdr="http://schemas.openxmlformats.org/drawingml/2006/chartDrawing">
    <cdr:from>
      <cdr:x>0.69196</cdr:x>
      <cdr:y>0.24301</cdr:y>
    </cdr:from>
    <cdr:to>
      <cdr:x>0.8778</cdr:x>
      <cdr:y>0.28629</cdr:y>
    </cdr:to>
    <cdr:sp macro="" textlink="">
      <cdr:nvSpPr>
        <cdr:cNvPr id="4" name="TextBox 1"/>
        <cdr:cNvSpPr txBox="1"/>
      </cdr:nvSpPr>
      <cdr:spPr>
        <a:xfrm xmlns:a="http://schemas.openxmlformats.org/drawingml/2006/main">
          <a:off x="5999065" y="1528147"/>
          <a:ext cx="1611215" cy="27214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a:t>Brass/Chrome</a:t>
          </a:r>
          <a:r>
            <a:rPr lang="en-US" sz="1400" baseline="0"/>
            <a:t> REGO</a:t>
          </a:r>
          <a:endParaRPr lang="en-US" sz="1400"/>
        </a:p>
      </cdr:txBody>
    </cdr:sp>
  </cdr:relSizeAnchor>
</c:userShapes>
</file>

<file path=ppt/drawings/drawing4.xml><?xml version="1.0" encoding="utf-8"?>
<c:userShapes xmlns:c="http://schemas.openxmlformats.org/drawingml/2006/chart">
  <cdr:relSizeAnchor xmlns:cdr="http://schemas.openxmlformats.org/drawingml/2006/chartDrawing">
    <cdr:from>
      <cdr:x>0.13254</cdr:x>
      <cdr:y>0.95465</cdr:y>
    </cdr:from>
    <cdr:to>
      <cdr:x>0.19902</cdr:x>
      <cdr:y>0.99664</cdr:y>
    </cdr:to>
    <cdr:sp macro="" textlink="">
      <cdr:nvSpPr>
        <cdr:cNvPr id="2" name="TextBox 1"/>
        <cdr:cNvSpPr txBox="1"/>
      </cdr:nvSpPr>
      <cdr:spPr>
        <a:xfrm xmlns:a="http://schemas.openxmlformats.org/drawingml/2006/main">
          <a:off x="1149091" y="6003244"/>
          <a:ext cx="576361" cy="26405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A</a:t>
          </a:r>
        </a:p>
      </cdr:txBody>
    </cdr:sp>
  </cdr:relSizeAnchor>
  <cdr:relSizeAnchor xmlns:cdr="http://schemas.openxmlformats.org/drawingml/2006/chartDrawing">
    <cdr:from>
      <cdr:x>0.35173</cdr:x>
      <cdr:y>0.95465</cdr:y>
    </cdr:from>
    <cdr:to>
      <cdr:x>0.4182</cdr:x>
      <cdr:y>0.99664</cdr:y>
    </cdr:to>
    <cdr:sp macro="" textlink="">
      <cdr:nvSpPr>
        <cdr:cNvPr id="3" name="TextBox 1"/>
        <cdr:cNvSpPr txBox="1"/>
      </cdr:nvSpPr>
      <cdr:spPr>
        <a:xfrm xmlns:a="http://schemas.openxmlformats.org/drawingml/2006/main">
          <a:off x="3049401" y="6003244"/>
          <a:ext cx="576274" cy="26405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C</a:t>
          </a:r>
        </a:p>
      </cdr:txBody>
    </cdr:sp>
  </cdr:relSizeAnchor>
  <cdr:relSizeAnchor xmlns:cdr="http://schemas.openxmlformats.org/drawingml/2006/chartDrawing">
    <cdr:from>
      <cdr:x>0.58519</cdr:x>
      <cdr:y>0.95547</cdr:y>
    </cdr:from>
    <cdr:to>
      <cdr:x>0.65166</cdr:x>
      <cdr:y>0.99747</cdr:y>
    </cdr:to>
    <cdr:sp macro="" textlink="">
      <cdr:nvSpPr>
        <cdr:cNvPr id="4" name="TextBox 1"/>
        <cdr:cNvSpPr txBox="1"/>
      </cdr:nvSpPr>
      <cdr:spPr>
        <a:xfrm xmlns:a="http://schemas.openxmlformats.org/drawingml/2006/main">
          <a:off x="5073428" y="6008400"/>
          <a:ext cx="576274" cy="2641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E</a:t>
          </a:r>
        </a:p>
      </cdr:txBody>
    </cdr:sp>
  </cdr:relSizeAnchor>
  <cdr:relSizeAnchor xmlns:cdr="http://schemas.openxmlformats.org/drawingml/2006/chartDrawing">
    <cdr:from>
      <cdr:x>0.79573</cdr:x>
      <cdr:y>0.95244</cdr:y>
    </cdr:from>
    <cdr:to>
      <cdr:x>0.8622</cdr:x>
      <cdr:y>0.99444</cdr:y>
    </cdr:to>
    <cdr:sp macro="" textlink="">
      <cdr:nvSpPr>
        <cdr:cNvPr id="5" name="TextBox 1"/>
        <cdr:cNvSpPr txBox="1"/>
      </cdr:nvSpPr>
      <cdr:spPr>
        <a:xfrm xmlns:a="http://schemas.openxmlformats.org/drawingml/2006/main">
          <a:off x="6898745" y="5989346"/>
          <a:ext cx="576274" cy="2641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F</a:t>
          </a:r>
        </a:p>
      </cdr:txBody>
    </cdr:sp>
  </cdr:relSizeAnchor>
  <cdr:relSizeAnchor xmlns:cdr="http://schemas.openxmlformats.org/drawingml/2006/chartDrawing">
    <cdr:from>
      <cdr:x>0.13254</cdr:x>
      <cdr:y>0.95465</cdr:y>
    </cdr:from>
    <cdr:to>
      <cdr:x>0.19902</cdr:x>
      <cdr:y>0.99664</cdr:y>
    </cdr:to>
    <cdr:sp macro="" textlink="">
      <cdr:nvSpPr>
        <cdr:cNvPr id="6" name="TextBox 1"/>
        <cdr:cNvSpPr txBox="1"/>
      </cdr:nvSpPr>
      <cdr:spPr>
        <a:xfrm xmlns:a="http://schemas.openxmlformats.org/drawingml/2006/main">
          <a:off x="1149091" y="6003244"/>
          <a:ext cx="576361" cy="26405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A</a:t>
          </a:r>
        </a:p>
      </cdr:txBody>
    </cdr:sp>
  </cdr:relSizeAnchor>
  <cdr:relSizeAnchor xmlns:cdr="http://schemas.openxmlformats.org/drawingml/2006/chartDrawing">
    <cdr:from>
      <cdr:x>0.35173</cdr:x>
      <cdr:y>0.95465</cdr:y>
    </cdr:from>
    <cdr:to>
      <cdr:x>0.4182</cdr:x>
      <cdr:y>0.99664</cdr:y>
    </cdr:to>
    <cdr:sp macro="" textlink="">
      <cdr:nvSpPr>
        <cdr:cNvPr id="7" name="TextBox 1"/>
        <cdr:cNvSpPr txBox="1"/>
      </cdr:nvSpPr>
      <cdr:spPr>
        <a:xfrm xmlns:a="http://schemas.openxmlformats.org/drawingml/2006/main">
          <a:off x="3049401" y="6003244"/>
          <a:ext cx="576274" cy="26405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C</a:t>
          </a:r>
        </a:p>
      </cdr:txBody>
    </cdr:sp>
  </cdr:relSizeAnchor>
  <cdr:relSizeAnchor xmlns:cdr="http://schemas.openxmlformats.org/drawingml/2006/chartDrawing">
    <cdr:from>
      <cdr:x>0.58519</cdr:x>
      <cdr:y>0.95547</cdr:y>
    </cdr:from>
    <cdr:to>
      <cdr:x>0.65166</cdr:x>
      <cdr:y>0.99747</cdr:y>
    </cdr:to>
    <cdr:sp macro="" textlink="">
      <cdr:nvSpPr>
        <cdr:cNvPr id="8" name="TextBox 1"/>
        <cdr:cNvSpPr txBox="1"/>
      </cdr:nvSpPr>
      <cdr:spPr>
        <a:xfrm xmlns:a="http://schemas.openxmlformats.org/drawingml/2006/main">
          <a:off x="5073428" y="6008400"/>
          <a:ext cx="576274" cy="2641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E</a:t>
          </a:r>
        </a:p>
      </cdr:txBody>
    </cdr:sp>
  </cdr:relSizeAnchor>
  <cdr:relSizeAnchor xmlns:cdr="http://schemas.openxmlformats.org/drawingml/2006/chartDrawing">
    <cdr:from>
      <cdr:x>0.79573</cdr:x>
      <cdr:y>0.95244</cdr:y>
    </cdr:from>
    <cdr:to>
      <cdr:x>0.8622</cdr:x>
      <cdr:y>0.99444</cdr:y>
    </cdr:to>
    <cdr:sp macro="" textlink="">
      <cdr:nvSpPr>
        <cdr:cNvPr id="9" name="TextBox 1"/>
        <cdr:cNvSpPr txBox="1"/>
      </cdr:nvSpPr>
      <cdr:spPr>
        <a:xfrm xmlns:a="http://schemas.openxmlformats.org/drawingml/2006/main">
          <a:off x="6898745" y="5989346"/>
          <a:ext cx="576274" cy="2641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F</a:t>
          </a:r>
        </a:p>
      </cdr:txBody>
    </cdr:sp>
  </cdr:relSizeAnchor>
</c:userShapes>
</file>

<file path=ppt/drawings/drawing5.xml><?xml version="1.0" encoding="utf-8"?>
<c:userShapes xmlns:c="http://schemas.openxmlformats.org/drawingml/2006/chart">
  <cdr:relSizeAnchor xmlns:cdr="http://schemas.openxmlformats.org/drawingml/2006/chartDrawing">
    <cdr:from>
      <cdr:x>0.16077</cdr:x>
      <cdr:y>0.95241</cdr:y>
    </cdr:from>
    <cdr:to>
      <cdr:x>0.22724</cdr:x>
      <cdr:y>0.99441</cdr:y>
    </cdr:to>
    <cdr:sp macro="" textlink="">
      <cdr:nvSpPr>
        <cdr:cNvPr id="2" name="TextBox 1"/>
        <cdr:cNvSpPr txBox="1"/>
      </cdr:nvSpPr>
      <cdr:spPr>
        <a:xfrm xmlns:a="http://schemas.openxmlformats.org/drawingml/2006/main">
          <a:off x="1393825" y="5989206"/>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A</a:t>
          </a:r>
        </a:p>
      </cdr:txBody>
    </cdr:sp>
  </cdr:relSizeAnchor>
  <cdr:relSizeAnchor xmlns:cdr="http://schemas.openxmlformats.org/drawingml/2006/chartDrawing">
    <cdr:from>
      <cdr:x>0.35578</cdr:x>
      <cdr:y>0.95241</cdr:y>
    </cdr:from>
    <cdr:to>
      <cdr:x>0.42225</cdr:x>
      <cdr:y>0.99441</cdr:y>
    </cdr:to>
    <cdr:sp macro="" textlink="">
      <cdr:nvSpPr>
        <cdr:cNvPr id="3" name="TextBox 1"/>
        <cdr:cNvSpPr txBox="1"/>
      </cdr:nvSpPr>
      <cdr:spPr>
        <a:xfrm xmlns:a="http://schemas.openxmlformats.org/drawingml/2006/main">
          <a:off x="3084513" y="5989206"/>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C</a:t>
          </a:r>
        </a:p>
      </cdr:txBody>
    </cdr:sp>
  </cdr:relSizeAnchor>
  <cdr:relSizeAnchor xmlns:cdr="http://schemas.openxmlformats.org/drawingml/2006/chartDrawing">
    <cdr:from>
      <cdr:x>0.56178</cdr:x>
      <cdr:y>0.95173</cdr:y>
    </cdr:from>
    <cdr:to>
      <cdr:x>0.62825</cdr:x>
      <cdr:y>0.99373</cdr:y>
    </cdr:to>
    <cdr:sp macro="" textlink="">
      <cdr:nvSpPr>
        <cdr:cNvPr id="4" name="TextBox 1"/>
        <cdr:cNvSpPr txBox="1"/>
      </cdr:nvSpPr>
      <cdr:spPr>
        <a:xfrm xmlns:a="http://schemas.openxmlformats.org/drawingml/2006/main">
          <a:off x="4870449" y="5984876"/>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E</a:t>
          </a:r>
        </a:p>
      </cdr:txBody>
    </cdr:sp>
  </cdr:relSizeAnchor>
  <cdr:relSizeAnchor xmlns:cdr="http://schemas.openxmlformats.org/drawingml/2006/chartDrawing">
    <cdr:from>
      <cdr:x>0.75255</cdr:x>
      <cdr:y>0.95173</cdr:y>
    </cdr:from>
    <cdr:to>
      <cdr:x>0.81902</cdr:x>
      <cdr:y>0.99372</cdr:y>
    </cdr:to>
    <cdr:sp macro="" textlink="">
      <cdr:nvSpPr>
        <cdr:cNvPr id="5" name="TextBox 1"/>
        <cdr:cNvSpPr txBox="1"/>
      </cdr:nvSpPr>
      <cdr:spPr>
        <a:xfrm xmlns:a="http://schemas.openxmlformats.org/drawingml/2006/main">
          <a:off x="6524336" y="5984875"/>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F</a:t>
          </a:r>
        </a:p>
      </cdr:txBody>
    </cdr:sp>
  </cdr:relSizeAnchor>
  <cdr:relSizeAnchor xmlns:cdr="http://schemas.openxmlformats.org/drawingml/2006/chartDrawing">
    <cdr:from>
      <cdr:x>0.56507</cdr:x>
      <cdr:y>0.88205</cdr:y>
    </cdr:from>
    <cdr:to>
      <cdr:x>0.64747</cdr:x>
      <cdr:y>0.92446</cdr:y>
    </cdr:to>
    <cdr:sp macro="" textlink="">
      <cdr:nvSpPr>
        <cdr:cNvPr id="6" name="TextBox 1"/>
        <cdr:cNvSpPr txBox="1"/>
      </cdr:nvSpPr>
      <cdr:spPr>
        <a:xfrm xmlns:a="http://schemas.openxmlformats.org/drawingml/2006/main">
          <a:off x="4899025" y="5546725"/>
          <a:ext cx="714375" cy="2667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anose="020B0604020202020204" pitchFamily="34" charset="0"/>
              <a:cs typeface="Arial" panose="020B0604020202020204" pitchFamily="34" charset="0"/>
            </a:rPr>
            <a:t>no data</a:t>
          </a:r>
        </a:p>
      </cdr:txBody>
    </cdr:sp>
  </cdr:relSizeAnchor>
</c:userShapes>
</file>

<file path=ppt/drawings/drawing6.xml><?xml version="1.0" encoding="utf-8"?>
<c:userShapes xmlns:c="http://schemas.openxmlformats.org/drawingml/2006/chart">
  <cdr:relSizeAnchor xmlns:cdr="http://schemas.openxmlformats.org/drawingml/2006/chartDrawing">
    <cdr:from>
      <cdr:x>0.1322</cdr:x>
      <cdr:y>0.95476</cdr:y>
    </cdr:from>
    <cdr:to>
      <cdr:x>0.19868</cdr:x>
      <cdr:y>0.99675</cdr:y>
    </cdr:to>
    <cdr:sp macro="" textlink="">
      <cdr:nvSpPr>
        <cdr:cNvPr id="3" name="TextBox 1"/>
        <cdr:cNvSpPr txBox="1"/>
      </cdr:nvSpPr>
      <cdr:spPr>
        <a:xfrm xmlns:a="http://schemas.openxmlformats.org/drawingml/2006/main">
          <a:off x="1146175" y="6003926"/>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A</a:t>
          </a:r>
        </a:p>
      </cdr:txBody>
    </cdr:sp>
  </cdr:relSizeAnchor>
  <cdr:relSizeAnchor xmlns:cdr="http://schemas.openxmlformats.org/drawingml/2006/chartDrawing">
    <cdr:from>
      <cdr:x>0.35139</cdr:x>
      <cdr:y>0.95476</cdr:y>
    </cdr:from>
    <cdr:to>
      <cdr:x>0.41786</cdr:x>
      <cdr:y>0.99675</cdr:y>
    </cdr:to>
    <cdr:sp macro="" textlink="">
      <cdr:nvSpPr>
        <cdr:cNvPr id="4" name="TextBox 1"/>
        <cdr:cNvSpPr txBox="1"/>
      </cdr:nvSpPr>
      <cdr:spPr>
        <a:xfrm xmlns:a="http://schemas.openxmlformats.org/drawingml/2006/main">
          <a:off x="3046413" y="6003926"/>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C</a:t>
          </a:r>
        </a:p>
      </cdr:txBody>
    </cdr:sp>
  </cdr:relSizeAnchor>
  <cdr:relSizeAnchor xmlns:cdr="http://schemas.openxmlformats.org/drawingml/2006/chartDrawing">
    <cdr:from>
      <cdr:x>0.58485</cdr:x>
      <cdr:y>0.95558</cdr:y>
    </cdr:from>
    <cdr:to>
      <cdr:x>0.65132</cdr:x>
      <cdr:y>0.99758</cdr:y>
    </cdr:to>
    <cdr:sp macro="" textlink="">
      <cdr:nvSpPr>
        <cdr:cNvPr id="6" name="TextBox 1"/>
        <cdr:cNvSpPr txBox="1"/>
      </cdr:nvSpPr>
      <cdr:spPr>
        <a:xfrm xmlns:a="http://schemas.openxmlformats.org/drawingml/2006/main">
          <a:off x="5070474" y="6009121"/>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E</a:t>
          </a:r>
        </a:p>
      </cdr:txBody>
    </cdr:sp>
  </cdr:relSizeAnchor>
  <cdr:relSizeAnchor xmlns:cdr="http://schemas.openxmlformats.org/drawingml/2006/chartDrawing">
    <cdr:from>
      <cdr:x>0.79539</cdr:x>
      <cdr:y>0.95255</cdr:y>
    </cdr:from>
    <cdr:to>
      <cdr:x>0.86186</cdr:x>
      <cdr:y>0.99455</cdr:y>
    </cdr:to>
    <cdr:sp macro="" textlink="">
      <cdr:nvSpPr>
        <cdr:cNvPr id="7" name="TextBox 1"/>
        <cdr:cNvSpPr txBox="1"/>
      </cdr:nvSpPr>
      <cdr:spPr>
        <a:xfrm xmlns:a="http://schemas.openxmlformats.org/drawingml/2006/main">
          <a:off x="6895811" y="5990070"/>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F</a:t>
          </a:r>
        </a:p>
      </cdr:txBody>
    </cdr:sp>
  </cdr:relSizeAnchor>
  <cdr:relSizeAnchor xmlns:cdr="http://schemas.openxmlformats.org/drawingml/2006/chartDrawing">
    <cdr:from>
      <cdr:x>0.57679</cdr:x>
      <cdr:y>0.85731</cdr:y>
    </cdr:from>
    <cdr:to>
      <cdr:x>0.65919</cdr:x>
      <cdr:y>0.89972</cdr:y>
    </cdr:to>
    <cdr:sp macro="" textlink="">
      <cdr:nvSpPr>
        <cdr:cNvPr id="8" name="TextBox 7"/>
        <cdr:cNvSpPr txBox="1"/>
      </cdr:nvSpPr>
      <cdr:spPr>
        <a:xfrm xmlns:a="http://schemas.openxmlformats.org/drawingml/2006/main">
          <a:off x="5000625" y="5391150"/>
          <a:ext cx="714375" cy="2667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a:latin typeface="Arial" panose="020B0604020202020204" pitchFamily="34" charset="0"/>
              <a:cs typeface="Arial" panose="020B0604020202020204" pitchFamily="34" charset="0"/>
            </a:rPr>
            <a:t>no data</a:t>
          </a:r>
        </a:p>
      </cdr:txBody>
    </cdr:sp>
  </cdr:relSizeAnchor>
</c:userShapes>
</file>

<file path=ppt/drawings/drawing7.xml><?xml version="1.0" encoding="utf-8"?>
<c:userShapes xmlns:c="http://schemas.openxmlformats.org/drawingml/2006/chart">
  <cdr:relSizeAnchor xmlns:cdr="http://schemas.openxmlformats.org/drawingml/2006/chartDrawing">
    <cdr:from>
      <cdr:x>0.1399</cdr:x>
      <cdr:y>0.9509</cdr:y>
    </cdr:from>
    <cdr:to>
      <cdr:x>0.20637</cdr:x>
      <cdr:y>0.9929</cdr:y>
    </cdr:to>
    <cdr:sp macro="" textlink="">
      <cdr:nvSpPr>
        <cdr:cNvPr id="2" name="TextBox 1"/>
        <cdr:cNvSpPr txBox="1"/>
      </cdr:nvSpPr>
      <cdr:spPr>
        <a:xfrm xmlns:a="http://schemas.openxmlformats.org/drawingml/2006/main">
          <a:off x="1212850" y="5979681"/>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A</a:t>
          </a:r>
        </a:p>
      </cdr:txBody>
    </cdr:sp>
  </cdr:relSizeAnchor>
  <cdr:relSizeAnchor xmlns:cdr="http://schemas.openxmlformats.org/drawingml/2006/chartDrawing">
    <cdr:from>
      <cdr:x>0.35029</cdr:x>
      <cdr:y>0.9509</cdr:y>
    </cdr:from>
    <cdr:to>
      <cdr:x>0.41676</cdr:x>
      <cdr:y>0.9929</cdr:y>
    </cdr:to>
    <cdr:sp macro="" textlink="">
      <cdr:nvSpPr>
        <cdr:cNvPr id="3" name="TextBox 1"/>
        <cdr:cNvSpPr txBox="1"/>
      </cdr:nvSpPr>
      <cdr:spPr>
        <a:xfrm xmlns:a="http://schemas.openxmlformats.org/drawingml/2006/main">
          <a:off x="3036888" y="5979681"/>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C</a:t>
          </a:r>
        </a:p>
      </cdr:txBody>
    </cdr:sp>
  </cdr:relSizeAnchor>
  <cdr:relSizeAnchor xmlns:cdr="http://schemas.openxmlformats.org/drawingml/2006/chartDrawing">
    <cdr:from>
      <cdr:x>0.59474</cdr:x>
      <cdr:y>0.95173</cdr:y>
    </cdr:from>
    <cdr:to>
      <cdr:x>0.66121</cdr:x>
      <cdr:y>0.99373</cdr:y>
    </cdr:to>
    <cdr:sp macro="" textlink="">
      <cdr:nvSpPr>
        <cdr:cNvPr id="4" name="TextBox 1"/>
        <cdr:cNvSpPr txBox="1"/>
      </cdr:nvSpPr>
      <cdr:spPr>
        <a:xfrm xmlns:a="http://schemas.openxmlformats.org/drawingml/2006/main">
          <a:off x="5156199" y="5984876"/>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E</a:t>
          </a:r>
        </a:p>
      </cdr:txBody>
    </cdr:sp>
  </cdr:relSizeAnchor>
  <cdr:relSizeAnchor xmlns:cdr="http://schemas.openxmlformats.org/drawingml/2006/chartDrawing">
    <cdr:from>
      <cdr:x>0.80858</cdr:x>
      <cdr:y>0.95021</cdr:y>
    </cdr:from>
    <cdr:to>
      <cdr:x>0.87505</cdr:x>
      <cdr:y>0.99221</cdr:y>
    </cdr:to>
    <cdr:sp macro="" textlink="">
      <cdr:nvSpPr>
        <cdr:cNvPr id="5" name="TextBox 1"/>
        <cdr:cNvSpPr txBox="1"/>
      </cdr:nvSpPr>
      <cdr:spPr>
        <a:xfrm xmlns:a="http://schemas.openxmlformats.org/drawingml/2006/main">
          <a:off x="7010111" y="5975350"/>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F</a:t>
          </a:r>
        </a:p>
      </cdr:txBody>
    </cdr:sp>
  </cdr:relSizeAnchor>
  <cdr:relSizeAnchor xmlns:cdr="http://schemas.openxmlformats.org/drawingml/2006/chartDrawing">
    <cdr:from>
      <cdr:x>0.57936</cdr:x>
      <cdr:y>0.87599</cdr:y>
    </cdr:from>
    <cdr:to>
      <cdr:x>0.66176</cdr:x>
      <cdr:y>0.9184</cdr:y>
    </cdr:to>
    <cdr:sp macro="" textlink="">
      <cdr:nvSpPr>
        <cdr:cNvPr id="10" name="TextBox 1"/>
        <cdr:cNvSpPr txBox="1"/>
      </cdr:nvSpPr>
      <cdr:spPr>
        <a:xfrm xmlns:a="http://schemas.openxmlformats.org/drawingml/2006/main">
          <a:off x="5022850" y="5508625"/>
          <a:ext cx="714375" cy="2667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anose="020B0604020202020204" pitchFamily="34" charset="0"/>
              <a:cs typeface="Arial" panose="020B0604020202020204" pitchFamily="34" charset="0"/>
            </a:rPr>
            <a:t>no data</a:t>
          </a:r>
        </a:p>
      </cdr:txBody>
    </cdr:sp>
  </cdr:relSizeAnchor>
</c:userShapes>
</file>

<file path=ppt/drawings/drawing8.xml><?xml version="1.0" encoding="utf-8"?>
<c:userShapes xmlns:c="http://schemas.openxmlformats.org/drawingml/2006/chart">
  <cdr:relSizeAnchor xmlns:cdr="http://schemas.openxmlformats.org/drawingml/2006/chartDrawing">
    <cdr:from>
      <cdr:x>0.14429</cdr:x>
      <cdr:y>0.9509</cdr:y>
    </cdr:from>
    <cdr:to>
      <cdr:x>0.21077</cdr:x>
      <cdr:y>0.9929</cdr:y>
    </cdr:to>
    <cdr:sp macro="" textlink="">
      <cdr:nvSpPr>
        <cdr:cNvPr id="2" name="TextBox 1"/>
        <cdr:cNvSpPr txBox="1"/>
      </cdr:nvSpPr>
      <cdr:spPr>
        <a:xfrm xmlns:a="http://schemas.openxmlformats.org/drawingml/2006/main">
          <a:off x="1250909" y="5979681"/>
          <a:ext cx="576361" cy="2641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A</a:t>
          </a:r>
        </a:p>
      </cdr:txBody>
    </cdr:sp>
  </cdr:relSizeAnchor>
  <cdr:relSizeAnchor xmlns:cdr="http://schemas.openxmlformats.org/drawingml/2006/chartDrawing">
    <cdr:from>
      <cdr:x>0.35029</cdr:x>
      <cdr:y>0.9509</cdr:y>
    </cdr:from>
    <cdr:to>
      <cdr:x>0.41676</cdr:x>
      <cdr:y>0.9929</cdr:y>
    </cdr:to>
    <cdr:sp macro="" textlink="">
      <cdr:nvSpPr>
        <cdr:cNvPr id="3" name="TextBox 1"/>
        <cdr:cNvSpPr txBox="1"/>
      </cdr:nvSpPr>
      <cdr:spPr>
        <a:xfrm xmlns:a="http://schemas.openxmlformats.org/drawingml/2006/main">
          <a:off x="3036888" y="5979681"/>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C</a:t>
          </a:r>
        </a:p>
      </cdr:txBody>
    </cdr:sp>
  </cdr:relSizeAnchor>
  <cdr:relSizeAnchor xmlns:cdr="http://schemas.openxmlformats.org/drawingml/2006/chartDrawing">
    <cdr:from>
      <cdr:x>0.59474</cdr:x>
      <cdr:y>0.95173</cdr:y>
    </cdr:from>
    <cdr:to>
      <cdr:x>0.66121</cdr:x>
      <cdr:y>0.99373</cdr:y>
    </cdr:to>
    <cdr:sp macro="" textlink="">
      <cdr:nvSpPr>
        <cdr:cNvPr id="4" name="TextBox 1"/>
        <cdr:cNvSpPr txBox="1"/>
      </cdr:nvSpPr>
      <cdr:spPr>
        <a:xfrm xmlns:a="http://schemas.openxmlformats.org/drawingml/2006/main">
          <a:off x="5156199" y="5984876"/>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E</a:t>
          </a:r>
        </a:p>
      </cdr:txBody>
    </cdr:sp>
  </cdr:relSizeAnchor>
  <cdr:relSizeAnchor xmlns:cdr="http://schemas.openxmlformats.org/drawingml/2006/chartDrawing">
    <cdr:from>
      <cdr:x>0.80858</cdr:x>
      <cdr:y>0.95021</cdr:y>
    </cdr:from>
    <cdr:to>
      <cdr:x>0.87505</cdr:x>
      <cdr:y>0.99221</cdr:y>
    </cdr:to>
    <cdr:sp macro="" textlink="">
      <cdr:nvSpPr>
        <cdr:cNvPr id="5" name="TextBox 1"/>
        <cdr:cNvSpPr txBox="1"/>
      </cdr:nvSpPr>
      <cdr:spPr>
        <a:xfrm xmlns:a="http://schemas.openxmlformats.org/drawingml/2006/main">
          <a:off x="7010111" y="5975350"/>
          <a:ext cx="576285" cy="2641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F</a:t>
          </a:r>
        </a:p>
      </cdr:txBody>
    </cdr:sp>
  </cdr:relSizeAnchor>
  <cdr:relSizeAnchor xmlns:cdr="http://schemas.openxmlformats.org/drawingml/2006/chartDrawing">
    <cdr:from>
      <cdr:x>0.57826</cdr:x>
      <cdr:y>0.88357</cdr:y>
    </cdr:from>
    <cdr:to>
      <cdr:x>0.66066</cdr:x>
      <cdr:y>0.92598</cdr:y>
    </cdr:to>
    <cdr:sp macro="" textlink="">
      <cdr:nvSpPr>
        <cdr:cNvPr id="6" name="TextBox 1"/>
        <cdr:cNvSpPr txBox="1"/>
      </cdr:nvSpPr>
      <cdr:spPr>
        <a:xfrm xmlns:a="http://schemas.openxmlformats.org/drawingml/2006/main">
          <a:off x="5013325" y="5556250"/>
          <a:ext cx="714375" cy="2667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anose="020B0604020202020204" pitchFamily="34" charset="0"/>
              <a:cs typeface="Arial" panose="020B0604020202020204" pitchFamily="34" charset="0"/>
            </a:rPr>
            <a:t>no data</a:t>
          </a:r>
        </a:p>
      </cdr:txBody>
    </cdr:sp>
  </cdr:relSizeAnchor>
</c:userShapes>
</file>

<file path=ppt/drawings/drawing9.xml><?xml version="1.0" encoding="utf-8"?>
<c:userShapes xmlns:c="http://schemas.openxmlformats.org/drawingml/2006/chart">
  <cdr:relSizeAnchor xmlns:cdr="http://schemas.openxmlformats.org/drawingml/2006/chartDrawing">
    <cdr:from>
      <cdr:x>0.14958</cdr:x>
      <cdr:y>0.95645</cdr:y>
    </cdr:from>
    <cdr:to>
      <cdr:x>0.21606</cdr:x>
      <cdr:y>0.99845</cdr:y>
    </cdr:to>
    <cdr:sp macro="" textlink="">
      <cdr:nvSpPr>
        <cdr:cNvPr id="3" name="TextBox 1"/>
        <cdr:cNvSpPr txBox="1"/>
      </cdr:nvSpPr>
      <cdr:spPr>
        <a:xfrm xmlns:a="http://schemas.openxmlformats.org/drawingml/2006/main">
          <a:off x="1296826" y="6014610"/>
          <a:ext cx="576361" cy="2641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A</a:t>
          </a:r>
        </a:p>
      </cdr:txBody>
    </cdr:sp>
  </cdr:relSizeAnchor>
  <cdr:relSizeAnchor xmlns:cdr="http://schemas.openxmlformats.org/drawingml/2006/chartDrawing">
    <cdr:from>
      <cdr:x>0.34779</cdr:x>
      <cdr:y>0.958</cdr:y>
    </cdr:from>
    <cdr:to>
      <cdr:x>0.41427</cdr:x>
      <cdr:y>1</cdr:y>
    </cdr:to>
    <cdr:sp macro="" textlink="">
      <cdr:nvSpPr>
        <cdr:cNvPr id="5" name="TextBox 1"/>
        <cdr:cNvSpPr txBox="1"/>
      </cdr:nvSpPr>
      <cdr:spPr>
        <a:xfrm xmlns:a="http://schemas.openxmlformats.org/drawingml/2006/main">
          <a:off x="3015213" y="6024329"/>
          <a:ext cx="576361" cy="2641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C</a:t>
          </a:r>
        </a:p>
      </cdr:txBody>
    </cdr:sp>
  </cdr:relSizeAnchor>
  <cdr:relSizeAnchor xmlns:cdr="http://schemas.openxmlformats.org/drawingml/2006/chartDrawing">
    <cdr:from>
      <cdr:x>0.58546</cdr:x>
      <cdr:y>0.958</cdr:y>
    </cdr:from>
    <cdr:to>
      <cdr:x>0.65194</cdr:x>
      <cdr:y>1</cdr:y>
    </cdr:to>
    <cdr:sp macro="" textlink="">
      <cdr:nvSpPr>
        <cdr:cNvPr id="6" name="TextBox 1"/>
        <cdr:cNvSpPr txBox="1"/>
      </cdr:nvSpPr>
      <cdr:spPr>
        <a:xfrm xmlns:a="http://schemas.openxmlformats.org/drawingml/2006/main">
          <a:off x="5075723" y="6024329"/>
          <a:ext cx="576361" cy="2641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E</a:t>
          </a:r>
        </a:p>
      </cdr:txBody>
    </cdr:sp>
  </cdr:relSizeAnchor>
  <cdr:relSizeAnchor xmlns:cdr="http://schemas.openxmlformats.org/drawingml/2006/chartDrawing">
    <cdr:from>
      <cdr:x>0.79173</cdr:x>
      <cdr:y>0.958</cdr:y>
    </cdr:from>
    <cdr:to>
      <cdr:x>0.85821</cdr:x>
      <cdr:y>1</cdr:y>
    </cdr:to>
    <cdr:sp macro="" textlink="">
      <cdr:nvSpPr>
        <cdr:cNvPr id="8" name="TextBox 1"/>
        <cdr:cNvSpPr txBox="1"/>
      </cdr:nvSpPr>
      <cdr:spPr>
        <a:xfrm xmlns:a="http://schemas.openxmlformats.org/drawingml/2006/main">
          <a:off x="6864091" y="6024329"/>
          <a:ext cx="576361" cy="2641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itchFamily="34" charset="0"/>
              <a:cs typeface="Arial" pitchFamily="34" charset="0"/>
            </a:rPr>
            <a:t>Lab F</a:t>
          </a:r>
        </a:p>
      </cdr:txBody>
    </cdr:sp>
  </cdr:relSizeAnchor>
  <cdr:relSizeAnchor xmlns:cdr="http://schemas.openxmlformats.org/drawingml/2006/chartDrawing">
    <cdr:from>
      <cdr:x>0.57386</cdr:x>
      <cdr:y>0.85327</cdr:y>
    </cdr:from>
    <cdr:to>
      <cdr:x>0.65626</cdr:x>
      <cdr:y>0.89568</cdr:y>
    </cdr:to>
    <cdr:sp macro="" textlink="">
      <cdr:nvSpPr>
        <cdr:cNvPr id="9" name="TextBox 1"/>
        <cdr:cNvSpPr txBox="1"/>
      </cdr:nvSpPr>
      <cdr:spPr>
        <a:xfrm xmlns:a="http://schemas.openxmlformats.org/drawingml/2006/main">
          <a:off x="4975225" y="5365750"/>
          <a:ext cx="714375" cy="2667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a:latin typeface="Arial" panose="020B0604020202020204" pitchFamily="34" charset="0"/>
              <a:cs typeface="Arial" panose="020B0604020202020204" pitchFamily="34" charset="0"/>
            </a:rPr>
            <a:t>no data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a:p>
        </p:txBody>
      </p:sp>
      <p:sp>
        <p:nvSpPr>
          <p:cNvPr id="24579"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endParaRPr lang="en-US"/>
          </a:p>
        </p:txBody>
      </p:sp>
      <p:sp>
        <p:nvSpPr>
          <p:cNvPr id="24580"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a:p>
        </p:txBody>
      </p:sp>
      <p:sp>
        <p:nvSpPr>
          <p:cNvPr id="24581"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fld id="{3FC04648-106C-4A9E-8F84-5D2109CC63F0}" type="slidenum">
              <a:rPr lang="en-US"/>
              <a:pPr>
                <a:defRPr/>
              </a:pPr>
              <a:t>‹#›</a:t>
            </a:fld>
            <a:endParaRPr lang="en-US"/>
          </a:p>
        </p:txBody>
      </p:sp>
    </p:spTree>
    <p:extLst>
      <p:ext uri="{BB962C8B-B14F-4D97-AF65-F5344CB8AC3E}">
        <p14:creationId xmlns:p14="http://schemas.microsoft.com/office/powerpoint/2010/main" val="1614642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a:p>
        </p:txBody>
      </p:sp>
      <p:sp>
        <p:nvSpPr>
          <p:cNvPr id="21507" name="Rectangle 3"/>
          <p:cNvSpPr>
            <a:spLocks noGrp="1" noChangeArrowheads="1"/>
          </p:cNvSpPr>
          <p:nvPr>
            <p:ph type="dt"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pPr>
              <a:defRPr/>
            </a:pPr>
            <a:endParaRPr lang="en-US"/>
          </a:p>
        </p:txBody>
      </p:sp>
      <p:sp>
        <p:nvSpPr>
          <p:cNvPr id="21511" name="Rectangle 7"/>
          <p:cNvSpPr>
            <a:spLocks noGrp="1" noChangeArrowheads="1"/>
          </p:cNvSpPr>
          <p:nvPr>
            <p:ph type="sldNum" sz="quarter" idx="5"/>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pPr>
              <a:defRPr/>
            </a:pPr>
            <a:fld id="{0BEBDF29-975B-415D-A561-025C12FBBE4F}" type="slidenum">
              <a:rPr lang="en-US"/>
              <a:pPr>
                <a:defRPr/>
              </a:pPr>
              <a:t>‹#›</a:t>
            </a:fld>
            <a:endParaRPr lang="en-US"/>
          </a:p>
        </p:txBody>
      </p:sp>
    </p:spTree>
    <p:extLst>
      <p:ext uri="{BB962C8B-B14F-4D97-AF65-F5344CB8AC3E}">
        <p14:creationId xmlns:p14="http://schemas.microsoft.com/office/powerpoint/2010/main" val="21824928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11225" eaLnBrk="0" hangingPunct="0">
              <a:defRPr sz="1400">
                <a:solidFill>
                  <a:schemeClr val="tx1"/>
                </a:solidFill>
                <a:latin typeface="Arial" charset="0"/>
              </a:defRPr>
            </a:lvl1pPr>
            <a:lvl2pPr marL="742950" indent="-285750" defTabSz="911225" eaLnBrk="0" hangingPunct="0">
              <a:defRPr sz="1400">
                <a:solidFill>
                  <a:schemeClr val="tx1"/>
                </a:solidFill>
                <a:latin typeface="Arial" charset="0"/>
              </a:defRPr>
            </a:lvl2pPr>
            <a:lvl3pPr marL="1143000" indent="-228600" defTabSz="911225" eaLnBrk="0" hangingPunct="0">
              <a:defRPr sz="1400">
                <a:solidFill>
                  <a:schemeClr val="tx1"/>
                </a:solidFill>
                <a:latin typeface="Arial" charset="0"/>
              </a:defRPr>
            </a:lvl3pPr>
            <a:lvl4pPr marL="1600200" indent="-228600" defTabSz="911225" eaLnBrk="0" hangingPunct="0">
              <a:defRPr sz="1400">
                <a:solidFill>
                  <a:schemeClr val="tx1"/>
                </a:solidFill>
                <a:latin typeface="Arial" charset="0"/>
              </a:defRPr>
            </a:lvl4pPr>
            <a:lvl5pPr marL="2057400" indent="-228600" defTabSz="911225" eaLnBrk="0" hangingPunct="0">
              <a:defRPr sz="1400">
                <a:solidFill>
                  <a:schemeClr val="tx1"/>
                </a:solidFill>
                <a:latin typeface="Arial" charset="0"/>
              </a:defRPr>
            </a:lvl5pPr>
            <a:lvl6pPr marL="2514600" indent="-228600" defTabSz="911225" eaLnBrk="0" fontAlgn="base" hangingPunct="0">
              <a:spcBef>
                <a:spcPct val="50000"/>
              </a:spcBef>
              <a:spcAft>
                <a:spcPct val="0"/>
              </a:spcAft>
              <a:buChar char="•"/>
              <a:defRPr sz="1400">
                <a:solidFill>
                  <a:schemeClr val="tx1"/>
                </a:solidFill>
                <a:latin typeface="Arial" charset="0"/>
              </a:defRPr>
            </a:lvl6pPr>
            <a:lvl7pPr marL="2971800" indent="-228600" defTabSz="911225" eaLnBrk="0" fontAlgn="base" hangingPunct="0">
              <a:spcBef>
                <a:spcPct val="50000"/>
              </a:spcBef>
              <a:spcAft>
                <a:spcPct val="0"/>
              </a:spcAft>
              <a:buChar char="•"/>
              <a:defRPr sz="1400">
                <a:solidFill>
                  <a:schemeClr val="tx1"/>
                </a:solidFill>
                <a:latin typeface="Arial" charset="0"/>
              </a:defRPr>
            </a:lvl7pPr>
            <a:lvl8pPr marL="3429000" indent="-228600" defTabSz="911225" eaLnBrk="0" fontAlgn="base" hangingPunct="0">
              <a:spcBef>
                <a:spcPct val="50000"/>
              </a:spcBef>
              <a:spcAft>
                <a:spcPct val="0"/>
              </a:spcAft>
              <a:buChar char="•"/>
              <a:defRPr sz="1400">
                <a:solidFill>
                  <a:schemeClr val="tx1"/>
                </a:solidFill>
                <a:latin typeface="Arial" charset="0"/>
              </a:defRPr>
            </a:lvl8pPr>
            <a:lvl9pPr marL="3886200" indent="-228600" defTabSz="911225" eaLnBrk="0" fontAlgn="base" hangingPunct="0">
              <a:spcBef>
                <a:spcPct val="50000"/>
              </a:spcBef>
              <a:spcAft>
                <a:spcPct val="0"/>
              </a:spcAft>
              <a:buChar char="•"/>
              <a:defRPr sz="1400">
                <a:solidFill>
                  <a:schemeClr val="tx1"/>
                </a:solidFill>
                <a:latin typeface="Arial" charset="0"/>
              </a:defRPr>
            </a:lvl9pPr>
          </a:lstStyle>
          <a:p>
            <a:pPr eaLnBrk="1" hangingPunct="1"/>
            <a:fld id="{2C6304D0-E414-4DBE-8458-C2053A567FCB}" type="slidenum">
              <a:rPr lang="en-US" altLang="en-US" sz="1200" smtClean="0">
                <a:latin typeface="Times New Roman" pitchFamily="18" charset="0"/>
              </a:rPr>
              <a:pPr eaLnBrk="1" hangingPunct="1"/>
              <a:t>1</a:t>
            </a:fld>
            <a:endParaRPr lang="en-US" altLang="en-US" sz="1200" smtClean="0">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8" descr="title_imagery_no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51"/>
          <p:cNvSpPr txBox="1">
            <a:spLocks noChangeArrowheads="1"/>
          </p:cNvSpPr>
          <p:nvPr userDrawn="1"/>
        </p:nvSpPr>
        <p:spPr bwMode="auto">
          <a:xfrm>
            <a:off x="427038" y="4497388"/>
            <a:ext cx="4822825" cy="14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defRPr/>
            </a:pPr>
            <a:r>
              <a:rPr lang="en-US" sz="1600" smtClean="0">
                <a:solidFill>
                  <a:schemeClr val="bg1"/>
                </a:solidFill>
              </a:rPr>
              <a:t>Presented to:</a:t>
            </a:r>
          </a:p>
          <a:p>
            <a:pPr eaLnBrk="1" hangingPunct="1">
              <a:buFontTx/>
              <a:buNone/>
              <a:defRPr/>
            </a:pPr>
            <a:endParaRPr lang="en-US" sz="1600" smtClean="0">
              <a:solidFill>
                <a:schemeClr val="bg1"/>
              </a:solidFill>
            </a:endParaRPr>
          </a:p>
          <a:p>
            <a:pPr eaLnBrk="1" hangingPunct="1">
              <a:buFontTx/>
              <a:buNone/>
              <a:defRPr/>
            </a:pPr>
            <a:r>
              <a:rPr lang="en-US" sz="1600" smtClean="0">
                <a:solidFill>
                  <a:schemeClr val="bg1"/>
                </a:solidFill>
              </a:rPr>
              <a:t>By:</a:t>
            </a:r>
          </a:p>
          <a:p>
            <a:pPr eaLnBrk="1" hangingPunct="1">
              <a:buFontTx/>
              <a:buNone/>
              <a:defRPr/>
            </a:pPr>
            <a:r>
              <a:rPr lang="en-US" sz="1600" smtClean="0">
                <a:solidFill>
                  <a:schemeClr val="bg1"/>
                </a:solidFill>
              </a:rPr>
              <a:t>Date:</a:t>
            </a:r>
          </a:p>
        </p:txBody>
      </p:sp>
      <p:grpSp>
        <p:nvGrpSpPr>
          <p:cNvPr id="6" name="Group 1080"/>
          <p:cNvGrpSpPr>
            <a:grpSpLocks/>
          </p:cNvGrpSpPr>
          <p:nvPr userDrawn="1"/>
        </p:nvGrpSpPr>
        <p:grpSpPr bwMode="auto">
          <a:xfrm>
            <a:off x="5873750" y="269875"/>
            <a:ext cx="2895600" cy="911225"/>
            <a:chOff x="3700" y="170"/>
            <a:chExt cx="1824" cy="574"/>
          </a:xfrm>
        </p:grpSpPr>
        <p:pic>
          <p:nvPicPr>
            <p:cNvPr id="7" name="Picture 1079"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lnSpc>
                  <a:spcPct val="85000"/>
                </a:lnSpc>
                <a:spcBef>
                  <a:spcPct val="0"/>
                </a:spcBef>
                <a:buFontTx/>
                <a:buNone/>
                <a:defRPr/>
              </a:pPr>
              <a:r>
                <a:rPr lang="en-US" sz="1800" b="1" smtClean="0">
                  <a:solidFill>
                    <a:schemeClr val="bg1"/>
                  </a:solidFill>
                </a:rPr>
                <a:t>Federal Aviation</a:t>
              </a:r>
            </a:p>
            <a:p>
              <a:pPr eaLnBrk="1" hangingPunct="1">
                <a:lnSpc>
                  <a:spcPct val="85000"/>
                </a:lnSpc>
                <a:spcBef>
                  <a:spcPct val="0"/>
                </a:spcBef>
                <a:buFontTx/>
                <a:buNone/>
                <a:defRPr/>
              </a:pPr>
              <a:r>
                <a:rPr lang="en-US" sz="1800" b="1" smtClean="0">
                  <a:solidFill>
                    <a:schemeClr val="bg1"/>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1446353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EF6E519-AED5-4F6D-A1CD-26842599A626}" type="slidenum">
              <a:rPr lang="en-US"/>
              <a:pPr>
                <a:defRPr/>
              </a:pPr>
              <a:t>‹#›</a:t>
            </a:fld>
            <a:endParaRPr lang="en-US"/>
          </a:p>
        </p:txBody>
      </p:sp>
    </p:spTree>
    <p:extLst>
      <p:ext uri="{BB962C8B-B14F-4D97-AF65-F5344CB8AC3E}">
        <p14:creationId xmlns:p14="http://schemas.microsoft.com/office/powerpoint/2010/main" val="3587047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A448549-A83D-4CD5-81B7-2D0B1C01ECD2}" type="slidenum">
              <a:rPr lang="en-US"/>
              <a:pPr>
                <a:defRPr/>
              </a:pPr>
              <a:t>‹#›</a:t>
            </a:fld>
            <a:endParaRPr lang="en-US"/>
          </a:p>
        </p:txBody>
      </p:sp>
    </p:spTree>
    <p:extLst>
      <p:ext uri="{BB962C8B-B14F-4D97-AF65-F5344CB8AC3E}">
        <p14:creationId xmlns:p14="http://schemas.microsoft.com/office/powerpoint/2010/main" val="3069599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972F02F-5C86-4951-8B51-4FA7B3CE85FA}" type="datetimeFigureOut">
              <a:rPr lang="en-US"/>
              <a:pPr>
                <a:defRPr/>
              </a:pPr>
              <a:t>6/19/2015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3B3AF4-D625-46E2-96B7-8BFADD35C332}" type="slidenum">
              <a:rPr lang="en-US"/>
              <a:pPr>
                <a:defRPr/>
              </a:pPr>
              <a:t>‹#›</a:t>
            </a:fld>
            <a:endParaRPr lang="en-US"/>
          </a:p>
        </p:txBody>
      </p:sp>
    </p:spTree>
    <p:extLst>
      <p:ext uri="{BB962C8B-B14F-4D97-AF65-F5344CB8AC3E}">
        <p14:creationId xmlns:p14="http://schemas.microsoft.com/office/powerpoint/2010/main" val="3029128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7267D1-3FCB-41C0-A785-A447AAACCBB2}" type="datetimeFigureOut">
              <a:rPr lang="en-US"/>
              <a:pPr>
                <a:defRPr/>
              </a:pPr>
              <a:t>6/19/2015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C2E960-88CB-4DF0-8AAB-352830A8D7BE}" type="slidenum">
              <a:rPr lang="en-US"/>
              <a:pPr>
                <a:defRPr/>
              </a:pPr>
              <a:t>‹#›</a:t>
            </a:fld>
            <a:endParaRPr lang="en-US"/>
          </a:p>
        </p:txBody>
      </p:sp>
    </p:spTree>
    <p:extLst>
      <p:ext uri="{BB962C8B-B14F-4D97-AF65-F5344CB8AC3E}">
        <p14:creationId xmlns:p14="http://schemas.microsoft.com/office/powerpoint/2010/main" val="2652420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F1F10D1-04F5-40FA-84D8-67797EEBB915}" type="datetimeFigureOut">
              <a:rPr lang="en-US"/>
              <a:pPr>
                <a:defRPr/>
              </a:pPr>
              <a:t>6/19/2015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00EEFE-1723-4E8B-B9A9-8D80D877D3E4}" type="slidenum">
              <a:rPr lang="en-US"/>
              <a:pPr>
                <a:defRPr/>
              </a:pPr>
              <a:t>‹#›</a:t>
            </a:fld>
            <a:endParaRPr lang="en-US"/>
          </a:p>
        </p:txBody>
      </p:sp>
    </p:spTree>
    <p:extLst>
      <p:ext uri="{BB962C8B-B14F-4D97-AF65-F5344CB8AC3E}">
        <p14:creationId xmlns:p14="http://schemas.microsoft.com/office/powerpoint/2010/main" val="306033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19A23BF-4355-40B8-B6FD-B982363DD479}" type="datetimeFigureOut">
              <a:rPr lang="en-US"/>
              <a:pPr>
                <a:defRPr/>
              </a:pPr>
              <a:t>6/19/2015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C554EE-AAE3-4736-8D13-F958823B259A}" type="slidenum">
              <a:rPr lang="en-US"/>
              <a:pPr>
                <a:defRPr/>
              </a:pPr>
              <a:t>‹#›</a:t>
            </a:fld>
            <a:endParaRPr lang="en-US"/>
          </a:p>
        </p:txBody>
      </p:sp>
    </p:spTree>
    <p:extLst>
      <p:ext uri="{BB962C8B-B14F-4D97-AF65-F5344CB8AC3E}">
        <p14:creationId xmlns:p14="http://schemas.microsoft.com/office/powerpoint/2010/main" val="4075505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08DAE4A-E439-4E6A-AD1E-64D2E65ACB21}" type="datetimeFigureOut">
              <a:rPr lang="en-US"/>
              <a:pPr>
                <a:defRPr/>
              </a:pPr>
              <a:t>6/19/2015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5D5757F-7B59-4734-BB0D-B44E391E9273}" type="slidenum">
              <a:rPr lang="en-US"/>
              <a:pPr>
                <a:defRPr/>
              </a:pPr>
              <a:t>‹#›</a:t>
            </a:fld>
            <a:endParaRPr lang="en-US"/>
          </a:p>
        </p:txBody>
      </p:sp>
    </p:spTree>
    <p:extLst>
      <p:ext uri="{BB962C8B-B14F-4D97-AF65-F5344CB8AC3E}">
        <p14:creationId xmlns:p14="http://schemas.microsoft.com/office/powerpoint/2010/main" val="1978261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B04EBCF-06FB-4782-9F46-11A635399AC4}" type="datetimeFigureOut">
              <a:rPr lang="en-US"/>
              <a:pPr>
                <a:defRPr/>
              </a:pPr>
              <a:t>6/19/2015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92A0BFC-DC5B-48ED-9E64-F012BB8E9A17}" type="slidenum">
              <a:rPr lang="en-US"/>
              <a:pPr>
                <a:defRPr/>
              </a:pPr>
              <a:t>‹#›</a:t>
            </a:fld>
            <a:endParaRPr lang="en-US"/>
          </a:p>
        </p:txBody>
      </p:sp>
    </p:spTree>
    <p:extLst>
      <p:ext uri="{BB962C8B-B14F-4D97-AF65-F5344CB8AC3E}">
        <p14:creationId xmlns:p14="http://schemas.microsoft.com/office/powerpoint/2010/main" val="3382006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106BCB-8FC2-40D1-90A7-8C9F2B5D6A25}" type="datetimeFigureOut">
              <a:rPr lang="en-US"/>
              <a:pPr>
                <a:defRPr/>
              </a:pPr>
              <a:t>6/19/2015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F2981B3-C485-467D-A8AB-1764BA423A1F}" type="slidenum">
              <a:rPr lang="en-US"/>
              <a:pPr>
                <a:defRPr/>
              </a:pPr>
              <a:t>‹#›</a:t>
            </a:fld>
            <a:endParaRPr lang="en-US"/>
          </a:p>
        </p:txBody>
      </p:sp>
    </p:spTree>
    <p:extLst>
      <p:ext uri="{BB962C8B-B14F-4D97-AF65-F5344CB8AC3E}">
        <p14:creationId xmlns:p14="http://schemas.microsoft.com/office/powerpoint/2010/main" val="693591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6360A68-C589-4701-AFC8-862AF813AFA9}" type="datetimeFigureOut">
              <a:rPr lang="en-US"/>
              <a:pPr>
                <a:defRPr/>
              </a:pPr>
              <a:t>6/19/2015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206D7B-0B2F-4895-8A53-B4A65E64468B}" type="slidenum">
              <a:rPr lang="en-US"/>
              <a:pPr>
                <a:defRPr/>
              </a:pPr>
              <a:t>‹#›</a:t>
            </a:fld>
            <a:endParaRPr lang="en-US"/>
          </a:p>
        </p:txBody>
      </p:sp>
    </p:spTree>
    <p:extLst>
      <p:ext uri="{BB962C8B-B14F-4D97-AF65-F5344CB8AC3E}">
        <p14:creationId xmlns:p14="http://schemas.microsoft.com/office/powerpoint/2010/main" val="233920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D0F0AA8-A2BD-499C-824D-DBEA4CE0AC11}" type="slidenum">
              <a:rPr lang="en-US"/>
              <a:pPr>
                <a:defRPr/>
              </a:pPr>
              <a:t>‹#›</a:t>
            </a:fld>
            <a:endParaRPr lang="en-US"/>
          </a:p>
        </p:txBody>
      </p:sp>
    </p:spTree>
    <p:extLst>
      <p:ext uri="{BB962C8B-B14F-4D97-AF65-F5344CB8AC3E}">
        <p14:creationId xmlns:p14="http://schemas.microsoft.com/office/powerpoint/2010/main" val="585562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5664A5A-C417-4E83-A4CA-185484A3CE7E}" type="datetimeFigureOut">
              <a:rPr lang="en-US"/>
              <a:pPr>
                <a:defRPr/>
              </a:pPr>
              <a:t>6/19/2015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F1C60E-E4F7-40E9-AA37-11888CCBF25A}" type="slidenum">
              <a:rPr lang="en-US"/>
              <a:pPr>
                <a:defRPr/>
              </a:pPr>
              <a:t>‹#›</a:t>
            </a:fld>
            <a:endParaRPr lang="en-US"/>
          </a:p>
        </p:txBody>
      </p:sp>
    </p:spTree>
    <p:extLst>
      <p:ext uri="{BB962C8B-B14F-4D97-AF65-F5344CB8AC3E}">
        <p14:creationId xmlns:p14="http://schemas.microsoft.com/office/powerpoint/2010/main" val="1615635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57038B-E7A7-4D0D-AC71-A52E37ED53A4}" type="datetimeFigureOut">
              <a:rPr lang="en-US"/>
              <a:pPr>
                <a:defRPr/>
              </a:pPr>
              <a:t>6/19/2015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7C9793-40BC-4607-8CCE-70100D8FA6E7}" type="slidenum">
              <a:rPr lang="en-US"/>
              <a:pPr>
                <a:defRPr/>
              </a:pPr>
              <a:t>‹#›</a:t>
            </a:fld>
            <a:endParaRPr lang="en-US"/>
          </a:p>
        </p:txBody>
      </p:sp>
    </p:spTree>
    <p:extLst>
      <p:ext uri="{BB962C8B-B14F-4D97-AF65-F5344CB8AC3E}">
        <p14:creationId xmlns:p14="http://schemas.microsoft.com/office/powerpoint/2010/main" val="540224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2B98B9-C025-4D05-9D41-9F96B5C18137}" type="datetimeFigureOut">
              <a:rPr lang="en-US"/>
              <a:pPr>
                <a:defRPr/>
              </a:pPr>
              <a:t>6/19/2015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22346D-347B-4003-A83A-583806160CDF}" type="slidenum">
              <a:rPr lang="en-US"/>
              <a:pPr>
                <a:defRPr/>
              </a:pPr>
              <a:t>‹#›</a:t>
            </a:fld>
            <a:endParaRPr lang="en-US"/>
          </a:p>
        </p:txBody>
      </p:sp>
    </p:spTree>
    <p:extLst>
      <p:ext uri="{BB962C8B-B14F-4D97-AF65-F5344CB8AC3E}">
        <p14:creationId xmlns:p14="http://schemas.microsoft.com/office/powerpoint/2010/main" val="1178132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B778934-C2C8-4F8E-9A0C-063CD603FD77}" type="slidenum">
              <a:rPr lang="en-US"/>
              <a:pPr>
                <a:defRPr/>
              </a:pPr>
              <a:t>‹#›</a:t>
            </a:fld>
            <a:endParaRPr lang="en-US"/>
          </a:p>
        </p:txBody>
      </p:sp>
    </p:spTree>
    <p:extLst>
      <p:ext uri="{BB962C8B-B14F-4D97-AF65-F5344CB8AC3E}">
        <p14:creationId xmlns:p14="http://schemas.microsoft.com/office/powerpoint/2010/main" val="3111065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AEB2C421-FAF9-4467-B72C-9F21D43F8AB0}" type="slidenum">
              <a:rPr lang="en-US"/>
              <a:pPr>
                <a:defRPr/>
              </a:pPr>
              <a:t>‹#›</a:t>
            </a:fld>
            <a:endParaRPr lang="en-US"/>
          </a:p>
        </p:txBody>
      </p:sp>
    </p:spTree>
    <p:extLst>
      <p:ext uri="{BB962C8B-B14F-4D97-AF65-F5344CB8AC3E}">
        <p14:creationId xmlns:p14="http://schemas.microsoft.com/office/powerpoint/2010/main" val="817354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007AF6C0-E6AB-45D2-AC84-3581ED52C50E}" type="slidenum">
              <a:rPr lang="en-US"/>
              <a:pPr>
                <a:defRPr/>
              </a:pPr>
              <a:t>‹#›</a:t>
            </a:fld>
            <a:endParaRPr lang="en-US"/>
          </a:p>
        </p:txBody>
      </p:sp>
    </p:spTree>
    <p:extLst>
      <p:ext uri="{BB962C8B-B14F-4D97-AF65-F5344CB8AC3E}">
        <p14:creationId xmlns:p14="http://schemas.microsoft.com/office/powerpoint/2010/main" val="374230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F9E63B42-65F1-4295-BC5F-46F681857411}" type="slidenum">
              <a:rPr lang="en-US"/>
              <a:pPr>
                <a:defRPr/>
              </a:pPr>
              <a:t>‹#›</a:t>
            </a:fld>
            <a:endParaRPr lang="en-US"/>
          </a:p>
        </p:txBody>
      </p:sp>
    </p:spTree>
    <p:extLst>
      <p:ext uri="{BB962C8B-B14F-4D97-AF65-F5344CB8AC3E}">
        <p14:creationId xmlns:p14="http://schemas.microsoft.com/office/powerpoint/2010/main" val="64592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endParaRPr lang="en-US" altLang="en-US"/>
          </a:p>
        </p:txBody>
      </p:sp>
      <p:sp>
        <p:nvSpPr>
          <p:cNvPr id="3"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algn="r" eaLnBrk="1" hangingPunct="1">
              <a:spcBef>
                <a:spcPct val="0"/>
              </a:spcBef>
              <a:buFontTx/>
              <a:buNone/>
            </a:pPr>
            <a:fld id="{BC6084F5-E2C6-4649-B389-B14027DAF22D}" type="slidenum">
              <a:rPr lang="en-US" altLang="en-US" sz="1200" b="1">
                <a:solidFill>
                  <a:schemeClr val="bg1"/>
                </a:solidFill>
              </a:rPr>
              <a:pPr algn="r" eaLnBrk="1" hangingPunct="1">
                <a:spcBef>
                  <a:spcPct val="0"/>
                </a:spcBef>
                <a:buFontTx/>
                <a:buNone/>
              </a:pPr>
              <a:t>‹#›</a:t>
            </a:fld>
            <a:r>
              <a:rPr lang="en-US" altLang="en-US" sz="1200" b="1" dirty="0">
                <a:solidFill>
                  <a:schemeClr val="bg1"/>
                </a:solidFill>
              </a:rPr>
              <a:t> of </a:t>
            </a:r>
            <a:r>
              <a:rPr lang="en-US" altLang="en-US" sz="1200" b="1" dirty="0" smtClean="0">
                <a:solidFill>
                  <a:schemeClr val="bg1"/>
                </a:solidFill>
              </a:rPr>
              <a:t>47</a:t>
            </a:r>
            <a:endParaRPr lang="en-US" altLang="en-US" sz="1200" b="1" dirty="0">
              <a:solidFill>
                <a:schemeClr val="bg1"/>
              </a:solidFill>
            </a:endParaRPr>
          </a:p>
        </p:txBody>
      </p:sp>
      <p:grpSp>
        <p:nvGrpSpPr>
          <p:cNvPr id="4" name="Group 25"/>
          <p:cNvGrpSpPr>
            <a:grpSpLocks/>
          </p:cNvGrpSpPr>
          <p:nvPr userDrawn="1"/>
        </p:nvGrpSpPr>
        <p:grpSpPr bwMode="auto">
          <a:xfrm>
            <a:off x="5708650" y="6124575"/>
            <a:ext cx="2047875" cy="661988"/>
            <a:chOff x="3596" y="3858"/>
            <a:chExt cx="1290" cy="417"/>
          </a:xfrm>
        </p:grpSpPr>
        <p:pic>
          <p:nvPicPr>
            <p:cNvPr id="5" name="Picture 26" descr="NEW FAA LOGO"/>
            <p:cNvPicPr>
              <a:picLocks noChangeAspect="1" noChangeArrowheads="1"/>
            </p:cNvPicPr>
            <p:nvPr userDrawn="1"/>
          </p:nvPicPr>
          <p:blipFill>
            <a:blip r:embed="rId2">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lnSpc>
                  <a:spcPct val="85000"/>
                </a:lnSpc>
                <a:spcBef>
                  <a:spcPct val="0"/>
                </a:spcBef>
                <a:buFontTx/>
                <a:buNone/>
                <a:defRPr/>
              </a:pPr>
              <a:r>
                <a:rPr lang="en-US" sz="1200" b="1" smtClean="0">
                  <a:solidFill>
                    <a:schemeClr val="bg1"/>
                  </a:solidFill>
                </a:rPr>
                <a:t>Federal Aviation</a:t>
              </a:r>
            </a:p>
            <a:p>
              <a:pPr eaLnBrk="1" hangingPunct="1">
                <a:lnSpc>
                  <a:spcPct val="85000"/>
                </a:lnSpc>
                <a:spcBef>
                  <a:spcPct val="0"/>
                </a:spcBef>
                <a:buFontTx/>
                <a:buNone/>
                <a:defRPr/>
              </a:pPr>
              <a:r>
                <a:rPr lang="en-US" sz="1200" b="1" smtClean="0">
                  <a:solidFill>
                    <a:schemeClr val="bg1"/>
                  </a:solidFill>
                </a:rPr>
                <a:t>Administration</a:t>
              </a:r>
            </a:p>
          </p:txBody>
        </p:sp>
      </p:grpSp>
      <p:sp>
        <p:nvSpPr>
          <p:cNvPr id="7" name="Text Box 29"/>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defRPr/>
            </a:pPr>
            <a:r>
              <a:rPr lang="en-US" sz="1200" dirty="0" smtClean="0">
                <a:solidFill>
                  <a:srgbClr val="C0C0C0"/>
                </a:solidFill>
              </a:rPr>
              <a:t>Development of a Flammability Test for Magnesium Alloys</a:t>
            </a:r>
          </a:p>
        </p:txBody>
      </p:sp>
      <p:sp>
        <p:nvSpPr>
          <p:cNvPr id="8" name="Text Box 30"/>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defRPr/>
            </a:pPr>
            <a:r>
              <a:rPr lang="en-US" sz="1200" dirty="0" smtClean="0">
                <a:solidFill>
                  <a:srgbClr val="C0C0C0"/>
                </a:solidFill>
              </a:rPr>
              <a:t>June 3, 2015</a:t>
            </a:r>
          </a:p>
        </p:txBody>
      </p:sp>
    </p:spTree>
    <p:extLst>
      <p:ext uri="{BB962C8B-B14F-4D97-AF65-F5344CB8AC3E}">
        <p14:creationId xmlns:p14="http://schemas.microsoft.com/office/powerpoint/2010/main" val="23036405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A03B9E95-7C63-4C6A-8EC3-FE710D54A98B}" type="slidenum">
              <a:rPr lang="en-US"/>
              <a:pPr>
                <a:defRPr/>
              </a:pPr>
              <a:t>‹#›</a:t>
            </a:fld>
            <a:endParaRPr lang="en-US"/>
          </a:p>
        </p:txBody>
      </p:sp>
    </p:spTree>
    <p:extLst>
      <p:ext uri="{BB962C8B-B14F-4D97-AF65-F5344CB8AC3E}">
        <p14:creationId xmlns:p14="http://schemas.microsoft.com/office/powerpoint/2010/main" val="2086830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26CE094-D3C8-41BB-9175-2E9B18CD0FFD}" type="slidenum">
              <a:rPr lang="en-US"/>
              <a:pPr>
                <a:defRPr/>
              </a:pPr>
              <a:t>‹#›</a:t>
            </a:fld>
            <a:endParaRPr lang="en-US"/>
          </a:p>
        </p:txBody>
      </p:sp>
    </p:spTree>
    <p:extLst>
      <p:ext uri="{BB962C8B-B14F-4D97-AF65-F5344CB8AC3E}">
        <p14:creationId xmlns:p14="http://schemas.microsoft.com/office/powerpoint/2010/main" val="1070698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Select to edit master title</a:t>
            </a:r>
          </a:p>
        </p:txBody>
      </p:sp>
      <p:sp>
        <p:nvSpPr>
          <p:cNvPr id="1027"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Select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a:latin typeface="Times New Roman" pitchFamily="18" charset="0"/>
              </a:defRPr>
            </a:lvl1pPr>
          </a:lstStyle>
          <a:p>
            <a:pPr>
              <a:defRPr/>
            </a:pPr>
            <a:endParaRPr lang="en-US"/>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a:latin typeface="Times New Roman" pitchFamily="18" charset="0"/>
              </a:defRPr>
            </a:lvl1pPr>
          </a:lstStyle>
          <a:p>
            <a:pPr>
              <a:defRPr/>
            </a:pPr>
            <a:endParaRPr lang="en-US"/>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a:solidFill>
                  <a:schemeClr val="bg1"/>
                </a:solidFill>
                <a:latin typeface="Times New Roman" pitchFamily="18" charset="0"/>
              </a:defRPr>
            </a:lvl1pPr>
          </a:lstStyle>
          <a:p>
            <a:pPr>
              <a:defRPr/>
            </a:pPr>
            <a:fld id="{A1E6F1EF-798A-4C22-9294-9DF1069B45EC}" type="slidenum">
              <a:rPr lang="en-US"/>
              <a:pPr>
                <a:defRPr/>
              </a:pPr>
              <a:t>‹#›</a:t>
            </a:fld>
            <a:endParaRPr lang="en-US"/>
          </a:p>
        </p:txBody>
      </p:sp>
      <p:sp>
        <p:nvSpPr>
          <p:cNvPr id="1031"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endParaRPr lang="en-US" altLang="en-US"/>
          </a:p>
        </p:txBody>
      </p:sp>
      <p:sp>
        <p:nvSpPr>
          <p:cNvPr id="1032"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algn="r" eaLnBrk="1" hangingPunct="1">
              <a:spcBef>
                <a:spcPct val="0"/>
              </a:spcBef>
              <a:buFontTx/>
              <a:buNone/>
            </a:pPr>
            <a:fld id="{716435CB-3DA5-489A-8425-8DC11D83E0D5}" type="slidenum">
              <a:rPr lang="en-US" altLang="en-US" sz="1200" b="1">
                <a:solidFill>
                  <a:schemeClr val="bg1"/>
                </a:solidFill>
              </a:rPr>
              <a:pPr algn="r" eaLnBrk="1" hangingPunct="1">
                <a:spcBef>
                  <a:spcPct val="0"/>
                </a:spcBef>
                <a:buFontTx/>
                <a:buNone/>
              </a:pPr>
              <a:t>‹#›</a:t>
            </a:fld>
            <a:r>
              <a:rPr lang="en-US" altLang="en-US" sz="1200" b="1">
                <a:solidFill>
                  <a:schemeClr val="bg1"/>
                </a:solidFill>
              </a:rPr>
              <a:t> of 36</a:t>
            </a:r>
          </a:p>
        </p:txBody>
      </p:sp>
      <p:grpSp>
        <p:nvGrpSpPr>
          <p:cNvPr id="1033" name="Group 25"/>
          <p:cNvGrpSpPr>
            <a:grpSpLocks/>
          </p:cNvGrpSpPr>
          <p:nvPr/>
        </p:nvGrpSpPr>
        <p:grpSpPr bwMode="auto">
          <a:xfrm>
            <a:off x="5708650" y="6124575"/>
            <a:ext cx="2047875" cy="661988"/>
            <a:chOff x="3596" y="3858"/>
            <a:chExt cx="1290" cy="417"/>
          </a:xfrm>
        </p:grpSpPr>
        <p:pic>
          <p:nvPicPr>
            <p:cNvPr id="1036" name="Picture 26"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lnSpc>
                  <a:spcPct val="85000"/>
                </a:lnSpc>
                <a:spcBef>
                  <a:spcPct val="0"/>
                </a:spcBef>
                <a:buFontTx/>
                <a:buNone/>
                <a:defRPr/>
              </a:pPr>
              <a:r>
                <a:rPr lang="en-US" sz="1200" b="1" smtClean="0">
                  <a:solidFill>
                    <a:schemeClr val="bg1"/>
                  </a:solidFill>
                </a:rPr>
                <a:t>Federal Aviation</a:t>
              </a:r>
            </a:p>
            <a:p>
              <a:pPr eaLnBrk="1" hangingPunct="1">
                <a:lnSpc>
                  <a:spcPct val="85000"/>
                </a:lnSpc>
                <a:spcBef>
                  <a:spcPct val="0"/>
                </a:spcBef>
                <a:buFontTx/>
                <a:buNone/>
                <a:defRPr/>
              </a:pPr>
              <a:r>
                <a:rPr lang="en-US" sz="1200" b="1" smtClean="0">
                  <a:solidFill>
                    <a:schemeClr val="bg1"/>
                  </a:solidFill>
                </a:rPr>
                <a:t>Administration</a:t>
              </a:r>
            </a:p>
          </p:txBody>
        </p:sp>
      </p:grpSp>
      <p:sp>
        <p:nvSpPr>
          <p:cNvPr id="1034" name="Text Box 29"/>
          <p:cNvSpPr txBox="1">
            <a:spLocks noChangeArrowheads="1"/>
          </p:cNvSpPr>
          <p:nvPr/>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defRPr/>
            </a:pPr>
            <a:r>
              <a:rPr lang="en-US" sz="1200" smtClean="0">
                <a:solidFill>
                  <a:srgbClr val="C0C0C0"/>
                </a:solidFill>
              </a:rPr>
              <a:t>Task Group Session on Seat Structure Test</a:t>
            </a:r>
          </a:p>
        </p:txBody>
      </p:sp>
      <p:sp>
        <p:nvSpPr>
          <p:cNvPr id="1035" name="Text Box 30"/>
          <p:cNvSpPr txBox="1">
            <a:spLocks noChangeArrowheads="1"/>
          </p:cNvSpPr>
          <p:nvPr/>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defRPr/>
            </a:pPr>
            <a:r>
              <a:rPr lang="en-US" sz="1200" smtClean="0">
                <a:solidFill>
                  <a:srgbClr val="C0C0C0"/>
                </a:solidFill>
              </a:rPr>
              <a:t>February 8, 2012</a:t>
            </a:r>
          </a:p>
        </p:txBody>
      </p:sp>
    </p:spTree>
  </p:cSld>
  <p:clrMap bg1="lt1" tx1="dk1" bg2="lt2" tx2="dk2" accent1="accent1" accent2="accent2" accent3="accent3" accent4="accent4" accent5="accent5" accent6="accent6" hlink="hlink" folHlink="folHlink"/>
  <p:sldLayoutIdLst>
    <p:sldLayoutId id="2147485595" r:id="rId1"/>
    <p:sldLayoutId id="2147485575" r:id="rId2"/>
    <p:sldLayoutId id="2147485576" r:id="rId3"/>
    <p:sldLayoutId id="2147485577" r:id="rId4"/>
    <p:sldLayoutId id="2147485578" r:id="rId5"/>
    <p:sldLayoutId id="2147485579" r:id="rId6"/>
    <p:sldLayoutId id="2147485596" r:id="rId7"/>
    <p:sldLayoutId id="2147485580" r:id="rId8"/>
    <p:sldLayoutId id="2147485581" r:id="rId9"/>
    <p:sldLayoutId id="2147485582" r:id="rId10"/>
    <p:sldLayoutId id="2147485583" r:id="rId11"/>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B76FD3E2-8671-4ACD-A329-C8D375EC05C0}" type="datetimeFigureOut">
              <a:rPr lang="en-US"/>
              <a:pPr>
                <a:defRPr/>
              </a:pPr>
              <a:t>6/19/2015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a:defRPr/>
            </a:pPr>
            <a:fld id="{904E2263-B364-499C-B40A-92CC007A72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4" r:id="rId1"/>
    <p:sldLayoutId id="2147485585" r:id="rId2"/>
    <p:sldLayoutId id="2147485586" r:id="rId3"/>
    <p:sldLayoutId id="2147485587" r:id="rId4"/>
    <p:sldLayoutId id="2147485588" r:id="rId5"/>
    <p:sldLayoutId id="2147485589" r:id="rId6"/>
    <p:sldLayoutId id="2147485590" r:id="rId7"/>
    <p:sldLayoutId id="2147485591" r:id="rId8"/>
    <p:sldLayoutId id="2147485592" r:id="rId9"/>
    <p:sldLayoutId id="2147485593" r:id="rId10"/>
    <p:sldLayoutId id="2147485594"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1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2.png"/><Relationship Id="rId5" Type="http://schemas.openxmlformats.org/officeDocument/2006/relationships/slideLayout" Target="../slideLayouts/slideLayout7.xml"/><Relationship Id="rId4" Type="http://schemas.openxmlformats.org/officeDocument/2006/relationships/video" Target="../media/media2.wmv"/></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1.wmf"/></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36563" y="765175"/>
            <a:ext cx="4983162" cy="1395413"/>
          </a:xfrm>
        </p:spPr>
        <p:txBody>
          <a:bodyPr/>
          <a:lstStyle/>
          <a:p>
            <a:pPr algn="ctr" eaLnBrk="1" hangingPunct="1"/>
            <a:r>
              <a:rPr lang="en-US" altLang="en-US" sz="3200" b="0" smtClean="0"/>
              <a:t>International Aircraft Materials Fire Test Working Group Meeting</a:t>
            </a:r>
            <a:endParaRPr lang="en-US" altLang="en-US" sz="3200" smtClean="0"/>
          </a:p>
        </p:txBody>
      </p:sp>
      <p:sp>
        <p:nvSpPr>
          <p:cNvPr id="5123" name="Rectangle 3"/>
          <p:cNvSpPr>
            <a:spLocks noGrp="1" noChangeArrowheads="1"/>
          </p:cNvSpPr>
          <p:nvPr>
            <p:ph type="subTitle" idx="1"/>
          </p:nvPr>
        </p:nvSpPr>
        <p:spPr>
          <a:xfrm>
            <a:off x="395288" y="2633663"/>
            <a:ext cx="4951412" cy="1514475"/>
          </a:xfrm>
        </p:spPr>
        <p:txBody>
          <a:bodyPr/>
          <a:lstStyle/>
          <a:p>
            <a:pPr algn="ctr" eaLnBrk="1" hangingPunct="1">
              <a:lnSpc>
                <a:spcPct val="80000"/>
              </a:lnSpc>
            </a:pPr>
            <a:r>
              <a:rPr lang="en-US" altLang="en-US" sz="2800" smtClean="0">
                <a:solidFill>
                  <a:schemeClr val="bg1"/>
                </a:solidFill>
              </a:rPr>
              <a:t>Development of a New Flammability Test for Magnesium-Alloy Seat Structure</a:t>
            </a:r>
          </a:p>
        </p:txBody>
      </p:sp>
      <p:sp>
        <p:nvSpPr>
          <p:cNvPr id="5124" name="Text Box 4"/>
          <p:cNvSpPr txBox="1">
            <a:spLocks noChangeArrowheads="1"/>
          </p:cNvSpPr>
          <p:nvPr/>
        </p:nvSpPr>
        <p:spPr bwMode="auto">
          <a:xfrm>
            <a:off x="1754188" y="4497388"/>
            <a:ext cx="37766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600" dirty="0">
                <a:solidFill>
                  <a:schemeClr val="bg1"/>
                </a:solidFill>
              </a:rPr>
              <a:t>International Aircraft Materials Fire Test Working Group, </a:t>
            </a:r>
            <a:r>
              <a:rPr lang="en-US" altLang="en-US" sz="1600" dirty="0" smtClean="0">
                <a:solidFill>
                  <a:schemeClr val="bg1"/>
                </a:solidFill>
              </a:rPr>
              <a:t>Bremen, Germany</a:t>
            </a:r>
            <a:endParaRPr lang="en-US" altLang="en-US" sz="1600" dirty="0">
              <a:solidFill>
                <a:schemeClr val="bg1"/>
              </a:solidFill>
            </a:endParaRPr>
          </a:p>
        </p:txBody>
      </p:sp>
      <p:sp>
        <p:nvSpPr>
          <p:cNvPr id="5125" name="Text Box 5"/>
          <p:cNvSpPr txBox="1">
            <a:spLocks noChangeArrowheads="1"/>
          </p:cNvSpPr>
          <p:nvPr/>
        </p:nvSpPr>
        <p:spPr bwMode="auto">
          <a:xfrm>
            <a:off x="779463" y="5222875"/>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600">
                <a:solidFill>
                  <a:schemeClr val="bg1"/>
                </a:solidFill>
              </a:rPr>
              <a:t>Tim Marker, FAA Technical Center</a:t>
            </a:r>
          </a:p>
        </p:txBody>
      </p:sp>
      <p:sp>
        <p:nvSpPr>
          <p:cNvPr id="5126" name="Text Box 6"/>
          <p:cNvSpPr txBox="1">
            <a:spLocks noChangeArrowheads="1"/>
          </p:cNvSpPr>
          <p:nvPr/>
        </p:nvSpPr>
        <p:spPr bwMode="auto">
          <a:xfrm>
            <a:off x="1000125" y="5605463"/>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600" dirty="0" smtClean="0">
                <a:solidFill>
                  <a:schemeClr val="bg1"/>
                </a:solidFill>
              </a:rPr>
              <a:t>June 3-4, 2015</a:t>
            </a:r>
            <a:endParaRPr lang="en-US" altLang="en-US" sz="1600" dirty="0">
              <a:solidFill>
                <a:schemeClr val="bg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3" y="66675"/>
            <a:ext cx="8201025" cy="595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441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66122" y="1237824"/>
            <a:ext cx="53648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i="1" dirty="0" smtClean="0"/>
              <a:t>Argument Against Burner Testing of Coatings</a:t>
            </a:r>
            <a:endParaRPr lang="en-US" altLang="en-US" sz="2000" i="1" dirty="0"/>
          </a:p>
        </p:txBody>
      </p:sp>
      <p:sp>
        <p:nvSpPr>
          <p:cNvPr id="4" name="TextBox 3"/>
          <p:cNvSpPr txBox="1">
            <a:spLocks noChangeArrowheads="1"/>
          </p:cNvSpPr>
          <p:nvPr/>
        </p:nvSpPr>
        <p:spPr bwMode="auto">
          <a:xfrm>
            <a:off x="397257" y="1764268"/>
            <a:ext cx="6720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 Currently, aluminum alloy seat structure is not oil-burner tested </a:t>
            </a:r>
            <a:endParaRPr lang="en-US" altLang="en-US" sz="1800" dirty="0"/>
          </a:p>
        </p:txBody>
      </p:sp>
      <p:sp>
        <p:nvSpPr>
          <p:cNvPr id="5" name="TextBox 4"/>
          <p:cNvSpPr txBox="1">
            <a:spLocks noChangeArrowheads="1"/>
          </p:cNvSpPr>
          <p:nvPr/>
        </p:nvSpPr>
        <p:spPr bwMode="auto">
          <a:xfrm>
            <a:off x="397256" y="2231652"/>
            <a:ext cx="66864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 Oil-burner testing of mag-alloy seat structure “over and above” </a:t>
            </a:r>
            <a:endParaRPr lang="en-US" altLang="en-US" sz="1800" dirty="0"/>
          </a:p>
        </p:txBody>
      </p:sp>
      <p:sp>
        <p:nvSpPr>
          <p:cNvPr id="6" name="TextBox 5"/>
          <p:cNvSpPr txBox="1">
            <a:spLocks noChangeArrowheads="1"/>
          </p:cNvSpPr>
          <p:nvPr/>
        </p:nvSpPr>
        <p:spPr bwMode="auto">
          <a:xfrm>
            <a:off x="397256" y="3783478"/>
            <a:ext cx="762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 Suggestion was made to coat EL43 samples with “undesirable” coatings</a:t>
            </a:r>
            <a:endParaRPr lang="en-US" altLang="en-US" sz="1800" dirty="0"/>
          </a:p>
        </p:txBody>
      </p:sp>
      <p:sp>
        <p:nvSpPr>
          <p:cNvPr id="10" name="TextBox 9"/>
          <p:cNvSpPr txBox="1">
            <a:spLocks noChangeArrowheads="1"/>
          </p:cNvSpPr>
          <p:nvPr/>
        </p:nvSpPr>
        <p:spPr bwMode="auto">
          <a:xfrm>
            <a:off x="266120" y="3208392"/>
            <a:ext cx="33143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i="1" dirty="0" smtClean="0"/>
              <a:t>Recent Testing of Coatings</a:t>
            </a:r>
            <a:endParaRPr lang="en-US" altLang="en-US" sz="2000" i="1" dirty="0"/>
          </a:p>
        </p:txBody>
      </p:sp>
      <p:sp>
        <p:nvSpPr>
          <p:cNvPr id="11" name="TextBox 10"/>
          <p:cNvSpPr txBox="1">
            <a:spLocks noChangeArrowheads="1"/>
          </p:cNvSpPr>
          <p:nvPr/>
        </p:nvSpPr>
        <p:spPr bwMode="auto">
          <a:xfrm>
            <a:off x="397257" y="4305210"/>
            <a:ext cx="8571577"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spcBef>
                <a:spcPts val="600"/>
              </a:spcBef>
              <a:buFontTx/>
              <a:buNone/>
            </a:pPr>
            <a:r>
              <a:rPr lang="en-US" altLang="en-US" sz="1800" dirty="0" smtClean="0"/>
              <a:t>- If undesirable coatings do not cause EL43 to fail, it can be assumed there are</a:t>
            </a:r>
          </a:p>
          <a:p>
            <a:pPr eaLnBrk="1" hangingPunct="1">
              <a:spcBef>
                <a:spcPts val="600"/>
              </a:spcBef>
              <a:buFontTx/>
              <a:buNone/>
            </a:pPr>
            <a:r>
              <a:rPr lang="en-US" altLang="en-US" sz="1800" dirty="0" smtClean="0"/>
              <a:t>no typical aircraft coatings that would cause the underlying magnesium alloy to fail</a:t>
            </a:r>
            <a:endParaRPr lang="en-US" altLang="en-US" sz="1800" dirty="0"/>
          </a:p>
        </p:txBody>
      </p:sp>
      <p:sp>
        <p:nvSpPr>
          <p:cNvPr id="12" name="TextBox 2"/>
          <p:cNvSpPr txBox="1">
            <a:spLocks noChangeArrowheads="1"/>
          </p:cNvSpPr>
          <p:nvPr/>
        </p:nvSpPr>
        <p:spPr bwMode="auto">
          <a:xfrm>
            <a:off x="1736172" y="204788"/>
            <a:ext cx="5543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Coated Magnesium Samples</a:t>
            </a:r>
            <a:endParaRPr lang="en-US" altLang="en-US" sz="2400" dirty="0"/>
          </a:p>
        </p:txBody>
      </p:sp>
    </p:spTree>
    <p:extLst>
      <p:ext uri="{BB962C8B-B14F-4D97-AF65-F5344CB8AC3E}">
        <p14:creationId xmlns:p14="http://schemas.microsoft.com/office/powerpoint/2010/main" val="2239823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83611" y="-290062"/>
            <a:ext cx="5406656" cy="7208874"/>
          </a:xfrm>
          <a:prstGeom prst="rect">
            <a:avLst/>
          </a:prstGeom>
        </p:spPr>
      </p:pic>
      <p:sp>
        <p:nvSpPr>
          <p:cNvPr id="4" name="TextBox 2"/>
          <p:cNvSpPr txBox="1">
            <a:spLocks noChangeArrowheads="1"/>
          </p:cNvSpPr>
          <p:nvPr/>
        </p:nvSpPr>
        <p:spPr bwMode="auto">
          <a:xfrm>
            <a:off x="1736172" y="204788"/>
            <a:ext cx="5543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Coated Magnesium Samples</a:t>
            </a:r>
            <a:endParaRPr lang="en-US" altLang="en-US" sz="2400" dirty="0"/>
          </a:p>
        </p:txBody>
      </p:sp>
    </p:spTree>
    <p:extLst>
      <p:ext uri="{BB962C8B-B14F-4D97-AF65-F5344CB8AC3E}">
        <p14:creationId xmlns:p14="http://schemas.microsoft.com/office/powerpoint/2010/main" val="1545256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376" y="666453"/>
            <a:ext cx="7022019" cy="5266514"/>
          </a:xfrm>
          <a:prstGeom prst="rect">
            <a:avLst/>
          </a:prstGeom>
        </p:spPr>
      </p:pic>
      <p:sp>
        <p:nvSpPr>
          <p:cNvPr id="4" name="TextBox 2"/>
          <p:cNvSpPr txBox="1">
            <a:spLocks noChangeArrowheads="1"/>
          </p:cNvSpPr>
          <p:nvPr/>
        </p:nvSpPr>
        <p:spPr bwMode="auto">
          <a:xfrm>
            <a:off x="1736172" y="204788"/>
            <a:ext cx="5543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Coated Magnesium Samples</a:t>
            </a:r>
            <a:endParaRPr lang="en-US" altLang="en-US" sz="2400" dirty="0"/>
          </a:p>
        </p:txBody>
      </p:sp>
    </p:spTree>
    <p:extLst>
      <p:ext uri="{BB962C8B-B14F-4D97-AF65-F5344CB8AC3E}">
        <p14:creationId xmlns:p14="http://schemas.microsoft.com/office/powerpoint/2010/main" val="22596754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418" y="666453"/>
            <a:ext cx="7091917" cy="5318938"/>
          </a:xfrm>
          <a:prstGeom prst="rect">
            <a:avLst/>
          </a:prstGeom>
        </p:spPr>
      </p:pic>
      <p:sp>
        <p:nvSpPr>
          <p:cNvPr id="4" name="TextBox 2"/>
          <p:cNvSpPr txBox="1">
            <a:spLocks noChangeArrowheads="1"/>
          </p:cNvSpPr>
          <p:nvPr/>
        </p:nvSpPr>
        <p:spPr bwMode="auto">
          <a:xfrm>
            <a:off x="1736172" y="204788"/>
            <a:ext cx="5543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Coated Magnesium Samples</a:t>
            </a:r>
            <a:endParaRPr lang="en-US" altLang="en-US" sz="2400" dirty="0"/>
          </a:p>
        </p:txBody>
      </p:sp>
    </p:spTree>
    <p:extLst>
      <p:ext uri="{BB962C8B-B14F-4D97-AF65-F5344CB8AC3E}">
        <p14:creationId xmlns:p14="http://schemas.microsoft.com/office/powerpoint/2010/main" val="32625835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st_4_edit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262" t="12525" r="17373" b="12592"/>
          <a:stretch/>
        </p:blipFill>
        <p:spPr>
          <a:xfrm>
            <a:off x="0" y="1066800"/>
            <a:ext cx="4359027" cy="4343400"/>
          </a:xfrm>
          <a:prstGeom prst="rect">
            <a:avLst/>
          </a:prstGeom>
        </p:spPr>
      </p:pic>
      <p:pic>
        <p:nvPicPr>
          <p:cNvPr id="5" name="Test_6_edited.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6969" t="12795" r="16263" b="12458"/>
          <a:stretch/>
        </p:blipFill>
        <p:spPr>
          <a:xfrm>
            <a:off x="4745817" y="1066800"/>
            <a:ext cx="4398183" cy="4343400"/>
          </a:xfrm>
          <a:prstGeom prst="rect">
            <a:avLst/>
          </a:prstGeom>
        </p:spPr>
      </p:pic>
      <p:sp>
        <p:nvSpPr>
          <p:cNvPr id="2" name="TextBox 1"/>
          <p:cNvSpPr txBox="1"/>
          <p:nvPr/>
        </p:nvSpPr>
        <p:spPr>
          <a:xfrm>
            <a:off x="1654471" y="759023"/>
            <a:ext cx="1220206" cy="307777"/>
          </a:xfrm>
          <a:prstGeom prst="rect">
            <a:avLst/>
          </a:prstGeom>
          <a:noFill/>
        </p:spPr>
        <p:txBody>
          <a:bodyPr wrap="none" rtlCol="0">
            <a:spAutoFit/>
          </a:bodyPr>
          <a:lstStyle/>
          <a:p>
            <a:pPr>
              <a:buNone/>
            </a:pPr>
            <a:r>
              <a:rPr lang="en-US" dirty="0" smtClean="0"/>
              <a:t>Bare Sample</a:t>
            </a:r>
            <a:endParaRPr lang="en-US" dirty="0"/>
          </a:p>
        </p:txBody>
      </p:sp>
      <p:sp>
        <p:nvSpPr>
          <p:cNvPr id="6" name="TextBox 2"/>
          <p:cNvSpPr txBox="1">
            <a:spLocks noChangeArrowheads="1"/>
          </p:cNvSpPr>
          <p:nvPr/>
        </p:nvSpPr>
        <p:spPr bwMode="auto">
          <a:xfrm>
            <a:off x="1736172" y="204788"/>
            <a:ext cx="5543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Coated Magnesium Samples</a:t>
            </a:r>
            <a:endParaRPr lang="en-US" altLang="en-US" sz="2400" dirty="0"/>
          </a:p>
        </p:txBody>
      </p:sp>
      <p:sp>
        <p:nvSpPr>
          <p:cNvPr id="7" name="TextBox 6"/>
          <p:cNvSpPr txBox="1"/>
          <p:nvPr/>
        </p:nvSpPr>
        <p:spPr>
          <a:xfrm>
            <a:off x="6334805" y="766679"/>
            <a:ext cx="1418978" cy="307777"/>
          </a:xfrm>
          <a:prstGeom prst="rect">
            <a:avLst/>
          </a:prstGeom>
          <a:noFill/>
        </p:spPr>
        <p:txBody>
          <a:bodyPr wrap="none" rtlCol="0">
            <a:spAutoFit/>
          </a:bodyPr>
          <a:lstStyle/>
          <a:p>
            <a:pPr>
              <a:buNone/>
            </a:pPr>
            <a:r>
              <a:rPr lang="en-US" dirty="0" smtClean="0"/>
              <a:t>Coated Sample</a:t>
            </a:r>
            <a:endParaRPr lang="en-US" dirty="0"/>
          </a:p>
        </p:txBody>
      </p:sp>
    </p:spTree>
    <p:extLst>
      <p:ext uri="{BB962C8B-B14F-4D97-AF65-F5344CB8AC3E}">
        <p14:creationId xmlns:p14="http://schemas.microsoft.com/office/powerpoint/2010/main" val="379335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16" fill="hold"/>
                                        <p:tgtEl>
                                          <p:spTgt spid="4"/>
                                        </p:tgtEl>
                                      </p:cBhvr>
                                    </p:cmd>
                                  </p:childTnLst>
                                </p:cTn>
                              </p:par>
                              <p:par>
                                <p:cTn id="7" presetID="1" presetClass="mediacall" presetSubtype="0" fill="hold" nodeType="withEffect">
                                  <p:stCondLst>
                                    <p:cond delay="0"/>
                                  </p:stCondLst>
                                  <p:childTnLst>
                                    <p:cmd type="call" cmd="playFrom(0.0)">
                                      <p:cBhvr>
                                        <p:cTn id="8" dur="150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860422468"/>
              </p:ext>
            </p:extLst>
          </p:nvPr>
        </p:nvGraphicFramePr>
        <p:xfrm>
          <a:off x="350874" y="125290"/>
          <a:ext cx="8452884" cy="59565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03968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extLst>
              <p:ext uri="{D42A27DB-BD31-4B8C-83A1-F6EECF244321}">
                <p14:modId xmlns:p14="http://schemas.microsoft.com/office/powerpoint/2010/main" val="4246475000"/>
              </p:ext>
            </p:extLst>
          </p:nvPr>
        </p:nvGraphicFramePr>
        <p:xfrm>
          <a:off x="308344" y="135924"/>
          <a:ext cx="8431619" cy="58608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7862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744" y="1127052"/>
            <a:ext cx="5480988" cy="369332"/>
          </a:xfrm>
          <a:prstGeom prst="rect">
            <a:avLst/>
          </a:prstGeom>
          <a:noFill/>
        </p:spPr>
        <p:txBody>
          <a:bodyPr wrap="none" rtlCol="0">
            <a:spAutoFit/>
          </a:bodyPr>
          <a:lstStyle/>
          <a:p>
            <a:pPr>
              <a:buNone/>
            </a:pPr>
            <a:r>
              <a:rPr lang="en-US" sz="1800" dirty="0" smtClean="0"/>
              <a:t>Coatings caused accelerated melt times in all cases</a:t>
            </a:r>
            <a:endParaRPr lang="en-US" sz="1800" dirty="0"/>
          </a:p>
        </p:txBody>
      </p:sp>
      <p:sp>
        <p:nvSpPr>
          <p:cNvPr id="4" name="TextBox 3"/>
          <p:cNvSpPr txBox="1"/>
          <p:nvPr/>
        </p:nvSpPr>
        <p:spPr>
          <a:xfrm>
            <a:off x="429744" y="1821712"/>
            <a:ext cx="8507457" cy="369332"/>
          </a:xfrm>
          <a:prstGeom prst="rect">
            <a:avLst/>
          </a:prstGeom>
          <a:noFill/>
        </p:spPr>
        <p:txBody>
          <a:bodyPr wrap="none" rtlCol="0">
            <a:spAutoFit/>
          </a:bodyPr>
          <a:lstStyle/>
          <a:p>
            <a:pPr>
              <a:buNone/>
            </a:pPr>
            <a:r>
              <a:rPr lang="en-US" sz="1800" dirty="0" smtClean="0"/>
              <a:t>80% of coated samples resulted in magnesium ignition after 2 minutes (80% pass)</a:t>
            </a:r>
            <a:endParaRPr lang="en-US" sz="1800" dirty="0"/>
          </a:p>
        </p:txBody>
      </p:sp>
      <p:sp>
        <p:nvSpPr>
          <p:cNvPr id="5" name="TextBox 4"/>
          <p:cNvSpPr txBox="1"/>
          <p:nvPr/>
        </p:nvSpPr>
        <p:spPr>
          <a:xfrm>
            <a:off x="429744" y="2502196"/>
            <a:ext cx="8135560" cy="369332"/>
          </a:xfrm>
          <a:prstGeom prst="rect">
            <a:avLst/>
          </a:prstGeom>
          <a:noFill/>
        </p:spPr>
        <p:txBody>
          <a:bodyPr wrap="none" rtlCol="0">
            <a:spAutoFit/>
          </a:bodyPr>
          <a:lstStyle/>
          <a:p>
            <a:pPr>
              <a:buNone/>
            </a:pPr>
            <a:r>
              <a:rPr lang="en-US" sz="1800" dirty="0" smtClean="0"/>
              <a:t>Coatings not causing underlying magnesium alloy to become more hazardous</a:t>
            </a:r>
            <a:endParaRPr lang="en-US" sz="1800" dirty="0"/>
          </a:p>
        </p:txBody>
      </p:sp>
      <p:sp>
        <p:nvSpPr>
          <p:cNvPr id="6" name="TextBox 5"/>
          <p:cNvSpPr txBox="1"/>
          <p:nvPr/>
        </p:nvSpPr>
        <p:spPr>
          <a:xfrm>
            <a:off x="429744" y="3151520"/>
            <a:ext cx="8045792" cy="369332"/>
          </a:xfrm>
          <a:prstGeom prst="rect">
            <a:avLst/>
          </a:prstGeom>
          <a:noFill/>
        </p:spPr>
        <p:txBody>
          <a:bodyPr wrap="none" rtlCol="0">
            <a:spAutoFit/>
          </a:bodyPr>
          <a:lstStyle/>
          <a:p>
            <a:pPr>
              <a:buNone/>
            </a:pPr>
            <a:r>
              <a:rPr lang="en-US" sz="1800" u="sng" dirty="0" smtClean="0"/>
              <a:t>Recommendation 1</a:t>
            </a:r>
            <a:r>
              <a:rPr lang="en-US" sz="1800" dirty="0" smtClean="0"/>
              <a:t>: Continue testing mag alloy using oil burner (non-coated)</a:t>
            </a:r>
            <a:endParaRPr lang="en-US" sz="1800" dirty="0"/>
          </a:p>
        </p:txBody>
      </p:sp>
      <p:sp>
        <p:nvSpPr>
          <p:cNvPr id="7" name="TextBox 6"/>
          <p:cNvSpPr txBox="1"/>
          <p:nvPr/>
        </p:nvSpPr>
        <p:spPr>
          <a:xfrm>
            <a:off x="429744" y="3814282"/>
            <a:ext cx="8131457" cy="369332"/>
          </a:xfrm>
          <a:prstGeom prst="rect">
            <a:avLst/>
          </a:prstGeom>
          <a:noFill/>
        </p:spPr>
        <p:txBody>
          <a:bodyPr wrap="none" rtlCol="0">
            <a:spAutoFit/>
          </a:bodyPr>
          <a:lstStyle/>
          <a:p>
            <a:pPr>
              <a:buNone/>
            </a:pPr>
            <a:r>
              <a:rPr lang="en-US" sz="1800" u="sng" dirty="0" smtClean="0"/>
              <a:t>Recommendation 2</a:t>
            </a:r>
            <a:r>
              <a:rPr lang="en-US" sz="1800" dirty="0" smtClean="0"/>
              <a:t>: Test coatings using 12-sec VBB over mag alloy substrate</a:t>
            </a:r>
            <a:endParaRPr lang="en-US" sz="1800" dirty="0"/>
          </a:p>
        </p:txBody>
      </p:sp>
      <p:sp>
        <p:nvSpPr>
          <p:cNvPr id="8" name="TextBox 2"/>
          <p:cNvSpPr txBox="1">
            <a:spLocks noChangeArrowheads="1"/>
          </p:cNvSpPr>
          <p:nvPr/>
        </p:nvSpPr>
        <p:spPr bwMode="auto">
          <a:xfrm>
            <a:off x="1736172" y="204788"/>
            <a:ext cx="5543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Coated Magnesium Samples</a:t>
            </a:r>
            <a:endParaRPr lang="en-US" altLang="en-US" sz="2400" dirty="0"/>
          </a:p>
        </p:txBody>
      </p:sp>
    </p:spTree>
    <p:extLst>
      <p:ext uri="{BB962C8B-B14F-4D97-AF65-F5344CB8AC3E}">
        <p14:creationId xmlns:p14="http://schemas.microsoft.com/office/powerpoint/2010/main" val="26278622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2180256" y="204788"/>
            <a:ext cx="4783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Various Air Regulators</a:t>
            </a:r>
            <a:endParaRPr lang="en-US" altLang="en-US" sz="2400" dirty="0"/>
          </a:p>
        </p:txBody>
      </p:sp>
      <p:sp>
        <p:nvSpPr>
          <p:cNvPr id="5" name="TextBox 4"/>
          <p:cNvSpPr txBox="1">
            <a:spLocks noChangeArrowheads="1"/>
          </p:cNvSpPr>
          <p:nvPr/>
        </p:nvSpPr>
        <p:spPr bwMode="auto">
          <a:xfrm>
            <a:off x="299035" y="765644"/>
            <a:ext cx="8545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Originally-supplied unit (</a:t>
            </a:r>
            <a:r>
              <a:rPr lang="en-US" altLang="en-US" sz="1800" dirty="0" err="1" smtClean="0"/>
              <a:t>Norgren</a:t>
            </a:r>
            <a:r>
              <a:rPr lang="en-US" altLang="en-US" sz="1800" dirty="0" smtClean="0"/>
              <a:t>) caused fluttering, “trumpeting” on cargo liner rig </a:t>
            </a:r>
            <a:endParaRPr lang="en-US" altLang="en-US" sz="1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7571" y="1165753"/>
            <a:ext cx="3632561" cy="484341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81" y="1165753"/>
            <a:ext cx="3632562" cy="4843415"/>
          </a:xfrm>
          <a:prstGeom prst="rect">
            <a:avLst/>
          </a:prstGeom>
        </p:spPr>
      </p:pic>
    </p:spTree>
    <p:extLst>
      <p:ext uri="{BB962C8B-B14F-4D97-AF65-F5344CB8AC3E}">
        <p14:creationId xmlns:p14="http://schemas.microsoft.com/office/powerpoint/2010/main" val="10471174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28315" y="1554944"/>
            <a:ext cx="6224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Coatings: summary of recent testing and recommendations</a:t>
            </a:r>
            <a:endParaRPr lang="en-US" altLang="en-US" sz="1800" dirty="0"/>
          </a:p>
        </p:txBody>
      </p:sp>
      <p:sp>
        <p:nvSpPr>
          <p:cNvPr id="4" name="TextBox 3"/>
          <p:cNvSpPr txBox="1">
            <a:spLocks noChangeArrowheads="1"/>
          </p:cNvSpPr>
          <p:nvPr/>
        </p:nvSpPr>
        <p:spPr bwMode="auto">
          <a:xfrm>
            <a:off x="528315" y="2098310"/>
            <a:ext cx="3185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Air regulators: recent findings</a:t>
            </a:r>
            <a:endParaRPr lang="en-US" altLang="en-US" sz="1800" dirty="0"/>
          </a:p>
        </p:txBody>
      </p:sp>
      <p:sp>
        <p:nvSpPr>
          <p:cNvPr id="5" name="TextBox 4"/>
          <p:cNvSpPr txBox="1">
            <a:spLocks noChangeArrowheads="1"/>
          </p:cNvSpPr>
          <p:nvPr/>
        </p:nvSpPr>
        <p:spPr bwMode="auto">
          <a:xfrm>
            <a:off x="528315" y="2641676"/>
            <a:ext cx="4185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Round Robin III: results obtained so far</a:t>
            </a:r>
            <a:endParaRPr lang="en-US" altLang="en-US" sz="1800" dirty="0"/>
          </a:p>
        </p:txBody>
      </p:sp>
      <p:sp>
        <p:nvSpPr>
          <p:cNvPr id="6" name="TextBox 5"/>
          <p:cNvSpPr txBox="1">
            <a:spLocks noChangeArrowheads="1"/>
          </p:cNvSpPr>
          <p:nvPr/>
        </p:nvSpPr>
        <p:spPr bwMode="auto">
          <a:xfrm>
            <a:off x="528315" y="4271774"/>
            <a:ext cx="4211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Full scale testing/weight of components</a:t>
            </a:r>
            <a:endParaRPr lang="en-US" altLang="en-US" sz="1800" dirty="0"/>
          </a:p>
        </p:txBody>
      </p:sp>
      <p:sp>
        <p:nvSpPr>
          <p:cNvPr id="7" name="TextBox 6"/>
          <p:cNvSpPr txBox="1">
            <a:spLocks noChangeArrowheads="1"/>
          </p:cNvSpPr>
          <p:nvPr/>
        </p:nvSpPr>
        <p:spPr bwMode="auto">
          <a:xfrm>
            <a:off x="528315" y="3728408"/>
            <a:ext cx="3223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Arc testing: recent test results</a:t>
            </a:r>
            <a:endParaRPr lang="en-US" altLang="en-US" sz="1800" dirty="0"/>
          </a:p>
        </p:txBody>
      </p:sp>
      <p:sp>
        <p:nvSpPr>
          <p:cNvPr id="8" name="TextBox 7"/>
          <p:cNvSpPr txBox="1">
            <a:spLocks noChangeArrowheads="1"/>
          </p:cNvSpPr>
          <p:nvPr/>
        </p:nvSpPr>
        <p:spPr bwMode="auto">
          <a:xfrm>
            <a:off x="528315" y="4815137"/>
            <a:ext cx="3070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Miscellaneous Items/Future</a:t>
            </a:r>
            <a:endParaRPr lang="en-US" altLang="en-US" sz="1800" dirty="0"/>
          </a:p>
        </p:txBody>
      </p:sp>
      <p:sp>
        <p:nvSpPr>
          <p:cNvPr id="9" name="TextBox 2"/>
          <p:cNvSpPr txBox="1">
            <a:spLocks noChangeArrowheads="1"/>
          </p:cNvSpPr>
          <p:nvPr/>
        </p:nvSpPr>
        <p:spPr bwMode="auto">
          <a:xfrm>
            <a:off x="1687513" y="204788"/>
            <a:ext cx="5768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a:t>Magnesium Alloy Flammability Highlights</a:t>
            </a:r>
          </a:p>
        </p:txBody>
      </p:sp>
      <p:sp>
        <p:nvSpPr>
          <p:cNvPr id="10" name="TextBox 9"/>
          <p:cNvSpPr txBox="1">
            <a:spLocks noChangeArrowheads="1"/>
          </p:cNvSpPr>
          <p:nvPr/>
        </p:nvSpPr>
        <p:spPr bwMode="auto">
          <a:xfrm>
            <a:off x="528315" y="1011578"/>
            <a:ext cx="77128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Availability: Test method is currently in the Materials Fire Test Handbook</a:t>
            </a:r>
            <a:endParaRPr lang="en-US" altLang="en-US" sz="1800" dirty="0"/>
          </a:p>
        </p:txBody>
      </p:sp>
      <p:sp>
        <p:nvSpPr>
          <p:cNvPr id="11" name="TextBox 10"/>
          <p:cNvSpPr txBox="1">
            <a:spLocks noChangeArrowheads="1"/>
          </p:cNvSpPr>
          <p:nvPr/>
        </p:nvSpPr>
        <p:spPr bwMode="auto">
          <a:xfrm>
            <a:off x="528315" y="3185042"/>
            <a:ext cx="7122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Mag Use in Other Areas: What is the appropriate method of testing?</a:t>
            </a:r>
            <a:endParaRPr lang="en-US" altLang="en-US" sz="1800" dirty="0"/>
          </a:p>
        </p:txBody>
      </p:sp>
    </p:spTree>
    <p:extLst>
      <p:ext uri="{BB962C8B-B14F-4D97-AF65-F5344CB8AC3E}">
        <p14:creationId xmlns:p14="http://schemas.microsoft.com/office/powerpoint/2010/main" val="2586458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2180256" y="204788"/>
            <a:ext cx="4783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Various Air Regulators</a:t>
            </a:r>
            <a:endParaRPr lang="en-US" altLang="en-US" sz="24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318" y="808075"/>
            <a:ext cx="6879263" cy="5159447"/>
          </a:xfrm>
          <a:prstGeom prst="rect">
            <a:avLst/>
          </a:prstGeom>
        </p:spPr>
      </p:pic>
      <p:sp>
        <p:nvSpPr>
          <p:cNvPr id="10" name="TextBox 2"/>
          <p:cNvSpPr txBox="1">
            <a:spLocks noChangeArrowheads="1"/>
          </p:cNvSpPr>
          <p:nvPr/>
        </p:nvSpPr>
        <p:spPr bwMode="auto">
          <a:xfrm>
            <a:off x="6728827" y="1391775"/>
            <a:ext cx="12987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err="1" smtClean="0"/>
              <a:t>Norgren</a:t>
            </a:r>
            <a:endParaRPr lang="en-US" altLang="en-US" sz="2400" dirty="0"/>
          </a:p>
        </p:txBody>
      </p:sp>
      <p:sp>
        <p:nvSpPr>
          <p:cNvPr id="11" name="TextBox 2"/>
          <p:cNvSpPr txBox="1">
            <a:spLocks noChangeArrowheads="1"/>
          </p:cNvSpPr>
          <p:nvPr/>
        </p:nvSpPr>
        <p:spPr bwMode="auto">
          <a:xfrm>
            <a:off x="1148318" y="804361"/>
            <a:ext cx="1590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err="1" smtClean="0"/>
              <a:t>Speedaire</a:t>
            </a:r>
            <a:endParaRPr lang="en-US" altLang="en-US" sz="2400" dirty="0"/>
          </a:p>
        </p:txBody>
      </p:sp>
    </p:spTree>
    <p:extLst>
      <p:ext uri="{BB962C8B-B14F-4D97-AF65-F5344CB8AC3E}">
        <p14:creationId xmlns:p14="http://schemas.microsoft.com/office/powerpoint/2010/main" val="13055925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2180256" y="204788"/>
            <a:ext cx="4783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Various Air Regulators</a:t>
            </a:r>
            <a:endParaRPr lang="en-US" alt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783411"/>
            <a:ext cx="3879773" cy="517303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84" y="783411"/>
            <a:ext cx="3879555" cy="5172740"/>
          </a:xfrm>
          <a:prstGeom prst="rect">
            <a:avLst/>
          </a:prstGeom>
        </p:spPr>
      </p:pic>
    </p:spTree>
    <p:extLst>
      <p:ext uri="{BB962C8B-B14F-4D97-AF65-F5344CB8AC3E}">
        <p14:creationId xmlns:p14="http://schemas.microsoft.com/office/powerpoint/2010/main" val="1923889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 y="666453"/>
            <a:ext cx="4012351" cy="5349801"/>
          </a:xfrm>
          <a:prstGeom prst="rect">
            <a:avLst/>
          </a:prstGeom>
        </p:spPr>
      </p:pic>
      <p:sp>
        <p:nvSpPr>
          <p:cNvPr id="3" name="TextBox 2"/>
          <p:cNvSpPr txBox="1">
            <a:spLocks noChangeArrowheads="1"/>
          </p:cNvSpPr>
          <p:nvPr/>
        </p:nvSpPr>
        <p:spPr bwMode="auto">
          <a:xfrm>
            <a:off x="2180256" y="204788"/>
            <a:ext cx="4783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Various Air Regulators</a:t>
            </a:r>
            <a:endParaRPr lang="en-US" altLang="en-US" sz="2400" dirty="0"/>
          </a:p>
        </p:txBody>
      </p:sp>
      <p:sp>
        <p:nvSpPr>
          <p:cNvPr id="4" name="TextBox 3"/>
          <p:cNvSpPr txBox="1">
            <a:spLocks noChangeArrowheads="1"/>
          </p:cNvSpPr>
          <p:nvPr/>
        </p:nvSpPr>
        <p:spPr bwMode="auto">
          <a:xfrm>
            <a:off x="4912242" y="1330893"/>
            <a:ext cx="3645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Purchased brass/chrome units</a:t>
            </a:r>
            <a:endParaRPr lang="en-US" altLang="en-US" sz="2000" dirty="0"/>
          </a:p>
        </p:txBody>
      </p:sp>
      <p:sp>
        <p:nvSpPr>
          <p:cNvPr id="5" name="Rectangle 4"/>
          <p:cNvSpPr/>
          <p:nvPr/>
        </p:nvSpPr>
        <p:spPr>
          <a:xfrm>
            <a:off x="4912242" y="3199566"/>
            <a:ext cx="3476846" cy="400110"/>
          </a:xfrm>
          <a:prstGeom prst="rect">
            <a:avLst/>
          </a:prstGeom>
        </p:spPr>
        <p:txBody>
          <a:bodyPr wrap="square">
            <a:spAutoFit/>
          </a:bodyPr>
          <a:lstStyle/>
          <a:p>
            <a:pPr>
              <a:buNone/>
            </a:pPr>
            <a:r>
              <a:rPr lang="en-US" sz="2000" dirty="0"/>
              <a:t>P</a:t>
            </a:r>
            <a:r>
              <a:rPr lang="en-US" sz="2000" dirty="0" smtClean="0"/>
              <a:t>art number 49305K23</a:t>
            </a:r>
            <a:endParaRPr lang="en-US" sz="2000" dirty="0"/>
          </a:p>
        </p:txBody>
      </p:sp>
      <p:sp>
        <p:nvSpPr>
          <p:cNvPr id="6" name="TextBox 5"/>
          <p:cNvSpPr txBox="1">
            <a:spLocks noChangeArrowheads="1"/>
          </p:cNvSpPr>
          <p:nvPr/>
        </p:nvSpPr>
        <p:spPr bwMode="auto">
          <a:xfrm>
            <a:off x="4912242" y="1953784"/>
            <a:ext cx="2917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Manufactured by REGO</a:t>
            </a:r>
            <a:endParaRPr lang="en-US" altLang="en-US" sz="2000" dirty="0"/>
          </a:p>
        </p:txBody>
      </p:sp>
      <p:sp>
        <p:nvSpPr>
          <p:cNvPr id="7" name="TextBox 6"/>
          <p:cNvSpPr txBox="1">
            <a:spLocks noChangeArrowheads="1"/>
          </p:cNvSpPr>
          <p:nvPr/>
        </p:nvSpPr>
        <p:spPr bwMode="auto">
          <a:xfrm>
            <a:off x="4912242" y="2576675"/>
            <a:ext cx="33041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Supplied by McMaster-Carr</a:t>
            </a:r>
            <a:endParaRPr lang="en-US" altLang="en-US" sz="2000" dirty="0"/>
          </a:p>
        </p:txBody>
      </p:sp>
      <p:sp>
        <p:nvSpPr>
          <p:cNvPr id="8" name="TextBox 7"/>
          <p:cNvSpPr txBox="1">
            <a:spLocks noChangeArrowheads="1"/>
          </p:cNvSpPr>
          <p:nvPr/>
        </p:nvSpPr>
        <p:spPr bwMode="auto">
          <a:xfrm>
            <a:off x="4912242" y="3822456"/>
            <a:ext cx="33025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Operating range of 0-55 psi</a:t>
            </a:r>
            <a:endParaRPr lang="en-US" altLang="en-US" sz="2000" dirty="0"/>
          </a:p>
        </p:txBody>
      </p:sp>
    </p:spTree>
    <p:extLst>
      <p:ext uri="{BB962C8B-B14F-4D97-AF65-F5344CB8AC3E}">
        <p14:creationId xmlns:p14="http://schemas.microsoft.com/office/powerpoint/2010/main" val="3085669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180256" y="204788"/>
            <a:ext cx="4783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Various Air Regulators</a:t>
            </a:r>
            <a:endParaRPr lang="en-US" altLang="en-US" sz="2400" dirty="0"/>
          </a:p>
        </p:txBody>
      </p:sp>
      <p:sp>
        <p:nvSpPr>
          <p:cNvPr id="7" name="TextBox 6"/>
          <p:cNvSpPr txBox="1">
            <a:spLocks noChangeArrowheads="1"/>
          </p:cNvSpPr>
          <p:nvPr/>
        </p:nvSpPr>
        <p:spPr bwMode="auto">
          <a:xfrm>
            <a:off x="4737162" y="1742690"/>
            <a:ext cx="39437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a:t>U</a:t>
            </a:r>
            <a:r>
              <a:rPr lang="en-US" altLang="en-US" sz="2000" dirty="0" smtClean="0"/>
              <a:t>nit installed on mag test burner</a:t>
            </a:r>
            <a:endParaRPr lang="en-US" altLang="en-US" sz="2000" dirty="0"/>
          </a:p>
        </p:txBody>
      </p:sp>
      <p:sp>
        <p:nvSpPr>
          <p:cNvPr id="8" name="TextBox 7"/>
          <p:cNvSpPr txBox="1">
            <a:spLocks noChangeArrowheads="1"/>
          </p:cNvSpPr>
          <p:nvPr/>
        </p:nvSpPr>
        <p:spPr bwMode="auto">
          <a:xfrm>
            <a:off x="4737162" y="2462959"/>
            <a:ext cx="41472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spcBef>
                <a:spcPts val="600"/>
              </a:spcBef>
              <a:buFontTx/>
              <a:buNone/>
            </a:pPr>
            <a:r>
              <a:rPr lang="en-US" altLang="en-US" sz="2000" dirty="0" smtClean="0"/>
              <a:t>Noticeable elevated level of smoke</a:t>
            </a:r>
          </a:p>
          <a:p>
            <a:pPr eaLnBrk="1" hangingPunct="1">
              <a:spcBef>
                <a:spcPts val="600"/>
              </a:spcBef>
              <a:buFontTx/>
              <a:buNone/>
            </a:pPr>
            <a:r>
              <a:rPr lang="en-US" altLang="en-US" sz="2000" dirty="0" smtClean="0"/>
              <a:t>during calibration</a:t>
            </a:r>
            <a:endParaRPr lang="en-US" altLang="en-US" sz="2000" dirty="0"/>
          </a:p>
        </p:txBody>
      </p:sp>
      <p:sp>
        <p:nvSpPr>
          <p:cNvPr id="9" name="TextBox 8"/>
          <p:cNvSpPr txBox="1">
            <a:spLocks noChangeArrowheads="1"/>
          </p:cNvSpPr>
          <p:nvPr/>
        </p:nvSpPr>
        <p:spPr bwMode="auto">
          <a:xfrm>
            <a:off x="4737162" y="3567948"/>
            <a:ext cx="41456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spcBef>
                <a:spcPts val="600"/>
              </a:spcBef>
              <a:buFontTx/>
              <a:buNone/>
            </a:pPr>
            <a:r>
              <a:rPr lang="en-US" altLang="en-US" sz="2000" dirty="0" smtClean="0"/>
              <a:t>Suspected reduced airflow through</a:t>
            </a:r>
          </a:p>
          <a:p>
            <a:pPr eaLnBrk="1" hangingPunct="1">
              <a:spcBef>
                <a:spcPts val="600"/>
              </a:spcBef>
              <a:buFontTx/>
              <a:buNone/>
            </a:pPr>
            <a:r>
              <a:rPr lang="en-US" altLang="en-US" sz="2000" dirty="0"/>
              <a:t>b</a:t>
            </a:r>
            <a:r>
              <a:rPr lang="en-US" altLang="en-US" sz="2000" dirty="0" smtClean="0"/>
              <a:t>urner, causing elevated smoke</a:t>
            </a:r>
            <a:endParaRPr lang="en-US" altLang="en-US" sz="20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26" y="666453"/>
            <a:ext cx="4012351" cy="5349801"/>
          </a:xfrm>
          <a:prstGeom prst="rect">
            <a:avLst/>
          </a:prstGeom>
        </p:spPr>
      </p:pic>
    </p:spTree>
    <p:extLst>
      <p:ext uri="{BB962C8B-B14F-4D97-AF65-F5344CB8AC3E}">
        <p14:creationId xmlns:p14="http://schemas.microsoft.com/office/powerpoint/2010/main" val="697991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2180256" y="204788"/>
            <a:ext cx="4783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Various Air Regulators</a:t>
            </a:r>
            <a:endParaRPr lang="en-US" alt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545" y="655214"/>
            <a:ext cx="3997841" cy="5330454"/>
          </a:xfrm>
          <a:prstGeom prst="rect">
            <a:avLst/>
          </a:prstGeom>
        </p:spPr>
      </p:pic>
      <p:sp>
        <p:nvSpPr>
          <p:cNvPr id="7" name="TextBox 6"/>
          <p:cNvSpPr txBox="1">
            <a:spLocks noChangeArrowheads="1"/>
          </p:cNvSpPr>
          <p:nvPr/>
        </p:nvSpPr>
        <p:spPr bwMode="auto">
          <a:xfrm>
            <a:off x="5311690" y="1847458"/>
            <a:ext cx="2917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Manufactured by Parker</a:t>
            </a:r>
            <a:endParaRPr lang="en-US" altLang="en-US" sz="2000" dirty="0"/>
          </a:p>
        </p:txBody>
      </p:sp>
      <p:sp>
        <p:nvSpPr>
          <p:cNvPr id="8" name="Rectangle 7"/>
          <p:cNvSpPr/>
          <p:nvPr/>
        </p:nvSpPr>
        <p:spPr>
          <a:xfrm>
            <a:off x="5311690" y="3921403"/>
            <a:ext cx="3476846" cy="400110"/>
          </a:xfrm>
          <a:prstGeom prst="rect">
            <a:avLst/>
          </a:prstGeom>
        </p:spPr>
        <p:txBody>
          <a:bodyPr wrap="square">
            <a:spAutoFit/>
          </a:bodyPr>
          <a:lstStyle/>
          <a:p>
            <a:pPr>
              <a:buNone/>
            </a:pPr>
            <a:r>
              <a:rPr lang="en-US" sz="2000" dirty="0"/>
              <a:t>P</a:t>
            </a:r>
            <a:r>
              <a:rPr lang="en-US" sz="2000" dirty="0" smtClean="0"/>
              <a:t>art number 73535627</a:t>
            </a:r>
            <a:endParaRPr lang="en-US" sz="2000" dirty="0"/>
          </a:p>
        </p:txBody>
      </p:sp>
      <p:sp>
        <p:nvSpPr>
          <p:cNvPr id="9" name="TextBox 8"/>
          <p:cNvSpPr txBox="1">
            <a:spLocks noChangeArrowheads="1"/>
          </p:cNvSpPr>
          <p:nvPr/>
        </p:nvSpPr>
        <p:spPr bwMode="auto">
          <a:xfrm>
            <a:off x="5311690" y="3230088"/>
            <a:ext cx="32784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Supplied by MSC Industrial</a:t>
            </a:r>
            <a:endParaRPr lang="en-US" altLang="en-US" sz="2000" dirty="0"/>
          </a:p>
        </p:txBody>
      </p:sp>
      <p:sp>
        <p:nvSpPr>
          <p:cNvPr id="10" name="Rectangle 9"/>
          <p:cNvSpPr/>
          <p:nvPr/>
        </p:nvSpPr>
        <p:spPr>
          <a:xfrm>
            <a:off x="5311690" y="2538773"/>
            <a:ext cx="3476846" cy="400110"/>
          </a:xfrm>
          <a:prstGeom prst="rect">
            <a:avLst/>
          </a:prstGeom>
        </p:spPr>
        <p:txBody>
          <a:bodyPr wrap="square">
            <a:spAutoFit/>
          </a:bodyPr>
          <a:lstStyle/>
          <a:p>
            <a:pPr>
              <a:buNone/>
            </a:pPr>
            <a:r>
              <a:rPr lang="en-US" sz="2000" dirty="0" smtClean="0"/>
              <a:t>Model R119-08CG/M2</a:t>
            </a:r>
            <a:endParaRPr lang="en-US" sz="2000" dirty="0"/>
          </a:p>
        </p:txBody>
      </p:sp>
    </p:spTree>
    <p:extLst>
      <p:ext uri="{BB962C8B-B14F-4D97-AF65-F5344CB8AC3E}">
        <p14:creationId xmlns:p14="http://schemas.microsoft.com/office/powerpoint/2010/main" val="33535630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929978" y="204788"/>
            <a:ext cx="728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Measurement of Intake Pressure vs Exit Air Velocity</a:t>
            </a:r>
            <a:endParaRPr lang="en-US" altLang="en-US" sz="2400" dirty="0"/>
          </a:p>
        </p:txBody>
      </p:sp>
      <p:graphicFrame>
        <p:nvGraphicFramePr>
          <p:cNvPr id="6" name="Object 5"/>
          <p:cNvGraphicFramePr>
            <a:graphicFrameLocks noChangeAspect="1"/>
          </p:cNvGraphicFramePr>
          <p:nvPr>
            <p:extLst>
              <p:ext uri="{D42A27DB-BD31-4B8C-83A1-F6EECF244321}">
                <p14:modId xmlns:p14="http://schemas.microsoft.com/office/powerpoint/2010/main" val="1308728867"/>
              </p:ext>
            </p:extLst>
          </p:nvPr>
        </p:nvGraphicFramePr>
        <p:xfrm>
          <a:off x="118740" y="1169581"/>
          <a:ext cx="8906520" cy="4742121"/>
        </p:xfrm>
        <a:graphic>
          <a:graphicData uri="http://schemas.openxmlformats.org/presentationml/2006/ole">
            <mc:AlternateContent xmlns:mc="http://schemas.openxmlformats.org/markup-compatibility/2006">
              <mc:Choice xmlns:v="urn:schemas-microsoft-com:vml" Requires="v">
                <p:oleObj spid="_x0000_s39951" r:id="rId3" imgW="6460560" imgH="3440520" progId="">
                  <p:embed/>
                </p:oleObj>
              </mc:Choice>
              <mc:Fallback>
                <p:oleObj r:id="rId3" imgW="6460560" imgH="3440520" progId="">
                  <p:embed/>
                  <p:pic>
                    <p:nvPicPr>
                      <p:cNvPr id="0" name=""/>
                      <p:cNvPicPr/>
                      <p:nvPr/>
                    </p:nvPicPr>
                    <p:blipFill>
                      <a:blip r:embed="rId4"/>
                      <a:stretch>
                        <a:fillRect/>
                      </a:stretch>
                    </p:blipFill>
                    <p:spPr>
                      <a:xfrm>
                        <a:off x="118740" y="1169581"/>
                        <a:ext cx="8906520" cy="4742121"/>
                      </a:xfrm>
                      <a:prstGeom prst="rect">
                        <a:avLst/>
                      </a:prstGeom>
                    </p:spPr>
                  </p:pic>
                </p:oleObj>
              </mc:Fallback>
            </mc:AlternateContent>
          </a:graphicData>
        </a:graphic>
      </p:graphicFrame>
    </p:spTree>
    <p:extLst>
      <p:ext uri="{BB962C8B-B14F-4D97-AF65-F5344CB8AC3E}">
        <p14:creationId xmlns:p14="http://schemas.microsoft.com/office/powerpoint/2010/main" val="110922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8268" y="779154"/>
            <a:ext cx="3907465" cy="5209953"/>
          </a:xfrm>
          <a:prstGeom prst="rect">
            <a:avLst/>
          </a:prstGeom>
        </p:spPr>
      </p:pic>
      <p:sp>
        <p:nvSpPr>
          <p:cNvPr id="5" name="TextBox 2"/>
          <p:cNvSpPr txBox="1">
            <a:spLocks noChangeArrowheads="1"/>
          </p:cNvSpPr>
          <p:nvPr/>
        </p:nvSpPr>
        <p:spPr bwMode="auto">
          <a:xfrm>
            <a:off x="278838" y="204788"/>
            <a:ext cx="8586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Measurement of Exit Air Velocity Using Omega Velocity Meter</a:t>
            </a:r>
            <a:endParaRPr lang="en-US" altLang="en-US" sz="2400" dirty="0"/>
          </a:p>
        </p:txBody>
      </p:sp>
    </p:spTree>
    <p:extLst>
      <p:ext uri="{BB962C8B-B14F-4D97-AF65-F5344CB8AC3E}">
        <p14:creationId xmlns:p14="http://schemas.microsoft.com/office/powerpoint/2010/main" val="3296329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5651" y="657131"/>
            <a:ext cx="4012699" cy="5350265"/>
          </a:xfrm>
          <a:prstGeom prst="rect">
            <a:avLst/>
          </a:prstGeom>
        </p:spPr>
      </p:pic>
      <p:sp>
        <p:nvSpPr>
          <p:cNvPr id="4" name="TextBox 2"/>
          <p:cNvSpPr txBox="1">
            <a:spLocks noChangeArrowheads="1"/>
          </p:cNvSpPr>
          <p:nvPr/>
        </p:nvSpPr>
        <p:spPr bwMode="auto">
          <a:xfrm>
            <a:off x="278838" y="204788"/>
            <a:ext cx="8586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Measurement of Exit Air Velocity Using Omega Velocity Meter</a:t>
            </a:r>
            <a:endParaRPr lang="en-US" altLang="en-US" sz="2400" dirty="0"/>
          </a:p>
        </p:txBody>
      </p:sp>
    </p:spTree>
    <p:extLst>
      <p:ext uri="{BB962C8B-B14F-4D97-AF65-F5344CB8AC3E}">
        <p14:creationId xmlns:p14="http://schemas.microsoft.com/office/powerpoint/2010/main" val="12021895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929978" y="204788"/>
            <a:ext cx="728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Measurement of Intake Pressure vs Exit Air Velocity</a:t>
            </a:r>
            <a:endParaRPr lang="en-US" altLang="en-US" sz="2400" dirty="0"/>
          </a:p>
        </p:txBody>
      </p:sp>
      <p:graphicFrame>
        <p:nvGraphicFramePr>
          <p:cNvPr id="6" name="Chart 5"/>
          <p:cNvGraphicFramePr>
            <a:graphicFrameLocks noGrp="1"/>
          </p:cNvGraphicFramePr>
          <p:nvPr>
            <p:extLst>
              <p:ext uri="{D42A27DB-BD31-4B8C-83A1-F6EECF244321}">
                <p14:modId xmlns:p14="http://schemas.microsoft.com/office/powerpoint/2010/main" val="2430838650"/>
              </p:ext>
            </p:extLst>
          </p:nvPr>
        </p:nvGraphicFramePr>
        <p:xfrm>
          <a:off x="393405" y="284778"/>
          <a:ext cx="8399721" cy="59352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1402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1759697980"/>
              </p:ext>
            </p:extLst>
          </p:nvPr>
        </p:nvGraphicFramePr>
        <p:xfrm>
          <a:off x="430618" y="104024"/>
          <a:ext cx="8282764" cy="59033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56808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p:cNvSpPr txBox="1">
            <a:spLocks noChangeArrowheads="1"/>
          </p:cNvSpPr>
          <p:nvPr/>
        </p:nvSpPr>
        <p:spPr bwMode="auto">
          <a:xfrm>
            <a:off x="1687513" y="204788"/>
            <a:ext cx="5768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a:t>Magnesium Alloy Flammability Highlights</a:t>
            </a:r>
          </a:p>
        </p:txBody>
      </p:sp>
      <p:sp>
        <p:nvSpPr>
          <p:cNvPr id="6151" name="TextBox 2"/>
          <p:cNvSpPr txBox="1">
            <a:spLocks noChangeArrowheads="1"/>
          </p:cNvSpPr>
          <p:nvPr/>
        </p:nvSpPr>
        <p:spPr bwMode="auto">
          <a:xfrm>
            <a:off x="2906712" y="2571750"/>
            <a:ext cx="33297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b="1" u="sng" dirty="0" smtClean="0"/>
              <a:t>826</a:t>
            </a:r>
            <a:r>
              <a:rPr lang="en-US" altLang="en-US" sz="2000" dirty="0" smtClean="0"/>
              <a:t> </a:t>
            </a:r>
            <a:r>
              <a:rPr lang="en-US" altLang="en-US" sz="2000" dirty="0"/>
              <a:t>tests completed to date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180256" y="204788"/>
            <a:ext cx="4783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Various Air Regulators</a:t>
            </a:r>
            <a:endParaRPr lang="en-US" altLang="en-US" sz="2400" dirty="0"/>
          </a:p>
        </p:txBody>
      </p:sp>
      <p:sp>
        <p:nvSpPr>
          <p:cNvPr id="3" name="TextBox 2"/>
          <p:cNvSpPr txBox="1"/>
          <p:nvPr/>
        </p:nvSpPr>
        <p:spPr>
          <a:xfrm>
            <a:off x="216747" y="1018760"/>
            <a:ext cx="1226618" cy="400110"/>
          </a:xfrm>
          <a:prstGeom prst="rect">
            <a:avLst/>
          </a:prstGeom>
          <a:noFill/>
        </p:spPr>
        <p:txBody>
          <a:bodyPr wrap="none" rtlCol="0">
            <a:spAutoFit/>
          </a:bodyPr>
          <a:lstStyle/>
          <a:p>
            <a:pPr>
              <a:buNone/>
            </a:pPr>
            <a:r>
              <a:rPr lang="en-US" sz="2000" dirty="0" smtClean="0"/>
              <a:t>Findings:</a:t>
            </a:r>
            <a:endParaRPr lang="en-US" sz="2000" dirty="0"/>
          </a:p>
        </p:txBody>
      </p:sp>
      <p:sp>
        <p:nvSpPr>
          <p:cNvPr id="4" name="TextBox 3"/>
          <p:cNvSpPr txBox="1"/>
          <p:nvPr/>
        </p:nvSpPr>
        <p:spPr>
          <a:xfrm>
            <a:off x="216744" y="3839679"/>
            <a:ext cx="6023059" cy="400110"/>
          </a:xfrm>
          <a:prstGeom prst="rect">
            <a:avLst/>
          </a:prstGeom>
          <a:noFill/>
        </p:spPr>
        <p:txBody>
          <a:bodyPr wrap="none" rtlCol="0">
            <a:spAutoFit/>
          </a:bodyPr>
          <a:lstStyle/>
          <a:p>
            <a:pPr>
              <a:buNone/>
            </a:pPr>
            <a:r>
              <a:rPr lang="en-US" sz="2000" dirty="0" smtClean="0"/>
              <a:t>Intake pressure vs. exit velocity relationship linear </a:t>
            </a:r>
            <a:endParaRPr lang="en-US" sz="2000" dirty="0"/>
          </a:p>
        </p:txBody>
      </p:sp>
      <p:sp>
        <p:nvSpPr>
          <p:cNvPr id="5" name="TextBox 4"/>
          <p:cNvSpPr txBox="1"/>
          <p:nvPr/>
        </p:nvSpPr>
        <p:spPr>
          <a:xfrm>
            <a:off x="216744" y="1766583"/>
            <a:ext cx="8544327" cy="400110"/>
          </a:xfrm>
          <a:prstGeom prst="rect">
            <a:avLst/>
          </a:prstGeom>
          <a:noFill/>
        </p:spPr>
        <p:txBody>
          <a:bodyPr wrap="none" rtlCol="0">
            <a:spAutoFit/>
          </a:bodyPr>
          <a:lstStyle/>
          <a:p>
            <a:pPr>
              <a:buNone/>
            </a:pPr>
            <a:r>
              <a:rPr lang="en-US" sz="2000" dirty="0" smtClean="0"/>
              <a:t>Brass/chrome REGO regulator not suitable for </a:t>
            </a:r>
            <a:r>
              <a:rPr lang="en-US" sz="2000" dirty="0" err="1" smtClean="0"/>
              <a:t>NexGen</a:t>
            </a:r>
            <a:r>
              <a:rPr lang="en-US" sz="2000" dirty="0" smtClean="0"/>
              <a:t> burner application</a:t>
            </a:r>
            <a:endParaRPr lang="en-US" sz="2000" dirty="0"/>
          </a:p>
        </p:txBody>
      </p:sp>
      <p:sp>
        <p:nvSpPr>
          <p:cNvPr id="6" name="TextBox 5"/>
          <p:cNvSpPr txBox="1"/>
          <p:nvPr/>
        </p:nvSpPr>
        <p:spPr>
          <a:xfrm>
            <a:off x="216744" y="2457615"/>
            <a:ext cx="6210354" cy="400110"/>
          </a:xfrm>
          <a:prstGeom prst="rect">
            <a:avLst/>
          </a:prstGeom>
          <a:noFill/>
        </p:spPr>
        <p:txBody>
          <a:bodyPr wrap="none" rtlCol="0">
            <a:spAutoFit/>
          </a:bodyPr>
          <a:lstStyle/>
          <a:p>
            <a:pPr>
              <a:buNone/>
            </a:pPr>
            <a:r>
              <a:rPr lang="en-US" sz="2000" dirty="0" err="1" smtClean="0"/>
              <a:t>Speedaire</a:t>
            </a:r>
            <a:r>
              <a:rPr lang="en-US" sz="2000" dirty="0" smtClean="0"/>
              <a:t> 4ZM10 acceptable for </a:t>
            </a:r>
            <a:r>
              <a:rPr lang="en-US" sz="2000" dirty="0" err="1" smtClean="0"/>
              <a:t>NexGen</a:t>
            </a:r>
            <a:r>
              <a:rPr lang="en-US" sz="2000" dirty="0" smtClean="0"/>
              <a:t> burner use</a:t>
            </a:r>
            <a:endParaRPr lang="en-US" sz="2000" dirty="0"/>
          </a:p>
        </p:txBody>
      </p:sp>
      <p:sp>
        <p:nvSpPr>
          <p:cNvPr id="7" name="TextBox 6"/>
          <p:cNvSpPr txBox="1"/>
          <p:nvPr/>
        </p:nvSpPr>
        <p:spPr>
          <a:xfrm>
            <a:off x="216744" y="3148647"/>
            <a:ext cx="6843733" cy="400110"/>
          </a:xfrm>
          <a:prstGeom prst="rect">
            <a:avLst/>
          </a:prstGeom>
          <a:noFill/>
        </p:spPr>
        <p:txBody>
          <a:bodyPr wrap="none" rtlCol="0">
            <a:spAutoFit/>
          </a:bodyPr>
          <a:lstStyle/>
          <a:p>
            <a:pPr>
              <a:buNone/>
            </a:pPr>
            <a:r>
              <a:rPr lang="en-US" sz="2000" dirty="0" smtClean="0"/>
              <a:t>Parker R119-08CG/M2 acceptable for </a:t>
            </a:r>
            <a:r>
              <a:rPr lang="en-US" sz="2000" dirty="0" err="1" smtClean="0"/>
              <a:t>NexGen</a:t>
            </a:r>
            <a:r>
              <a:rPr lang="en-US" sz="2000" dirty="0" smtClean="0"/>
              <a:t> burner use </a:t>
            </a:r>
            <a:endParaRPr lang="en-US" sz="2000" dirty="0"/>
          </a:p>
        </p:txBody>
      </p:sp>
      <p:sp>
        <p:nvSpPr>
          <p:cNvPr id="8" name="TextBox 7"/>
          <p:cNvSpPr txBox="1"/>
          <p:nvPr/>
        </p:nvSpPr>
        <p:spPr>
          <a:xfrm>
            <a:off x="216744" y="4530711"/>
            <a:ext cx="8759129" cy="400110"/>
          </a:xfrm>
          <a:prstGeom prst="rect">
            <a:avLst/>
          </a:prstGeom>
          <a:noFill/>
        </p:spPr>
        <p:txBody>
          <a:bodyPr wrap="none" rtlCol="0">
            <a:spAutoFit/>
          </a:bodyPr>
          <a:lstStyle/>
          <a:p>
            <a:pPr>
              <a:buNone/>
            </a:pPr>
            <a:r>
              <a:rPr lang="en-US" sz="2000" dirty="0" smtClean="0"/>
              <a:t>Accurate control of pressure/exit velocity is essential in proper calibration</a:t>
            </a:r>
            <a:endParaRPr lang="en-US" sz="2000" dirty="0"/>
          </a:p>
        </p:txBody>
      </p:sp>
    </p:spTree>
    <p:extLst>
      <p:ext uri="{BB962C8B-B14F-4D97-AF65-F5344CB8AC3E}">
        <p14:creationId xmlns:p14="http://schemas.microsoft.com/office/powerpoint/2010/main" val="9464381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278748" y="1116227"/>
            <a:ext cx="794082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spcBef>
                <a:spcPts val="600"/>
              </a:spcBef>
              <a:buFontTx/>
              <a:buNone/>
            </a:pPr>
            <a:r>
              <a:rPr lang="en-US" altLang="en-US" sz="2000" b="1" dirty="0" smtClean="0"/>
              <a:t>Purpose</a:t>
            </a:r>
            <a:r>
              <a:rPr lang="en-US" altLang="en-US" sz="2000" dirty="0"/>
              <a:t>:</a:t>
            </a:r>
            <a:r>
              <a:rPr lang="en-US" altLang="en-US" sz="2000" dirty="0" smtClean="0"/>
              <a:t>  To help identify differences in labs.  Results will help in the</a:t>
            </a:r>
          </a:p>
          <a:p>
            <a:pPr eaLnBrk="1" hangingPunct="1">
              <a:spcBef>
                <a:spcPts val="600"/>
              </a:spcBef>
              <a:buFontTx/>
              <a:buNone/>
            </a:pPr>
            <a:r>
              <a:rPr lang="en-US" altLang="en-US" sz="2000" dirty="0" smtClean="0"/>
              <a:t>development of a repeatable test.</a:t>
            </a:r>
            <a:endParaRPr lang="en-US" altLang="en-US" sz="2000" dirty="0"/>
          </a:p>
        </p:txBody>
      </p:sp>
      <p:sp>
        <p:nvSpPr>
          <p:cNvPr id="5" name="TextBox 2"/>
          <p:cNvSpPr txBox="1">
            <a:spLocks noChangeArrowheads="1"/>
          </p:cNvSpPr>
          <p:nvPr/>
        </p:nvSpPr>
        <p:spPr bwMode="auto">
          <a:xfrm>
            <a:off x="278748" y="2287778"/>
            <a:ext cx="85980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spcBef>
                <a:spcPts val="600"/>
              </a:spcBef>
              <a:buFontTx/>
              <a:buNone/>
            </a:pPr>
            <a:r>
              <a:rPr lang="en-US" altLang="en-US" sz="2000" b="1" dirty="0" smtClean="0"/>
              <a:t>Technique</a:t>
            </a:r>
            <a:r>
              <a:rPr lang="en-US" altLang="en-US" sz="2000" dirty="0" smtClean="0"/>
              <a:t>: Test identically-prepared samples under controlled conditions </a:t>
            </a:r>
            <a:endParaRPr lang="en-US" altLang="en-US" sz="2000" dirty="0"/>
          </a:p>
        </p:txBody>
      </p:sp>
      <p:sp>
        <p:nvSpPr>
          <p:cNvPr id="6" name="TextBox 2"/>
          <p:cNvSpPr txBox="1">
            <a:spLocks noChangeArrowheads="1"/>
          </p:cNvSpPr>
          <p:nvPr/>
        </p:nvSpPr>
        <p:spPr bwMode="auto">
          <a:xfrm>
            <a:off x="278748" y="3074609"/>
            <a:ext cx="67930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b="1" dirty="0" smtClean="0"/>
              <a:t>Participants</a:t>
            </a:r>
            <a:r>
              <a:rPr lang="en-US" altLang="en-US" sz="2000" dirty="0" smtClean="0"/>
              <a:t>: FAA, </a:t>
            </a:r>
            <a:r>
              <a:rPr lang="en-US" altLang="en-US" sz="2000" dirty="0" err="1" smtClean="0"/>
              <a:t>Accufleet</a:t>
            </a:r>
            <a:r>
              <a:rPr lang="en-US" altLang="en-US" sz="2000" dirty="0" smtClean="0"/>
              <a:t>, Airbus, Magnesium </a:t>
            </a:r>
            <a:r>
              <a:rPr lang="en-US" altLang="en-US" sz="2000" dirty="0" err="1" smtClean="0"/>
              <a:t>Elektron</a:t>
            </a:r>
            <a:endParaRPr lang="en-US" altLang="en-US" sz="2000" dirty="0"/>
          </a:p>
        </p:txBody>
      </p:sp>
      <p:sp>
        <p:nvSpPr>
          <p:cNvPr id="7" name="TextBox 2"/>
          <p:cNvSpPr txBox="1">
            <a:spLocks noChangeArrowheads="1"/>
          </p:cNvSpPr>
          <p:nvPr/>
        </p:nvSpPr>
        <p:spPr bwMode="auto">
          <a:xfrm>
            <a:off x="278748" y="3861441"/>
            <a:ext cx="689028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spcBef>
                <a:spcPts val="600"/>
              </a:spcBef>
              <a:buFontTx/>
              <a:buNone/>
            </a:pPr>
            <a:r>
              <a:rPr lang="en-US" altLang="en-US" sz="2000" b="1" dirty="0" smtClean="0"/>
              <a:t>Equipment</a:t>
            </a:r>
            <a:r>
              <a:rPr lang="en-US" altLang="en-US" sz="2000" dirty="0"/>
              <a:t>:</a:t>
            </a:r>
            <a:r>
              <a:rPr lang="en-US" altLang="en-US" sz="2000" dirty="0" smtClean="0"/>
              <a:t>  </a:t>
            </a:r>
            <a:r>
              <a:rPr lang="en-US" altLang="en-US" sz="2000" dirty="0" err="1" smtClean="0"/>
              <a:t>Igniterless</a:t>
            </a:r>
            <a:r>
              <a:rPr lang="en-US" altLang="en-US" sz="2000" dirty="0" smtClean="0"/>
              <a:t> stator, spark plug, new clamp-style</a:t>
            </a:r>
          </a:p>
          <a:p>
            <a:pPr eaLnBrk="1" hangingPunct="1">
              <a:spcBef>
                <a:spcPts val="600"/>
              </a:spcBef>
              <a:buFontTx/>
              <a:buNone/>
            </a:pPr>
            <a:r>
              <a:rPr lang="en-US" altLang="en-US" sz="2000" dirty="0"/>
              <a:t>s</a:t>
            </a:r>
            <a:r>
              <a:rPr lang="en-US" altLang="en-US" sz="2000" dirty="0" smtClean="0"/>
              <a:t>ample holder, 20 samples of EL43, 1 sample AZ31 </a:t>
            </a:r>
            <a:endParaRPr lang="en-US" altLang="en-US" sz="2000" dirty="0"/>
          </a:p>
        </p:txBody>
      </p:sp>
      <p:sp>
        <p:nvSpPr>
          <p:cNvPr id="8" name="TextBox 2"/>
          <p:cNvSpPr txBox="1">
            <a:spLocks noChangeArrowheads="1"/>
          </p:cNvSpPr>
          <p:nvPr/>
        </p:nvSpPr>
        <p:spPr bwMode="auto">
          <a:xfrm>
            <a:off x="973387" y="204788"/>
            <a:ext cx="71972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Magnesium Alloy Flammability Test Round </a:t>
            </a:r>
            <a:r>
              <a:rPr lang="en-US" altLang="en-US" sz="2400" dirty="0"/>
              <a:t>R</a:t>
            </a:r>
            <a:r>
              <a:rPr lang="en-US" altLang="en-US" sz="2400" dirty="0" smtClean="0"/>
              <a:t>obin III</a:t>
            </a:r>
            <a:endParaRPr lang="en-US" altLang="en-US" sz="2400" dirty="0"/>
          </a:p>
        </p:txBody>
      </p:sp>
    </p:spTree>
    <p:extLst>
      <p:ext uri="{BB962C8B-B14F-4D97-AF65-F5344CB8AC3E}">
        <p14:creationId xmlns:p14="http://schemas.microsoft.com/office/powerpoint/2010/main" val="30281762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3581154115"/>
              </p:ext>
            </p:extLst>
          </p:nvPr>
        </p:nvGraphicFramePr>
        <p:xfrm>
          <a:off x="350873" y="85060"/>
          <a:ext cx="8474149" cy="59542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675672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3340765117"/>
              </p:ext>
            </p:extLst>
          </p:nvPr>
        </p:nvGraphicFramePr>
        <p:xfrm>
          <a:off x="361507" y="125290"/>
          <a:ext cx="8293396" cy="59352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98210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39646581"/>
              </p:ext>
            </p:extLst>
          </p:nvPr>
        </p:nvGraphicFramePr>
        <p:xfrm>
          <a:off x="361506" y="167821"/>
          <a:ext cx="8420987" cy="58821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40627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3083019503"/>
              </p:ext>
            </p:extLst>
          </p:nvPr>
        </p:nvGraphicFramePr>
        <p:xfrm>
          <a:off x="361508" y="146556"/>
          <a:ext cx="8378456" cy="59246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290651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2314807486"/>
              </p:ext>
            </p:extLst>
          </p:nvPr>
        </p:nvGraphicFramePr>
        <p:xfrm>
          <a:off x="372140" y="135923"/>
          <a:ext cx="8367823" cy="59246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290651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1685099732"/>
              </p:ext>
            </p:extLst>
          </p:nvPr>
        </p:nvGraphicFramePr>
        <p:xfrm>
          <a:off x="329609" y="157188"/>
          <a:ext cx="8442252" cy="58502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29065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55195770"/>
              </p:ext>
            </p:extLst>
          </p:nvPr>
        </p:nvGraphicFramePr>
        <p:xfrm>
          <a:off x="308343" y="148228"/>
          <a:ext cx="8442251" cy="58910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368278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973387" y="204788"/>
            <a:ext cx="71972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Magnesium Alloy Flammability Test Round </a:t>
            </a:r>
            <a:r>
              <a:rPr lang="en-US" altLang="en-US" sz="2400" dirty="0"/>
              <a:t>R</a:t>
            </a:r>
            <a:r>
              <a:rPr lang="en-US" altLang="en-US" sz="2400" dirty="0" smtClean="0"/>
              <a:t>obin III</a:t>
            </a:r>
            <a:endParaRPr lang="en-US" altLang="en-US" sz="2400" dirty="0"/>
          </a:p>
        </p:txBody>
      </p:sp>
      <p:sp>
        <p:nvSpPr>
          <p:cNvPr id="6" name="TextBox 5"/>
          <p:cNvSpPr txBox="1"/>
          <p:nvPr/>
        </p:nvSpPr>
        <p:spPr>
          <a:xfrm>
            <a:off x="216747" y="1018760"/>
            <a:ext cx="2581156" cy="400110"/>
          </a:xfrm>
          <a:prstGeom prst="rect">
            <a:avLst/>
          </a:prstGeom>
          <a:noFill/>
        </p:spPr>
        <p:txBody>
          <a:bodyPr wrap="none" rtlCol="0">
            <a:spAutoFit/>
          </a:bodyPr>
          <a:lstStyle/>
          <a:p>
            <a:pPr>
              <a:buNone/>
            </a:pPr>
            <a:r>
              <a:rPr lang="en-US" sz="2000" dirty="0" smtClean="0"/>
              <a:t>Preliminary Findings:</a:t>
            </a:r>
            <a:endParaRPr lang="en-US" sz="2000" dirty="0"/>
          </a:p>
        </p:txBody>
      </p:sp>
      <p:sp>
        <p:nvSpPr>
          <p:cNvPr id="7" name="TextBox 6"/>
          <p:cNvSpPr txBox="1"/>
          <p:nvPr/>
        </p:nvSpPr>
        <p:spPr>
          <a:xfrm>
            <a:off x="216746" y="2391777"/>
            <a:ext cx="9148658" cy="400110"/>
          </a:xfrm>
          <a:prstGeom prst="rect">
            <a:avLst/>
          </a:prstGeom>
          <a:noFill/>
        </p:spPr>
        <p:txBody>
          <a:bodyPr wrap="none" rtlCol="0">
            <a:spAutoFit/>
          </a:bodyPr>
          <a:lstStyle/>
          <a:p>
            <a:pPr>
              <a:buNone/>
            </a:pPr>
            <a:r>
              <a:rPr lang="en-US" sz="2000" dirty="0" smtClean="0"/>
              <a:t>Melt times consistent between labs, indicating samples being exposed similarly</a:t>
            </a:r>
            <a:endParaRPr lang="en-US" sz="2000" dirty="0"/>
          </a:p>
        </p:txBody>
      </p:sp>
      <p:sp>
        <p:nvSpPr>
          <p:cNvPr id="8" name="TextBox 7"/>
          <p:cNvSpPr txBox="1"/>
          <p:nvPr/>
        </p:nvSpPr>
        <p:spPr>
          <a:xfrm>
            <a:off x="216746" y="3016971"/>
            <a:ext cx="7371057" cy="400110"/>
          </a:xfrm>
          <a:prstGeom prst="rect">
            <a:avLst/>
          </a:prstGeom>
          <a:noFill/>
        </p:spPr>
        <p:txBody>
          <a:bodyPr wrap="none" rtlCol="0">
            <a:spAutoFit/>
          </a:bodyPr>
          <a:lstStyle/>
          <a:p>
            <a:pPr>
              <a:buNone/>
            </a:pPr>
            <a:r>
              <a:rPr lang="en-US" sz="2000" dirty="0" smtClean="0"/>
              <a:t>Time when sample begins to burn also consistent between labs</a:t>
            </a:r>
            <a:endParaRPr lang="en-US" sz="2000" dirty="0"/>
          </a:p>
        </p:txBody>
      </p:sp>
      <p:sp>
        <p:nvSpPr>
          <p:cNvPr id="9" name="TextBox 8"/>
          <p:cNvSpPr txBox="1"/>
          <p:nvPr/>
        </p:nvSpPr>
        <p:spPr>
          <a:xfrm>
            <a:off x="216746" y="3642165"/>
            <a:ext cx="6399637" cy="400110"/>
          </a:xfrm>
          <a:prstGeom prst="rect">
            <a:avLst/>
          </a:prstGeom>
          <a:noFill/>
        </p:spPr>
        <p:txBody>
          <a:bodyPr wrap="none" rtlCol="0">
            <a:spAutoFit/>
          </a:bodyPr>
          <a:lstStyle/>
          <a:p>
            <a:pPr>
              <a:buNone/>
            </a:pPr>
            <a:r>
              <a:rPr lang="en-US" sz="2000" dirty="0" smtClean="0"/>
              <a:t>Time for sample to self extinguish remains inconsistent</a:t>
            </a:r>
            <a:endParaRPr lang="en-US" sz="2000" dirty="0"/>
          </a:p>
        </p:txBody>
      </p:sp>
      <p:sp>
        <p:nvSpPr>
          <p:cNvPr id="10" name="TextBox 9"/>
          <p:cNvSpPr txBox="1"/>
          <p:nvPr/>
        </p:nvSpPr>
        <p:spPr>
          <a:xfrm>
            <a:off x="216746" y="4267359"/>
            <a:ext cx="6518323" cy="400110"/>
          </a:xfrm>
          <a:prstGeom prst="rect">
            <a:avLst/>
          </a:prstGeom>
          <a:noFill/>
        </p:spPr>
        <p:txBody>
          <a:bodyPr wrap="none" rtlCol="0">
            <a:spAutoFit/>
          </a:bodyPr>
          <a:lstStyle/>
          <a:p>
            <a:pPr>
              <a:buNone/>
            </a:pPr>
            <a:r>
              <a:rPr lang="en-US" sz="2000" dirty="0" smtClean="0"/>
              <a:t>Weight Loss results still an issue, with excessive scatter</a:t>
            </a:r>
            <a:endParaRPr lang="en-US" sz="2000" dirty="0"/>
          </a:p>
        </p:txBody>
      </p:sp>
      <p:sp>
        <p:nvSpPr>
          <p:cNvPr id="11" name="TextBox 10"/>
          <p:cNvSpPr txBox="1"/>
          <p:nvPr/>
        </p:nvSpPr>
        <p:spPr>
          <a:xfrm>
            <a:off x="216746" y="1766583"/>
            <a:ext cx="8644161" cy="400110"/>
          </a:xfrm>
          <a:prstGeom prst="rect">
            <a:avLst/>
          </a:prstGeom>
          <a:noFill/>
        </p:spPr>
        <p:txBody>
          <a:bodyPr wrap="none" rtlCol="0">
            <a:spAutoFit/>
          </a:bodyPr>
          <a:lstStyle/>
          <a:p>
            <a:pPr>
              <a:buNone/>
            </a:pPr>
            <a:r>
              <a:rPr lang="en-US" sz="2000" dirty="0" smtClean="0"/>
              <a:t>Temperature Check shows burner flame agreement using </a:t>
            </a:r>
            <a:r>
              <a:rPr lang="en-US" sz="2000" dirty="0" err="1" smtClean="0"/>
              <a:t>igniterless</a:t>
            </a:r>
            <a:r>
              <a:rPr lang="en-US" sz="2000" dirty="0" smtClean="0"/>
              <a:t> stator</a:t>
            </a:r>
            <a:endParaRPr lang="en-US" sz="2000" dirty="0"/>
          </a:p>
        </p:txBody>
      </p:sp>
      <p:sp>
        <p:nvSpPr>
          <p:cNvPr id="12" name="TextBox 11"/>
          <p:cNvSpPr txBox="1"/>
          <p:nvPr/>
        </p:nvSpPr>
        <p:spPr>
          <a:xfrm>
            <a:off x="216746" y="4892555"/>
            <a:ext cx="5642891" cy="400110"/>
          </a:xfrm>
          <a:prstGeom prst="rect">
            <a:avLst/>
          </a:prstGeom>
          <a:noFill/>
        </p:spPr>
        <p:txBody>
          <a:bodyPr wrap="none" rtlCol="0">
            <a:spAutoFit/>
          </a:bodyPr>
          <a:lstStyle/>
          <a:p>
            <a:pPr>
              <a:buNone/>
            </a:pPr>
            <a:r>
              <a:rPr lang="en-US" sz="2000" dirty="0" smtClean="0"/>
              <a:t>Further analysis to follow when all data received</a:t>
            </a:r>
            <a:endParaRPr lang="en-US" sz="2000" dirty="0"/>
          </a:p>
        </p:txBody>
      </p:sp>
    </p:spTree>
    <p:extLst>
      <p:ext uri="{BB962C8B-B14F-4D97-AF65-F5344CB8AC3E}">
        <p14:creationId xmlns:p14="http://schemas.microsoft.com/office/powerpoint/2010/main" val="1987339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2"/>
          <p:cNvSpPr txBox="1">
            <a:spLocks noChangeArrowheads="1"/>
          </p:cNvSpPr>
          <p:nvPr/>
        </p:nvSpPr>
        <p:spPr bwMode="auto">
          <a:xfrm>
            <a:off x="106363" y="2111375"/>
            <a:ext cx="89900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algn="ctr" eaLnBrk="1" hangingPunct="1">
              <a:buFontTx/>
              <a:buNone/>
            </a:pPr>
            <a:r>
              <a:rPr lang="en-US" altLang="en-US" sz="3200"/>
              <a:t>Magnesium Alloy Flammability Test Method is</a:t>
            </a:r>
          </a:p>
          <a:p>
            <a:pPr algn="ctr" eaLnBrk="1" hangingPunct="1">
              <a:buFontTx/>
              <a:buNone/>
            </a:pPr>
            <a:r>
              <a:rPr lang="en-US" altLang="en-US" sz="3200"/>
              <a:t>now in the Aircraft Materials Fire Test Handbook!</a:t>
            </a:r>
          </a:p>
        </p:txBody>
      </p:sp>
      <p:sp>
        <p:nvSpPr>
          <p:cNvPr id="4" name="TextBox 2"/>
          <p:cNvSpPr txBox="1">
            <a:spLocks noChangeArrowheads="1"/>
          </p:cNvSpPr>
          <p:nvPr/>
        </p:nvSpPr>
        <p:spPr bwMode="auto">
          <a:xfrm>
            <a:off x="3219098" y="204788"/>
            <a:ext cx="27058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Availability of Test</a:t>
            </a:r>
            <a:endParaRPr lang="en-US"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fade">
                                      <p:cBhvr>
                                        <p:cTn id="7" dur="1000"/>
                                        <p:tgtEl>
                                          <p:spTgt spid="70658"/>
                                        </p:tgtEl>
                                      </p:cBhvr>
                                    </p:animEffect>
                                    <p:anim calcmode="lin" valueType="num">
                                      <p:cBhvr>
                                        <p:cTn id="8" dur="1000" fill="hold"/>
                                        <p:tgtEl>
                                          <p:spTgt spid="70658"/>
                                        </p:tgtEl>
                                        <p:attrNameLst>
                                          <p:attrName>ppt_x</p:attrName>
                                        </p:attrNameLst>
                                      </p:cBhvr>
                                      <p:tavLst>
                                        <p:tav tm="0">
                                          <p:val>
                                            <p:strVal val="#ppt_x"/>
                                          </p:val>
                                        </p:tav>
                                        <p:tav tm="100000">
                                          <p:val>
                                            <p:strVal val="#ppt_x"/>
                                          </p:val>
                                        </p:tav>
                                      </p:tavLst>
                                    </p:anim>
                                    <p:anim calcmode="lin" valueType="num">
                                      <p:cBhvr>
                                        <p:cTn id="9" dur="1000" fill="hold"/>
                                        <p:tgtEl>
                                          <p:spTgt spid="7065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xit" presetSubtype="0" fill="hold" grpId="1" nodeType="clickEffect">
                                  <p:stCondLst>
                                    <p:cond delay="0"/>
                                  </p:stCondLst>
                                  <p:childTnLst>
                                    <p:anim calcmode="lin" valueType="num">
                                      <p:cBhvr>
                                        <p:cTn id="13" dur="1000"/>
                                        <p:tgtEl>
                                          <p:spTgt spid="70658"/>
                                        </p:tgtEl>
                                        <p:attrNameLst>
                                          <p:attrName>ppt_w</p:attrName>
                                        </p:attrNameLst>
                                      </p:cBhvr>
                                      <p:tavLst>
                                        <p:tav tm="0">
                                          <p:val>
                                            <p:strVal val="ppt_w"/>
                                          </p:val>
                                        </p:tav>
                                        <p:tav tm="100000">
                                          <p:val>
                                            <p:fltVal val="0"/>
                                          </p:val>
                                        </p:tav>
                                      </p:tavLst>
                                    </p:anim>
                                    <p:anim calcmode="lin" valueType="num">
                                      <p:cBhvr>
                                        <p:cTn id="14" dur="1000"/>
                                        <p:tgtEl>
                                          <p:spTgt spid="70658"/>
                                        </p:tgtEl>
                                        <p:attrNameLst>
                                          <p:attrName>ppt_h</p:attrName>
                                        </p:attrNameLst>
                                      </p:cBhvr>
                                      <p:tavLst>
                                        <p:tav tm="0">
                                          <p:val>
                                            <p:strVal val="ppt_h"/>
                                          </p:val>
                                        </p:tav>
                                        <p:tav tm="100000">
                                          <p:val>
                                            <p:fltVal val="0"/>
                                          </p:val>
                                        </p:tav>
                                      </p:tavLst>
                                    </p:anim>
                                    <p:anim calcmode="lin" valueType="num">
                                      <p:cBhvr>
                                        <p:cTn id="15" dur="1000"/>
                                        <p:tgtEl>
                                          <p:spTgt spid="70658"/>
                                        </p:tgtEl>
                                        <p:attrNameLst>
                                          <p:attrName>style.rotation</p:attrName>
                                        </p:attrNameLst>
                                      </p:cBhvr>
                                      <p:tavLst>
                                        <p:tav tm="0">
                                          <p:val>
                                            <p:fltVal val="0"/>
                                          </p:val>
                                        </p:tav>
                                        <p:tav tm="100000">
                                          <p:val>
                                            <p:fltVal val="90"/>
                                          </p:val>
                                        </p:tav>
                                      </p:tavLst>
                                    </p:anim>
                                    <p:animEffect transition="out" filter="fade">
                                      <p:cBhvr>
                                        <p:cTn id="16" dur="1000"/>
                                        <p:tgtEl>
                                          <p:spTgt spid="70658"/>
                                        </p:tgtEl>
                                      </p:cBhvr>
                                    </p:animEffect>
                                    <p:set>
                                      <p:cBhvr>
                                        <p:cTn id="17" dur="1" fill="hold">
                                          <p:stCondLst>
                                            <p:cond delay="999"/>
                                          </p:stCondLst>
                                        </p:cTn>
                                        <p:tgtEl>
                                          <p:spTgt spid="70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58"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2"/>
          <p:cNvSpPr txBox="1">
            <a:spLocks noChangeArrowheads="1"/>
          </p:cNvSpPr>
          <p:nvPr/>
        </p:nvSpPr>
        <p:spPr bwMode="auto">
          <a:xfrm>
            <a:off x="1081782" y="204788"/>
            <a:ext cx="6980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The Use of Magnesium Alloy in Other Cabin Areas</a:t>
            </a:r>
            <a:endParaRPr lang="en-US" altLang="en-US" sz="2400" dirty="0"/>
          </a:p>
        </p:txBody>
      </p:sp>
      <p:sp>
        <p:nvSpPr>
          <p:cNvPr id="3" name="TextBox 3"/>
          <p:cNvSpPr txBox="1">
            <a:spLocks noChangeArrowheads="1"/>
          </p:cNvSpPr>
          <p:nvPr/>
        </p:nvSpPr>
        <p:spPr bwMode="auto">
          <a:xfrm>
            <a:off x="400398" y="1677006"/>
            <a:ext cx="2135521" cy="7848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algn="ctr" eaLnBrk="1" hangingPunct="1">
              <a:spcBef>
                <a:spcPts val="600"/>
              </a:spcBef>
              <a:buFontTx/>
              <a:buNone/>
            </a:pPr>
            <a:r>
              <a:rPr lang="en-US" altLang="en-US" sz="2000" dirty="0" smtClean="0"/>
              <a:t>Use in 5 primary </a:t>
            </a:r>
          </a:p>
          <a:p>
            <a:pPr algn="ctr" eaLnBrk="1" hangingPunct="1">
              <a:spcBef>
                <a:spcPts val="600"/>
              </a:spcBef>
              <a:buFontTx/>
              <a:buNone/>
            </a:pPr>
            <a:r>
              <a:rPr lang="en-US" altLang="en-US" sz="2000" dirty="0" smtClean="0"/>
              <a:t>seat components</a:t>
            </a:r>
          </a:p>
        </p:txBody>
      </p:sp>
      <p:sp>
        <p:nvSpPr>
          <p:cNvPr id="4" name="TextBox 3"/>
          <p:cNvSpPr txBox="1">
            <a:spLocks noChangeArrowheads="1"/>
          </p:cNvSpPr>
          <p:nvPr/>
        </p:nvSpPr>
        <p:spPr bwMode="auto">
          <a:xfrm>
            <a:off x="6026491" y="1677006"/>
            <a:ext cx="2265364" cy="7848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algn="ctr" eaLnBrk="1" hangingPunct="1">
              <a:spcBef>
                <a:spcPts val="600"/>
              </a:spcBef>
              <a:buFontTx/>
              <a:buNone/>
            </a:pPr>
            <a:r>
              <a:rPr lang="en-US" altLang="en-US" sz="2000" dirty="0" smtClean="0"/>
              <a:t>Use in other</a:t>
            </a:r>
          </a:p>
          <a:p>
            <a:pPr algn="ctr" eaLnBrk="1" hangingPunct="1">
              <a:spcBef>
                <a:spcPts val="600"/>
              </a:spcBef>
              <a:buFontTx/>
              <a:buNone/>
            </a:pPr>
            <a:r>
              <a:rPr lang="en-US" altLang="en-US" sz="2000" dirty="0" smtClean="0"/>
              <a:t>cabin components</a:t>
            </a:r>
            <a:endParaRPr lang="en-US" altLang="en-US" sz="2000" dirty="0"/>
          </a:p>
        </p:txBody>
      </p:sp>
      <p:sp>
        <p:nvSpPr>
          <p:cNvPr id="5" name="TextBox 4"/>
          <p:cNvSpPr txBox="1">
            <a:spLocks noChangeArrowheads="1"/>
          </p:cNvSpPr>
          <p:nvPr/>
        </p:nvSpPr>
        <p:spPr bwMode="auto">
          <a:xfrm>
            <a:off x="5457664" y="3664012"/>
            <a:ext cx="1383713"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algn="ctr" eaLnBrk="1" hangingPunct="1">
              <a:spcBef>
                <a:spcPts val="600"/>
              </a:spcBef>
              <a:buFontTx/>
              <a:buNone/>
            </a:pPr>
            <a:r>
              <a:rPr lang="en-US" altLang="en-US" sz="2000" dirty="0" smtClean="0"/>
              <a:t>accessible</a:t>
            </a:r>
            <a:endParaRPr lang="en-US" altLang="en-US" sz="2000" dirty="0"/>
          </a:p>
        </p:txBody>
      </p:sp>
      <p:sp>
        <p:nvSpPr>
          <p:cNvPr id="6" name="TextBox 5"/>
          <p:cNvSpPr txBox="1">
            <a:spLocks noChangeArrowheads="1"/>
          </p:cNvSpPr>
          <p:nvPr/>
        </p:nvSpPr>
        <p:spPr bwMode="auto">
          <a:xfrm>
            <a:off x="7227974" y="3664012"/>
            <a:ext cx="1584088"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algn="ctr" eaLnBrk="1" hangingPunct="1">
              <a:spcBef>
                <a:spcPts val="600"/>
              </a:spcBef>
              <a:buFontTx/>
              <a:buNone/>
            </a:pPr>
            <a:r>
              <a:rPr lang="en-US" altLang="en-US" sz="2000" dirty="0" smtClean="0"/>
              <a:t>inaccessible</a:t>
            </a:r>
            <a:endParaRPr lang="en-US" altLang="en-US" sz="2000" dirty="0"/>
          </a:p>
        </p:txBody>
      </p:sp>
      <p:sp>
        <p:nvSpPr>
          <p:cNvPr id="7" name="TextBox 3"/>
          <p:cNvSpPr txBox="1">
            <a:spLocks noChangeArrowheads="1"/>
          </p:cNvSpPr>
          <p:nvPr/>
        </p:nvSpPr>
        <p:spPr bwMode="auto">
          <a:xfrm>
            <a:off x="3203062" y="1484646"/>
            <a:ext cx="2149948" cy="11695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algn="ctr" eaLnBrk="1" hangingPunct="1">
              <a:spcBef>
                <a:spcPts val="600"/>
              </a:spcBef>
              <a:buFontTx/>
              <a:buNone/>
            </a:pPr>
            <a:r>
              <a:rPr lang="en-US" altLang="en-US" sz="2000" dirty="0" smtClean="0"/>
              <a:t>Use in other non-</a:t>
            </a:r>
          </a:p>
          <a:p>
            <a:pPr algn="ctr" eaLnBrk="1" hangingPunct="1">
              <a:spcBef>
                <a:spcPts val="600"/>
              </a:spcBef>
              <a:buFontTx/>
              <a:buNone/>
            </a:pPr>
            <a:r>
              <a:rPr lang="en-US" altLang="en-US" sz="2000" dirty="0"/>
              <a:t>p</a:t>
            </a:r>
            <a:r>
              <a:rPr lang="en-US" altLang="en-US" sz="2000" dirty="0" smtClean="0"/>
              <a:t>rimary seat </a:t>
            </a:r>
          </a:p>
          <a:p>
            <a:pPr algn="ctr" eaLnBrk="1" hangingPunct="1">
              <a:spcBef>
                <a:spcPts val="600"/>
              </a:spcBef>
              <a:buFontTx/>
              <a:buNone/>
            </a:pPr>
            <a:r>
              <a:rPr lang="en-US" altLang="en-US" sz="2000" dirty="0" smtClean="0"/>
              <a:t>components</a:t>
            </a:r>
          </a:p>
        </p:txBody>
      </p:sp>
      <p:sp>
        <p:nvSpPr>
          <p:cNvPr id="9" name="TextBox 8"/>
          <p:cNvSpPr txBox="1"/>
          <p:nvPr/>
        </p:nvSpPr>
        <p:spPr>
          <a:xfrm>
            <a:off x="3489679" y="901859"/>
            <a:ext cx="1576714" cy="400110"/>
          </a:xfrm>
          <a:prstGeom prst="rect">
            <a:avLst/>
          </a:prstGeom>
          <a:noFill/>
        </p:spPr>
        <p:txBody>
          <a:bodyPr wrap="none" rtlCol="0">
            <a:spAutoFit/>
          </a:bodyPr>
          <a:lstStyle/>
          <a:p>
            <a:pPr>
              <a:buNone/>
            </a:pPr>
            <a:r>
              <a:rPr lang="en-US" sz="2000" dirty="0" smtClean="0"/>
              <a:t>Which Test?</a:t>
            </a:r>
            <a:endParaRPr lang="en-US" sz="2000" dirty="0"/>
          </a:p>
        </p:txBody>
      </p:sp>
      <p:sp>
        <p:nvSpPr>
          <p:cNvPr id="12" name="TextBox 11"/>
          <p:cNvSpPr txBox="1"/>
          <p:nvPr/>
        </p:nvSpPr>
        <p:spPr>
          <a:xfrm>
            <a:off x="551094" y="2781494"/>
            <a:ext cx="1338828" cy="400110"/>
          </a:xfrm>
          <a:prstGeom prst="rect">
            <a:avLst/>
          </a:prstGeom>
          <a:noFill/>
        </p:spPr>
        <p:txBody>
          <a:bodyPr wrap="none" rtlCol="0">
            <a:spAutoFit/>
          </a:bodyPr>
          <a:lstStyle/>
          <a:p>
            <a:pPr>
              <a:buNone/>
            </a:pPr>
            <a:r>
              <a:rPr lang="en-US" sz="2000" dirty="0" smtClean="0"/>
              <a:t>Oil Burner</a:t>
            </a:r>
            <a:endParaRPr lang="en-US" sz="2000" dirty="0"/>
          </a:p>
        </p:txBody>
      </p:sp>
      <p:pic>
        <p:nvPicPr>
          <p:cNvPr id="13" name="Picture 2" descr="C:\Users\Tim Marker\AppData\Local\Microsoft\Windows\Temporary Internet Files\Content.IE5\EAG2BY37\check-mark[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1240" y="2674397"/>
            <a:ext cx="564357" cy="5072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502022" y="2781494"/>
            <a:ext cx="1659429" cy="584775"/>
          </a:xfrm>
          <a:prstGeom prst="rect">
            <a:avLst/>
          </a:prstGeom>
          <a:noFill/>
        </p:spPr>
        <p:txBody>
          <a:bodyPr wrap="none" rtlCol="0">
            <a:spAutoFit/>
          </a:bodyPr>
          <a:lstStyle/>
          <a:p>
            <a:pPr>
              <a:buNone/>
            </a:pPr>
            <a:r>
              <a:rPr lang="en-US" sz="2000" dirty="0" smtClean="0"/>
              <a:t>Oil Burner </a:t>
            </a:r>
            <a:r>
              <a:rPr lang="en-US" sz="3200" b="1" dirty="0" smtClean="0">
                <a:solidFill>
                  <a:srgbClr val="FF0000"/>
                </a:solidFill>
              </a:rPr>
              <a:t>?</a:t>
            </a:r>
            <a:endParaRPr lang="en-US" sz="3200" b="1" dirty="0">
              <a:solidFill>
                <a:srgbClr val="FF0000"/>
              </a:solidFill>
            </a:endParaRPr>
          </a:p>
        </p:txBody>
      </p:sp>
      <p:sp>
        <p:nvSpPr>
          <p:cNvPr id="15" name="TextBox 14"/>
          <p:cNvSpPr txBox="1"/>
          <p:nvPr/>
        </p:nvSpPr>
        <p:spPr>
          <a:xfrm>
            <a:off x="5353010" y="4229294"/>
            <a:ext cx="1659429" cy="584775"/>
          </a:xfrm>
          <a:prstGeom prst="rect">
            <a:avLst/>
          </a:prstGeom>
          <a:noFill/>
        </p:spPr>
        <p:txBody>
          <a:bodyPr wrap="none" rtlCol="0">
            <a:spAutoFit/>
          </a:bodyPr>
          <a:lstStyle/>
          <a:p>
            <a:pPr>
              <a:buNone/>
            </a:pPr>
            <a:r>
              <a:rPr lang="en-US" sz="2000" dirty="0" smtClean="0"/>
              <a:t>Oil Burner </a:t>
            </a:r>
            <a:r>
              <a:rPr lang="en-US" sz="3200" b="1" dirty="0" smtClean="0">
                <a:solidFill>
                  <a:srgbClr val="FF0000"/>
                </a:solidFill>
              </a:rPr>
              <a:t>?</a:t>
            </a:r>
            <a:endParaRPr lang="en-US" sz="3200" b="1" dirty="0">
              <a:solidFill>
                <a:srgbClr val="FF0000"/>
              </a:solidFill>
            </a:endParaRPr>
          </a:p>
        </p:txBody>
      </p:sp>
      <p:sp>
        <p:nvSpPr>
          <p:cNvPr id="16" name="TextBox 15"/>
          <p:cNvSpPr txBox="1"/>
          <p:nvPr/>
        </p:nvSpPr>
        <p:spPr>
          <a:xfrm>
            <a:off x="7296775" y="4229292"/>
            <a:ext cx="1446486" cy="584775"/>
          </a:xfrm>
          <a:prstGeom prst="rect">
            <a:avLst/>
          </a:prstGeom>
          <a:noFill/>
        </p:spPr>
        <p:txBody>
          <a:bodyPr wrap="none" rtlCol="0">
            <a:spAutoFit/>
          </a:bodyPr>
          <a:lstStyle/>
          <a:p>
            <a:pPr>
              <a:buNone/>
            </a:pPr>
            <a:r>
              <a:rPr lang="en-US" sz="2000" dirty="0" err="1" smtClean="0"/>
              <a:t>Elec</a:t>
            </a:r>
            <a:r>
              <a:rPr lang="en-US" sz="2000" dirty="0" smtClean="0"/>
              <a:t> Arc </a:t>
            </a:r>
            <a:r>
              <a:rPr lang="en-US" sz="3200" b="1" dirty="0" smtClean="0">
                <a:solidFill>
                  <a:srgbClr val="FF0000"/>
                </a:solidFill>
              </a:rPr>
              <a:t>?</a:t>
            </a:r>
            <a:endParaRPr lang="en-US" sz="3200" b="1" dirty="0">
              <a:solidFill>
                <a:srgbClr val="FF0000"/>
              </a:solidFill>
            </a:endParaRPr>
          </a:p>
        </p:txBody>
      </p:sp>
      <p:cxnSp>
        <p:nvCxnSpPr>
          <p:cNvPr id="17" name="Straight Arrow Connector 16"/>
          <p:cNvCxnSpPr/>
          <p:nvPr/>
        </p:nvCxnSpPr>
        <p:spPr bwMode="auto">
          <a:xfrm flipH="1">
            <a:off x="6324600" y="2562225"/>
            <a:ext cx="687839" cy="1009650"/>
          </a:xfrm>
          <a:prstGeom prst="straightConnector1">
            <a:avLst/>
          </a:prstGeom>
          <a:noFill/>
          <a:ln w="127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a:off x="7159173" y="2569056"/>
            <a:ext cx="687839" cy="1009650"/>
          </a:xfrm>
          <a:prstGeom prst="straightConnector1">
            <a:avLst/>
          </a:prstGeom>
          <a:noFill/>
          <a:ln w="127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403914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2"/>
          <p:cNvSpPr txBox="1">
            <a:spLocks noChangeArrowheads="1"/>
          </p:cNvSpPr>
          <p:nvPr/>
        </p:nvSpPr>
        <p:spPr bwMode="auto">
          <a:xfrm>
            <a:off x="1081782" y="204788"/>
            <a:ext cx="6980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The Use of Magnesium Alloy in Other Cabin Areas</a:t>
            </a:r>
            <a:endParaRPr lang="en-US" altLang="en-US" sz="2400" dirty="0"/>
          </a:p>
        </p:txBody>
      </p:sp>
      <p:sp>
        <p:nvSpPr>
          <p:cNvPr id="3" name="TextBox 3"/>
          <p:cNvSpPr txBox="1">
            <a:spLocks noChangeArrowheads="1"/>
          </p:cNvSpPr>
          <p:nvPr/>
        </p:nvSpPr>
        <p:spPr bwMode="auto">
          <a:xfrm>
            <a:off x="238125" y="1016070"/>
            <a:ext cx="5978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Can Surface Area-to-Volume (SAV) Ratio be used?</a:t>
            </a:r>
            <a:endParaRPr lang="en-US" altLang="en-US" sz="2000" dirty="0"/>
          </a:p>
        </p:txBody>
      </p:sp>
      <p:sp>
        <p:nvSpPr>
          <p:cNvPr id="5" name="TextBox 3"/>
          <p:cNvSpPr txBox="1">
            <a:spLocks noChangeArrowheads="1"/>
          </p:cNvSpPr>
          <p:nvPr/>
        </p:nvSpPr>
        <p:spPr bwMode="auto">
          <a:xfrm>
            <a:off x="781049" y="2177216"/>
            <a:ext cx="44342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BE 990 Coach seat cross tube = </a:t>
            </a:r>
            <a:r>
              <a:rPr lang="en-US" altLang="en-US" sz="2000" b="1" dirty="0" smtClean="0">
                <a:solidFill>
                  <a:srgbClr val="FF0000"/>
                </a:solidFill>
              </a:rPr>
              <a:t>22.6</a:t>
            </a:r>
            <a:endParaRPr lang="en-US" altLang="en-US" sz="2000" b="1" dirty="0">
              <a:solidFill>
                <a:srgbClr val="FF0000"/>
              </a:solidFill>
            </a:endParaRPr>
          </a:p>
        </p:txBody>
      </p:sp>
      <p:sp>
        <p:nvSpPr>
          <p:cNvPr id="7" name="TextBox 3"/>
          <p:cNvSpPr txBox="1">
            <a:spLocks noChangeArrowheads="1"/>
          </p:cNvSpPr>
          <p:nvPr/>
        </p:nvSpPr>
        <p:spPr bwMode="auto">
          <a:xfrm>
            <a:off x="781048" y="3171418"/>
            <a:ext cx="57334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Typical Leg Surface Area-to-Volume Ratio = </a:t>
            </a:r>
            <a:r>
              <a:rPr lang="en-US" altLang="en-US" sz="2000" b="1" dirty="0" smtClean="0">
                <a:solidFill>
                  <a:srgbClr val="FF0000"/>
                </a:solidFill>
              </a:rPr>
              <a:t>13</a:t>
            </a:r>
            <a:endParaRPr lang="en-US" altLang="en-US" sz="2000" b="1" dirty="0">
              <a:solidFill>
                <a:srgbClr val="FF0000"/>
              </a:solidFill>
            </a:endParaRPr>
          </a:p>
        </p:txBody>
      </p:sp>
      <p:sp>
        <p:nvSpPr>
          <p:cNvPr id="8" name="TextBox 3"/>
          <p:cNvSpPr txBox="1">
            <a:spLocks noChangeArrowheads="1"/>
          </p:cNvSpPr>
          <p:nvPr/>
        </p:nvSpPr>
        <p:spPr bwMode="auto">
          <a:xfrm>
            <a:off x="781049" y="3668519"/>
            <a:ext cx="61470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Typical Spreader Surface Area-to-Volume Ratio = </a:t>
            </a:r>
            <a:r>
              <a:rPr lang="en-US" altLang="en-US" sz="2000" b="1" dirty="0" smtClean="0">
                <a:solidFill>
                  <a:srgbClr val="FF0000"/>
                </a:solidFill>
              </a:rPr>
              <a:t>12</a:t>
            </a:r>
            <a:endParaRPr lang="en-US" altLang="en-US" sz="2000" b="1" dirty="0">
              <a:solidFill>
                <a:srgbClr val="FF0000"/>
              </a:solidFill>
            </a:endParaRPr>
          </a:p>
        </p:txBody>
      </p:sp>
      <p:sp>
        <p:nvSpPr>
          <p:cNvPr id="9" name="TextBox 3"/>
          <p:cNvSpPr txBox="1">
            <a:spLocks noChangeArrowheads="1"/>
          </p:cNvSpPr>
          <p:nvPr/>
        </p:nvSpPr>
        <p:spPr bwMode="auto">
          <a:xfrm>
            <a:off x="781049" y="2674317"/>
            <a:ext cx="45672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Other seat cross tubes as high as </a:t>
            </a:r>
            <a:r>
              <a:rPr lang="en-US" altLang="en-US" sz="2000" b="1" dirty="0" smtClean="0">
                <a:solidFill>
                  <a:srgbClr val="FF0000"/>
                </a:solidFill>
              </a:rPr>
              <a:t>31.8</a:t>
            </a:r>
            <a:endParaRPr lang="en-US" altLang="en-US" sz="2000" b="1" dirty="0">
              <a:solidFill>
                <a:srgbClr val="FF0000"/>
              </a:solidFill>
            </a:endParaRPr>
          </a:p>
        </p:txBody>
      </p:sp>
      <p:sp>
        <p:nvSpPr>
          <p:cNvPr id="10" name="TextBox 3"/>
          <p:cNvSpPr txBox="1">
            <a:spLocks noChangeArrowheads="1"/>
          </p:cNvSpPr>
          <p:nvPr/>
        </p:nvSpPr>
        <p:spPr bwMode="auto">
          <a:xfrm>
            <a:off x="781049" y="4165620"/>
            <a:ext cx="50903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Test Method Rectangular Bar Sample = </a:t>
            </a:r>
            <a:r>
              <a:rPr lang="en-US" altLang="en-US" sz="2000" b="1" dirty="0" smtClean="0">
                <a:solidFill>
                  <a:srgbClr val="FF0000"/>
                </a:solidFill>
              </a:rPr>
              <a:t>9.4</a:t>
            </a:r>
            <a:endParaRPr lang="en-US" altLang="en-US" sz="2000" b="1" dirty="0">
              <a:solidFill>
                <a:srgbClr val="FF0000"/>
              </a:solidFill>
            </a:endParaRPr>
          </a:p>
        </p:txBody>
      </p:sp>
      <p:sp>
        <p:nvSpPr>
          <p:cNvPr id="11" name="TextBox 1"/>
          <p:cNvSpPr txBox="1">
            <a:spLocks noChangeArrowheads="1"/>
          </p:cNvSpPr>
          <p:nvPr/>
        </p:nvSpPr>
        <p:spPr bwMode="auto">
          <a:xfrm>
            <a:off x="238125" y="1498730"/>
            <a:ext cx="65199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marL="0" indent="0" eaLnBrk="1" hangingPunct="1">
              <a:buNone/>
            </a:pPr>
            <a:r>
              <a:rPr lang="en-US" sz="2000" dirty="0"/>
              <a:t>Can “Equivalent Geometry” be defined using SAV ratio?</a:t>
            </a:r>
          </a:p>
        </p:txBody>
      </p:sp>
    </p:spTree>
    <p:extLst>
      <p:ext uri="{BB962C8B-B14F-4D97-AF65-F5344CB8AC3E}">
        <p14:creationId xmlns:p14="http://schemas.microsoft.com/office/powerpoint/2010/main" val="27915304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15310" y="1150258"/>
            <a:ext cx="89723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a:t>I</a:t>
            </a:r>
            <a:r>
              <a:rPr lang="en-US" altLang="en-US" sz="2000" dirty="0" smtClean="0"/>
              <a:t>s full-scale testing necessary to determine max allowable % of magnesium? </a:t>
            </a:r>
            <a:endParaRPr lang="en-US" altLang="en-US" sz="2000" dirty="0"/>
          </a:p>
        </p:txBody>
      </p:sp>
      <p:sp>
        <p:nvSpPr>
          <p:cNvPr id="4" name="TextBox 3"/>
          <p:cNvSpPr txBox="1">
            <a:spLocks noChangeArrowheads="1"/>
          </p:cNvSpPr>
          <p:nvPr/>
        </p:nvSpPr>
        <p:spPr bwMode="auto">
          <a:xfrm>
            <a:off x="115310" y="1879045"/>
            <a:ext cx="68595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What is typical maximum % of magnesium in seat (target)?</a:t>
            </a:r>
            <a:endParaRPr lang="en-US" altLang="en-US" sz="2000" dirty="0"/>
          </a:p>
        </p:txBody>
      </p:sp>
      <p:sp>
        <p:nvSpPr>
          <p:cNvPr id="5" name="TextBox 2"/>
          <p:cNvSpPr txBox="1">
            <a:spLocks noChangeArrowheads="1"/>
          </p:cNvSpPr>
          <p:nvPr/>
        </p:nvSpPr>
        <p:spPr bwMode="auto">
          <a:xfrm>
            <a:off x="1081782" y="204788"/>
            <a:ext cx="6980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The Use of Magnesium Alloy in Other Cabin Areas</a:t>
            </a:r>
            <a:endParaRPr lang="en-US" altLang="en-US" sz="2400" dirty="0"/>
          </a:p>
        </p:txBody>
      </p:sp>
      <p:sp>
        <p:nvSpPr>
          <p:cNvPr id="6" name="TextBox 5"/>
          <p:cNvSpPr txBox="1">
            <a:spLocks noChangeArrowheads="1"/>
          </p:cNvSpPr>
          <p:nvPr/>
        </p:nvSpPr>
        <p:spPr bwMode="auto">
          <a:xfrm>
            <a:off x="115310" y="2607832"/>
            <a:ext cx="4830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How could full-scale tests be conducted?</a:t>
            </a:r>
            <a:endParaRPr lang="en-US" altLang="en-US" sz="2000" dirty="0"/>
          </a:p>
        </p:txBody>
      </p:sp>
      <p:sp>
        <p:nvSpPr>
          <p:cNvPr id="7" name="TextBox 6"/>
          <p:cNvSpPr txBox="1">
            <a:spLocks noChangeArrowheads="1"/>
          </p:cNvSpPr>
          <p:nvPr/>
        </p:nvSpPr>
        <p:spPr bwMode="auto">
          <a:xfrm>
            <a:off x="115310" y="3336618"/>
            <a:ext cx="90286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000" dirty="0" smtClean="0"/>
              <a:t>Is the goal a strict limit, or simply guidance material in future Advisory Circular?</a:t>
            </a:r>
            <a:endParaRPr lang="en-US" altLang="en-US" sz="2000" dirty="0"/>
          </a:p>
        </p:txBody>
      </p:sp>
    </p:spTree>
    <p:extLst>
      <p:ext uri="{BB962C8B-B14F-4D97-AF65-F5344CB8AC3E}">
        <p14:creationId xmlns:p14="http://schemas.microsoft.com/office/powerpoint/2010/main" val="4094865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425960" y="199375"/>
            <a:ext cx="44983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Update on electrical arc testing</a:t>
            </a:r>
            <a:endParaRPr lang="en-US" alt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7886" y="661040"/>
            <a:ext cx="4028228" cy="5370970"/>
          </a:xfrm>
          <a:prstGeom prst="rect">
            <a:avLst/>
          </a:prstGeom>
        </p:spPr>
      </p:pic>
      <p:sp>
        <p:nvSpPr>
          <p:cNvPr id="3" name="TextBox 2"/>
          <p:cNvSpPr txBox="1"/>
          <p:nvPr/>
        </p:nvSpPr>
        <p:spPr>
          <a:xfrm>
            <a:off x="3636335" y="2211569"/>
            <a:ext cx="920445" cy="307777"/>
          </a:xfrm>
          <a:prstGeom prst="rect">
            <a:avLst/>
          </a:prstGeom>
          <a:noFill/>
        </p:spPr>
        <p:txBody>
          <a:bodyPr wrap="none" rtlCol="0">
            <a:spAutoFit/>
          </a:bodyPr>
          <a:lstStyle/>
          <a:p>
            <a:pPr>
              <a:buNone/>
            </a:pPr>
            <a:r>
              <a:rPr lang="en-US" dirty="0" smtClean="0">
                <a:solidFill>
                  <a:schemeClr val="bg1"/>
                </a:solidFill>
              </a:rPr>
              <a:t>electrode</a:t>
            </a:r>
            <a:endParaRPr lang="en-US" dirty="0">
              <a:solidFill>
                <a:schemeClr val="bg1"/>
              </a:solidFill>
            </a:endParaRPr>
          </a:p>
        </p:txBody>
      </p:sp>
      <p:sp>
        <p:nvSpPr>
          <p:cNvPr id="5" name="TextBox 4"/>
          <p:cNvSpPr txBox="1"/>
          <p:nvPr/>
        </p:nvSpPr>
        <p:spPr>
          <a:xfrm>
            <a:off x="5617535" y="2365457"/>
            <a:ext cx="1159292" cy="307777"/>
          </a:xfrm>
          <a:prstGeom prst="rect">
            <a:avLst/>
          </a:prstGeom>
          <a:noFill/>
        </p:spPr>
        <p:txBody>
          <a:bodyPr wrap="none" rtlCol="0">
            <a:spAutoFit/>
          </a:bodyPr>
          <a:lstStyle/>
          <a:p>
            <a:pPr>
              <a:buNone/>
            </a:pPr>
            <a:r>
              <a:rPr lang="en-US" dirty="0" smtClean="0">
                <a:solidFill>
                  <a:schemeClr val="bg1"/>
                </a:solidFill>
              </a:rPr>
              <a:t>Thin sample</a:t>
            </a:r>
            <a:endParaRPr lang="en-US" dirty="0">
              <a:solidFill>
                <a:schemeClr val="bg1"/>
              </a:solidFill>
            </a:endParaRPr>
          </a:p>
        </p:txBody>
      </p:sp>
    </p:spTree>
    <p:extLst>
      <p:ext uri="{BB962C8B-B14F-4D97-AF65-F5344CB8AC3E}">
        <p14:creationId xmlns:p14="http://schemas.microsoft.com/office/powerpoint/2010/main" val="28647588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425960" y="199375"/>
            <a:ext cx="44983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Update on electrical arc testing</a:t>
            </a:r>
            <a:endParaRPr lang="en-US" alt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983" y="661039"/>
            <a:ext cx="4028410" cy="5371213"/>
          </a:xfrm>
          <a:prstGeom prst="rect">
            <a:avLst/>
          </a:prstGeom>
        </p:spPr>
      </p:pic>
      <p:sp>
        <p:nvSpPr>
          <p:cNvPr id="4" name="TextBox 3"/>
          <p:cNvSpPr txBox="1"/>
          <p:nvPr/>
        </p:nvSpPr>
        <p:spPr>
          <a:xfrm>
            <a:off x="2222204" y="2211568"/>
            <a:ext cx="920445" cy="307777"/>
          </a:xfrm>
          <a:prstGeom prst="rect">
            <a:avLst/>
          </a:prstGeom>
          <a:noFill/>
        </p:spPr>
        <p:txBody>
          <a:bodyPr wrap="none" rtlCol="0">
            <a:spAutoFit/>
          </a:bodyPr>
          <a:lstStyle/>
          <a:p>
            <a:pPr>
              <a:buNone/>
            </a:pPr>
            <a:r>
              <a:rPr lang="en-US" dirty="0" smtClean="0">
                <a:solidFill>
                  <a:schemeClr val="bg1"/>
                </a:solidFill>
              </a:rPr>
              <a:t>electrode</a:t>
            </a:r>
            <a:endParaRPr lang="en-US" dirty="0">
              <a:solidFill>
                <a:schemeClr val="bg1"/>
              </a:solidFill>
            </a:endParaRPr>
          </a:p>
        </p:txBody>
      </p:sp>
      <p:sp>
        <p:nvSpPr>
          <p:cNvPr id="5" name="TextBox 4"/>
          <p:cNvSpPr txBox="1"/>
          <p:nvPr/>
        </p:nvSpPr>
        <p:spPr>
          <a:xfrm>
            <a:off x="3937590" y="2057679"/>
            <a:ext cx="1159292" cy="307777"/>
          </a:xfrm>
          <a:prstGeom prst="rect">
            <a:avLst/>
          </a:prstGeom>
          <a:noFill/>
        </p:spPr>
        <p:txBody>
          <a:bodyPr wrap="none" rtlCol="0">
            <a:spAutoFit/>
          </a:bodyPr>
          <a:lstStyle/>
          <a:p>
            <a:pPr>
              <a:buNone/>
            </a:pPr>
            <a:r>
              <a:rPr lang="en-US" dirty="0" smtClean="0">
                <a:solidFill>
                  <a:schemeClr val="bg1"/>
                </a:solidFill>
              </a:rPr>
              <a:t>Thin sample</a:t>
            </a:r>
            <a:endParaRPr lang="en-US" dirty="0">
              <a:solidFill>
                <a:schemeClr val="bg1"/>
              </a:solidFill>
            </a:endParaRPr>
          </a:p>
        </p:txBody>
      </p:sp>
      <p:sp>
        <p:nvSpPr>
          <p:cNvPr id="6" name="TextBox 5"/>
          <p:cNvSpPr txBox="1">
            <a:spLocks noChangeArrowheads="1"/>
          </p:cNvSpPr>
          <p:nvPr/>
        </p:nvSpPr>
        <p:spPr bwMode="auto">
          <a:xfrm>
            <a:off x="5320166" y="2221949"/>
            <a:ext cx="25058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plot amps vs thickness</a:t>
            </a:r>
          </a:p>
          <a:p>
            <a:pPr eaLnBrk="1" hangingPunct="1">
              <a:buFontTx/>
              <a:buNone/>
            </a:pPr>
            <a:r>
              <a:rPr lang="en-US" altLang="en-US" sz="1800" dirty="0" smtClean="0"/>
              <a:t>.046875 and 11 amps</a:t>
            </a:r>
          </a:p>
          <a:p>
            <a:pPr eaLnBrk="1" hangingPunct="1">
              <a:buFontTx/>
              <a:buNone/>
            </a:pPr>
            <a:r>
              <a:rPr lang="en-US" altLang="en-US" sz="1800" dirty="0" smtClean="0"/>
              <a:t>.0625 and 11 amps</a:t>
            </a:r>
            <a:endParaRPr lang="en-US" altLang="en-US" sz="1800" dirty="0"/>
          </a:p>
        </p:txBody>
      </p:sp>
    </p:spTree>
    <p:extLst>
      <p:ext uri="{BB962C8B-B14F-4D97-AF65-F5344CB8AC3E}">
        <p14:creationId xmlns:p14="http://schemas.microsoft.com/office/powerpoint/2010/main" val="31736861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05" t="5143" r="2857" b="8572"/>
          <a:stretch/>
        </p:blipFill>
        <p:spPr bwMode="auto">
          <a:xfrm>
            <a:off x="535444" y="599734"/>
            <a:ext cx="8073113" cy="5425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a:spLocks noChangeArrowheads="1"/>
          </p:cNvSpPr>
          <p:nvPr/>
        </p:nvSpPr>
        <p:spPr bwMode="auto">
          <a:xfrm>
            <a:off x="2425960" y="199375"/>
            <a:ext cx="44983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Update on electrical arc testing</a:t>
            </a:r>
            <a:endParaRPr lang="en-US" altLang="en-US" sz="2400" dirty="0"/>
          </a:p>
        </p:txBody>
      </p:sp>
    </p:spTree>
    <p:extLst>
      <p:ext uri="{BB962C8B-B14F-4D97-AF65-F5344CB8AC3E}">
        <p14:creationId xmlns:p14="http://schemas.microsoft.com/office/powerpoint/2010/main" val="424165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g_arc_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9167" b="12500"/>
          <a:stretch/>
        </p:blipFill>
        <p:spPr>
          <a:xfrm>
            <a:off x="160620" y="804220"/>
            <a:ext cx="8845157" cy="5196530"/>
          </a:xfrm>
          <a:prstGeom prst="rect">
            <a:avLst/>
          </a:prstGeom>
        </p:spPr>
      </p:pic>
      <p:sp>
        <p:nvSpPr>
          <p:cNvPr id="3" name="TextBox 2"/>
          <p:cNvSpPr txBox="1">
            <a:spLocks noChangeArrowheads="1"/>
          </p:cNvSpPr>
          <p:nvPr/>
        </p:nvSpPr>
        <p:spPr bwMode="auto">
          <a:xfrm>
            <a:off x="2425960" y="199375"/>
            <a:ext cx="44983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Update on electrical arc testing</a:t>
            </a:r>
            <a:endParaRPr lang="en-US" altLang="en-US" sz="2400" dirty="0"/>
          </a:p>
        </p:txBody>
      </p:sp>
    </p:spTree>
    <p:extLst>
      <p:ext uri="{BB962C8B-B14F-4D97-AF65-F5344CB8AC3E}">
        <p14:creationId xmlns:p14="http://schemas.microsoft.com/office/powerpoint/2010/main" val="30929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69963" y="2530549"/>
            <a:ext cx="2004075" cy="523220"/>
          </a:xfrm>
          <a:prstGeom prst="rect">
            <a:avLst/>
          </a:prstGeom>
          <a:noFill/>
        </p:spPr>
        <p:txBody>
          <a:bodyPr wrap="none" rtlCol="0">
            <a:spAutoFit/>
          </a:bodyPr>
          <a:lstStyle/>
          <a:p>
            <a:pPr>
              <a:buNone/>
            </a:pPr>
            <a:r>
              <a:rPr lang="en-US" sz="2800" dirty="0" smtClean="0"/>
              <a:t>Questions?</a:t>
            </a:r>
            <a:endParaRPr lang="en-US" sz="2800" dirty="0"/>
          </a:p>
        </p:txBody>
      </p:sp>
    </p:spTree>
    <p:extLst>
      <p:ext uri="{BB962C8B-B14F-4D97-AF65-F5344CB8AC3E}">
        <p14:creationId xmlns:p14="http://schemas.microsoft.com/office/powerpoint/2010/main" val="468966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130175" y="0"/>
            <a:ext cx="8883650" cy="68294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4" name="Oval 3"/>
          <p:cNvSpPr/>
          <p:nvPr/>
        </p:nvSpPr>
        <p:spPr bwMode="auto">
          <a:xfrm>
            <a:off x="3771900" y="1314450"/>
            <a:ext cx="666750" cy="70485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80" y="0"/>
            <a:ext cx="88910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bwMode="auto">
          <a:xfrm>
            <a:off x="200024" y="5400675"/>
            <a:ext cx="7486651" cy="295275"/>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1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937679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2"/>
          <a:srcRect/>
          <a:stretch>
            <a:fillRect/>
          </a:stretch>
        </p:blipFill>
        <p:spPr bwMode="auto">
          <a:xfrm>
            <a:off x="182563" y="53975"/>
            <a:ext cx="8778875" cy="67500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203213" y="183891"/>
            <a:ext cx="6591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First 2 test labs officially set up to run mag test </a:t>
            </a:r>
            <a:endParaRPr lang="en-US" altLang="en-US" sz="2400" dirty="0"/>
          </a:p>
        </p:txBody>
      </p:sp>
      <p:pic>
        <p:nvPicPr>
          <p:cNvPr id="399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4860" y="645556"/>
            <a:ext cx="7038817" cy="533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232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2"/>
          <p:cNvSpPr txBox="1">
            <a:spLocks noChangeArrowheads="1"/>
          </p:cNvSpPr>
          <p:nvPr/>
        </p:nvSpPr>
        <p:spPr bwMode="auto">
          <a:xfrm>
            <a:off x="1736172" y="204788"/>
            <a:ext cx="55430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2400" dirty="0" smtClean="0"/>
              <a:t>Testing of Coated Magnesium Samples</a:t>
            </a:r>
            <a:endParaRPr lang="en-US" altLang="en-US" sz="2400" dirty="0"/>
          </a:p>
        </p:txBody>
      </p:sp>
      <p:sp>
        <p:nvSpPr>
          <p:cNvPr id="8" name="TextBox 3"/>
          <p:cNvSpPr txBox="1">
            <a:spLocks noChangeArrowheads="1"/>
          </p:cNvSpPr>
          <p:nvPr/>
        </p:nvSpPr>
        <p:spPr bwMode="auto">
          <a:xfrm>
            <a:off x="681334" y="3798425"/>
            <a:ext cx="5352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-Chromium-free pre-treatment conversion coatings</a:t>
            </a:r>
            <a:endParaRPr lang="en-US" altLang="en-US" sz="1800" dirty="0"/>
          </a:p>
        </p:txBody>
      </p:sp>
      <p:sp>
        <p:nvSpPr>
          <p:cNvPr id="9" name="TextBox 3"/>
          <p:cNvSpPr txBox="1">
            <a:spLocks noChangeArrowheads="1"/>
          </p:cNvSpPr>
          <p:nvPr/>
        </p:nvSpPr>
        <p:spPr bwMode="auto">
          <a:xfrm>
            <a:off x="691593" y="4214504"/>
            <a:ext cx="1223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-Polyester</a:t>
            </a:r>
            <a:endParaRPr lang="en-US" altLang="en-US" sz="1800" dirty="0"/>
          </a:p>
        </p:txBody>
      </p:sp>
      <p:sp>
        <p:nvSpPr>
          <p:cNvPr id="10" name="TextBox 3"/>
          <p:cNvSpPr txBox="1">
            <a:spLocks noChangeArrowheads="1"/>
          </p:cNvSpPr>
          <p:nvPr/>
        </p:nvSpPr>
        <p:spPr bwMode="auto">
          <a:xfrm>
            <a:off x="681334" y="4667681"/>
            <a:ext cx="2557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-Polyester/Epoxy blend</a:t>
            </a:r>
            <a:endParaRPr lang="en-US" altLang="en-US" sz="1800" dirty="0"/>
          </a:p>
        </p:txBody>
      </p:sp>
      <p:sp>
        <p:nvSpPr>
          <p:cNvPr id="6" name="TextBox 3"/>
          <p:cNvSpPr txBox="1">
            <a:spLocks noChangeArrowheads="1"/>
          </p:cNvSpPr>
          <p:nvPr/>
        </p:nvSpPr>
        <p:spPr bwMode="auto">
          <a:xfrm>
            <a:off x="361950" y="1270830"/>
            <a:ext cx="2078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25.4 Test Samples</a:t>
            </a:r>
            <a:endParaRPr lang="en-US" altLang="en-US" sz="1800" dirty="0"/>
          </a:p>
        </p:txBody>
      </p:sp>
      <p:sp>
        <p:nvSpPr>
          <p:cNvPr id="7" name="TextBox 3"/>
          <p:cNvSpPr txBox="1">
            <a:spLocks noChangeArrowheads="1"/>
          </p:cNvSpPr>
          <p:nvPr/>
        </p:nvSpPr>
        <p:spPr bwMode="auto">
          <a:xfrm>
            <a:off x="361950" y="785055"/>
            <a:ext cx="3377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i="1" dirty="0" smtClean="0"/>
              <a:t>In the Handbook test method…</a:t>
            </a:r>
            <a:endParaRPr lang="en-US" altLang="en-US" sz="1800" i="1" dirty="0"/>
          </a:p>
        </p:txBody>
      </p:sp>
      <p:sp>
        <p:nvSpPr>
          <p:cNvPr id="11" name="TextBox 3"/>
          <p:cNvSpPr txBox="1">
            <a:spLocks noChangeArrowheads="1"/>
          </p:cNvSpPr>
          <p:nvPr/>
        </p:nvSpPr>
        <p:spPr bwMode="auto">
          <a:xfrm>
            <a:off x="591566" y="1677981"/>
            <a:ext cx="2646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dirty="0" smtClean="0"/>
              <a:t>25.4.6 Sample Coatings</a:t>
            </a:r>
            <a:endParaRPr lang="en-US" altLang="en-US" sz="1800" dirty="0"/>
          </a:p>
        </p:txBody>
      </p:sp>
      <p:sp>
        <p:nvSpPr>
          <p:cNvPr id="2" name="Rectangle 1"/>
          <p:cNvSpPr/>
          <p:nvPr/>
        </p:nvSpPr>
        <p:spPr>
          <a:xfrm>
            <a:off x="591566" y="2087183"/>
            <a:ext cx="8153399" cy="738664"/>
          </a:xfrm>
          <a:prstGeom prst="rect">
            <a:avLst/>
          </a:prstGeom>
        </p:spPr>
        <p:txBody>
          <a:bodyPr wrap="square">
            <a:spAutoFit/>
          </a:bodyPr>
          <a:lstStyle/>
          <a:p>
            <a:pPr>
              <a:buNone/>
            </a:pPr>
            <a:r>
              <a:rPr lang="en-US" dirty="0"/>
              <a:t>If a finish coating, anodizing, or other surface treatment is used on the alloy in service, additional test samples must also be prepared and tested with this treatment to ensure it does not adversely affect sample performance.</a:t>
            </a:r>
          </a:p>
        </p:txBody>
      </p:sp>
      <p:sp>
        <p:nvSpPr>
          <p:cNvPr id="12" name="TextBox 3"/>
          <p:cNvSpPr txBox="1">
            <a:spLocks noChangeArrowheads="1"/>
          </p:cNvSpPr>
          <p:nvPr/>
        </p:nvSpPr>
        <p:spPr bwMode="auto">
          <a:xfrm>
            <a:off x="361950" y="3264998"/>
            <a:ext cx="6374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50000"/>
              </a:spcBef>
              <a:spcAft>
                <a:spcPct val="0"/>
              </a:spcAft>
              <a:buChar char="•"/>
              <a:defRPr sz="1400">
                <a:solidFill>
                  <a:schemeClr val="tx1"/>
                </a:solidFill>
                <a:latin typeface="Arial" charset="0"/>
              </a:defRPr>
            </a:lvl6pPr>
            <a:lvl7pPr marL="2971800" indent="-228600" eaLnBrk="0" fontAlgn="base" hangingPunct="0">
              <a:spcBef>
                <a:spcPct val="50000"/>
              </a:spcBef>
              <a:spcAft>
                <a:spcPct val="0"/>
              </a:spcAft>
              <a:buChar char="•"/>
              <a:defRPr sz="1400">
                <a:solidFill>
                  <a:schemeClr val="tx1"/>
                </a:solidFill>
                <a:latin typeface="Arial" charset="0"/>
              </a:defRPr>
            </a:lvl7pPr>
            <a:lvl8pPr marL="3429000" indent="-228600" eaLnBrk="0" fontAlgn="base" hangingPunct="0">
              <a:spcBef>
                <a:spcPct val="50000"/>
              </a:spcBef>
              <a:spcAft>
                <a:spcPct val="0"/>
              </a:spcAft>
              <a:buChar char="•"/>
              <a:defRPr sz="1400">
                <a:solidFill>
                  <a:schemeClr val="tx1"/>
                </a:solidFill>
                <a:latin typeface="Arial" charset="0"/>
              </a:defRPr>
            </a:lvl8pPr>
            <a:lvl9pPr marL="3886200" indent="-228600" eaLnBrk="0" fontAlgn="base" hangingPunct="0">
              <a:spcBef>
                <a:spcPct val="50000"/>
              </a:spcBef>
              <a:spcAft>
                <a:spcPct val="0"/>
              </a:spcAft>
              <a:buChar char="•"/>
              <a:defRPr sz="1400">
                <a:solidFill>
                  <a:schemeClr val="tx1"/>
                </a:solidFill>
                <a:latin typeface="Arial" charset="0"/>
              </a:defRPr>
            </a:lvl9pPr>
          </a:lstStyle>
          <a:p>
            <a:pPr eaLnBrk="1" hangingPunct="1">
              <a:buFontTx/>
              <a:buNone/>
            </a:pPr>
            <a:r>
              <a:rPr lang="en-US" altLang="en-US" sz="1800" i="1" u="sng" dirty="0" smtClean="0"/>
              <a:t>December 2014</a:t>
            </a:r>
            <a:r>
              <a:rPr lang="en-US" altLang="en-US" sz="1800" i="1" dirty="0" smtClean="0"/>
              <a:t>: Various coated samples tested at FAATC…</a:t>
            </a:r>
            <a:endParaRPr lang="en-US" altLang="en-US" sz="1800" i="1" dirty="0"/>
          </a:p>
        </p:txBody>
      </p:sp>
    </p:spTree>
    <p:extLst>
      <p:ext uri="{BB962C8B-B14F-4D97-AF65-F5344CB8AC3E}">
        <p14:creationId xmlns:p14="http://schemas.microsoft.com/office/powerpoint/2010/main" val="335516190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135300</TotalTime>
  <Words>1090</Words>
  <Application>Microsoft Office PowerPoint</Application>
  <PresentationFormat>On-screen Show (4:3)</PresentationFormat>
  <Paragraphs>201</Paragraphs>
  <Slides>47</Slides>
  <Notes>1</Notes>
  <HiddenSlides>0</HiddenSlides>
  <MMClips>3</MMClips>
  <ScaleCrop>false</ScaleCrop>
  <HeadingPairs>
    <vt:vector size="6" baseType="variant">
      <vt:variant>
        <vt:lpstr>Theme</vt:lpstr>
      </vt:variant>
      <vt:variant>
        <vt:i4>2</vt:i4>
      </vt:variant>
      <vt:variant>
        <vt:lpstr>Embedded OLE Servers</vt:lpstr>
      </vt:variant>
      <vt:variant>
        <vt:i4>0</vt:i4>
      </vt:variant>
      <vt:variant>
        <vt:lpstr>Slide Titles</vt:lpstr>
      </vt:variant>
      <vt:variant>
        <vt:i4>47</vt:i4>
      </vt:variant>
    </vt:vector>
  </HeadingPairs>
  <TitlesOfParts>
    <vt:vector size="49" baseType="lpstr">
      <vt:lpstr>1_Custom Design</vt:lpstr>
      <vt:lpstr>Custom Design</vt:lpstr>
      <vt:lpstr>International Aircraft Materials Fire Test Working Group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Michael Donio</cp:lastModifiedBy>
  <cp:revision>927</cp:revision>
  <cp:lastPrinted>2014-10-21T19:26:56Z</cp:lastPrinted>
  <dcterms:created xsi:type="dcterms:W3CDTF">2005-01-28T20:32:53Z</dcterms:created>
  <dcterms:modified xsi:type="dcterms:W3CDTF">2015-06-19T18:23:36Z</dcterms:modified>
</cp:coreProperties>
</file>