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8" r:id="rId2"/>
    <p:sldId id="283" r:id="rId3"/>
    <p:sldId id="268" r:id="rId4"/>
    <p:sldId id="279" r:id="rId5"/>
    <p:sldId id="293" r:id="rId6"/>
    <p:sldId id="294" r:id="rId7"/>
    <p:sldId id="303" r:id="rId8"/>
    <p:sldId id="307" r:id="rId9"/>
    <p:sldId id="308" r:id="rId10"/>
    <p:sldId id="281" r:id="rId11"/>
    <p:sldId id="295" r:id="rId12"/>
    <p:sldId id="304" r:id="rId13"/>
    <p:sldId id="305" r:id="rId14"/>
    <p:sldId id="287" r:id="rId15"/>
    <p:sldId id="297" r:id="rId16"/>
    <p:sldId id="296" r:id="rId17"/>
    <p:sldId id="259" r:id="rId18"/>
    <p:sldId id="309" r:id="rId19"/>
  </p:sldIdLst>
  <p:sldSz cx="9144000" cy="6858000" type="screen4x3"/>
  <p:notesSz cx="6805613" cy="9944100"/>
  <p:defaultTextStyle>
    <a:defPPr>
      <a:defRPr lang="en-GB"/>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1798C"/>
    <a:srgbClr val="96A0B4"/>
    <a:srgbClr val="7F8CA1"/>
    <a:srgbClr val="99A7C3"/>
    <a:srgbClr val="48A9C5"/>
    <a:srgbClr val="6BA4B8"/>
    <a:srgbClr val="D5D6DD"/>
    <a:srgbClr val="C0CBDB"/>
    <a:srgbClr val="BDC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03" autoAdjust="0"/>
    <p:restoredTop sz="96576" autoAdjust="0"/>
  </p:normalViewPr>
  <p:slideViewPr>
    <p:cSldViewPr snapToGrid="0" snapToObjects="1" showGuides="1">
      <p:cViewPr varScale="1">
        <p:scale>
          <a:sx n="73" d="100"/>
          <a:sy n="73" d="100"/>
        </p:scale>
        <p:origin x="-1476" y="-90"/>
      </p:cViewPr>
      <p:guideLst>
        <p:guide orient="horz" pos="3894"/>
        <p:guide orient="horz" pos="3928"/>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8" d="100"/>
          <a:sy n="88" d="100"/>
        </p:scale>
        <p:origin x="-3192" y="-102"/>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auto">
          <a:xfrm>
            <a:off x="0" y="9384450"/>
            <a:ext cx="6805613" cy="559650"/>
          </a:xfrm>
          <a:prstGeom prst="rect">
            <a:avLst/>
          </a:prstGeom>
          <a:solidFill>
            <a:srgbClr val="96A0B4"/>
          </a:solidFill>
          <a:ln w="9525" cap="flat" cmpd="sng" algn="ctr">
            <a:noFill/>
            <a:prstDash val="solid"/>
            <a:round/>
            <a:headEnd type="none" w="med" len="med"/>
            <a:tailEnd type="none" w="med" len="med"/>
          </a:ln>
          <a:effectLst/>
        </p:spPr>
        <p:txBody>
          <a:bodyPr vert="horz" wrap="square" lIns="86934" tIns="45206" rIns="86934" bIns="45206" numCol="1" rtlCol="0" anchor="ctr" anchorCtr="0" compatLnSpc="1">
            <a:prstTxWarp prst="textNoShape">
              <a:avLst/>
            </a:prstTxWarp>
          </a:bodyPr>
          <a:lstStyle/>
          <a:p>
            <a:pPr algn="ctr" defTabSz="883247">
              <a:lnSpc>
                <a:spcPct val="80000"/>
              </a:lnSpc>
              <a:spcBef>
                <a:spcPct val="50000"/>
              </a:spcBef>
            </a:pPr>
            <a:endParaRPr lang="en-GB" sz="1500"/>
          </a:p>
        </p:txBody>
      </p:sp>
      <p:sp>
        <p:nvSpPr>
          <p:cNvPr id="5147" name="Rectangle 27"/>
          <p:cNvSpPr>
            <a:spLocks noChangeArrowheads="1"/>
          </p:cNvSpPr>
          <p:nvPr/>
        </p:nvSpPr>
        <p:spPr bwMode="auto">
          <a:xfrm>
            <a:off x="3928011" y="9731847"/>
            <a:ext cx="1129027" cy="229812"/>
          </a:xfrm>
          <a:prstGeom prst="rect">
            <a:avLst/>
          </a:prstGeom>
          <a:noFill/>
          <a:ln w="9525">
            <a:noFill/>
            <a:miter lim="800000"/>
            <a:headEnd/>
            <a:tailEnd/>
          </a:ln>
          <a:effectLst/>
        </p:spPr>
        <p:txBody>
          <a:bodyPr lIns="0" tIns="45582" rIns="0" bIns="45582"/>
          <a:lstStyle/>
          <a:p>
            <a:pPr algn="r" defTabSz="911694">
              <a:defRPr/>
            </a:pPr>
            <a:r>
              <a:rPr lang="en-GB" sz="800" noProof="1"/>
              <a:t> </a:t>
            </a:r>
          </a:p>
        </p:txBody>
      </p:sp>
      <p:sp>
        <p:nvSpPr>
          <p:cNvPr id="5148" name="Rectangle 28"/>
          <p:cNvSpPr>
            <a:spLocks noChangeArrowheads="1"/>
          </p:cNvSpPr>
          <p:nvPr/>
        </p:nvSpPr>
        <p:spPr bwMode="auto">
          <a:xfrm>
            <a:off x="226435" y="9714288"/>
            <a:ext cx="3596220" cy="247366"/>
          </a:xfrm>
          <a:prstGeom prst="rect">
            <a:avLst/>
          </a:prstGeom>
          <a:noFill/>
          <a:ln w="9525">
            <a:noFill/>
            <a:miter lim="800000"/>
            <a:headEnd/>
            <a:tailEnd/>
          </a:ln>
          <a:effectLst/>
        </p:spPr>
        <p:txBody>
          <a:bodyPr lIns="358910" tIns="45582" rIns="91163" bIns="45582"/>
          <a:lstStyle/>
          <a:p>
            <a:pPr defTabSz="911694">
              <a:defRPr/>
            </a:pPr>
            <a:endParaRPr lang="de-DE" sz="800" noProof="1"/>
          </a:p>
        </p:txBody>
      </p:sp>
      <p:sp>
        <p:nvSpPr>
          <p:cNvPr id="5149" name="Rectangle 29"/>
          <p:cNvSpPr>
            <a:spLocks noChangeArrowheads="1"/>
          </p:cNvSpPr>
          <p:nvPr/>
        </p:nvSpPr>
        <p:spPr bwMode="auto">
          <a:xfrm>
            <a:off x="226435" y="9519713"/>
            <a:ext cx="844412" cy="212210"/>
          </a:xfrm>
          <a:prstGeom prst="rect">
            <a:avLst/>
          </a:prstGeom>
          <a:noFill/>
          <a:ln w="9525">
            <a:noFill/>
            <a:miter lim="800000"/>
            <a:headEnd/>
            <a:tailEnd/>
          </a:ln>
          <a:effectLst/>
        </p:spPr>
        <p:txBody>
          <a:bodyPr lIns="0" tIns="0" rIns="0" bIns="0" anchor="ctr" anchorCtr="0">
            <a:noAutofit/>
          </a:bodyPr>
          <a:lstStyle/>
          <a:p>
            <a:pPr defTabSz="911694">
              <a:defRPr/>
            </a:pPr>
            <a:r>
              <a:rPr lang="en-GB" sz="800" b="1" noProof="1">
                <a:solidFill>
                  <a:schemeClr val="bg1"/>
                </a:solidFill>
              </a:rPr>
              <a:t>Page </a:t>
            </a:r>
            <a:fld id="{1A7E7312-5716-4E23-AA98-442308871A0A}" type="slidenum">
              <a:rPr lang="en-GB" sz="800" b="1" noProof="1" dirty="0">
                <a:solidFill>
                  <a:schemeClr val="bg1"/>
                </a:solidFill>
              </a:rPr>
              <a:pPr defTabSz="911694">
                <a:defRPr/>
              </a:pPr>
              <a:t>‹#›</a:t>
            </a:fld>
            <a:endParaRPr lang="en-GB" sz="800" b="1" noProof="1">
              <a:solidFill>
                <a:schemeClr val="bg1"/>
              </a:solidFill>
            </a:endParaRPr>
          </a:p>
        </p:txBody>
      </p:sp>
      <p:sp>
        <p:nvSpPr>
          <p:cNvPr id="5151" name="Text Box 31"/>
          <p:cNvSpPr txBox="1">
            <a:spLocks noChangeArrowheads="1"/>
          </p:cNvSpPr>
          <p:nvPr/>
        </p:nvSpPr>
        <p:spPr bwMode="auto">
          <a:xfrm>
            <a:off x="226434" y="9752385"/>
            <a:ext cx="3177133" cy="77240"/>
          </a:xfrm>
          <a:prstGeom prst="rect">
            <a:avLst/>
          </a:prstGeom>
          <a:noFill/>
          <a:ln w="9525">
            <a:noFill/>
            <a:miter lim="800000"/>
            <a:headEnd/>
            <a:tailEnd/>
          </a:ln>
          <a:effectLst/>
        </p:spPr>
        <p:txBody>
          <a:bodyPr wrap="square" lIns="0" tIns="0" rIns="0" bIns="0" anchor="ctr">
            <a:spAutoFit/>
          </a:bodyPr>
          <a:lstStyle/>
          <a:p>
            <a:pPr defTabSz="911694">
              <a:defRPr/>
            </a:pPr>
            <a:r>
              <a:rPr lang="en-GB" sz="500" noProof="1">
                <a:solidFill>
                  <a:schemeClr val="tx2">
                    <a:lumMod val="40000"/>
                    <a:lumOff val="60000"/>
                  </a:schemeClr>
                </a:solidFill>
              </a:rPr>
              <a:t>© AIRBUS Operations GmbH. All rights reserved. Confidential and proprietary document.</a:t>
            </a:r>
            <a:endParaRPr lang="en-GB" sz="1800" noProof="1">
              <a:solidFill>
                <a:schemeClr val="tx2">
                  <a:lumMod val="40000"/>
                  <a:lumOff val="60000"/>
                </a:schemeClr>
              </a:solidFill>
            </a:endParaRPr>
          </a:p>
        </p:txBody>
      </p:sp>
      <p:pic>
        <p:nvPicPr>
          <p:cNvPr id="8" name="Picture 2" descr="c:\Users\koshorst_c\Desktop\AIRBUS_WHT_s.png"/>
          <p:cNvPicPr>
            <a:picLocks noChangeAspect="1" noChangeArrowheads="1"/>
          </p:cNvPicPr>
          <p:nvPr/>
        </p:nvPicPr>
        <p:blipFill>
          <a:blip r:embed="rId2" cstate="print"/>
          <a:srcRect/>
          <a:stretch>
            <a:fillRect/>
          </a:stretch>
        </p:blipFill>
        <p:spPr bwMode="auto">
          <a:xfrm>
            <a:off x="5211801" y="9489385"/>
            <a:ext cx="1430651" cy="349781"/>
          </a:xfrm>
          <a:prstGeom prst="rect">
            <a:avLst/>
          </a:prstGeom>
          <a:noFill/>
        </p:spPr>
      </p:pic>
    </p:spTree>
    <p:extLst>
      <p:ext uri="{BB962C8B-B14F-4D97-AF65-F5344CB8AC3E}">
        <p14:creationId xmlns:p14="http://schemas.microsoft.com/office/powerpoint/2010/main" val="186545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4"/>
          <p:cNvSpPr>
            <a:spLocks noGrp="1" noRot="1" noChangeAspect="1" noChangeArrowheads="1" noTextEdit="1"/>
          </p:cNvSpPr>
          <p:nvPr>
            <p:ph type="sldImg" idx="2"/>
          </p:nvPr>
        </p:nvSpPr>
        <p:spPr bwMode="auto">
          <a:xfrm>
            <a:off x="915988" y="454025"/>
            <a:ext cx="4973637" cy="372903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7313" y="4722292"/>
            <a:ext cx="4990992" cy="4476520"/>
          </a:xfrm>
          <a:prstGeom prst="rect">
            <a:avLst/>
          </a:prstGeom>
          <a:noFill/>
          <a:ln w="9525">
            <a:noFill/>
            <a:miter lim="800000"/>
            <a:headEnd/>
            <a:tailEnd/>
          </a:ln>
          <a:effectLst/>
        </p:spPr>
        <p:txBody>
          <a:bodyPr vert="horz" wrap="square" lIns="91308" tIns="45654" rIns="91308" bIns="4565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3" name="Rectangle 7"/>
          <p:cNvSpPr>
            <a:spLocks noGrp="1" noChangeArrowheads="1"/>
          </p:cNvSpPr>
          <p:nvPr>
            <p:ph type="sldNum" sz="quarter" idx="5"/>
          </p:nvPr>
        </p:nvSpPr>
        <p:spPr bwMode="auto">
          <a:xfrm>
            <a:off x="5733195" y="9712693"/>
            <a:ext cx="746920" cy="231408"/>
          </a:xfrm>
          <a:prstGeom prst="rect">
            <a:avLst/>
          </a:prstGeom>
          <a:noFill/>
          <a:ln w="9525">
            <a:noFill/>
            <a:miter lim="800000"/>
            <a:headEnd/>
            <a:tailEnd/>
          </a:ln>
          <a:effectLst/>
        </p:spPr>
        <p:txBody>
          <a:bodyPr vert="horz" wrap="square" lIns="179743" tIns="45654" rIns="0" bIns="45654" numCol="1" anchor="t" anchorCtr="0" compatLnSpc="1">
            <a:prstTxWarp prst="textNoShape">
              <a:avLst/>
            </a:prstTxWarp>
          </a:bodyPr>
          <a:lstStyle>
            <a:lvl1pPr algn="r">
              <a:lnSpc>
                <a:spcPct val="100000"/>
              </a:lnSpc>
              <a:spcBef>
                <a:spcPct val="0"/>
              </a:spcBef>
              <a:defRPr sz="800" noProof="1"/>
            </a:lvl1pPr>
          </a:lstStyle>
          <a:p>
            <a:pPr>
              <a:defRPr/>
            </a:pPr>
            <a:r>
              <a:rPr lang="en-GB" noProof="1" smtClean="0"/>
              <a:t>Page </a:t>
            </a:r>
            <a:fld id="{BC89887F-75E8-4502-9923-4EA07A7E13B8}" type="slidenum">
              <a:rPr lang="en-GB" noProof="1" smtClean="0"/>
              <a:pPr>
                <a:defRPr/>
              </a:pPr>
              <a:t>‹#›</a:t>
            </a:fld>
            <a:endParaRPr lang="en-GB" noProof="1"/>
          </a:p>
        </p:txBody>
      </p:sp>
    </p:spTree>
    <p:extLst>
      <p:ext uri="{BB962C8B-B14F-4D97-AF65-F5344CB8AC3E}">
        <p14:creationId xmlns:p14="http://schemas.microsoft.com/office/powerpoint/2010/main" val="2406866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90500" algn="l" rtl="0" eaLnBrk="0" fontAlgn="base" hangingPunct="0">
      <a:spcBef>
        <a:spcPct val="30000"/>
      </a:spcBef>
      <a:spcAft>
        <a:spcPct val="0"/>
      </a:spcAft>
      <a:defRPr sz="1200" kern="1200">
        <a:solidFill>
          <a:schemeClr val="tx1"/>
        </a:solidFill>
        <a:latin typeface="Arial" charset="0"/>
        <a:ea typeface="+mn-ea"/>
        <a:cs typeface="+mn-cs"/>
      </a:defRPr>
    </a:lvl2pPr>
    <a:lvl3pPr marL="381000" algn="l" rtl="0" eaLnBrk="0" fontAlgn="base" hangingPunct="0">
      <a:spcBef>
        <a:spcPct val="30000"/>
      </a:spcBef>
      <a:spcAft>
        <a:spcPct val="0"/>
      </a:spcAft>
      <a:defRPr sz="1200" kern="1200">
        <a:solidFill>
          <a:schemeClr val="tx1"/>
        </a:solidFill>
        <a:latin typeface="Arial" charset="0"/>
        <a:ea typeface="+mn-ea"/>
        <a:cs typeface="+mn-cs"/>
      </a:defRPr>
    </a:lvl3pPr>
    <a:lvl4pPr marL="571500" algn="l" rtl="0" eaLnBrk="0" fontAlgn="base" hangingPunct="0">
      <a:spcBef>
        <a:spcPct val="30000"/>
      </a:spcBef>
      <a:spcAft>
        <a:spcPct val="0"/>
      </a:spcAft>
      <a:defRPr sz="1200" kern="1200">
        <a:solidFill>
          <a:schemeClr val="tx1"/>
        </a:solidFill>
        <a:latin typeface="Arial" charset="0"/>
        <a:ea typeface="+mn-ea"/>
        <a:cs typeface="+mn-cs"/>
      </a:defRPr>
    </a:lvl4pPr>
    <a:lvl5pPr marL="7620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3</a:t>
            </a:fld>
            <a:endParaRPr lang="en-GB"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r>
              <a:rPr lang="en-GB" dirty="0" smtClean="0"/>
              <a:t>Page </a:t>
            </a:r>
            <a:fld id="{DEFD0247-6D2F-479C-9EDD-1538482F4FA9}" type="slidenum">
              <a:rPr smtClean="0"/>
              <a:pPr/>
              <a:t>17</a:t>
            </a:fld>
            <a:endParaRPr lang="en-GB"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ock lef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0" y="0"/>
            <a:ext cx="9144000" cy="216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051" name="Picture 3" descr="c:\Users\koshorst_c\Desktop\title block.wmf"/>
          <p:cNvPicPr>
            <a:picLocks noChangeAspect="1" noChangeArrowheads="1"/>
          </p:cNvPicPr>
          <p:nvPr userDrawn="1"/>
        </p:nvPicPr>
        <p:blipFill>
          <a:blip r:embed="rId3" cstate="print"/>
          <a:srcRect/>
          <a:stretch>
            <a:fillRect/>
          </a:stretch>
        </p:blipFill>
        <p:spPr bwMode="auto">
          <a:xfrm>
            <a:off x="360000" y="575900"/>
            <a:ext cx="3238500" cy="3238500"/>
          </a:xfrm>
          <a:prstGeom prst="rect">
            <a:avLst/>
          </a:prstGeom>
          <a:noFill/>
          <a:effectLst/>
        </p:spPr>
      </p:pic>
      <p:sp>
        <p:nvSpPr>
          <p:cNvPr id="12" name="Rectangle 11"/>
          <p:cNvSpPr/>
          <p:nvPr userDrawn="1"/>
        </p:nvSpPr>
        <p:spPr bwMode="auto">
          <a:xfrm>
            <a:off x="0" y="6282000"/>
            <a:ext cx="9144000" cy="576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074" name="Rectangle 2"/>
          <p:cNvSpPr>
            <a:spLocks noGrp="1" noChangeArrowheads="1"/>
          </p:cNvSpPr>
          <p:nvPr>
            <p:ph type="ctrTitle"/>
          </p:nvPr>
        </p:nvSpPr>
        <p:spPr>
          <a:xfrm>
            <a:off x="575554" y="1664700"/>
            <a:ext cx="2808312" cy="1323200"/>
          </a:xfrm>
          <a:noFill/>
          <a:ln w="9525">
            <a:noFill/>
          </a:ln>
        </p:spPr>
        <p:txBody>
          <a:bodyPr lIns="0" tIns="0" rIns="0" bIns="36000" anchor="b"/>
          <a:lstStyle>
            <a:lvl1pPr algn="l">
              <a:defRPr sz="2100" b="1" spc="-40">
                <a:solidFill>
                  <a:schemeClr val="tx2">
                    <a:lumMod val="50000"/>
                  </a:schemeClr>
                </a:solidFill>
              </a:defRPr>
            </a:lvl1pPr>
          </a:lstStyle>
          <a:p>
            <a:r>
              <a:rPr lang="de-DE" noProof="0" smtClean="0"/>
              <a:t>Titelmasterformat durch Klicken bearbeiten</a:t>
            </a:r>
            <a:endParaRPr lang="en-GB" noProof="0" dirty="0"/>
          </a:p>
        </p:txBody>
      </p:sp>
      <p:sp>
        <p:nvSpPr>
          <p:cNvPr id="3075" name="Rectangle 3"/>
          <p:cNvSpPr>
            <a:spLocks noGrp="1" noChangeArrowheads="1"/>
          </p:cNvSpPr>
          <p:nvPr>
            <p:ph type="subTitle" idx="1"/>
          </p:nvPr>
        </p:nvSpPr>
        <p:spPr>
          <a:xfrm>
            <a:off x="575554" y="2987900"/>
            <a:ext cx="2808312" cy="648008"/>
          </a:xfrm>
        </p:spPr>
        <p:txBody>
          <a:bodyPr lIns="0" tIns="36000" rIns="0" bIns="0"/>
          <a:lstStyle>
            <a:lvl1pPr marL="0" indent="0" algn="l">
              <a:lnSpc>
                <a:spcPct val="80000"/>
              </a:lnSpc>
              <a:buFontTx/>
              <a:buNone/>
              <a:defRPr sz="1400" b="0" spc="-20">
                <a:solidFill>
                  <a:schemeClr val="tx2">
                    <a:lumMod val="50000"/>
                  </a:schemeClr>
                </a:solidFill>
              </a:defRPr>
            </a:lvl1pPr>
          </a:lstStyle>
          <a:p>
            <a:r>
              <a:rPr lang="de-DE" noProof="0" smtClean="0"/>
              <a:t>Formatvorlage des Untertitelmasters durch Klicken bearbeiten</a:t>
            </a:r>
            <a:endParaRPr lang="en-GB" noProof="0" dirty="0" smtClean="0"/>
          </a:p>
        </p:txBody>
      </p:sp>
      <p:sp>
        <p:nvSpPr>
          <p:cNvPr id="9" name="Rectangle 4"/>
          <p:cNvSpPr>
            <a:spLocks noGrp="1" noChangeArrowheads="1"/>
          </p:cNvSpPr>
          <p:nvPr>
            <p:ph type="dt" sz="half" idx="10"/>
          </p:nvPr>
        </p:nvSpPr>
        <p:spPr/>
        <p:txBody>
          <a:bodyPr/>
          <a:lstStyle>
            <a:lvl1pPr algn="r">
              <a:lnSpc>
                <a:spcPct val="100000"/>
              </a:lnSpc>
              <a:spcBef>
                <a:spcPct val="0"/>
              </a:spcBef>
              <a:defRPr sz="700" smtClean="0">
                <a:solidFill>
                  <a:schemeClr val="bg1"/>
                </a:solidFill>
              </a:defRPr>
            </a:lvl1pPr>
          </a:lstStyle>
          <a:p>
            <a:pPr>
              <a:defRPr/>
            </a:pPr>
            <a:r>
              <a:rPr lang="de-DE" smtClean="0"/>
              <a:t>Bremen, June 2015 </a:t>
            </a:r>
            <a:endParaRPr lang="en-GB" dirty="0"/>
          </a:p>
        </p:txBody>
      </p:sp>
      <p:sp>
        <p:nvSpPr>
          <p:cNvPr id="10" name="Rectangle 5"/>
          <p:cNvSpPr>
            <a:spLocks noGrp="1" noChangeArrowheads="1"/>
          </p:cNvSpPr>
          <p:nvPr>
            <p:ph type="ftr" sz="quarter" idx="11"/>
          </p:nvPr>
        </p:nvSpPr>
        <p:spPr>
          <a:xfrm>
            <a:off x="324000" y="0"/>
            <a:ext cx="7128320" cy="215900"/>
          </a:xfrm>
        </p:spPr>
        <p:txBody>
          <a:bodyPr lIns="90000"/>
          <a:lstStyle>
            <a:lvl1pPr algn="l">
              <a:lnSpc>
                <a:spcPct val="100000"/>
              </a:lnSpc>
              <a:spcBef>
                <a:spcPct val="0"/>
              </a:spcBef>
              <a:defRPr sz="700" noProof="1" smtClean="0">
                <a:solidFill>
                  <a:schemeClr val="bg1"/>
                </a:solidFill>
              </a:defRPr>
            </a:lvl1pPr>
          </a:lstStyle>
          <a:p>
            <a:pPr>
              <a:defRPr/>
            </a:pPr>
            <a:r>
              <a:rPr lang="en-US" noProof="1" smtClean="0"/>
              <a:t>FaBLE Project   FAA Materials Group</a:t>
            </a:r>
            <a:endParaRPr lang="en-GB" noProof="1"/>
          </a:p>
        </p:txBody>
      </p:sp>
      <p:pic>
        <p:nvPicPr>
          <p:cNvPr id="2050" name="Picture 2" descr="c:\Users\koshorst_c\Desktop\AIRBUS_WHT_s.png"/>
          <p:cNvPicPr>
            <a:picLocks noChangeAspect="1" noChangeArrowheads="1"/>
          </p:cNvPicPr>
          <p:nvPr userDrawn="1"/>
        </p:nvPicPr>
        <p:blipFill>
          <a:blip r:embed="rId4" cstate="print"/>
          <a:srcRect/>
          <a:stretch>
            <a:fillRect/>
          </a:stretch>
        </p:blipFill>
        <p:spPr bwMode="auto">
          <a:xfrm>
            <a:off x="7399785" y="6390000"/>
            <a:ext cx="1493390" cy="360000"/>
          </a:xfrm>
          <a:prstGeom prst="rect">
            <a:avLst/>
          </a:prstGeom>
          <a:noFill/>
        </p:spPr>
      </p:pic>
      <p:sp>
        <p:nvSpPr>
          <p:cNvPr id="18" name="Text Placeholder 17" descr="Function / Department / Event"/>
          <p:cNvSpPr>
            <a:spLocks noGrp="1"/>
          </p:cNvSpPr>
          <p:nvPr>
            <p:ph type="body" sz="quarter" idx="12" hasCustomPrompt="1"/>
          </p:nvPr>
        </p:nvSpPr>
        <p:spPr>
          <a:xfrm>
            <a:off x="575750" y="683900"/>
            <a:ext cx="2808288" cy="216570"/>
          </a:xfrm>
        </p:spPr>
        <p:txBody>
          <a:bodyPr lIns="0" tIns="0" rIns="0" bIns="36000"/>
          <a:lstStyle>
            <a:lvl1pPr algn="r">
              <a:buFontTx/>
              <a:buNone/>
              <a:defRPr sz="1400" b="1" spc="-20">
                <a:solidFill>
                  <a:schemeClr val="tx2">
                    <a:lumMod val="50000"/>
                  </a:schemeClr>
                </a:solidFill>
              </a:defRPr>
            </a:lvl1pPr>
          </a:lstStyle>
          <a:p>
            <a:pPr lvl="0"/>
            <a:r>
              <a:rPr lang="en-GB" noProof="1" smtClean="0"/>
              <a:t>Function</a:t>
            </a:r>
            <a:r>
              <a:rPr lang="en-GB" dirty="0" smtClean="0"/>
              <a:t> / Event</a:t>
            </a:r>
          </a:p>
        </p:txBody>
      </p:sp>
      <p:sp>
        <p:nvSpPr>
          <p:cNvPr id="20" name="Text Placeholder 19"/>
          <p:cNvSpPr>
            <a:spLocks noGrp="1"/>
          </p:cNvSpPr>
          <p:nvPr>
            <p:ph type="body" sz="quarter" idx="13" hasCustomPrompt="1"/>
          </p:nvPr>
        </p:nvSpPr>
        <p:spPr>
          <a:xfrm>
            <a:off x="575750" y="931119"/>
            <a:ext cx="2808288" cy="360000"/>
          </a:xfrm>
        </p:spPr>
        <p:txBody>
          <a:bodyPr lIns="0" tIns="36000" rIns="0"/>
          <a:lstStyle>
            <a:lvl1pPr algn="r">
              <a:lnSpc>
                <a:spcPts val="1000"/>
              </a:lnSpc>
              <a:buFontTx/>
              <a:buNone/>
              <a:defRPr sz="1200" spc="-10" baseline="0">
                <a:solidFill>
                  <a:schemeClr val="tx2">
                    <a:lumMod val="50000"/>
                  </a:schemeClr>
                </a:solidFill>
              </a:defRPr>
            </a:lvl1pPr>
            <a:lvl2pPr>
              <a:buFontTx/>
              <a:buNone/>
              <a:defRPr/>
            </a:lvl2pPr>
            <a:lvl3pPr>
              <a:buFontTx/>
              <a:buNone/>
              <a:defRPr/>
            </a:lvl3pPr>
            <a:lvl4pPr>
              <a:buFontTx/>
              <a:buNone/>
              <a:defRPr/>
            </a:lvl4pPr>
            <a:lvl5pPr>
              <a:buFontTx/>
              <a:buNone/>
              <a:defRPr/>
            </a:lvl5pPr>
          </a:lstStyle>
          <a:p>
            <a:pPr lvl="0"/>
            <a:r>
              <a:rPr lang="en-GB" noProof="0" dirty="0" smtClean="0"/>
              <a:t>Presented</a:t>
            </a:r>
            <a:r>
              <a:rPr lang="en-GB" dirty="0" smtClean="0"/>
              <a:t> by Name</a:t>
            </a:r>
          </a:p>
          <a:p>
            <a:pPr lvl="0"/>
            <a:r>
              <a:rPr lang="en-GB" dirty="0" smtClean="0"/>
              <a:t>Job title</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block righ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0" y="0"/>
            <a:ext cx="9144000" cy="216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051" name="Picture 3" descr="c:\Users\koshorst_c\Desktop\title block.wmf"/>
          <p:cNvPicPr>
            <a:picLocks noChangeAspect="1" noChangeArrowheads="1"/>
          </p:cNvPicPr>
          <p:nvPr userDrawn="1"/>
        </p:nvPicPr>
        <p:blipFill>
          <a:blip r:embed="rId3" cstate="print"/>
          <a:srcRect/>
          <a:stretch>
            <a:fillRect/>
          </a:stretch>
        </p:blipFill>
        <p:spPr bwMode="auto">
          <a:xfrm>
            <a:off x="5545500" y="576000"/>
            <a:ext cx="3238500" cy="3238500"/>
          </a:xfrm>
          <a:prstGeom prst="rect">
            <a:avLst/>
          </a:prstGeom>
          <a:noFill/>
          <a:effectLst/>
        </p:spPr>
      </p:pic>
      <p:sp>
        <p:nvSpPr>
          <p:cNvPr id="12" name="Rectangle 11"/>
          <p:cNvSpPr/>
          <p:nvPr userDrawn="1"/>
        </p:nvSpPr>
        <p:spPr bwMode="auto">
          <a:xfrm>
            <a:off x="0" y="6282000"/>
            <a:ext cx="9144000" cy="576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074" name="Rectangle 2"/>
          <p:cNvSpPr>
            <a:spLocks noGrp="1" noChangeArrowheads="1"/>
          </p:cNvSpPr>
          <p:nvPr>
            <p:ph type="ctrTitle"/>
          </p:nvPr>
        </p:nvSpPr>
        <p:spPr>
          <a:xfrm>
            <a:off x="5761054" y="1664800"/>
            <a:ext cx="2808312" cy="1323200"/>
          </a:xfrm>
          <a:noFill/>
          <a:ln w="9525">
            <a:noFill/>
          </a:ln>
        </p:spPr>
        <p:txBody>
          <a:bodyPr lIns="0" tIns="0" rIns="0" bIns="36000" anchor="b"/>
          <a:lstStyle>
            <a:lvl1pPr algn="l">
              <a:defRPr sz="2100" b="1" spc="-40">
                <a:solidFill>
                  <a:schemeClr val="tx2">
                    <a:lumMod val="50000"/>
                  </a:schemeClr>
                </a:solidFill>
              </a:defRPr>
            </a:lvl1pPr>
          </a:lstStyle>
          <a:p>
            <a:r>
              <a:rPr lang="de-DE" noProof="0" smtClean="0"/>
              <a:t>Titelmasterformat durch Klicken bearbeiten</a:t>
            </a:r>
            <a:endParaRPr lang="en-GB" noProof="0"/>
          </a:p>
        </p:txBody>
      </p:sp>
      <p:sp>
        <p:nvSpPr>
          <p:cNvPr id="3075" name="Rectangle 3"/>
          <p:cNvSpPr>
            <a:spLocks noGrp="1" noChangeArrowheads="1"/>
          </p:cNvSpPr>
          <p:nvPr>
            <p:ph type="subTitle" idx="1"/>
          </p:nvPr>
        </p:nvSpPr>
        <p:spPr>
          <a:xfrm>
            <a:off x="5761054" y="2988000"/>
            <a:ext cx="2808312" cy="648008"/>
          </a:xfrm>
        </p:spPr>
        <p:txBody>
          <a:bodyPr lIns="0" tIns="36000" rIns="0" bIns="0"/>
          <a:lstStyle>
            <a:lvl1pPr marL="0" indent="0" algn="l">
              <a:lnSpc>
                <a:spcPct val="80000"/>
              </a:lnSpc>
              <a:buFontTx/>
              <a:buNone/>
              <a:defRPr sz="1400" b="0" spc="-20">
                <a:solidFill>
                  <a:schemeClr val="tx2">
                    <a:lumMod val="50000"/>
                  </a:schemeClr>
                </a:solidFill>
              </a:defRPr>
            </a:lvl1pPr>
          </a:lstStyle>
          <a:p>
            <a:r>
              <a:rPr lang="de-DE" noProof="0" smtClean="0"/>
              <a:t>Formatvorlage des Untertitelmasters durch Klicken bearbeiten</a:t>
            </a:r>
            <a:endParaRPr lang="en-GB" noProof="0" dirty="0" smtClean="0"/>
          </a:p>
        </p:txBody>
      </p:sp>
      <p:sp>
        <p:nvSpPr>
          <p:cNvPr id="9" name="Rectangle 4"/>
          <p:cNvSpPr>
            <a:spLocks noGrp="1" noChangeArrowheads="1"/>
          </p:cNvSpPr>
          <p:nvPr>
            <p:ph type="dt" sz="half" idx="10"/>
          </p:nvPr>
        </p:nvSpPr>
        <p:spPr/>
        <p:txBody>
          <a:bodyPr/>
          <a:lstStyle>
            <a:lvl1pPr algn="r">
              <a:lnSpc>
                <a:spcPct val="100000"/>
              </a:lnSpc>
              <a:spcBef>
                <a:spcPct val="0"/>
              </a:spcBef>
              <a:defRPr sz="700" smtClean="0">
                <a:solidFill>
                  <a:schemeClr val="bg1"/>
                </a:solidFill>
              </a:defRPr>
            </a:lvl1pPr>
          </a:lstStyle>
          <a:p>
            <a:pPr>
              <a:defRPr/>
            </a:pPr>
            <a:r>
              <a:rPr lang="de-DE" smtClean="0"/>
              <a:t>Bremen, June 2015 </a:t>
            </a:r>
            <a:endParaRPr lang="en-GB" dirty="0"/>
          </a:p>
        </p:txBody>
      </p:sp>
      <p:sp>
        <p:nvSpPr>
          <p:cNvPr id="10" name="Rectangle 5"/>
          <p:cNvSpPr>
            <a:spLocks noGrp="1" noChangeArrowheads="1"/>
          </p:cNvSpPr>
          <p:nvPr>
            <p:ph type="ftr" sz="quarter" idx="11"/>
          </p:nvPr>
        </p:nvSpPr>
        <p:spPr>
          <a:xfrm>
            <a:off x="324000" y="0"/>
            <a:ext cx="7128320" cy="215900"/>
          </a:xfrm>
        </p:spPr>
        <p:txBody>
          <a:bodyPr lIns="90000"/>
          <a:lstStyle>
            <a:lvl1pPr algn="l">
              <a:lnSpc>
                <a:spcPct val="100000"/>
              </a:lnSpc>
              <a:spcBef>
                <a:spcPct val="0"/>
              </a:spcBef>
              <a:defRPr sz="700" noProof="1" smtClean="0">
                <a:solidFill>
                  <a:schemeClr val="bg1"/>
                </a:solidFill>
              </a:defRPr>
            </a:lvl1pPr>
          </a:lstStyle>
          <a:p>
            <a:pPr>
              <a:defRPr/>
            </a:pPr>
            <a:r>
              <a:rPr lang="en-US" smtClean="0"/>
              <a:t>FaBLE Project   FAA Materials Group</a:t>
            </a:r>
            <a:endParaRPr lang="en-GB" dirty="0"/>
          </a:p>
        </p:txBody>
      </p:sp>
      <p:pic>
        <p:nvPicPr>
          <p:cNvPr id="2050" name="Picture 2" descr="c:\Users\koshorst_c\Desktop\AIRBUS_WHT_s.png"/>
          <p:cNvPicPr>
            <a:picLocks noChangeAspect="1" noChangeArrowheads="1"/>
          </p:cNvPicPr>
          <p:nvPr userDrawn="1"/>
        </p:nvPicPr>
        <p:blipFill>
          <a:blip r:embed="rId4" cstate="print"/>
          <a:srcRect/>
          <a:stretch>
            <a:fillRect/>
          </a:stretch>
        </p:blipFill>
        <p:spPr bwMode="auto">
          <a:xfrm>
            <a:off x="7399785" y="6390000"/>
            <a:ext cx="1493390" cy="360000"/>
          </a:xfrm>
          <a:prstGeom prst="rect">
            <a:avLst/>
          </a:prstGeom>
          <a:noFill/>
        </p:spPr>
      </p:pic>
      <p:sp>
        <p:nvSpPr>
          <p:cNvPr id="18" name="Text Placeholder 17" descr="Function / Department / Event"/>
          <p:cNvSpPr>
            <a:spLocks noGrp="1"/>
          </p:cNvSpPr>
          <p:nvPr>
            <p:ph type="body" sz="quarter" idx="12" hasCustomPrompt="1"/>
          </p:nvPr>
        </p:nvSpPr>
        <p:spPr>
          <a:xfrm>
            <a:off x="5761250" y="684000"/>
            <a:ext cx="2808288" cy="216570"/>
          </a:xfrm>
        </p:spPr>
        <p:txBody>
          <a:bodyPr lIns="0" tIns="0" rIns="0" bIns="36000"/>
          <a:lstStyle>
            <a:lvl1pPr algn="r">
              <a:buFontTx/>
              <a:buNone/>
              <a:defRPr sz="1400" b="1" spc="-20">
                <a:solidFill>
                  <a:schemeClr val="tx2">
                    <a:lumMod val="50000"/>
                  </a:schemeClr>
                </a:solidFill>
              </a:defRPr>
            </a:lvl1pPr>
          </a:lstStyle>
          <a:p>
            <a:pPr lvl="0"/>
            <a:r>
              <a:rPr lang="en-GB" dirty="0" smtClean="0"/>
              <a:t>Function / Event</a:t>
            </a:r>
          </a:p>
        </p:txBody>
      </p:sp>
      <p:sp>
        <p:nvSpPr>
          <p:cNvPr id="20" name="Text Placeholder 19"/>
          <p:cNvSpPr>
            <a:spLocks noGrp="1"/>
          </p:cNvSpPr>
          <p:nvPr>
            <p:ph type="body" sz="quarter" idx="13" hasCustomPrompt="1"/>
          </p:nvPr>
        </p:nvSpPr>
        <p:spPr>
          <a:xfrm>
            <a:off x="5761250" y="931791"/>
            <a:ext cx="2808288" cy="359428"/>
          </a:xfrm>
        </p:spPr>
        <p:txBody>
          <a:bodyPr lIns="0" tIns="36000" rIns="0"/>
          <a:lstStyle>
            <a:lvl1pPr algn="r">
              <a:lnSpc>
                <a:spcPts val="1000"/>
              </a:lnSpc>
              <a:buFontTx/>
              <a:buNone/>
              <a:defRPr sz="1200" spc="-10" baseline="0">
                <a:solidFill>
                  <a:schemeClr val="tx2">
                    <a:lumMod val="50000"/>
                  </a:schemeClr>
                </a:solidFill>
              </a:defRPr>
            </a:lvl1pPr>
            <a:lvl2pPr>
              <a:buFontTx/>
              <a:buNone/>
              <a:defRPr/>
            </a:lvl2pPr>
            <a:lvl3pPr>
              <a:buFontTx/>
              <a:buNone/>
              <a:defRPr/>
            </a:lvl3pPr>
            <a:lvl4pPr>
              <a:buFontTx/>
              <a:buNone/>
              <a:defRPr/>
            </a:lvl4pPr>
            <a:lvl5pPr>
              <a:buFontTx/>
              <a:buNone/>
              <a:defRPr/>
            </a:lvl5pPr>
          </a:lstStyle>
          <a:p>
            <a:pPr lvl="0"/>
            <a:r>
              <a:rPr lang="en-GB" dirty="0" smtClean="0"/>
              <a:t>Presented by Name</a:t>
            </a:r>
          </a:p>
          <a:p>
            <a:pPr lvl="0"/>
            <a:r>
              <a:rPr lang="en-GB" dirty="0" smtClean="0"/>
              <a:t>Job title</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dirty="0"/>
          </a:p>
        </p:txBody>
      </p:sp>
      <p:sp>
        <p:nvSpPr>
          <p:cNvPr id="3" name="Content Placeholder 2"/>
          <p:cNvSpPr>
            <a:spLocks noGrp="1"/>
          </p:cNvSpPr>
          <p:nvPr>
            <p:ph idx="1"/>
          </p:nvPr>
        </p:nvSpPr>
        <p:spPr/>
        <p:txBody>
          <a:bodyPr/>
          <a:lstStyle>
            <a:lvl1pPr marL="180000">
              <a:defRPr/>
            </a:lvl1pPr>
            <a:lvl5pPr>
              <a:defRPr/>
            </a:lvl5pPr>
            <a:lvl6pPr>
              <a:defRPr/>
            </a:lvl6pPr>
            <a:lvl7pPr>
              <a:defRPr/>
            </a:lvl7pPr>
          </a:lstStyle>
          <a:p>
            <a:pPr lvl="0"/>
            <a:r>
              <a:rPr lang="de-DE" noProof="0" dirty="0" smtClean="0"/>
              <a:t>Textmasterformat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GB" noProof="0" dirty="0"/>
          </a:p>
        </p:txBody>
      </p:sp>
      <p:sp>
        <p:nvSpPr>
          <p:cNvPr id="4" name="Date Placeholder 3"/>
          <p:cNvSpPr>
            <a:spLocks noGrp="1"/>
          </p:cNvSpPr>
          <p:nvPr>
            <p:ph type="dt" sz="half" idx="10"/>
          </p:nvPr>
        </p:nvSpPr>
        <p:spPr/>
        <p:txBody>
          <a:bodyPr/>
          <a:lstStyle>
            <a:lvl1pPr>
              <a:defRPr/>
            </a:lvl1pPr>
          </a:lstStyle>
          <a:p>
            <a:pPr>
              <a:defRPr/>
            </a:pPr>
            <a:r>
              <a:rPr lang="de-DE" smtClean="0"/>
              <a:t>Bremen, June 2015 </a:t>
            </a:r>
            <a:endParaRPr lang="en-GB" dirty="0"/>
          </a:p>
        </p:txBody>
      </p:sp>
      <p:sp>
        <p:nvSpPr>
          <p:cNvPr id="5" name="Footer Placeholder 4"/>
          <p:cNvSpPr>
            <a:spLocks noGrp="1"/>
          </p:cNvSpPr>
          <p:nvPr>
            <p:ph type="ftr" sz="quarter" idx="11"/>
          </p:nvPr>
        </p:nvSpPr>
        <p:spPr>
          <a:xfrm>
            <a:off x="252413" y="0"/>
            <a:ext cx="7271915" cy="215900"/>
          </a:xfrm>
        </p:spPr>
        <p:txBody>
          <a:bodyPr/>
          <a:lstStyle>
            <a:lvl1pPr>
              <a:defRPr/>
            </a:lvl1pPr>
          </a:lstStyle>
          <a:p>
            <a:pPr>
              <a:defRPr/>
            </a:pPr>
            <a:r>
              <a:rPr lang="en-US" smtClean="0"/>
              <a:t>FaBLE Project   FAA Materials Group</a:t>
            </a:r>
            <a:endParaRPr lang="en-GB" dirty="0"/>
          </a:p>
        </p:txBody>
      </p:sp>
      <p:sp>
        <p:nvSpPr>
          <p:cNvPr id="6" name="Slide Number Placeholder 5"/>
          <p:cNvSpPr>
            <a:spLocks noGrp="1"/>
          </p:cNvSpPr>
          <p:nvPr>
            <p:ph type="sldNum" sz="quarter" idx="12"/>
          </p:nvPr>
        </p:nvSpPr>
        <p:spPr/>
        <p:txBody>
          <a:bodyPr/>
          <a:lstStyle>
            <a:lvl1pPr>
              <a:defRPr/>
            </a:lvl1pPr>
          </a:lstStyle>
          <a:p>
            <a:pPr>
              <a:defRPr/>
            </a:pPr>
            <a:r>
              <a:rPr lang="en-GB" noProof="1" smtClean="0"/>
              <a:t>Page </a:t>
            </a:r>
            <a:fld id="{F7CE7AB7-A104-46A5-B6CD-26082A13EDB6}" type="slidenum">
              <a:rPr lang="en-GB" noProof="1" smtClean="0"/>
              <a:pPr>
                <a:defRPr/>
              </a:pPr>
              <a:t>‹#›</a:t>
            </a:fld>
            <a:endParaRPr lang="en-GB" noProof="1"/>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dirty="0"/>
          </a:p>
        </p:txBody>
      </p:sp>
      <p:sp>
        <p:nvSpPr>
          <p:cNvPr id="3" name="Date Placeholder 2"/>
          <p:cNvSpPr>
            <a:spLocks noGrp="1"/>
          </p:cNvSpPr>
          <p:nvPr>
            <p:ph type="dt" sz="half" idx="10"/>
          </p:nvPr>
        </p:nvSpPr>
        <p:spPr/>
        <p:txBody>
          <a:bodyPr/>
          <a:lstStyle>
            <a:lvl1pPr>
              <a:defRPr noProof="0"/>
            </a:lvl1pPr>
          </a:lstStyle>
          <a:p>
            <a:pPr>
              <a:defRPr/>
            </a:pPr>
            <a:r>
              <a:rPr lang="de-DE" noProof="0" smtClean="0"/>
              <a:t>Bremen, June 2015 </a:t>
            </a:r>
            <a:endParaRPr lang="en-GB" noProof="0"/>
          </a:p>
        </p:txBody>
      </p:sp>
      <p:sp>
        <p:nvSpPr>
          <p:cNvPr id="4" name="Footer Placeholder 3"/>
          <p:cNvSpPr>
            <a:spLocks noGrp="1"/>
          </p:cNvSpPr>
          <p:nvPr>
            <p:ph type="ftr" sz="quarter" idx="11"/>
          </p:nvPr>
        </p:nvSpPr>
        <p:spPr/>
        <p:txBody>
          <a:bodyPr/>
          <a:lstStyle>
            <a:lvl1pPr>
              <a:defRPr/>
            </a:lvl1pPr>
          </a:lstStyle>
          <a:p>
            <a:pPr>
              <a:defRPr/>
            </a:pPr>
            <a:r>
              <a:rPr lang="en-US" noProof="1" smtClean="0"/>
              <a:t>FaBLE Project   FAA Materials Group</a:t>
            </a:r>
            <a:endParaRPr lang="en-GB" noProof="1"/>
          </a:p>
        </p:txBody>
      </p:sp>
      <p:sp>
        <p:nvSpPr>
          <p:cNvPr id="5" name="Slide Number Placeholder 4"/>
          <p:cNvSpPr>
            <a:spLocks noGrp="1"/>
          </p:cNvSpPr>
          <p:nvPr>
            <p:ph type="sldNum" sz="quarter" idx="12"/>
          </p:nvPr>
        </p:nvSpPr>
        <p:spPr/>
        <p:txBody>
          <a:bodyPr/>
          <a:lstStyle>
            <a:lvl1pPr>
              <a:defRPr/>
            </a:lvl1pPr>
          </a:lstStyle>
          <a:p>
            <a:pPr>
              <a:defRPr/>
            </a:pPr>
            <a:r>
              <a:rPr lang="en-GB" noProof="1" smtClean="0"/>
              <a:t>Page </a:t>
            </a:r>
            <a:fld id="{88964653-3594-43D6-B07B-9D599E8B2A12}" type="slidenum">
              <a:rPr lang="en-GB" noProof="1" smtClean="0"/>
              <a:pPr>
                <a:defRPr/>
              </a:pPr>
              <a:t>‹#›</a:t>
            </a:fld>
            <a:endParaRPr lang="en-GB" noProof="1"/>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19"/>
          <p:cNvSpPr/>
          <p:nvPr/>
        </p:nvSpPr>
        <p:spPr bwMode="auto">
          <a:xfrm>
            <a:off x="0" y="216000"/>
            <a:ext cx="9143999" cy="791503"/>
          </a:xfrm>
          <a:custGeom>
            <a:avLst/>
            <a:gdLst>
              <a:gd name="connsiteX0" fmla="*/ 0 w 8949128"/>
              <a:gd name="connsiteY0" fmla="*/ 0 h 794479"/>
              <a:gd name="connsiteX1" fmla="*/ 8949128 w 8949128"/>
              <a:gd name="connsiteY1" fmla="*/ 0 h 794479"/>
              <a:gd name="connsiteX2" fmla="*/ 8949128 w 8949128"/>
              <a:gd name="connsiteY2" fmla="*/ 794479 h 794479"/>
              <a:gd name="connsiteX3" fmla="*/ 5913620 w 8949128"/>
              <a:gd name="connsiteY3" fmla="*/ 794479 h 794479"/>
              <a:gd name="connsiteX4" fmla="*/ 5913620 w 8949128"/>
              <a:gd name="connsiteY4" fmla="*/ 689548 h 794479"/>
              <a:gd name="connsiteX5" fmla="*/ 0 w 8949128"/>
              <a:gd name="connsiteY5" fmla="*/ 689548 h 794479"/>
              <a:gd name="connsiteX6" fmla="*/ 0 w 8949128"/>
              <a:gd name="connsiteY6" fmla="*/ 0 h 7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9128" h="794479">
                <a:moveTo>
                  <a:pt x="0" y="0"/>
                </a:moveTo>
                <a:lnTo>
                  <a:pt x="8949128" y="0"/>
                </a:lnTo>
                <a:lnTo>
                  <a:pt x="8949128" y="794479"/>
                </a:lnTo>
                <a:lnTo>
                  <a:pt x="5913620" y="794479"/>
                </a:lnTo>
                <a:lnTo>
                  <a:pt x="5913620" y="689548"/>
                </a:lnTo>
                <a:lnTo>
                  <a:pt x="0" y="689548"/>
                </a:lnTo>
                <a:lnTo>
                  <a:pt x="0" y="0"/>
                </a:lnTo>
                <a:close/>
              </a:path>
            </a:pathLst>
          </a:cu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7" name="Rectangle 16"/>
          <p:cNvSpPr/>
          <p:nvPr/>
        </p:nvSpPr>
        <p:spPr bwMode="auto">
          <a:xfrm>
            <a:off x="0" y="6282000"/>
            <a:ext cx="9144000" cy="576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4" name="Rectangle 13"/>
          <p:cNvSpPr/>
          <p:nvPr userDrawn="1"/>
        </p:nvSpPr>
        <p:spPr bwMode="auto">
          <a:xfrm>
            <a:off x="0" y="0"/>
            <a:ext cx="9144000" cy="216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028" name="Rectangle 4"/>
          <p:cNvSpPr>
            <a:spLocks noGrp="1" noChangeArrowheads="1"/>
          </p:cNvSpPr>
          <p:nvPr>
            <p:ph type="dt" sz="half" idx="2"/>
          </p:nvPr>
        </p:nvSpPr>
        <p:spPr bwMode="auto">
          <a:xfrm>
            <a:off x="7656512" y="0"/>
            <a:ext cx="1225550" cy="2159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lnSpc>
                <a:spcPct val="100000"/>
              </a:lnSpc>
              <a:spcBef>
                <a:spcPct val="0"/>
              </a:spcBef>
              <a:defRPr sz="700" b="1" noProof="1" smtClean="0">
                <a:solidFill>
                  <a:schemeClr val="bg1"/>
                </a:solidFill>
              </a:defRPr>
            </a:lvl1pPr>
          </a:lstStyle>
          <a:p>
            <a:pPr>
              <a:defRPr/>
            </a:pPr>
            <a:r>
              <a:rPr lang="de-DE" noProof="1" smtClean="0"/>
              <a:t>Bremen, June 2015 </a:t>
            </a:r>
            <a:endParaRPr lang="en-GB" noProof="1"/>
          </a:p>
        </p:txBody>
      </p:sp>
      <p:sp>
        <p:nvSpPr>
          <p:cNvPr id="2" name="Rectangle 5"/>
          <p:cNvSpPr>
            <a:spLocks noGrp="1" noChangeArrowheads="1"/>
          </p:cNvSpPr>
          <p:nvPr>
            <p:ph type="ftr" sz="quarter" idx="3"/>
          </p:nvPr>
        </p:nvSpPr>
        <p:spPr bwMode="auto">
          <a:xfrm>
            <a:off x="252413" y="0"/>
            <a:ext cx="7199907" cy="2159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lnSpc>
                <a:spcPct val="100000"/>
              </a:lnSpc>
              <a:spcBef>
                <a:spcPct val="0"/>
              </a:spcBef>
              <a:defRPr sz="700" b="0" noProof="1" smtClean="0">
                <a:solidFill>
                  <a:schemeClr val="bg1"/>
                </a:solidFill>
                <a:latin typeface="+mn-lt"/>
              </a:defRPr>
            </a:lvl1pPr>
          </a:lstStyle>
          <a:p>
            <a:pPr>
              <a:defRPr/>
            </a:pPr>
            <a:r>
              <a:rPr lang="en-US" noProof="1" smtClean="0"/>
              <a:t>FaBLE Project   FAA Materials Group</a:t>
            </a:r>
            <a:endParaRPr lang="en-GB" noProof="1"/>
          </a:p>
        </p:txBody>
      </p:sp>
      <p:sp>
        <p:nvSpPr>
          <p:cNvPr id="1030" name="Rectangle 6"/>
          <p:cNvSpPr>
            <a:spLocks noGrp="1" noChangeArrowheads="1"/>
          </p:cNvSpPr>
          <p:nvPr>
            <p:ph type="sldNum" sz="quarter" idx="4"/>
          </p:nvPr>
        </p:nvSpPr>
        <p:spPr bwMode="auto">
          <a:xfrm>
            <a:off x="261938" y="6381750"/>
            <a:ext cx="1081087" cy="2159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l">
              <a:lnSpc>
                <a:spcPct val="100000"/>
              </a:lnSpc>
              <a:spcBef>
                <a:spcPct val="0"/>
              </a:spcBef>
              <a:defRPr sz="800" b="1" noProof="1">
                <a:solidFill>
                  <a:schemeClr val="bg1"/>
                </a:solidFill>
                <a:latin typeface="Arial" pitchFamily="34" charset="0"/>
                <a:cs typeface="Arial" pitchFamily="34" charset="0"/>
              </a:defRPr>
            </a:lvl1pPr>
          </a:lstStyle>
          <a:p>
            <a:pPr>
              <a:defRPr/>
            </a:pPr>
            <a:r>
              <a:rPr lang="en-GB" smtClean="0"/>
              <a:t>Page </a:t>
            </a:r>
            <a:fld id="{18D8B383-48A2-4F68-A457-302CFCBCB6D2}" type="slidenum">
              <a:rPr lang="en-GB" smtClean="0"/>
              <a:pPr>
                <a:defRPr/>
              </a:pPr>
              <a:t>‹#›</a:t>
            </a:fld>
            <a:endParaRPr lang="en-GB"/>
          </a:p>
        </p:txBody>
      </p:sp>
      <p:sp>
        <p:nvSpPr>
          <p:cNvPr id="1037" name="Rectangle 11"/>
          <p:cNvSpPr>
            <a:spLocks noGrp="1" noChangeArrowheads="1"/>
          </p:cNvSpPr>
          <p:nvPr>
            <p:ph type="body" idx="1"/>
          </p:nvPr>
        </p:nvSpPr>
        <p:spPr bwMode="auto">
          <a:xfrm>
            <a:off x="252414" y="1115999"/>
            <a:ext cx="8640000" cy="5112000"/>
          </a:xfrm>
          <a:prstGeom prst="rect">
            <a:avLst/>
          </a:prstGeom>
          <a:noFill/>
          <a:ln w="9525">
            <a:noFill/>
            <a:miter lim="800000"/>
            <a:headEnd/>
            <a:tailEnd/>
          </a:ln>
        </p:spPr>
        <p:txBody>
          <a:bodyPr vert="horz" wrap="square" lIns="0" tIns="90000" rIns="91440" bIns="90000" numCol="1" anchor="t" anchorCtr="0" compatLnSpc="1">
            <a:prstTxWarp prst="textNoShape">
              <a:avLst/>
            </a:prstTxWarp>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smtClean="0"/>
          </a:p>
        </p:txBody>
      </p:sp>
      <p:sp>
        <p:nvSpPr>
          <p:cNvPr id="1038" name="Rectangle 7"/>
          <p:cNvSpPr>
            <a:spLocks noGrp="1" noChangeArrowheads="1"/>
          </p:cNvSpPr>
          <p:nvPr>
            <p:ph type="title"/>
          </p:nvPr>
        </p:nvSpPr>
        <p:spPr bwMode="auto">
          <a:xfrm>
            <a:off x="252414" y="287338"/>
            <a:ext cx="8640000" cy="612000"/>
          </a:xfrm>
          <a:prstGeom prst="rect">
            <a:avLst/>
          </a:prstGeom>
          <a:noFill/>
          <a:ln w="6350">
            <a:noFill/>
            <a:miter lim="800000"/>
            <a:headEnd/>
            <a:tailEnd/>
          </a:ln>
        </p:spPr>
        <p:txBody>
          <a:bodyPr vert="horz" wrap="square" lIns="0" tIns="0" rIns="0" bIns="0" numCol="1" anchor="ctr" anchorCtr="0" compatLnSpc="1">
            <a:prstTxWarp prst="textNoShape">
              <a:avLst/>
            </a:prstTxWarp>
          </a:bodyPr>
          <a:lstStyle/>
          <a:p>
            <a:pPr lvl="0"/>
            <a:r>
              <a:rPr lang="de-DE" noProof="0" smtClean="0"/>
              <a:t>Titelmasterformat durch Klicken bearbeiten</a:t>
            </a:r>
            <a:endParaRPr lang="en-GB" noProof="0" smtClean="0"/>
          </a:p>
        </p:txBody>
      </p:sp>
      <p:sp>
        <p:nvSpPr>
          <p:cNvPr id="1057" name="Text Box 33"/>
          <p:cNvSpPr txBox="1">
            <a:spLocks noChangeArrowheads="1"/>
          </p:cNvSpPr>
          <p:nvPr/>
        </p:nvSpPr>
        <p:spPr bwMode="auto">
          <a:xfrm>
            <a:off x="261938" y="6691313"/>
            <a:ext cx="3049588" cy="122237"/>
          </a:xfrm>
          <a:prstGeom prst="rect">
            <a:avLst/>
          </a:prstGeom>
          <a:noFill/>
          <a:ln w="9525">
            <a:noFill/>
            <a:miter lim="800000"/>
            <a:headEnd/>
            <a:tailEnd/>
          </a:ln>
          <a:effectLst/>
        </p:spPr>
        <p:txBody>
          <a:bodyPr lIns="0" tIns="0" anchor="ctr">
            <a:spAutoFit/>
          </a:bodyPr>
          <a:lstStyle/>
          <a:p>
            <a:pPr>
              <a:defRPr/>
            </a:pPr>
            <a:r>
              <a:rPr lang="en-GB" sz="500" noProof="1" smtClean="0">
                <a:solidFill>
                  <a:schemeClr val="tx2">
                    <a:lumMod val="40000"/>
                    <a:lumOff val="60000"/>
                  </a:schemeClr>
                </a:solidFill>
              </a:rPr>
              <a:t>© AIRBUS Operations</a:t>
            </a:r>
            <a:r>
              <a:rPr lang="en-GB" sz="500" baseline="0" noProof="1" smtClean="0">
                <a:solidFill>
                  <a:schemeClr val="tx2">
                    <a:lumMod val="40000"/>
                    <a:lumOff val="60000"/>
                  </a:schemeClr>
                </a:solidFill>
              </a:rPr>
              <a:t> GmbH.</a:t>
            </a:r>
            <a:r>
              <a:rPr lang="en-GB" sz="500" noProof="1" smtClean="0">
                <a:solidFill>
                  <a:schemeClr val="tx2">
                    <a:lumMod val="40000"/>
                    <a:lumOff val="60000"/>
                  </a:schemeClr>
                </a:solidFill>
              </a:rPr>
              <a:t> All rights reserved. Confidential and proprietary document.</a:t>
            </a:r>
            <a:endParaRPr lang="en-GB" sz="1800" noProof="1">
              <a:solidFill>
                <a:schemeClr val="tx2">
                  <a:lumMod val="40000"/>
                  <a:lumOff val="60000"/>
                </a:schemeClr>
              </a:solidFill>
            </a:endParaRPr>
          </a:p>
        </p:txBody>
      </p:sp>
      <p:pic>
        <p:nvPicPr>
          <p:cNvPr id="15" name="Picture 2" descr="c:\Users\koshorst_c\Desktop\AIRBUS_WHT_s.png"/>
          <p:cNvPicPr>
            <a:picLocks noChangeAspect="1" noChangeArrowheads="1"/>
          </p:cNvPicPr>
          <p:nvPr/>
        </p:nvPicPr>
        <p:blipFill>
          <a:blip r:embed="rId6" cstate="print"/>
          <a:srcRect/>
          <a:stretch>
            <a:fillRect/>
          </a:stretch>
        </p:blipFill>
        <p:spPr bwMode="auto">
          <a:xfrm>
            <a:off x="7399785" y="6390000"/>
            <a:ext cx="1493390" cy="360000"/>
          </a:xfrm>
          <a:prstGeom prst="rect">
            <a:avLst/>
          </a:prstGeom>
          <a:noFill/>
        </p:spPr>
      </p:pic>
    </p:spTree>
  </p:cSld>
  <p:clrMap bg1="lt1" tx1="dk1" bg2="lt2" tx2="dk2" accent1="accent1" accent2="accent2" accent3="accent3" accent4="accent4" accent5="accent5" accent6="accent6" hlink="hlink" folHlink="folHlink"/>
  <p:sldLayoutIdLst>
    <p:sldLayoutId id="2147483715" r:id="rId1"/>
    <p:sldLayoutId id="2147483721" r:id="rId2"/>
    <p:sldLayoutId id="2147483716" r:id="rId3"/>
    <p:sldLayoutId id="2147483720" r:id="rId4"/>
  </p:sldLayoutIdLst>
  <p:timing>
    <p:tnLst>
      <p:par>
        <p:cTn id="1" dur="indefinite" restart="never" nodeType="tmRoot"/>
      </p:par>
    </p:tnLst>
  </p:timing>
  <p:hf sldNum="0" hdr="0"/>
  <p:txStyles>
    <p:titleStyle>
      <a:lvl1pPr algn="l" rtl="0" eaLnBrk="1" fontAlgn="base" hangingPunct="1">
        <a:lnSpc>
          <a:spcPct val="80000"/>
        </a:lnSpc>
        <a:spcBef>
          <a:spcPct val="0"/>
        </a:spcBef>
        <a:spcAft>
          <a:spcPct val="0"/>
        </a:spcAft>
        <a:defRPr sz="2400" b="0" spc="-50">
          <a:solidFill>
            <a:schemeClr val="tx2">
              <a:lumMod val="75000"/>
            </a:schemeClr>
          </a:solidFill>
          <a:latin typeface="+mj-lt"/>
          <a:ea typeface="+mj-ea"/>
          <a:cs typeface="+mj-cs"/>
        </a:defRPr>
      </a:lvl1pPr>
      <a:lvl2pPr algn="l" rtl="0" eaLnBrk="1" fontAlgn="base" hangingPunct="1">
        <a:lnSpc>
          <a:spcPct val="80000"/>
        </a:lnSpc>
        <a:spcBef>
          <a:spcPct val="0"/>
        </a:spcBef>
        <a:spcAft>
          <a:spcPct val="0"/>
        </a:spcAft>
        <a:defRPr sz="2800">
          <a:solidFill>
            <a:srgbClr val="565C6A"/>
          </a:solidFill>
          <a:latin typeface="Arial" charset="0"/>
        </a:defRPr>
      </a:lvl2pPr>
      <a:lvl3pPr algn="l" rtl="0" eaLnBrk="1" fontAlgn="base" hangingPunct="1">
        <a:lnSpc>
          <a:spcPct val="80000"/>
        </a:lnSpc>
        <a:spcBef>
          <a:spcPct val="0"/>
        </a:spcBef>
        <a:spcAft>
          <a:spcPct val="0"/>
        </a:spcAft>
        <a:defRPr sz="2800">
          <a:solidFill>
            <a:srgbClr val="565C6A"/>
          </a:solidFill>
          <a:latin typeface="Arial" charset="0"/>
        </a:defRPr>
      </a:lvl3pPr>
      <a:lvl4pPr algn="l" rtl="0" eaLnBrk="1" fontAlgn="base" hangingPunct="1">
        <a:lnSpc>
          <a:spcPct val="80000"/>
        </a:lnSpc>
        <a:spcBef>
          <a:spcPct val="0"/>
        </a:spcBef>
        <a:spcAft>
          <a:spcPct val="0"/>
        </a:spcAft>
        <a:defRPr sz="2800">
          <a:solidFill>
            <a:srgbClr val="565C6A"/>
          </a:solidFill>
          <a:latin typeface="Arial" charset="0"/>
        </a:defRPr>
      </a:lvl4pPr>
      <a:lvl5pPr algn="l" rtl="0" eaLnBrk="1" fontAlgn="base" hangingPunct="1">
        <a:lnSpc>
          <a:spcPct val="80000"/>
        </a:lnSpc>
        <a:spcBef>
          <a:spcPct val="0"/>
        </a:spcBef>
        <a:spcAft>
          <a:spcPct val="0"/>
        </a:spcAft>
        <a:defRPr sz="2800">
          <a:solidFill>
            <a:srgbClr val="565C6A"/>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p:titleStyle>
    <p:bodyStyle>
      <a:lvl1pPr marL="180000" indent="-180000" algn="l" rtl="0" eaLnBrk="1" fontAlgn="base" hangingPunct="1">
        <a:spcBef>
          <a:spcPts val="600"/>
        </a:spcBef>
        <a:spcAft>
          <a:spcPct val="0"/>
        </a:spcAft>
        <a:buSzPct val="120000"/>
        <a:buFont typeface="Arial" pitchFamily="34" charset="0"/>
        <a:buChar char="•"/>
        <a:defRPr sz="2000" spc="-20">
          <a:solidFill>
            <a:schemeClr val="tx2">
              <a:lumMod val="50000"/>
            </a:schemeClr>
          </a:solidFill>
          <a:latin typeface="+mn-lt"/>
          <a:ea typeface="+mn-ea"/>
          <a:cs typeface="+mn-cs"/>
        </a:defRPr>
      </a:lvl1pPr>
      <a:lvl2pPr marL="468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2pPr>
      <a:lvl3pPr marL="756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3pPr>
      <a:lvl4pPr marL="1044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4pPr>
      <a:lvl5pPr marL="1332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5pPr>
      <a:lvl6pPr marL="1620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6pPr>
      <a:lvl7pPr marL="1908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AIRBUS Project</a:t>
            </a:r>
            <a:br>
              <a:rPr lang="en-GB" dirty="0" smtClean="0"/>
            </a:br>
            <a:r>
              <a:rPr lang="en-GB" dirty="0" smtClean="0"/>
              <a:t>FaBLE</a:t>
            </a:r>
            <a:br>
              <a:rPr lang="en-GB" dirty="0" smtClean="0"/>
            </a:br>
            <a:endParaRPr lang="en-GB" dirty="0"/>
          </a:p>
        </p:txBody>
      </p:sp>
      <p:sp>
        <p:nvSpPr>
          <p:cNvPr id="3" name="Subtitle 2"/>
          <p:cNvSpPr>
            <a:spLocks noGrp="1"/>
          </p:cNvSpPr>
          <p:nvPr>
            <p:ph type="subTitle" idx="1"/>
          </p:nvPr>
        </p:nvSpPr>
        <p:spPr>
          <a:xfrm>
            <a:off x="5750593" y="2988000"/>
            <a:ext cx="2808312" cy="648008"/>
          </a:xfrm>
        </p:spPr>
        <p:txBody>
          <a:bodyPr/>
          <a:lstStyle/>
          <a:p>
            <a:r>
              <a:rPr lang="en-US" dirty="0" smtClean="0"/>
              <a:t>Development </a:t>
            </a:r>
            <a:r>
              <a:rPr lang="en-US" dirty="0"/>
              <a:t>and validation of a foam block equivalent</a:t>
            </a:r>
            <a:endParaRPr lang="en-GB" dirty="0"/>
          </a:p>
        </p:txBody>
      </p:sp>
      <p:sp>
        <p:nvSpPr>
          <p:cNvPr id="4" name="Date Placeholder 3"/>
          <p:cNvSpPr>
            <a:spLocks noGrp="1"/>
          </p:cNvSpPr>
          <p:nvPr>
            <p:ph type="dt" sz="half" idx="10"/>
          </p:nvPr>
        </p:nvSpPr>
        <p:spPr/>
        <p:txBody>
          <a:bodyPr/>
          <a:lstStyle/>
          <a:p>
            <a:pPr>
              <a:defRPr/>
            </a:pPr>
            <a:r>
              <a:rPr lang="de-DE" dirty="0" smtClean="0"/>
              <a:t>Bremen, June 2015 </a:t>
            </a:r>
            <a:endParaRPr lang="en-GB" dirty="0"/>
          </a:p>
        </p:txBody>
      </p:sp>
      <p:sp>
        <p:nvSpPr>
          <p:cNvPr id="5" name="Footer Placeholder 4"/>
          <p:cNvSpPr>
            <a:spLocks noGrp="1"/>
          </p:cNvSpPr>
          <p:nvPr>
            <p:ph type="ftr" sz="quarter" idx="11"/>
          </p:nvPr>
        </p:nvSpPr>
        <p:spPr/>
        <p:txBody>
          <a:bodyPr/>
          <a:lstStyle/>
          <a:p>
            <a:pPr>
              <a:defRPr/>
            </a:pPr>
            <a:r>
              <a:rPr lang="en-GB" dirty="0"/>
              <a:t>FaBLE Project   </a:t>
            </a:r>
            <a:r>
              <a:rPr lang="en-GB" dirty="0" smtClean="0"/>
              <a:t>FAA-International Aircraft Material Fire Test  Working Group </a:t>
            </a:r>
            <a:endParaRPr lang="en-GB" dirty="0"/>
          </a:p>
        </p:txBody>
      </p:sp>
      <p:sp>
        <p:nvSpPr>
          <p:cNvPr id="6" name="Text Placeholder 5"/>
          <p:cNvSpPr>
            <a:spLocks noGrp="1"/>
          </p:cNvSpPr>
          <p:nvPr>
            <p:ph type="body" sz="quarter" idx="12"/>
          </p:nvPr>
        </p:nvSpPr>
        <p:spPr>
          <a:xfrm>
            <a:off x="5474159" y="684000"/>
            <a:ext cx="3120812" cy="216570"/>
          </a:xfrm>
        </p:spPr>
        <p:txBody>
          <a:bodyPr/>
          <a:lstStyle/>
          <a:p>
            <a:r>
              <a:rPr lang="en-GB" noProof="1" smtClean="0"/>
              <a:t>FAA-IAMFTWG June 2015 Bremen</a:t>
            </a:r>
            <a:endParaRPr lang="en-GB" noProof="1"/>
          </a:p>
        </p:txBody>
      </p:sp>
      <p:sp>
        <p:nvSpPr>
          <p:cNvPr id="7" name="Text Placeholder 6"/>
          <p:cNvSpPr>
            <a:spLocks noGrp="1"/>
          </p:cNvSpPr>
          <p:nvPr>
            <p:ph type="body" sz="quarter" idx="13"/>
          </p:nvPr>
        </p:nvSpPr>
        <p:spPr>
          <a:xfrm>
            <a:off x="5750617" y="931791"/>
            <a:ext cx="2808288" cy="359428"/>
          </a:xfrm>
        </p:spPr>
        <p:txBody>
          <a:bodyPr/>
          <a:lstStyle/>
          <a:p>
            <a:r>
              <a:rPr lang="en-GB" dirty="0" smtClean="0"/>
              <a:t>Thomas Vielhaben</a:t>
            </a:r>
          </a:p>
          <a:p>
            <a:r>
              <a:rPr lang="en-GB" dirty="0" smtClean="0"/>
              <a:t>ESCMB2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Implementation: Human </a:t>
            </a:r>
            <a:r>
              <a:rPr lang="en-US" dirty="0"/>
              <a:t>i</a:t>
            </a:r>
            <a:r>
              <a:rPr lang="en-US" dirty="0" smtClean="0"/>
              <a:t>nterface</a:t>
            </a:r>
            <a:endParaRPr lang="en-US" dirty="0"/>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pic>
        <p:nvPicPr>
          <p:cNvPr id="6" name="Inhaltsplatzhalt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104" y="1909517"/>
            <a:ext cx="7373380" cy="3524742"/>
          </a:xfrm>
        </p:spPr>
      </p:pic>
      <p:sp>
        <p:nvSpPr>
          <p:cNvPr id="7"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3070698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a:t>
            </a:r>
            <a:r>
              <a:rPr lang="en-US" dirty="0"/>
              <a:t>C</a:t>
            </a:r>
            <a:r>
              <a:rPr lang="en-US" dirty="0" smtClean="0"/>
              <a:t>omparison </a:t>
            </a:r>
            <a:r>
              <a:rPr lang="en-US" dirty="0"/>
              <a:t>of </a:t>
            </a:r>
            <a:r>
              <a:rPr lang="en-US" dirty="0" err="1" smtClean="0"/>
              <a:t>heatflux</a:t>
            </a:r>
            <a:endParaRPr lang="de-DE" dirty="0"/>
          </a:p>
        </p:txBody>
      </p:sp>
      <p:sp>
        <p:nvSpPr>
          <p:cNvPr id="4" name="Date Placeholder 3"/>
          <p:cNvSpPr>
            <a:spLocks noGrp="1"/>
          </p:cNvSpPr>
          <p:nvPr>
            <p:ph type="dt" sz="half" idx="10"/>
          </p:nvPr>
        </p:nvSpPr>
        <p:spPr/>
        <p:txBody>
          <a:bodyPr/>
          <a:lstStyle/>
          <a:p>
            <a:pPr>
              <a:defRPr/>
            </a:pPr>
            <a:r>
              <a:rPr lang="de-DE" noProof="1" smtClean="0"/>
              <a:t>Bremen, June 2015 </a:t>
            </a:r>
            <a:endParaRPr lang="en-GB" noProof="1"/>
          </a:p>
        </p:txBody>
      </p:sp>
      <p:pic>
        <p:nvPicPr>
          <p:cNvPr id="2050" name="Picture 2" descr="P:\ENGINEERING\Material_FireTest\Fire_Safety_Engineering\30_Projects\FaBLE\zur Präsi\eleven run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482" y="1093456"/>
            <a:ext cx="3497428" cy="28096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ENGINEERING\Material_FireTest\Fire_Safety_Engineering\30_Projects\FaBLE\zur Präsi\compare_thre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57" y="3217410"/>
            <a:ext cx="3700699" cy="29729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35070" y="924179"/>
            <a:ext cx="1244251" cy="338554"/>
          </a:xfrm>
          <a:prstGeom prst="rect">
            <a:avLst/>
          </a:prstGeom>
          <a:solidFill>
            <a:schemeClr val="bg1"/>
          </a:solidFill>
        </p:spPr>
        <p:txBody>
          <a:bodyPr wrap="none" rtlCol="0">
            <a:spAutoFit/>
          </a:bodyPr>
          <a:lstStyle/>
          <a:p>
            <a:r>
              <a:rPr lang="de-DE" dirty="0" err="1" smtClean="0">
                <a:solidFill>
                  <a:srgbClr val="000000"/>
                </a:solidFill>
              </a:rPr>
              <a:t>Foam</a:t>
            </a:r>
            <a:r>
              <a:rPr lang="de-DE" dirty="0" smtClean="0">
                <a:solidFill>
                  <a:srgbClr val="000000"/>
                </a:solidFill>
              </a:rPr>
              <a:t> block</a:t>
            </a:r>
            <a:endParaRPr lang="de-DE" dirty="0">
              <a:solidFill>
                <a:srgbClr val="000000"/>
              </a:solidFill>
            </a:endParaRPr>
          </a:p>
        </p:txBody>
      </p:sp>
      <p:sp>
        <p:nvSpPr>
          <p:cNvPr id="9" name="TextBox 8"/>
          <p:cNvSpPr txBox="1"/>
          <p:nvPr/>
        </p:nvSpPr>
        <p:spPr>
          <a:xfrm>
            <a:off x="6505910" y="3149304"/>
            <a:ext cx="1508995" cy="338554"/>
          </a:xfrm>
          <a:prstGeom prst="rect">
            <a:avLst/>
          </a:prstGeom>
          <a:solidFill>
            <a:schemeClr val="bg1"/>
          </a:solidFill>
        </p:spPr>
        <p:txBody>
          <a:bodyPr wrap="square" rtlCol="0">
            <a:spAutoFit/>
          </a:bodyPr>
          <a:lstStyle/>
          <a:p>
            <a:pPr algn="ctr"/>
            <a:r>
              <a:rPr lang="de-DE" dirty="0" err="1" smtClean="0">
                <a:solidFill>
                  <a:srgbClr val="000000"/>
                </a:solidFill>
              </a:rPr>
              <a:t>FaBLE</a:t>
            </a:r>
            <a:endParaRPr lang="de-DE" dirty="0">
              <a:solidFill>
                <a:srgbClr val="000000"/>
              </a:solidFill>
            </a:endParaRPr>
          </a:p>
        </p:txBody>
      </p:sp>
      <p:sp>
        <p:nvSpPr>
          <p:cNvPr id="8" name="TextBox 7"/>
          <p:cNvSpPr txBox="1"/>
          <p:nvPr/>
        </p:nvSpPr>
        <p:spPr>
          <a:xfrm>
            <a:off x="6879286" y="3833747"/>
            <a:ext cx="1393330" cy="1938992"/>
          </a:xfrm>
          <a:prstGeom prst="rect">
            <a:avLst/>
          </a:prstGeom>
          <a:noFill/>
        </p:spPr>
        <p:txBody>
          <a:bodyPr wrap="none" rtlCol="0">
            <a:spAutoFit/>
          </a:bodyPr>
          <a:lstStyle/>
          <a:p>
            <a:r>
              <a:rPr lang="de-DE" sz="12000" dirty="0" smtClean="0">
                <a:solidFill>
                  <a:srgbClr val="00B050"/>
                </a:solidFill>
                <a:sym typeface="Wingdings"/>
              </a:rPr>
              <a:t></a:t>
            </a:r>
            <a:endParaRPr lang="de-DE" sz="12000" dirty="0">
              <a:solidFill>
                <a:srgbClr val="00B050"/>
              </a:solidFill>
            </a:endParaRPr>
          </a:p>
        </p:txBody>
      </p:sp>
      <p:cxnSp>
        <p:nvCxnSpPr>
          <p:cNvPr id="11" name="Straight Arrow Connector 10"/>
          <p:cNvCxnSpPr/>
          <p:nvPr/>
        </p:nvCxnSpPr>
        <p:spPr bwMode="auto">
          <a:xfrm>
            <a:off x="854337" y="5418076"/>
            <a:ext cx="1024569" cy="0"/>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12" name="Straight Arrow Connector 11"/>
          <p:cNvCxnSpPr/>
          <p:nvPr/>
        </p:nvCxnSpPr>
        <p:spPr bwMode="auto">
          <a:xfrm flipV="1">
            <a:off x="2031305" y="4930207"/>
            <a:ext cx="512284" cy="487869"/>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13" name="Straight Arrow Connector 12"/>
          <p:cNvCxnSpPr/>
          <p:nvPr/>
        </p:nvCxnSpPr>
        <p:spPr bwMode="auto">
          <a:xfrm flipV="1">
            <a:off x="586259" y="3169856"/>
            <a:ext cx="0" cy="2004285"/>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14" name="TextBox 13"/>
          <p:cNvSpPr txBox="1"/>
          <p:nvPr/>
        </p:nvSpPr>
        <p:spPr>
          <a:xfrm>
            <a:off x="1109178" y="5418076"/>
            <a:ext cx="514885" cy="338554"/>
          </a:xfrm>
          <a:prstGeom prst="rect">
            <a:avLst/>
          </a:prstGeom>
          <a:noFill/>
        </p:spPr>
        <p:txBody>
          <a:bodyPr wrap="none" rtlCol="0">
            <a:spAutoFit/>
          </a:bodyPr>
          <a:lstStyle/>
          <a:p>
            <a:r>
              <a:rPr lang="de-DE" dirty="0" smtClean="0"/>
              <a:t>4 in</a:t>
            </a:r>
            <a:endParaRPr lang="de-DE" dirty="0"/>
          </a:p>
        </p:txBody>
      </p:sp>
      <p:sp>
        <p:nvSpPr>
          <p:cNvPr id="15" name="TextBox 14"/>
          <p:cNvSpPr txBox="1"/>
          <p:nvPr/>
        </p:nvSpPr>
        <p:spPr>
          <a:xfrm>
            <a:off x="2286146" y="5126833"/>
            <a:ext cx="514885" cy="338554"/>
          </a:xfrm>
          <a:prstGeom prst="rect">
            <a:avLst/>
          </a:prstGeom>
          <a:noFill/>
        </p:spPr>
        <p:txBody>
          <a:bodyPr wrap="none" rtlCol="0">
            <a:spAutoFit/>
          </a:bodyPr>
          <a:lstStyle/>
          <a:p>
            <a:r>
              <a:rPr lang="de-DE" dirty="0" smtClean="0"/>
              <a:t>4 in</a:t>
            </a:r>
            <a:endParaRPr lang="de-DE" dirty="0"/>
          </a:p>
        </p:txBody>
      </p:sp>
      <p:sp>
        <p:nvSpPr>
          <p:cNvPr id="16" name="TextBox 15"/>
          <p:cNvSpPr txBox="1"/>
          <p:nvPr/>
        </p:nvSpPr>
        <p:spPr>
          <a:xfrm>
            <a:off x="80936" y="3959045"/>
            <a:ext cx="514885" cy="338554"/>
          </a:xfrm>
          <a:prstGeom prst="rect">
            <a:avLst/>
          </a:prstGeom>
          <a:noFill/>
        </p:spPr>
        <p:txBody>
          <a:bodyPr wrap="none" rtlCol="0">
            <a:spAutoFit/>
          </a:bodyPr>
          <a:lstStyle/>
          <a:p>
            <a:r>
              <a:rPr lang="de-DE" dirty="0" smtClean="0"/>
              <a:t>9 in</a:t>
            </a:r>
            <a:endParaRPr lang="de-DE" dirty="0"/>
          </a:p>
        </p:txBody>
      </p:sp>
      <p:sp>
        <p:nvSpPr>
          <p:cNvPr id="17" name="Rectangle 16"/>
          <p:cNvSpPr/>
          <p:nvPr/>
        </p:nvSpPr>
        <p:spPr>
          <a:xfrm>
            <a:off x="318095" y="5756630"/>
            <a:ext cx="2097049" cy="261610"/>
          </a:xfrm>
          <a:prstGeom prst="rect">
            <a:avLst/>
          </a:prstGeom>
        </p:spPr>
        <p:txBody>
          <a:bodyPr wrap="none">
            <a:spAutoFit/>
          </a:bodyPr>
          <a:lstStyle/>
          <a:p>
            <a:r>
              <a:rPr lang="de-DE" sz="1100" kern="0" dirty="0"/>
              <a:t>(102 mm x 102 mm x 229 mm)</a:t>
            </a:r>
          </a:p>
        </p:txBody>
      </p:sp>
      <p:sp>
        <p:nvSpPr>
          <p:cNvPr id="18" name="Oval 17"/>
          <p:cNvSpPr/>
          <p:nvPr/>
        </p:nvSpPr>
        <p:spPr bwMode="auto">
          <a:xfrm>
            <a:off x="1438397" y="1917473"/>
            <a:ext cx="203620" cy="203620"/>
          </a:xfrm>
          <a:prstGeom prst="ellipse">
            <a:avLst/>
          </a:prstGeom>
          <a:solidFill>
            <a:srgbClr val="FF00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19" name="Straight Arrow Connector 18"/>
          <p:cNvCxnSpPr/>
          <p:nvPr/>
        </p:nvCxnSpPr>
        <p:spPr bwMode="auto">
          <a:xfrm flipV="1">
            <a:off x="586259" y="2198063"/>
            <a:ext cx="9562" cy="971795"/>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20" name="TextBox 19"/>
          <p:cNvSpPr txBox="1"/>
          <p:nvPr/>
        </p:nvSpPr>
        <p:spPr>
          <a:xfrm>
            <a:off x="-29076" y="2490561"/>
            <a:ext cx="514885" cy="338554"/>
          </a:xfrm>
          <a:prstGeom prst="rect">
            <a:avLst/>
          </a:prstGeom>
          <a:noFill/>
        </p:spPr>
        <p:txBody>
          <a:bodyPr wrap="none" rtlCol="0">
            <a:spAutoFit/>
          </a:bodyPr>
          <a:lstStyle/>
          <a:p>
            <a:r>
              <a:rPr lang="de-DE" dirty="0" smtClean="0"/>
              <a:t>4 in</a:t>
            </a:r>
            <a:endParaRPr lang="de-DE" dirty="0"/>
          </a:p>
        </p:txBody>
      </p:sp>
      <p:sp>
        <p:nvSpPr>
          <p:cNvPr id="21" name="TextBox 20"/>
          <p:cNvSpPr txBox="1"/>
          <p:nvPr/>
        </p:nvSpPr>
        <p:spPr>
          <a:xfrm>
            <a:off x="237719" y="1224690"/>
            <a:ext cx="2568332" cy="584775"/>
          </a:xfrm>
          <a:prstGeom prst="rect">
            <a:avLst/>
          </a:prstGeom>
          <a:noFill/>
        </p:spPr>
        <p:txBody>
          <a:bodyPr wrap="none" rtlCol="0">
            <a:spAutoFit/>
          </a:bodyPr>
          <a:lstStyle/>
          <a:p>
            <a:r>
              <a:rPr lang="de-DE" dirty="0" smtClean="0"/>
              <a:t>Gordon </a:t>
            </a:r>
            <a:r>
              <a:rPr lang="de-DE" dirty="0" err="1" smtClean="0"/>
              <a:t>gauge</a:t>
            </a:r>
            <a:r>
              <a:rPr lang="de-DE" dirty="0" smtClean="0"/>
              <a:t> </a:t>
            </a:r>
            <a:r>
              <a:rPr lang="de-DE" dirty="0" err="1" smtClean="0"/>
              <a:t>calorimeter</a:t>
            </a:r>
            <a:r>
              <a:rPr lang="de-DE" dirty="0"/>
              <a:t/>
            </a:r>
            <a:br>
              <a:rPr lang="de-DE" dirty="0"/>
            </a:br>
            <a:r>
              <a:rPr lang="de-DE" dirty="0" smtClean="0"/>
              <a:t>type K </a:t>
            </a:r>
            <a:r>
              <a:rPr lang="de-DE" dirty="0" err="1" smtClean="0"/>
              <a:t>thermocouple</a:t>
            </a:r>
            <a:endParaRPr lang="de-DE" dirty="0" smtClean="0"/>
          </a:p>
        </p:txBody>
      </p:sp>
      <p:sp>
        <p:nvSpPr>
          <p:cNvPr id="22" name="Cube 21"/>
          <p:cNvSpPr/>
          <p:nvPr/>
        </p:nvSpPr>
        <p:spPr bwMode="auto">
          <a:xfrm>
            <a:off x="850519" y="4521482"/>
            <a:ext cx="1436928" cy="631393"/>
          </a:xfrm>
          <a:prstGeom prst="cube">
            <a:avLst>
              <a:gd name="adj" fmla="val 64123"/>
            </a:avLst>
          </a:prstGeom>
          <a:noFill/>
          <a:ln w="28575" cap="flat" cmpd="sng" algn="ctr">
            <a:solidFill>
              <a:schemeClr val="accent6">
                <a:lumMod val="75000"/>
              </a:schemeClr>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23" name="Picture 2" descr="c:\Users\tsb6k9\Local Settings\Temporary Internet Files\Content.IE5\OGFSEA0H\MC900434816[1].png"/>
          <p:cNvPicPr>
            <a:picLocks noChangeAspect="1" noChangeArrowheads="1"/>
          </p:cNvPicPr>
          <p:nvPr/>
        </p:nvPicPr>
        <p:blipFill>
          <a:blip r:embed="rId4" cstate="print"/>
          <a:srcRect/>
          <a:stretch>
            <a:fillRect/>
          </a:stretch>
        </p:blipFill>
        <p:spPr bwMode="auto">
          <a:xfrm>
            <a:off x="877903" y="4577483"/>
            <a:ext cx="394809" cy="328911"/>
          </a:xfrm>
          <a:prstGeom prst="rect">
            <a:avLst/>
          </a:prstGeom>
          <a:noFill/>
        </p:spPr>
      </p:pic>
      <p:pic>
        <p:nvPicPr>
          <p:cNvPr id="24" name="Picture 2" descr="c:\Users\tsb6k9\Local Settings\Temporary Internet Files\Content.IE5\OGFSEA0H\MC900434816[1].png"/>
          <p:cNvPicPr>
            <a:picLocks noChangeAspect="1" noChangeArrowheads="1"/>
          </p:cNvPicPr>
          <p:nvPr/>
        </p:nvPicPr>
        <p:blipFill>
          <a:blip r:embed="rId4" cstate="print"/>
          <a:srcRect/>
          <a:stretch>
            <a:fillRect/>
          </a:stretch>
        </p:blipFill>
        <p:spPr bwMode="auto">
          <a:xfrm>
            <a:off x="1827179" y="4357026"/>
            <a:ext cx="394809" cy="328911"/>
          </a:xfrm>
          <a:prstGeom prst="rect">
            <a:avLst/>
          </a:prstGeom>
          <a:noFill/>
        </p:spPr>
      </p:pic>
      <p:pic>
        <p:nvPicPr>
          <p:cNvPr id="25" name="Picture 2" descr="c:\Users\tsb6k9\Local Settings\Temporary Internet Files\Content.IE5\OGFSEA0H\MC900434816[1].png"/>
          <p:cNvPicPr>
            <a:picLocks noChangeAspect="1" noChangeArrowheads="1"/>
          </p:cNvPicPr>
          <p:nvPr/>
        </p:nvPicPr>
        <p:blipFill>
          <a:blip r:embed="rId4" cstate="print"/>
          <a:srcRect/>
          <a:stretch>
            <a:fillRect/>
          </a:stretch>
        </p:blipFill>
        <p:spPr bwMode="auto">
          <a:xfrm>
            <a:off x="1561774" y="4562621"/>
            <a:ext cx="394809" cy="328911"/>
          </a:xfrm>
          <a:prstGeom prst="rect">
            <a:avLst/>
          </a:prstGeom>
          <a:noFill/>
        </p:spPr>
      </p:pic>
      <p:cxnSp>
        <p:nvCxnSpPr>
          <p:cNvPr id="26" name="Straight Connector 25"/>
          <p:cNvCxnSpPr/>
          <p:nvPr/>
        </p:nvCxnSpPr>
        <p:spPr bwMode="auto">
          <a:xfrm flipH="1" flipV="1">
            <a:off x="849736" y="3733016"/>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27" name="Straight Connector 26"/>
          <p:cNvCxnSpPr/>
          <p:nvPr/>
        </p:nvCxnSpPr>
        <p:spPr bwMode="auto">
          <a:xfrm flipH="1" flipV="1">
            <a:off x="1862117" y="3733017"/>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28" name="Straight Connector 27"/>
          <p:cNvCxnSpPr/>
          <p:nvPr/>
        </p:nvCxnSpPr>
        <p:spPr bwMode="auto">
          <a:xfrm flipH="1" flipV="1">
            <a:off x="1258295" y="3301700"/>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29" name="Straight Connector 28"/>
          <p:cNvCxnSpPr/>
          <p:nvPr/>
        </p:nvCxnSpPr>
        <p:spPr bwMode="auto">
          <a:xfrm flipH="1" flipV="1">
            <a:off x="2271804" y="3318581"/>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pic>
        <p:nvPicPr>
          <p:cNvPr id="30" name="Picture 2" descr="c:\Users\tsb6k9\Local Settings\Temporary Internet Files\Content.IE5\OGFSEA0H\MC900434816[1].png"/>
          <p:cNvPicPr>
            <a:picLocks noChangeAspect="1" noChangeArrowheads="1"/>
          </p:cNvPicPr>
          <p:nvPr/>
        </p:nvPicPr>
        <p:blipFill>
          <a:blip r:embed="rId4" cstate="print"/>
          <a:srcRect/>
          <a:stretch>
            <a:fillRect/>
          </a:stretch>
        </p:blipFill>
        <p:spPr bwMode="auto">
          <a:xfrm>
            <a:off x="1231164" y="4357026"/>
            <a:ext cx="394809" cy="328911"/>
          </a:xfrm>
          <a:prstGeom prst="rect">
            <a:avLst/>
          </a:prstGeom>
          <a:noFill/>
        </p:spPr>
      </p:pic>
      <p:sp>
        <p:nvSpPr>
          <p:cNvPr id="31" name="Cube 30"/>
          <p:cNvSpPr/>
          <p:nvPr/>
        </p:nvSpPr>
        <p:spPr bwMode="auto">
          <a:xfrm>
            <a:off x="772887" y="2727504"/>
            <a:ext cx="1514560" cy="1013679"/>
          </a:xfrm>
          <a:prstGeom prst="cube">
            <a:avLst>
              <a:gd name="adj" fmla="val 39832"/>
            </a:avLst>
          </a:prstGeom>
          <a:pattFill prst="dotGrid">
            <a:fgClr>
              <a:srgbClr val="000000"/>
            </a:fgClr>
            <a:bgClr>
              <a:schemeClr val="bg1"/>
            </a:bgClr>
          </a:pattFill>
          <a:ln w="28575" cap="flat" cmpd="sng" algn="ctr">
            <a:noFill/>
            <a:prstDash val="sysDot"/>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32" name="Textfeld 23"/>
          <p:cNvSpPr txBox="1"/>
          <p:nvPr/>
        </p:nvSpPr>
        <p:spPr>
          <a:xfrm>
            <a:off x="6528212" y="1826143"/>
            <a:ext cx="2760751" cy="584775"/>
          </a:xfrm>
          <a:prstGeom prst="rect">
            <a:avLst/>
          </a:prstGeom>
          <a:noFill/>
        </p:spPr>
        <p:txBody>
          <a:bodyPr wrap="square" rtlCol="0">
            <a:spAutoFit/>
          </a:bodyPr>
          <a:lstStyle/>
          <a:p>
            <a:pPr marL="177800" indent="-177800">
              <a:buFont typeface="Arial" panose="020B0604020202020204" pitchFamily="34" charset="0"/>
              <a:buChar char="•"/>
            </a:pPr>
            <a:r>
              <a:rPr lang="en-US" dirty="0" smtClean="0"/>
              <a:t>Equal max</a:t>
            </a:r>
            <a:r>
              <a:rPr lang="en-US" dirty="0"/>
              <a:t>. </a:t>
            </a:r>
            <a:r>
              <a:rPr lang="en-US" dirty="0" err="1"/>
              <a:t>heatflux</a:t>
            </a:r>
            <a:endParaRPr lang="en-US" dirty="0" smtClean="0"/>
          </a:p>
          <a:p>
            <a:pPr marL="177800" indent="-177800">
              <a:buFont typeface="Arial" panose="020B0604020202020204" pitchFamily="34" charset="0"/>
              <a:buChar char="•"/>
            </a:pPr>
            <a:r>
              <a:rPr lang="en-US" dirty="0" smtClean="0"/>
              <a:t>Equal temperature profile</a:t>
            </a:r>
          </a:p>
        </p:txBody>
      </p:sp>
      <p:sp>
        <p:nvSpPr>
          <p:cNvPr id="33"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4665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Validation: Coupon </a:t>
            </a:r>
            <a:r>
              <a:rPr lang="de-DE" dirty="0" err="1" smtClean="0"/>
              <a:t>test</a:t>
            </a:r>
            <a:r>
              <a:rPr lang="de-DE" dirty="0" smtClean="0"/>
              <a:t> </a:t>
            </a:r>
            <a:endParaRPr lang="de-DE" dirty="0"/>
          </a:p>
        </p:txBody>
      </p:sp>
      <p:sp>
        <p:nvSpPr>
          <p:cNvPr id="4" name="Date Placeholder 3"/>
          <p:cNvSpPr>
            <a:spLocks noGrp="1"/>
          </p:cNvSpPr>
          <p:nvPr>
            <p:ph type="dt" sz="half" idx="10"/>
          </p:nvPr>
        </p:nvSpPr>
        <p:spPr/>
        <p:txBody>
          <a:bodyPr/>
          <a:lstStyle/>
          <a:p>
            <a:pPr>
              <a:defRPr/>
            </a:pPr>
            <a:r>
              <a:rPr lang="de-DE" noProof="1" smtClean="0"/>
              <a:t>Bremen, June 2015 </a:t>
            </a:r>
            <a:endParaRPr lang="en-GB" noProof="1"/>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118" y="1400113"/>
            <a:ext cx="5148944" cy="471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bwMode="auto">
          <a:xfrm flipV="1">
            <a:off x="1456415" y="3235499"/>
            <a:ext cx="9562" cy="971795"/>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16" name="TextBox 15"/>
          <p:cNvSpPr txBox="1"/>
          <p:nvPr/>
        </p:nvSpPr>
        <p:spPr>
          <a:xfrm>
            <a:off x="1513420" y="3610770"/>
            <a:ext cx="514885" cy="338554"/>
          </a:xfrm>
          <a:prstGeom prst="rect">
            <a:avLst/>
          </a:prstGeom>
          <a:noFill/>
        </p:spPr>
        <p:txBody>
          <a:bodyPr wrap="none" rtlCol="0">
            <a:spAutoFit/>
          </a:bodyPr>
          <a:lstStyle/>
          <a:p>
            <a:r>
              <a:rPr lang="de-DE" dirty="0" smtClean="0"/>
              <a:t>4 in</a:t>
            </a:r>
            <a:endParaRPr lang="de-DE" dirty="0"/>
          </a:p>
        </p:txBody>
      </p:sp>
      <p:pic>
        <p:nvPicPr>
          <p:cNvPr id="20" name="Picture 2" descr="c:\Users\tsb6k9\Local Settings\Temporary Internet Files\Content.IE5\OGFSEA0H\MC900434816[1].png"/>
          <p:cNvPicPr>
            <a:picLocks noChangeAspect="1" noChangeArrowheads="1"/>
          </p:cNvPicPr>
          <p:nvPr/>
        </p:nvPicPr>
        <p:blipFill>
          <a:blip r:embed="rId3" cstate="print"/>
          <a:srcRect/>
          <a:stretch>
            <a:fillRect/>
          </a:stretch>
        </p:blipFill>
        <p:spPr bwMode="auto">
          <a:xfrm>
            <a:off x="1056409" y="5278603"/>
            <a:ext cx="394809" cy="626041"/>
          </a:xfrm>
          <a:prstGeom prst="rect">
            <a:avLst/>
          </a:prstGeom>
          <a:noFill/>
        </p:spPr>
      </p:pic>
      <p:pic>
        <p:nvPicPr>
          <p:cNvPr id="22" name="Picture 2" descr="c:\Users\tsb6k9\Local Settings\Temporary Internet Files\Content.IE5\OGFSEA0H\MC900434816[1].png"/>
          <p:cNvPicPr>
            <a:picLocks noChangeAspect="1" noChangeArrowheads="1"/>
          </p:cNvPicPr>
          <p:nvPr/>
        </p:nvPicPr>
        <p:blipFill>
          <a:blip r:embed="rId3" cstate="print"/>
          <a:srcRect/>
          <a:stretch>
            <a:fillRect/>
          </a:stretch>
        </p:blipFill>
        <p:spPr bwMode="auto">
          <a:xfrm>
            <a:off x="1614316" y="5275352"/>
            <a:ext cx="394809" cy="626041"/>
          </a:xfrm>
          <a:prstGeom prst="rect">
            <a:avLst/>
          </a:prstGeom>
          <a:noFill/>
        </p:spPr>
      </p:pic>
      <p:cxnSp>
        <p:nvCxnSpPr>
          <p:cNvPr id="23" name="Straight Connector 22"/>
          <p:cNvCxnSpPr/>
          <p:nvPr/>
        </p:nvCxnSpPr>
        <p:spPr bwMode="auto">
          <a:xfrm flipH="1" flipV="1">
            <a:off x="957599" y="4788865"/>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24" name="Straight Connector 23"/>
          <p:cNvCxnSpPr/>
          <p:nvPr/>
        </p:nvCxnSpPr>
        <p:spPr bwMode="auto">
          <a:xfrm flipH="1" flipV="1">
            <a:off x="2013888" y="4782762"/>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sp>
        <p:nvSpPr>
          <p:cNvPr id="6" name="Rectangle 5"/>
          <p:cNvSpPr/>
          <p:nvPr/>
        </p:nvSpPr>
        <p:spPr bwMode="auto">
          <a:xfrm>
            <a:off x="974334" y="5910389"/>
            <a:ext cx="1049208" cy="238223"/>
          </a:xfrm>
          <a:prstGeom prst="rect">
            <a:avLst/>
          </a:prstGeom>
          <a:noFill/>
          <a:ln w="28575" cap="flat" cmpd="sng" algn="ctr">
            <a:solidFill>
              <a:schemeClr val="accent6">
                <a:lumMod val="7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lnSpc>
                <a:spcPct val="80000"/>
              </a:lnSpc>
              <a:spcBef>
                <a:spcPct val="50000"/>
              </a:spcBef>
            </a:pPr>
            <a:endParaRPr lang="de-DE"/>
          </a:p>
        </p:txBody>
      </p:sp>
      <p:sp>
        <p:nvSpPr>
          <p:cNvPr id="29" name="Rectangle 28"/>
          <p:cNvSpPr/>
          <p:nvPr/>
        </p:nvSpPr>
        <p:spPr bwMode="auto">
          <a:xfrm>
            <a:off x="923381" y="4231416"/>
            <a:ext cx="1149115" cy="565581"/>
          </a:xfrm>
          <a:prstGeom prst="rect">
            <a:avLst/>
          </a:prstGeom>
          <a:pattFill prst="dotGrid">
            <a:fgClr>
              <a:srgbClr val="000000"/>
            </a:fgClr>
            <a:bgClr>
              <a:schemeClr val="bg1"/>
            </a:bgClr>
          </a:pattFill>
          <a:ln w="28575" cap="flat" cmpd="sng" algn="ctr">
            <a:noFill/>
            <a:prstDash val="sysDot"/>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lnSpc>
                <a:spcPct val="80000"/>
              </a:lnSpc>
              <a:spcBef>
                <a:spcPct val="50000"/>
              </a:spcBef>
            </a:pPr>
            <a:endParaRPr lang="de-DE"/>
          </a:p>
        </p:txBody>
      </p:sp>
      <p:sp>
        <p:nvSpPr>
          <p:cNvPr id="30" name="Rectangle 29"/>
          <p:cNvSpPr/>
          <p:nvPr/>
        </p:nvSpPr>
        <p:spPr bwMode="auto">
          <a:xfrm rot="18913941">
            <a:off x="-205501" y="2491677"/>
            <a:ext cx="4205025" cy="198783"/>
          </a:xfrm>
          <a:prstGeom prst="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lnSpc>
                <a:spcPct val="80000"/>
              </a:lnSpc>
              <a:spcBef>
                <a:spcPct val="50000"/>
              </a:spcBef>
            </a:pPr>
            <a:endParaRPr lang="de-DE" dirty="0"/>
          </a:p>
        </p:txBody>
      </p:sp>
      <p:cxnSp>
        <p:nvCxnSpPr>
          <p:cNvPr id="32" name="Straight Arrow Connector 31"/>
          <p:cNvCxnSpPr/>
          <p:nvPr/>
        </p:nvCxnSpPr>
        <p:spPr bwMode="auto">
          <a:xfrm flipV="1">
            <a:off x="271024" y="982980"/>
            <a:ext cx="2967476" cy="2916012"/>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38" name="Straight Arrow Connector 37"/>
          <p:cNvCxnSpPr/>
          <p:nvPr/>
        </p:nvCxnSpPr>
        <p:spPr bwMode="auto">
          <a:xfrm flipH="1">
            <a:off x="563880" y="3352800"/>
            <a:ext cx="822961" cy="854494"/>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40" name="TextBox 39"/>
          <p:cNvSpPr txBox="1"/>
          <p:nvPr/>
        </p:nvSpPr>
        <p:spPr>
          <a:xfrm>
            <a:off x="856571" y="3747547"/>
            <a:ext cx="514885" cy="338554"/>
          </a:xfrm>
          <a:prstGeom prst="rect">
            <a:avLst/>
          </a:prstGeom>
          <a:noFill/>
        </p:spPr>
        <p:txBody>
          <a:bodyPr wrap="none" rtlCol="0">
            <a:spAutoFit/>
          </a:bodyPr>
          <a:lstStyle/>
          <a:p>
            <a:r>
              <a:rPr lang="de-DE" dirty="0" smtClean="0"/>
              <a:t>5 in</a:t>
            </a:r>
            <a:endParaRPr lang="de-DE" dirty="0"/>
          </a:p>
        </p:txBody>
      </p:sp>
      <p:cxnSp>
        <p:nvCxnSpPr>
          <p:cNvPr id="25" name="Elbow Connector 24"/>
          <p:cNvCxnSpPr/>
          <p:nvPr/>
        </p:nvCxnSpPr>
        <p:spPr bwMode="auto">
          <a:xfrm rot="16200000" flipH="1">
            <a:off x="981557" y="2404168"/>
            <a:ext cx="602119" cy="337202"/>
          </a:xfrm>
          <a:prstGeom prst="bentConnector3">
            <a:avLst>
              <a:gd name="adj1" fmla="val 566"/>
            </a:avLst>
          </a:prstGeom>
          <a:noFill/>
          <a:ln w="19050" cap="flat" cmpd="sng" algn="ctr">
            <a:solidFill>
              <a:srgbClr val="000000"/>
            </a:solidFill>
            <a:prstDash val="solid"/>
            <a:round/>
            <a:headEnd type="none" w="med" len="med"/>
            <a:tailEnd type="none" w="med" len="med"/>
          </a:ln>
          <a:effectLst/>
        </p:spPr>
      </p:cxnSp>
      <p:sp>
        <p:nvSpPr>
          <p:cNvPr id="26" name="TextBox 25"/>
          <p:cNvSpPr txBox="1"/>
          <p:nvPr/>
        </p:nvSpPr>
        <p:spPr>
          <a:xfrm>
            <a:off x="102198" y="2133209"/>
            <a:ext cx="1011815" cy="276999"/>
          </a:xfrm>
          <a:prstGeom prst="rect">
            <a:avLst/>
          </a:prstGeom>
          <a:noFill/>
        </p:spPr>
        <p:txBody>
          <a:bodyPr wrap="none" rtlCol="0">
            <a:spAutoFit/>
          </a:bodyPr>
          <a:lstStyle/>
          <a:p>
            <a:r>
              <a:rPr lang="de-DE" sz="1200" dirty="0" err="1" smtClean="0"/>
              <a:t>temperature</a:t>
            </a:r>
            <a:endParaRPr lang="de-DE" sz="1200" dirty="0"/>
          </a:p>
        </p:txBody>
      </p:sp>
      <p:sp>
        <p:nvSpPr>
          <p:cNvPr id="27" name="Oval 26"/>
          <p:cNvSpPr/>
          <p:nvPr/>
        </p:nvSpPr>
        <p:spPr bwMode="auto">
          <a:xfrm>
            <a:off x="1425201" y="2850969"/>
            <a:ext cx="45719" cy="45719"/>
          </a:xfrm>
          <a:prstGeom prst="ellipse">
            <a:avLst/>
          </a:prstGeom>
          <a:solidFill>
            <a:srgbClr val="FF00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1006" y="4404381"/>
            <a:ext cx="2231056" cy="1713451"/>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582662" y="1603031"/>
            <a:ext cx="628698" cy="338554"/>
          </a:xfrm>
          <a:prstGeom prst="rect">
            <a:avLst/>
          </a:prstGeom>
          <a:noFill/>
        </p:spPr>
        <p:txBody>
          <a:bodyPr wrap="none" rtlCol="0">
            <a:spAutoFit/>
          </a:bodyPr>
          <a:lstStyle/>
          <a:p>
            <a:r>
              <a:rPr lang="de-DE" dirty="0" smtClean="0"/>
              <a:t>24 in</a:t>
            </a:r>
            <a:endParaRPr lang="de-DE" dirty="0"/>
          </a:p>
        </p:txBody>
      </p:sp>
      <p:sp>
        <p:nvSpPr>
          <p:cNvPr id="31" name="TextBox 30"/>
          <p:cNvSpPr txBox="1"/>
          <p:nvPr/>
        </p:nvSpPr>
        <p:spPr>
          <a:xfrm>
            <a:off x="2166255" y="5308555"/>
            <a:ext cx="1681349" cy="584775"/>
          </a:xfrm>
          <a:prstGeom prst="rect">
            <a:avLst/>
          </a:prstGeom>
          <a:noFill/>
        </p:spPr>
        <p:txBody>
          <a:bodyPr wrap="square" rtlCol="0">
            <a:spAutoFit/>
          </a:bodyPr>
          <a:lstStyle/>
          <a:p>
            <a:r>
              <a:rPr lang="de-DE" b="1" dirty="0" err="1" smtClean="0"/>
              <a:t>FaBLE</a:t>
            </a:r>
            <a:r>
              <a:rPr lang="de-DE" dirty="0"/>
              <a:t/>
            </a:r>
            <a:br>
              <a:rPr lang="de-DE" dirty="0"/>
            </a:br>
            <a:r>
              <a:rPr lang="de-DE" dirty="0" smtClean="0"/>
              <a:t>(</a:t>
            </a:r>
            <a:r>
              <a:rPr lang="de-DE" dirty="0" err="1" smtClean="0"/>
              <a:t>or</a:t>
            </a:r>
            <a:r>
              <a:rPr lang="de-DE" dirty="0" smtClean="0"/>
              <a:t> </a:t>
            </a:r>
            <a:r>
              <a:rPr lang="de-DE" dirty="0" err="1" smtClean="0"/>
              <a:t>foam</a:t>
            </a:r>
            <a:r>
              <a:rPr lang="de-DE" dirty="0" smtClean="0"/>
              <a:t> block)</a:t>
            </a:r>
            <a:endParaRPr lang="de-DE" dirty="0"/>
          </a:p>
        </p:txBody>
      </p:sp>
      <p:sp>
        <p:nvSpPr>
          <p:cNvPr id="33" name="TextBox 32"/>
          <p:cNvSpPr txBox="1"/>
          <p:nvPr/>
        </p:nvSpPr>
        <p:spPr>
          <a:xfrm>
            <a:off x="3383521" y="834022"/>
            <a:ext cx="2566017" cy="338554"/>
          </a:xfrm>
          <a:prstGeom prst="rect">
            <a:avLst/>
          </a:prstGeom>
          <a:noFill/>
        </p:spPr>
        <p:txBody>
          <a:bodyPr wrap="square" rtlCol="0">
            <a:spAutoFit/>
          </a:bodyPr>
          <a:lstStyle/>
          <a:p>
            <a:r>
              <a:rPr lang="de-DE" dirty="0" err="1" smtClean="0"/>
              <a:t>Specimen</a:t>
            </a:r>
            <a:r>
              <a:rPr lang="de-DE" dirty="0" smtClean="0"/>
              <a:t> (</a:t>
            </a:r>
            <a:r>
              <a:rPr lang="de-DE" dirty="0" err="1" smtClean="0"/>
              <a:t>width</a:t>
            </a:r>
            <a:r>
              <a:rPr lang="de-DE" dirty="0" smtClean="0"/>
              <a:t> 13 in)</a:t>
            </a:r>
            <a:endParaRPr lang="de-DE" dirty="0"/>
          </a:p>
        </p:txBody>
      </p:sp>
      <p:sp>
        <p:nvSpPr>
          <p:cNvPr id="34"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
        <p:nvSpPr>
          <p:cNvPr id="35" name="TextBox 27"/>
          <p:cNvSpPr txBox="1"/>
          <p:nvPr/>
        </p:nvSpPr>
        <p:spPr>
          <a:xfrm>
            <a:off x="1754762" y="2758188"/>
            <a:ext cx="2566017" cy="276999"/>
          </a:xfrm>
          <a:prstGeom prst="rect">
            <a:avLst/>
          </a:prstGeom>
          <a:noFill/>
        </p:spPr>
        <p:txBody>
          <a:bodyPr wrap="square" rtlCol="0">
            <a:spAutoFit/>
          </a:bodyPr>
          <a:lstStyle/>
          <a:p>
            <a:r>
              <a:rPr lang="de-DE" sz="1200" dirty="0" smtClean="0"/>
              <a:t>angle </a:t>
            </a:r>
            <a:r>
              <a:rPr lang="de-DE" sz="1200" dirty="0"/>
              <a:t>of 45 degrees</a:t>
            </a:r>
          </a:p>
        </p:txBody>
      </p:sp>
    </p:spTree>
    <p:extLst>
      <p:ext uri="{BB962C8B-B14F-4D97-AF65-F5344CB8AC3E}">
        <p14:creationId xmlns:p14="http://schemas.microsoft.com/office/powerpoint/2010/main" val="2669940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100" y="1254165"/>
            <a:ext cx="4932696" cy="3962668"/>
          </a:xfrm>
          <a:prstGeom prst="rect">
            <a:avLst/>
          </a:prstGeom>
        </p:spPr>
      </p:pic>
      <p:sp>
        <p:nvSpPr>
          <p:cNvPr id="2" name="Title 1"/>
          <p:cNvSpPr>
            <a:spLocks noGrp="1"/>
          </p:cNvSpPr>
          <p:nvPr>
            <p:ph type="title"/>
          </p:nvPr>
        </p:nvSpPr>
        <p:spPr/>
        <p:txBody>
          <a:bodyPr/>
          <a:lstStyle/>
          <a:p>
            <a:r>
              <a:rPr lang="de-DE" dirty="0"/>
              <a:t>Validation: Coupon </a:t>
            </a:r>
            <a:r>
              <a:rPr lang="de-DE" dirty="0" err="1"/>
              <a:t>test</a:t>
            </a:r>
            <a:r>
              <a:rPr lang="de-DE" dirty="0"/>
              <a:t> </a:t>
            </a:r>
          </a:p>
        </p:txBody>
      </p:sp>
      <p:sp>
        <p:nvSpPr>
          <p:cNvPr id="4" name="Date Placeholder 3"/>
          <p:cNvSpPr>
            <a:spLocks noGrp="1"/>
          </p:cNvSpPr>
          <p:nvPr>
            <p:ph type="dt" sz="half" idx="10"/>
          </p:nvPr>
        </p:nvSpPr>
        <p:spPr/>
        <p:txBody>
          <a:bodyPr/>
          <a:lstStyle/>
          <a:p>
            <a:pPr>
              <a:defRPr/>
            </a:pPr>
            <a:r>
              <a:rPr lang="de-DE" noProof="1" smtClean="0"/>
              <a:t>Bremen, June 2015 </a:t>
            </a:r>
            <a:endParaRPr lang="en-GB" noProof="1"/>
          </a:p>
        </p:txBody>
      </p:sp>
      <p:cxnSp>
        <p:nvCxnSpPr>
          <p:cNvPr id="15" name="Straight Arrow Connector 14"/>
          <p:cNvCxnSpPr/>
          <p:nvPr/>
        </p:nvCxnSpPr>
        <p:spPr bwMode="auto">
          <a:xfrm flipV="1">
            <a:off x="1456415" y="3235499"/>
            <a:ext cx="9562" cy="971795"/>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16" name="TextBox 15"/>
          <p:cNvSpPr txBox="1"/>
          <p:nvPr/>
        </p:nvSpPr>
        <p:spPr>
          <a:xfrm>
            <a:off x="1513420" y="3610770"/>
            <a:ext cx="514885" cy="338554"/>
          </a:xfrm>
          <a:prstGeom prst="rect">
            <a:avLst/>
          </a:prstGeom>
          <a:noFill/>
        </p:spPr>
        <p:txBody>
          <a:bodyPr wrap="none" rtlCol="0">
            <a:spAutoFit/>
          </a:bodyPr>
          <a:lstStyle/>
          <a:p>
            <a:r>
              <a:rPr lang="de-DE" dirty="0" smtClean="0"/>
              <a:t>4 in</a:t>
            </a:r>
            <a:endParaRPr lang="de-DE" dirty="0"/>
          </a:p>
        </p:txBody>
      </p:sp>
      <p:pic>
        <p:nvPicPr>
          <p:cNvPr id="20" name="Picture 2" descr="c:\Users\tsb6k9\Local Settings\Temporary Internet Files\Content.IE5\OGFSEA0H\MC900434816[1].png"/>
          <p:cNvPicPr>
            <a:picLocks noChangeAspect="1" noChangeArrowheads="1"/>
          </p:cNvPicPr>
          <p:nvPr/>
        </p:nvPicPr>
        <p:blipFill>
          <a:blip r:embed="rId3" cstate="print"/>
          <a:srcRect/>
          <a:stretch>
            <a:fillRect/>
          </a:stretch>
        </p:blipFill>
        <p:spPr bwMode="auto">
          <a:xfrm>
            <a:off x="1056409" y="5278603"/>
            <a:ext cx="394809" cy="626041"/>
          </a:xfrm>
          <a:prstGeom prst="rect">
            <a:avLst/>
          </a:prstGeom>
          <a:noFill/>
        </p:spPr>
      </p:pic>
      <p:pic>
        <p:nvPicPr>
          <p:cNvPr id="22" name="Picture 2" descr="c:\Users\tsb6k9\Local Settings\Temporary Internet Files\Content.IE5\OGFSEA0H\MC900434816[1].png"/>
          <p:cNvPicPr>
            <a:picLocks noChangeAspect="1" noChangeArrowheads="1"/>
          </p:cNvPicPr>
          <p:nvPr/>
        </p:nvPicPr>
        <p:blipFill>
          <a:blip r:embed="rId3" cstate="print"/>
          <a:srcRect/>
          <a:stretch>
            <a:fillRect/>
          </a:stretch>
        </p:blipFill>
        <p:spPr bwMode="auto">
          <a:xfrm>
            <a:off x="1614316" y="5275352"/>
            <a:ext cx="394809" cy="626041"/>
          </a:xfrm>
          <a:prstGeom prst="rect">
            <a:avLst/>
          </a:prstGeom>
          <a:noFill/>
        </p:spPr>
      </p:pic>
      <p:cxnSp>
        <p:nvCxnSpPr>
          <p:cNvPr id="23" name="Straight Connector 22"/>
          <p:cNvCxnSpPr/>
          <p:nvPr/>
        </p:nvCxnSpPr>
        <p:spPr bwMode="auto">
          <a:xfrm flipH="1" flipV="1">
            <a:off x="957599" y="4788865"/>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24" name="Straight Connector 23"/>
          <p:cNvCxnSpPr/>
          <p:nvPr/>
        </p:nvCxnSpPr>
        <p:spPr bwMode="auto">
          <a:xfrm flipH="1" flipV="1">
            <a:off x="2013888" y="4782762"/>
            <a:ext cx="14417" cy="1202901"/>
          </a:xfrm>
          <a:prstGeom prst="line">
            <a:avLst/>
          </a:prstGeom>
          <a:noFill/>
          <a:ln w="28575" cap="flat" cmpd="sng" algn="ctr">
            <a:solidFill>
              <a:schemeClr val="accent6">
                <a:lumMod val="75000"/>
              </a:schemeClr>
            </a:solidFill>
            <a:prstDash val="solid"/>
            <a:round/>
            <a:headEnd type="none" w="med" len="med"/>
            <a:tailEnd type="none" w="med" len="med"/>
          </a:ln>
          <a:effectLst/>
        </p:spPr>
      </p:cxnSp>
      <p:sp>
        <p:nvSpPr>
          <p:cNvPr id="6" name="Rectangle 5"/>
          <p:cNvSpPr/>
          <p:nvPr/>
        </p:nvSpPr>
        <p:spPr bwMode="auto">
          <a:xfrm>
            <a:off x="974334" y="5910389"/>
            <a:ext cx="1049208" cy="238223"/>
          </a:xfrm>
          <a:prstGeom prst="rect">
            <a:avLst/>
          </a:prstGeom>
          <a:noFill/>
          <a:ln w="28575" cap="flat" cmpd="sng" algn="ctr">
            <a:solidFill>
              <a:schemeClr val="accent6">
                <a:lumMod val="7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lnSpc>
                <a:spcPct val="80000"/>
              </a:lnSpc>
              <a:spcBef>
                <a:spcPct val="50000"/>
              </a:spcBef>
            </a:pPr>
            <a:endParaRPr lang="de-DE"/>
          </a:p>
        </p:txBody>
      </p:sp>
      <p:sp>
        <p:nvSpPr>
          <p:cNvPr id="29" name="Rectangle 28"/>
          <p:cNvSpPr/>
          <p:nvPr/>
        </p:nvSpPr>
        <p:spPr bwMode="auto">
          <a:xfrm>
            <a:off x="923381" y="4231416"/>
            <a:ext cx="1149115" cy="565581"/>
          </a:xfrm>
          <a:prstGeom prst="rect">
            <a:avLst/>
          </a:prstGeom>
          <a:pattFill prst="dotGrid">
            <a:fgClr>
              <a:srgbClr val="000000"/>
            </a:fgClr>
            <a:bgClr>
              <a:schemeClr val="bg1"/>
            </a:bgClr>
          </a:pattFill>
          <a:ln w="28575" cap="flat" cmpd="sng" algn="ctr">
            <a:noFill/>
            <a:prstDash val="sysDot"/>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lnSpc>
                <a:spcPct val="80000"/>
              </a:lnSpc>
              <a:spcBef>
                <a:spcPct val="50000"/>
              </a:spcBef>
            </a:pPr>
            <a:endParaRPr lang="de-DE"/>
          </a:p>
        </p:txBody>
      </p:sp>
      <p:sp>
        <p:nvSpPr>
          <p:cNvPr id="30" name="Rectangle 29"/>
          <p:cNvSpPr/>
          <p:nvPr/>
        </p:nvSpPr>
        <p:spPr bwMode="auto">
          <a:xfrm rot="18913941">
            <a:off x="-205501" y="2491677"/>
            <a:ext cx="4205025" cy="198783"/>
          </a:xfrm>
          <a:prstGeom prst="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lnSpc>
                <a:spcPct val="80000"/>
              </a:lnSpc>
              <a:spcBef>
                <a:spcPct val="50000"/>
              </a:spcBef>
            </a:pPr>
            <a:endParaRPr lang="de-DE" dirty="0"/>
          </a:p>
        </p:txBody>
      </p:sp>
      <p:cxnSp>
        <p:nvCxnSpPr>
          <p:cNvPr id="32" name="Straight Arrow Connector 31"/>
          <p:cNvCxnSpPr/>
          <p:nvPr/>
        </p:nvCxnSpPr>
        <p:spPr bwMode="auto">
          <a:xfrm flipV="1">
            <a:off x="271024" y="982980"/>
            <a:ext cx="2967476" cy="2916012"/>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38" name="Straight Arrow Connector 37"/>
          <p:cNvCxnSpPr/>
          <p:nvPr/>
        </p:nvCxnSpPr>
        <p:spPr bwMode="auto">
          <a:xfrm flipH="1">
            <a:off x="563880" y="3352800"/>
            <a:ext cx="822961" cy="854494"/>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40" name="TextBox 39"/>
          <p:cNvSpPr txBox="1"/>
          <p:nvPr/>
        </p:nvSpPr>
        <p:spPr>
          <a:xfrm>
            <a:off x="856571" y="3747547"/>
            <a:ext cx="514885" cy="338554"/>
          </a:xfrm>
          <a:prstGeom prst="rect">
            <a:avLst/>
          </a:prstGeom>
          <a:noFill/>
        </p:spPr>
        <p:txBody>
          <a:bodyPr wrap="none" rtlCol="0">
            <a:spAutoFit/>
          </a:bodyPr>
          <a:lstStyle/>
          <a:p>
            <a:r>
              <a:rPr lang="de-DE" dirty="0" smtClean="0"/>
              <a:t>5 in</a:t>
            </a:r>
            <a:endParaRPr lang="de-DE" dirty="0"/>
          </a:p>
        </p:txBody>
      </p:sp>
      <p:sp>
        <p:nvSpPr>
          <p:cNvPr id="2056" name="TextBox 2055"/>
          <p:cNvSpPr txBox="1"/>
          <p:nvPr/>
        </p:nvSpPr>
        <p:spPr>
          <a:xfrm>
            <a:off x="2166255" y="5308555"/>
            <a:ext cx="1681349" cy="584775"/>
          </a:xfrm>
          <a:prstGeom prst="rect">
            <a:avLst/>
          </a:prstGeom>
          <a:noFill/>
        </p:spPr>
        <p:txBody>
          <a:bodyPr wrap="square" rtlCol="0">
            <a:spAutoFit/>
          </a:bodyPr>
          <a:lstStyle/>
          <a:p>
            <a:r>
              <a:rPr lang="de-DE" b="1" dirty="0" err="1" smtClean="0"/>
              <a:t>FaBLE</a:t>
            </a:r>
            <a:r>
              <a:rPr lang="de-DE" dirty="0"/>
              <a:t/>
            </a:r>
            <a:br>
              <a:rPr lang="de-DE" dirty="0"/>
            </a:br>
            <a:r>
              <a:rPr lang="de-DE" dirty="0" smtClean="0"/>
              <a:t>(</a:t>
            </a:r>
            <a:r>
              <a:rPr lang="de-DE" dirty="0" err="1" smtClean="0"/>
              <a:t>or</a:t>
            </a:r>
            <a:r>
              <a:rPr lang="de-DE" dirty="0" smtClean="0"/>
              <a:t> </a:t>
            </a:r>
            <a:r>
              <a:rPr lang="de-DE" dirty="0" err="1" smtClean="0"/>
              <a:t>foam</a:t>
            </a:r>
            <a:r>
              <a:rPr lang="de-DE" dirty="0" smtClean="0"/>
              <a:t> block)</a:t>
            </a:r>
            <a:endParaRPr lang="de-DE" dirty="0"/>
          </a:p>
        </p:txBody>
      </p:sp>
      <p:sp>
        <p:nvSpPr>
          <p:cNvPr id="25" name="TextBox 24"/>
          <p:cNvSpPr txBox="1"/>
          <p:nvPr/>
        </p:nvSpPr>
        <p:spPr>
          <a:xfrm>
            <a:off x="6833956" y="2383304"/>
            <a:ext cx="1393330" cy="1938992"/>
          </a:xfrm>
          <a:prstGeom prst="rect">
            <a:avLst/>
          </a:prstGeom>
          <a:noFill/>
        </p:spPr>
        <p:txBody>
          <a:bodyPr wrap="none" rtlCol="0">
            <a:spAutoFit/>
          </a:bodyPr>
          <a:lstStyle/>
          <a:p>
            <a:r>
              <a:rPr lang="de-DE" sz="12000" dirty="0" smtClean="0">
                <a:solidFill>
                  <a:srgbClr val="00B050"/>
                </a:solidFill>
                <a:sym typeface="Wingdings"/>
              </a:rPr>
              <a:t></a:t>
            </a:r>
            <a:endParaRPr lang="de-DE" sz="12000" dirty="0">
              <a:solidFill>
                <a:srgbClr val="00B050"/>
              </a:solidFill>
            </a:endParaRPr>
          </a:p>
        </p:txBody>
      </p:sp>
      <p:sp>
        <p:nvSpPr>
          <p:cNvPr id="26" name="Textfeld 23"/>
          <p:cNvSpPr txBox="1"/>
          <p:nvPr/>
        </p:nvSpPr>
        <p:spPr>
          <a:xfrm>
            <a:off x="3954207" y="5361810"/>
            <a:ext cx="4640483" cy="83099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Equal max</a:t>
            </a:r>
            <a:r>
              <a:rPr lang="en-US" dirty="0"/>
              <a:t>. </a:t>
            </a:r>
            <a:r>
              <a:rPr lang="en-US" dirty="0" smtClean="0"/>
              <a:t>temperature and temperature plot</a:t>
            </a:r>
          </a:p>
          <a:p>
            <a:pPr marL="285750" indent="-285750">
              <a:buFont typeface="Arial" panose="020B0604020202020204" pitchFamily="34" charset="0"/>
              <a:buChar char="•"/>
            </a:pPr>
            <a:r>
              <a:rPr lang="en-US" dirty="0" smtClean="0"/>
              <a:t>Low temperature deviation in the secondary phase due to heat mesh radiation</a:t>
            </a:r>
          </a:p>
        </p:txBody>
      </p:sp>
      <p:cxnSp>
        <p:nvCxnSpPr>
          <p:cNvPr id="9" name="Elbow Connector 8"/>
          <p:cNvCxnSpPr/>
          <p:nvPr/>
        </p:nvCxnSpPr>
        <p:spPr bwMode="auto">
          <a:xfrm rot="16200000" flipH="1">
            <a:off x="981557" y="2404168"/>
            <a:ext cx="602119" cy="337202"/>
          </a:xfrm>
          <a:prstGeom prst="bentConnector3">
            <a:avLst>
              <a:gd name="adj1" fmla="val 566"/>
            </a:avLst>
          </a:prstGeom>
          <a:noFill/>
          <a:ln w="19050" cap="flat" cmpd="sng" algn="ctr">
            <a:solidFill>
              <a:srgbClr val="000000"/>
            </a:solidFill>
            <a:prstDash val="solid"/>
            <a:round/>
            <a:headEnd type="none" w="med" len="med"/>
            <a:tailEnd type="none" w="med" len="med"/>
          </a:ln>
          <a:effectLst/>
        </p:spPr>
      </p:cxnSp>
      <p:sp>
        <p:nvSpPr>
          <p:cNvPr id="17" name="TextBox 16"/>
          <p:cNvSpPr txBox="1"/>
          <p:nvPr/>
        </p:nvSpPr>
        <p:spPr>
          <a:xfrm>
            <a:off x="102198" y="2133209"/>
            <a:ext cx="1011815" cy="276999"/>
          </a:xfrm>
          <a:prstGeom prst="rect">
            <a:avLst/>
          </a:prstGeom>
          <a:noFill/>
        </p:spPr>
        <p:txBody>
          <a:bodyPr wrap="none" rtlCol="0">
            <a:spAutoFit/>
          </a:bodyPr>
          <a:lstStyle/>
          <a:p>
            <a:r>
              <a:rPr lang="de-DE" sz="1200" dirty="0" err="1" smtClean="0"/>
              <a:t>temperature</a:t>
            </a:r>
            <a:endParaRPr lang="de-DE" sz="1200" dirty="0"/>
          </a:p>
        </p:txBody>
      </p:sp>
      <p:sp>
        <p:nvSpPr>
          <p:cNvPr id="35" name="Oval 34"/>
          <p:cNvSpPr/>
          <p:nvPr/>
        </p:nvSpPr>
        <p:spPr bwMode="auto">
          <a:xfrm>
            <a:off x="1425201" y="2850969"/>
            <a:ext cx="45719" cy="45719"/>
          </a:xfrm>
          <a:prstGeom prst="ellipse">
            <a:avLst/>
          </a:prstGeom>
          <a:solidFill>
            <a:srgbClr val="FF00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7" name="TextBox 26"/>
          <p:cNvSpPr txBox="1"/>
          <p:nvPr/>
        </p:nvSpPr>
        <p:spPr>
          <a:xfrm>
            <a:off x="1582662" y="1603031"/>
            <a:ext cx="628698" cy="338554"/>
          </a:xfrm>
          <a:prstGeom prst="rect">
            <a:avLst/>
          </a:prstGeom>
          <a:noFill/>
        </p:spPr>
        <p:txBody>
          <a:bodyPr wrap="none" rtlCol="0">
            <a:spAutoFit/>
          </a:bodyPr>
          <a:lstStyle/>
          <a:p>
            <a:r>
              <a:rPr lang="de-DE" dirty="0" smtClean="0"/>
              <a:t>24 in</a:t>
            </a:r>
            <a:endParaRPr lang="de-DE" dirty="0"/>
          </a:p>
        </p:txBody>
      </p:sp>
      <p:sp>
        <p:nvSpPr>
          <p:cNvPr id="28" name="TextBox 27"/>
          <p:cNvSpPr txBox="1"/>
          <p:nvPr/>
        </p:nvSpPr>
        <p:spPr>
          <a:xfrm>
            <a:off x="3383521" y="834022"/>
            <a:ext cx="2566017" cy="338554"/>
          </a:xfrm>
          <a:prstGeom prst="rect">
            <a:avLst/>
          </a:prstGeom>
          <a:noFill/>
        </p:spPr>
        <p:txBody>
          <a:bodyPr wrap="square" rtlCol="0">
            <a:spAutoFit/>
          </a:bodyPr>
          <a:lstStyle/>
          <a:p>
            <a:r>
              <a:rPr lang="de-DE" dirty="0" err="1" smtClean="0"/>
              <a:t>Specimen</a:t>
            </a:r>
            <a:r>
              <a:rPr lang="de-DE" dirty="0" smtClean="0"/>
              <a:t> (</a:t>
            </a:r>
            <a:r>
              <a:rPr lang="de-DE" dirty="0" err="1" smtClean="0"/>
              <a:t>width</a:t>
            </a:r>
            <a:r>
              <a:rPr lang="de-DE" dirty="0" smtClean="0"/>
              <a:t> 13 in)</a:t>
            </a:r>
            <a:endParaRPr lang="de-DE" dirty="0"/>
          </a:p>
        </p:txBody>
      </p:sp>
      <p:sp>
        <p:nvSpPr>
          <p:cNvPr id="31"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373819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Validation: Coupon </a:t>
            </a:r>
            <a:r>
              <a:rPr lang="de-DE" dirty="0" err="1" smtClean="0"/>
              <a:t>test</a:t>
            </a:r>
            <a:endParaRPr lang="en-US" dirty="0"/>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sp>
        <p:nvSpPr>
          <p:cNvPr id="7" name="TextBox 6"/>
          <p:cNvSpPr txBox="1"/>
          <p:nvPr/>
        </p:nvSpPr>
        <p:spPr>
          <a:xfrm>
            <a:off x="7761556" y="4296708"/>
            <a:ext cx="1393330" cy="1938992"/>
          </a:xfrm>
          <a:prstGeom prst="rect">
            <a:avLst/>
          </a:prstGeom>
          <a:noFill/>
        </p:spPr>
        <p:txBody>
          <a:bodyPr wrap="none" rtlCol="0">
            <a:spAutoFit/>
          </a:bodyPr>
          <a:lstStyle/>
          <a:p>
            <a:r>
              <a:rPr lang="de-DE" sz="12000" dirty="0" smtClean="0">
                <a:solidFill>
                  <a:srgbClr val="00B050"/>
                </a:solidFill>
                <a:sym typeface="Wingdings"/>
              </a:rPr>
              <a:t></a:t>
            </a:r>
            <a:endParaRPr lang="de-DE" sz="12000" dirty="0">
              <a:solidFill>
                <a:srgbClr val="00B05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95" y="1062175"/>
            <a:ext cx="6847434" cy="51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6"/>
          <p:cNvSpPr txBox="1"/>
          <p:nvPr/>
        </p:nvSpPr>
        <p:spPr>
          <a:xfrm>
            <a:off x="2537504" y="1778621"/>
            <a:ext cx="1638590" cy="400110"/>
          </a:xfrm>
          <a:prstGeom prst="rect">
            <a:avLst/>
          </a:prstGeom>
          <a:noFill/>
        </p:spPr>
        <p:txBody>
          <a:bodyPr wrap="none" rtlCol="0">
            <a:spAutoFit/>
          </a:bodyPr>
          <a:lstStyle/>
          <a:p>
            <a:r>
              <a:rPr lang="de-DE" sz="2000" b="1" dirty="0" err="1" smtClean="0">
                <a:solidFill>
                  <a:schemeClr val="bg1"/>
                </a:solidFill>
              </a:rPr>
              <a:t>Foam</a:t>
            </a:r>
            <a:r>
              <a:rPr lang="de-DE" sz="2000" b="1" dirty="0" smtClean="0">
                <a:solidFill>
                  <a:schemeClr val="bg1"/>
                </a:solidFill>
              </a:rPr>
              <a:t> Block</a:t>
            </a:r>
            <a:endParaRPr lang="en-US" sz="2000" b="1" dirty="0">
              <a:solidFill>
                <a:schemeClr val="bg1"/>
              </a:solidFill>
            </a:endParaRPr>
          </a:p>
        </p:txBody>
      </p:sp>
      <p:sp>
        <p:nvSpPr>
          <p:cNvPr id="9" name="Textfeld 7"/>
          <p:cNvSpPr txBox="1"/>
          <p:nvPr/>
        </p:nvSpPr>
        <p:spPr>
          <a:xfrm>
            <a:off x="4964412" y="1778621"/>
            <a:ext cx="998991" cy="400110"/>
          </a:xfrm>
          <a:prstGeom prst="rect">
            <a:avLst/>
          </a:prstGeom>
          <a:noFill/>
        </p:spPr>
        <p:txBody>
          <a:bodyPr wrap="none" rtlCol="0">
            <a:spAutoFit/>
          </a:bodyPr>
          <a:lstStyle/>
          <a:p>
            <a:r>
              <a:rPr lang="de-DE" sz="2000" b="1" dirty="0" err="1" smtClean="0">
                <a:solidFill>
                  <a:schemeClr val="bg1"/>
                </a:solidFill>
              </a:rPr>
              <a:t>FaBLE</a:t>
            </a:r>
            <a:endParaRPr lang="en-US" sz="2000" b="1" dirty="0">
              <a:solidFill>
                <a:schemeClr val="bg1"/>
              </a:solidFill>
            </a:endParaRPr>
          </a:p>
        </p:txBody>
      </p:sp>
      <p:sp>
        <p:nvSpPr>
          <p:cNvPr id="11"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
        <p:nvSpPr>
          <p:cNvPr id="10" name="TextBox 9"/>
          <p:cNvSpPr txBox="1"/>
          <p:nvPr/>
        </p:nvSpPr>
        <p:spPr>
          <a:xfrm>
            <a:off x="2430625" y="1281331"/>
            <a:ext cx="3865161" cy="461665"/>
          </a:xfrm>
          <a:prstGeom prst="rect">
            <a:avLst/>
          </a:prstGeom>
          <a:solidFill>
            <a:schemeClr val="bg1"/>
          </a:solidFill>
        </p:spPr>
        <p:txBody>
          <a:bodyPr wrap="none" rtlCol="0">
            <a:spAutoFit/>
          </a:bodyPr>
          <a:lstStyle/>
          <a:p>
            <a:r>
              <a:rPr lang="en-US" sz="2400" dirty="0">
                <a:solidFill>
                  <a:srgbClr val="000000"/>
                </a:solidFill>
              </a:rPr>
              <a:t>PE cellular material 25mm </a:t>
            </a:r>
            <a:endParaRPr lang="de-DE" sz="2400" dirty="0">
              <a:solidFill>
                <a:srgbClr val="000000"/>
              </a:solidFill>
            </a:endParaRPr>
          </a:p>
        </p:txBody>
      </p:sp>
      <p:cxnSp>
        <p:nvCxnSpPr>
          <p:cNvPr id="13" name="Straight Arrow Connector 12"/>
          <p:cNvCxnSpPr/>
          <p:nvPr/>
        </p:nvCxnSpPr>
        <p:spPr bwMode="auto">
          <a:xfrm>
            <a:off x="2398815" y="5299323"/>
            <a:ext cx="1617560" cy="0"/>
          </a:xfrm>
          <a:prstGeom prst="straightConnector1">
            <a:avLst/>
          </a:prstGeom>
          <a:noFill/>
          <a:ln w="57150" cap="flat" cmpd="sng" algn="ctr">
            <a:solidFill>
              <a:schemeClr val="bg1"/>
            </a:solidFill>
            <a:prstDash val="solid"/>
            <a:round/>
            <a:headEnd type="triangle" w="med" len="med"/>
            <a:tailEnd type="triangle" w="med" len="med"/>
          </a:ln>
          <a:effectLst/>
        </p:spPr>
      </p:cxnSp>
      <p:cxnSp>
        <p:nvCxnSpPr>
          <p:cNvPr id="18" name="Straight Arrow Connector 17"/>
          <p:cNvCxnSpPr/>
          <p:nvPr/>
        </p:nvCxnSpPr>
        <p:spPr bwMode="auto">
          <a:xfrm flipV="1">
            <a:off x="3138590" y="3917951"/>
            <a:ext cx="0" cy="1958974"/>
          </a:xfrm>
          <a:prstGeom prst="straightConnector1">
            <a:avLst/>
          </a:prstGeom>
          <a:noFill/>
          <a:ln w="57150" cap="flat" cmpd="sng" algn="ctr">
            <a:solidFill>
              <a:schemeClr val="bg1"/>
            </a:solidFill>
            <a:prstDash val="solid"/>
            <a:round/>
            <a:headEnd type="triangle" w="med" len="med"/>
            <a:tailEnd type="triangle" w="med" len="med"/>
          </a:ln>
          <a:effectLst/>
        </p:spPr>
      </p:cxnSp>
      <p:cxnSp>
        <p:nvCxnSpPr>
          <p:cNvPr id="22" name="Straight Arrow Connector 21"/>
          <p:cNvCxnSpPr/>
          <p:nvPr/>
        </p:nvCxnSpPr>
        <p:spPr bwMode="auto">
          <a:xfrm>
            <a:off x="4684817" y="5337423"/>
            <a:ext cx="1617560" cy="0"/>
          </a:xfrm>
          <a:prstGeom prst="straightConnector1">
            <a:avLst/>
          </a:prstGeom>
          <a:noFill/>
          <a:ln w="57150" cap="flat" cmpd="sng" algn="ctr">
            <a:solidFill>
              <a:schemeClr val="bg1"/>
            </a:solidFill>
            <a:prstDash val="solid"/>
            <a:round/>
            <a:headEnd type="triangle" w="med" len="med"/>
            <a:tailEnd type="triangle" w="med" len="med"/>
          </a:ln>
          <a:effectLst/>
        </p:spPr>
      </p:cxnSp>
      <p:cxnSp>
        <p:nvCxnSpPr>
          <p:cNvPr id="23" name="Straight Arrow Connector 22"/>
          <p:cNvCxnSpPr/>
          <p:nvPr/>
        </p:nvCxnSpPr>
        <p:spPr bwMode="auto">
          <a:xfrm flipV="1">
            <a:off x="5410303" y="3965577"/>
            <a:ext cx="0" cy="1920874"/>
          </a:xfrm>
          <a:prstGeom prst="straightConnector1">
            <a:avLst/>
          </a:prstGeom>
          <a:noFill/>
          <a:ln w="57150" cap="flat" cmpd="sng" algn="ctr">
            <a:solidFill>
              <a:schemeClr val="bg1"/>
            </a:solidFill>
            <a:prstDash val="solid"/>
            <a:round/>
            <a:headEnd type="triangle" w="med" len="med"/>
            <a:tailEnd type="triangle" w="med" len="med"/>
          </a:ln>
          <a:effectLst/>
        </p:spPr>
      </p:cxnSp>
    </p:spTree>
    <p:extLst>
      <p:ext uri="{BB962C8B-B14F-4D97-AF65-F5344CB8AC3E}">
        <p14:creationId xmlns:p14="http://schemas.microsoft.com/office/powerpoint/2010/main" val="2138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Validation: Coupon </a:t>
            </a:r>
            <a:r>
              <a:rPr lang="de-DE" dirty="0" err="1" smtClean="0"/>
              <a:t>test</a:t>
            </a:r>
            <a:endParaRPr lang="en-US" dirty="0"/>
          </a:p>
        </p:txBody>
      </p:sp>
      <p:pic>
        <p:nvPicPr>
          <p:cNvPr id="6" name="Inhaltsplatzhalt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val="0"/>
              </a:ext>
            </a:extLst>
          </a:blip>
          <a:stretch>
            <a:fillRect/>
          </a:stretch>
        </p:blipFill>
        <p:spPr>
          <a:xfrm>
            <a:off x="0" y="899338"/>
            <a:ext cx="3322058" cy="2491544"/>
          </a:xfrm>
        </p:spPr>
      </p:pic>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sp>
        <p:nvSpPr>
          <p:cNvPr id="9" name="TextBox 8"/>
          <p:cNvSpPr txBox="1"/>
          <p:nvPr/>
        </p:nvSpPr>
        <p:spPr>
          <a:xfrm>
            <a:off x="7761556" y="4296708"/>
            <a:ext cx="1393330" cy="1938992"/>
          </a:xfrm>
          <a:prstGeom prst="rect">
            <a:avLst/>
          </a:prstGeom>
          <a:noFill/>
        </p:spPr>
        <p:txBody>
          <a:bodyPr wrap="none" rtlCol="0">
            <a:spAutoFit/>
          </a:bodyPr>
          <a:lstStyle/>
          <a:p>
            <a:r>
              <a:rPr lang="de-DE" sz="12000" dirty="0" smtClean="0">
                <a:solidFill>
                  <a:srgbClr val="00B050"/>
                </a:solidFill>
                <a:sym typeface="Wingdings"/>
              </a:rPr>
              <a:t></a:t>
            </a:r>
            <a:endParaRPr lang="de-DE" sz="12000" dirty="0">
              <a:solidFill>
                <a:srgbClr val="00B050"/>
              </a:solidFill>
            </a:endParaRPr>
          </a:p>
        </p:txBody>
      </p:sp>
      <p:pic>
        <p:nvPicPr>
          <p:cNvPr id="10" name="Inhaltsplatzhalt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907116" y="1125538"/>
            <a:ext cx="3096172" cy="2322129"/>
          </a:xfrm>
          <a:prstGeom prst="rect">
            <a:avLst/>
          </a:prstGeom>
          <a:noFill/>
          <a:ln w="9525">
            <a:noFill/>
            <a:miter lim="800000"/>
            <a:headEnd/>
            <a:tailEnd/>
          </a:ln>
        </p:spPr>
      </p:pic>
      <p:pic>
        <p:nvPicPr>
          <p:cNvPr id="11" name="Inhaltsplatzhalter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8000" contrast="17000"/>
                    </a14:imgEffect>
                  </a14:imgLayer>
                </a14:imgProps>
              </a:ext>
              <a:ext uri="{28A0092B-C50C-407E-A947-70E740481C1C}">
                <a14:useLocalDpi xmlns:a14="http://schemas.microsoft.com/office/drawing/2010/main" val="0"/>
              </a:ext>
            </a:extLst>
          </a:blip>
          <a:stretch>
            <a:fillRect/>
          </a:stretch>
        </p:blipFill>
        <p:spPr bwMode="auto">
          <a:xfrm>
            <a:off x="347417" y="3501959"/>
            <a:ext cx="3396343" cy="2547257"/>
          </a:xfrm>
          <a:prstGeom prst="rect">
            <a:avLst/>
          </a:prstGeom>
          <a:noFill/>
          <a:ln w="9525">
            <a:noFill/>
            <a:miter lim="800000"/>
            <a:headEnd/>
            <a:tailEnd/>
          </a:ln>
        </p:spPr>
      </p:pic>
      <p:pic>
        <p:nvPicPr>
          <p:cNvPr id="12" name="Inhaltsplatzhalt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4852678" y="3686258"/>
            <a:ext cx="3150610" cy="2362958"/>
          </a:xfrm>
          <a:prstGeom prst="rect">
            <a:avLst/>
          </a:prstGeom>
          <a:noFill/>
          <a:ln w="9525">
            <a:noFill/>
            <a:miter lim="800000"/>
            <a:headEnd/>
            <a:tailEnd/>
          </a:ln>
        </p:spPr>
      </p:pic>
      <p:sp>
        <p:nvSpPr>
          <p:cNvPr id="13" name="Textfeld 6"/>
          <p:cNvSpPr txBox="1"/>
          <p:nvPr/>
        </p:nvSpPr>
        <p:spPr>
          <a:xfrm>
            <a:off x="674721" y="4345044"/>
            <a:ext cx="1266693" cy="338554"/>
          </a:xfrm>
          <a:prstGeom prst="rect">
            <a:avLst/>
          </a:prstGeom>
          <a:noFill/>
        </p:spPr>
        <p:txBody>
          <a:bodyPr wrap="none" rtlCol="0">
            <a:spAutoFit/>
          </a:bodyPr>
          <a:lstStyle/>
          <a:p>
            <a:r>
              <a:rPr lang="de-DE" dirty="0" err="1" smtClean="0">
                <a:solidFill>
                  <a:schemeClr val="bg1"/>
                </a:solidFill>
              </a:rPr>
              <a:t>Foam</a:t>
            </a:r>
            <a:r>
              <a:rPr lang="de-DE" dirty="0" smtClean="0">
                <a:solidFill>
                  <a:schemeClr val="bg1"/>
                </a:solidFill>
              </a:rPr>
              <a:t> Block</a:t>
            </a:r>
            <a:endParaRPr lang="en-US" dirty="0">
              <a:solidFill>
                <a:schemeClr val="bg1"/>
              </a:solidFill>
            </a:endParaRPr>
          </a:p>
        </p:txBody>
      </p:sp>
      <p:sp>
        <p:nvSpPr>
          <p:cNvPr id="14" name="Textfeld 7"/>
          <p:cNvSpPr txBox="1"/>
          <p:nvPr/>
        </p:nvSpPr>
        <p:spPr>
          <a:xfrm>
            <a:off x="2142788" y="4318472"/>
            <a:ext cx="809837" cy="338554"/>
          </a:xfrm>
          <a:prstGeom prst="rect">
            <a:avLst/>
          </a:prstGeom>
          <a:noFill/>
        </p:spPr>
        <p:txBody>
          <a:bodyPr wrap="none" rtlCol="0">
            <a:spAutoFit/>
          </a:bodyPr>
          <a:lstStyle/>
          <a:p>
            <a:r>
              <a:rPr lang="de-DE" dirty="0" err="1" smtClean="0">
                <a:solidFill>
                  <a:schemeClr val="bg1"/>
                </a:solidFill>
              </a:rPr>
              <a:t>FaBLE</a:t>
            </a:r>
            <a:endParaRPr lang="en-US" dirty="0">
              <a:solidFill>
                <a:schemeClr val="bg1"/>
              </a:solidFill>
            </a:endParaRPr>
          </a:p>
        </p:txBody>
      </p:sp>
      <p:sp>
        <p:nvSpPr>
          <p:cNvPr id="15" name="Textfeld 2"/>
          <p:cNvSpPr txBox="1"/>
          <p:nvPr/>
        </p:nvSpPr>
        <p:spPr>
          <a:xfrm>
            <a:off x="5391912" y="4225156"/>
            <a:ext cx="1266693" cy="338554"/>
          </a:xfrm>
          <a:prstGeom prst="rect">
            <a:avLst/>
          </a:prstGeom>
          <a:noFill/>
        </p:spPr>
        <p:txBody>
          <a:bodyPr wrap="none" rtlCol="0">
            <a:spAutoFit/>
          </a:bodyPr>
          <a:lstStyle/>
          <a:p>
            <a:r>
              <a:rPr lang="de-DE" dirty="0" err="1" smtClean="0">
                <a:solidFill>
                  <a:schemeClr val="bg1"/>
                </a:solidFill>
              </a:rPr>
              <a:t>Foam</a:t>
            </a:r>
            <a:r>
              <a:rPr lang="de-DE" dirty="0" smtClean="0">
                <a:solidFill>
                  <a:schemeClr val="bg1"/>
                </a:solidFill>
              </a:rPr>
              <a:t> Block</a:t>
            </a:r>
            <a:endParaRPr lang="en-US" dirty="0">
              <a:solidFill>
                <a:schemeClr val="bg1"/>
              </a:solidFill>
            </a:endParaRPr>
          </a:p>
        </p:txBody>
      </p:sp>
      <p:sp>
        <p:nvSpPr>
          <p:cNvPr id="16" name="Textfeld 7"/>
          <p:cNvSpPr txBox="1"/>
          <p:nvPr/>
        </p:nvSpPr>
        <p:spPr>
          <a:xfrm>
            <a:off x="6741732" y="4234209"/>
            <a:ext cx="809837" cy="338554"/>
          </a:xfrm>
          <a:prstGeom prst="rect">
            <a:avLst/>
          </a:prstGeom>
          <a:noFill/>
        </p:spPr>
        <p:txBody>
          <a:bodyPr wrap="none" rtlCol="0">
            <a:spAutoFit/>
          </a:bodyPr>
          <a:lstStyle/>
          <a:p>
            <a:r>
              <a:rPr lang="de-DE" dirty="0" err="1" smtClean="0">
                <a:solidFill>
                  <a:schemeClr val="bg1"/>
                </a:solidFill>
              </a:rPr>
              <a:t>FaBLE</a:t>
            </a:r>
            <a:endParaRPr lang="en-US" dirty="0">
              <a:solidFill>
                <a:schemeClr val="bg1"/>
              </a:solidFill>
            </a:endParaRPr>
          </a:p>
        </p:txBody>
      </p:sp>
      <p:sp>
        <p:nvSpPr>
          <p:cNvPr id="17" name="Textfeld 7"/>
          <p:cNvSpPr txBox="1"/>
          <p:nvPr/>
        </p:nvSpPr>
        <p:spPr>
          <a:xfrm>
            <a:off x="5568107" y="1332711"/>
            <a:ext cx="809837" cy="338554"/>
          </a:xfrm>
          <a:prstGeom prst="rect">
            <a:avLst/>
          </a:prstGeom>
          <a:noFill/>
        </p:spPr>
        <p:txBody>
          <a:bodyPr wrap="none" rtlCol="0">
            <a:spAutoFit/>
          </a:bodyPr>
          <a:lstStyle/>
          <a:p>
            <a:r>
              <a:rPr lang="de-DE" dirty="0" err="1" smtClean="0">
                <a:solidFill>
                  <a:schemeClr val="bg1"/>
                </a:solidFill>
              </a:rPr>
              <a:t>FaBLE</a:t>
            </a:r>
            <a:endParaRPr lang="en-US" dirty="0">
              <a:solidFill>
                <a:schemeClr val="bg1"/>
              </a:solidFill>
            </a:endParaRPr>
          </a:p>
        </p:txBody>
      </p:sp>
      <p:sp>
        <p:nvSpPr>
          <p:cNvPr id="18" name="Textfeld 6"/>
          <p:cNvSpPr txBox="1"/>
          <p:nvPr/>
        </p:nvSpPr>
        <p:spPr>
          <a:xfrm>
            <a:off x="6484819" y="1332711"/>
            <a:ext cx="1266693" cy="338554"/>
          </a:xfrm>
          <a:prstGeom prst="rect">
            <a:avLst/>
          </a:prstGeom>
          <a:noFill/>
        </p:spPr>
        <p:txBody>
          <a:bodyPr wrap="none" rtlCol="0">
            <a:spAutoFit/>
          </a:bodyPr>
          <a:lstStyle/>
          <a:p>
            <a:r>
              <a:rPr lang="de-DE" dirty="0" err="1" smtClean="0">
                <a:solidFill>
                  <a:schemeClr val="bg1"/>
                </a:solidFill>
              </a:rPr>
              <a:t>Foam</a:t>
            </a:r>
            <a:r>
              <a:rPr lang="de-DE" dirty="0" smtClean="0">
                <a:solidFill>
                  <a:schemeClr val="bg1"/>
                </a:solidFill>
              </a:rPr>
              <a:t> Block</a:t>
            </a:r>
            <a:endParaRPr lang="en-US" dirty="0">
              <a:solidFill>
                <a:schemeClr val="bg1"/>
              </a:solidFill>
            </a:endParaRPr>
          </a:p>
        </p:txBody>
      </p:sp>
      <p:sp>
        <p:nvSpPr>
          <p:cNvPr id="19" name="Textfeld 6"/>
          <p:cNvSpPr txBox="1"/>
          <p:nvPr/>
        </p:nvSpPr>
        <p:spPr>
          <a:xfrm>
            <a:off x="532220" y="1359283"/>
            <a:ext cx="1266693" cy="338554"/>
          </a:xfrm>
          <a:prstGeom prst="rect">
            <a:avLst/>
          </a:prstGeom>
          <a:noFill/>
        </p:spPr>
        <p:txBody>
          <a:bodyPr wrap="none" rtlCol="0">
            <a:spAutoFit/>
          </a:bodyPr>
          <a:lstStyle/>
          <a:p>
            <a:r>
              <a:rPr lang="de-DE" dirty="0" err="1" smtClean="0">
                <a:solidFill>
                  <a:schemeClr val="bg1"/>
                </a:solidFill>
              </a:rPr>
              <a:t>Foam</a:t>
            </a:r>
            <a:r>
              <a:rPr lang="de-DE" dirty="0" smtClean="0">
                <a:solidFill>
                  <a:schemeClr val="bg1"/>
                </a:solidFill>
              </a:rPr>
              <a:t> Block</a:t>
            </a:r>
            <a:endParaRPr lang="en-US" dirty="0">
              <a:solidFill>
                <a:schemeClr val="bg1"/>
              </a:solidFill>
            </a:endParaRPr>
          </a:p>
        </p:txBody>
      </p:sp>
      <p:sp>
        <p:nvSpPr>
          <p:cNvPr id="20" name="Textfeld 7"/>
          <p:cNvSpPr txBox="1"/>
          <p:nvPr/>
        </p:nvSpPr>
        <p:spPr>
          <a:xfrm>
            <a:off x="1929037" y="1332711"/>
            <a:ext cx="809837" cy="338554"/>
          </a:xfrm>
          <a:prstGeom prst="rect">
            <a:avLst/>
          </a:prstGeom>
          <a:noFill/>
        </p:spPr>
        <p:txBody>
          <a:bodyPr wrap="none" rtlCol="0">
            <a:spAutoFit/>
          </a:bodyPr>
          <a:lstStyle/>
          <a:p>
            <a:r>
              <a:rPr lang="de-DE" dirty="0" err="1" smtClean="0">
                <a:solidFill>
                  <a:schemeClr val="bg1"/>
                </a:solidFill>
              </a:rPr>
              <a:t>FaBLE</a:t>
            </a:r>
            <a:endParaRPr lang="en-US" dirty="0">
              <a:solidFill>
                <a:schemeClr val="bg1"/>
              </a:solidFill>
            </a:endParaRPr>
          </a:p>
        </p:txBody>
      </p:sp>
      <p:sp>
        <p:nvSpPr>
          <p:cNvPr id="3" name="TextBox 2"/>
          <p:cNvSpPr txBox="1"/>
          <p:nvPr/>
        </p:nvSpPr>
        <p:spPr>
          <a:xfrm>
            <a:off x="588169" y="1066532"/>
            <a:ext cx="2340705" cy="338554"/>
          </a:xfrm>
          <a:prstGeom prst="rect">
            <a:avLst/>
          </a:prstGeom>
          <a:solidFill>
            <a:schemeClr val="bg1"/>
          </a:solidFill>
        </p:spPr>
        <p:txBody>
          <a:bodyPr wrap="none" rtlCol="0">
            <a:spAutoFit/>
          </a:bodyPr>
          <a:lstStyle/>
          <a:p>
            <a:r>
              <a:rPr lang="en-US" dirty="0">
                <a:solidFill>
                  <a:srgbClr val="000000"/>
                </a:solidFill>
              </a:rPr>
              <a:t>C-EP-53% three layers </a:t>
            </a:r>
            <a:endParaRPr lang="de-DE" dirty="0">
              <a:solidFill>
                <a:srgbClr val="000000"/>
              </a:solidFill>
            </a:endParaRPr>
          </a:p>
        </p:txBody>
      </p:sp>
      <p:sp>
        <p:nvSpPr>
          <p:cNvPr id="21" name="Rectangle 20"/>
          <p:cNvSpPr/>
          <p:nvPr/>
        </p:nvSpPr>
        <p:spPr>
          <a:xfrm>
            <a:off x="6025258" y="1066532"/>
            <a:ext cx="982961" cy="338554"/>
          </a:xfrm>
          <a:prstGeom prst="rect">
            <a:avLst/>
          </a:prstGeom>
          <a:solidFill>
            <a:schemeClr val="bg1"/>
          </a:solidFill>
        </p:spPr>
        <p:txBody>
          <a:bodyPr wrap="none" rtlCol="0">
            <a:spAutoFit/>
          </a:bodyPr>
          <a:lstStyle/>
          <a:p>
            <a:r>
              <a:rPr lang="en-US" dirty="0">
                <a:solidFill>
                  <a:srgbClr val="000000"/>
                </a:solidFill>
              </a:rPr>
              <a:t>PC 3mm</a:t>
            </a:r>
            <a:endParaRPr lang="de-DE" dirty="0">
              <a:solidFill>
                <a:srgbClr val="000000"/>
              </a:solidFill>
            </a:endParaRPr>
          </a:p>
        </p:txBody>
      </p:sp>
      <p:sp>
        <p:nvSpPr>
          <p:cNvPr id="22" name="Rectangle 21"/>
          <p:cNvSpPr/>
          <p:nvPr/>
        </p:nvSpPr>
        <p:spPr>
          <a:xfrm>
            <a:off x="769458" y="3860030"/>
            <a:ext cx="2343911" cy="338554"/>
          </a:xfrm>
          <a:prstGeom prst="rect">
            <a:avLst/>
          </a:prstGeom>
          <a:solidFill>
            <a:schemeClr val="bg1"/>
          </a:solidFill>
        </p:spPr>
        <p:txBody>
          <a:bodyPr wrap="none" rtlCol="0">
            <a:spAutoFit/>
          </a:bodyPr>
          <a:lstStyle/>
          <a:p>
            <a:r>
              <a:rPr lang="en-US" dirty="0">
                <a:solidFill>
                  <a:srgbClr val="000000"/>
                </a:solidFill>
              </a:rPr>
              <a:t>to PHG-50% - test side </a:t>
            </a:r>
            <a:endParaRPr lang="de-DE" dirty="0">
              <a:solidFill>
                <a:srgbClr val="000000"/>
              </a:solidFill>
            </a:endParaRPr>
          </a:p>
        </p:txBody>
      </p:sp>
      <p:sp>
        <p:nvSpPr>
          <p:cNvPr id="23" name="Rectangle 22"/>
          <p:cNvSpPr/>
          <p:nvPr/>
        </p:nvSpPr>
        <p:spPr>
          <a:xfrm>
            <a:off x="5283246" y="3860030"/>
            <a:ext cx="2343911" cy="338554"/>
          </a:xfrm>
          <a:prstGeom prst="rect">
            <a:avLst/>
          </a:prstGeom>
          <a:solidFill>
            <a:schemeClr val="bg1"/>
          </a:solidFill>
        </p:spPr>
        <p:txBody>
          <a:bodyPr wrap="none" rtlCol="0">
            <a:spAutoFit/>
          </a:bodyPr>
          <a:lstStyle/>
          <a:p>
            <a:r>
              <a:rPr lang="en-US" dirty="0">
                <a:solidFill>
                  <a:srgbClr val="000000"/>
                </a:solidFill>
              </a:rPr>
              <a:t>to PHG-50% - test side </a:t>
            </a:r>
            <a:endParaRPr lang="de-DE" dirty="0">
              <a:solidFill>
                <a:srgbClr val="000000"/>
              </a:solidFill>
            </a:endParaRPr>
          </a:p>
        </p:txBody>
      </p:sp>
      <p:sp>
        <p:nvSpPr>
          <p:cNvPr id="24"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40535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Conclusion</a:t>
            </a:r>
            <a:endParaRPr lang="en-US" dirty="0"/>
          </a:p>
        </p:txBody>
      </p:sp>
      <p:sp>
        <p:nvSpPr>
          <p:cNvPr id="3" name="Inhaltsplatzhalter 2"/>
          <p:cNvSpPr>
            <a:spLocks noGrp="1"/>
          </p:cNvSpPr>
          <p:nvPr>
            <p:ph idx="1"/>
          </p:nvPr>
        </p:nvSpPr>
        <p:spPr/>
        <p:txBody>
          <a:bodyPr/>
          <a:lstStyle/>
          <a:p>
            <a:endParaRPr lang="en-US" dirty="0" smtClean="0"/>
          </a:p>
          <a:p>
            <a:r>
              <a:rPr lang="de-DE" dirty="0"/>
              <a:t>All </a:t>
            </a:r>
            <a:r>
              <a:rPr lang="de-DE" dirty="0" err="1"/>
              <a:t>specified</a:t>
            </a:r>
            <a:r>
              <a:rPr lang="de-DE" dirty="0"/>
              <a:t> </a:t>
            </a:r>
            <a:r>
              <a:rPr lang="de-DE" dirty="0" err="1"/>
              <a:t>requirements</a:t>
            </a:r>
            <a:r>
              <a:rPr lang="de-DE" dirty="0"/>
              <a:t> will </a:t>
            </a:r>
            <a:r>
              <a:rPr lang="de-DE" dirty="0" err="1"/>
              <a:t>be</a:t>
            </a:r>
            <a:r>
              <a:rPr lang="de-DE" dirty="0"/>
              <a:t> </a:t>
            </a:r>
            <a:r>
              <a:rPr lang="de-DE" dirty="0" err="1" smtClean="0"/>
              <a:t>fulfiled</a:t>
            </a:r>
            <a:endParaRPr lang="en-US" dirty="0" smtClean="0"/>
          </a:p>
          <a:p>
            <a:r>
              <a:rPr lang="en-US" dirty="0" err="1" smtClean="0"/>
              <a:t>FaBLE</a:t>
            </a:r>
            <a:r>
              <a:rPr lang="en-US" dirty="0" smtClean="0"/>
              <a:t> is a reproducible fire source and represents foam block properties</a:t>
            </a:r>
          </a:p>
          <a:p>
            <a:r>
              <a:rPr lang="en-US" dirty="0" err="1" smtClean="0"/>
              <a:t>FaBLE</a:t>
            </a:r>
            <a:r>
              <a:rPr lang="en-US" dirty="0" smtClean="0"/>
              <a:t> is a low cost device, made from world wide available standard parts</a:t>
            </a:r>
          </a:p>
          <a:p>
            <a:endParaRPr lang="en-US" dirty="0"/>
          </a:p>
          <a:p>
            <a:pPr marL="0" indent="0" algn="ctr">
              <a:buNone/>
            </a:pPr>
            <a:r>
              <a:rPr lang="en-US" sz="2400" b="1" dirty="0" err="1" smtClean="0"/>
              <a:t>FaBLE</a:t>
            </a:r>
            <a:r>
              <a:rPr lang="en-US" sz="2400" b="1" dirty="0" smtClean="0"/>
              <a:t> is an equivalent to the hidden area fire source</a:t>
            </a:r>
          </a:p>
          <a:p>
            <a:endParaRPr lang="en-US" dirty="0"/>
          </a:p>
          <a:p>
            <a:pPr marL="0" indent="0">
              <a:buNone/>
            </a:pPr>
            <a:endParaRPr lang="en-US" dirty="0" smtClean="0"/>
          </a:p>
          <a:p>
            <a:pPr marL="0" indent="0">
              <a:buNone/>
            </a:pPr>
            <a:endParaRPr lang="de-DE" dirty="0" smtClean="0"/>
          </a:p>
          <a:p>
            <a:pPr marL="0" indent="0">
              <a:buNone/>
            </a:pPr>
            <a:r>
              <a:rPr lang="de-DE" dirty="0"/>
              <a:t>	</a:t>
            </a:r>
            <a:endParaRPr lang="de-DE" dirty="0" smtClean="0"/>
          </a:p>
          <a:p>
            <a:pPr marL="0" indent="0">
              <a:buNone/>
            </a:pPr>
            <a:r>
              <a:rPr lang="de-DE" dirty="0"/>
              <a:t>	</a:t>
            </a:r>
            <a:endParaRPr lang="en-US" dirty="0" smtClean="0"/>
          </a:p>
          <a:p>
            <a:r>
              <a:rPr lang="en-US" dirty="0" smtClean="0"/>
              <a:t>For further validation we will send one of our first series model to FAA tech-center</a:t>
            </a:r>
          </a:p>
          <a:p>
            <a:endParaRPr lang="en-US" dirty="0"/>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sp>
        <p:nvSpPr>
          <p:cNvPr id="6"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3690706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half" idx="10"/>
          </p:nvPr>
        </p:nvSpPr>
        <p:spPr>
          <a:noFill/>
        </p:spPr>
        <p:txBody>
          <a:bodyPr/>
          <a:lstStyle/>
          <a:p>
            <a:r>
              <a:rPr lang="de-DE" smtClean="0"/>
              <a:t>Bremen, June 2015 </a:t>
            </a:r>
            <a:endParaRPr lang="en-GB" dirty="0" smtClean="0"/>
          </a:p>
        </p:txBody>
      </p:sp>
      <p:sp>
        <p:nvSpPr>
          <p:cNvPr id="7" name="Text Box 18"/>
          <p:cNvSpPr txBox="1">
            <a:spLocks noChangeArrowheads="1"/>
          </p:cNvSpPr>
          <p:nvPr/>
        </p:nvSpPr>
        <p:spPr bwMode="auto">
          <a:xfrm>
            <a:off x="261938" y="320720"/>
            <a:ext cx="8620124" cy="527867"/>
          </a:xfrm>
          <a:prstGeom prst="rect">
            <a:avLst/>
          </a:prstGeom>
          <a:noFill/>
          <a:ln w="9525">
            <a:noFill/>
            <a:miter lim="800000"/>
            <a:headEnd/>
            <a:tailEnd/>
          </a:ln>
        </p:spPr>
        <p:txBody>
          <a:bodyPr lIns="0" rIns="0"/>
          <a:lstStyle/>
          <a:p>
            <a:pPr>
              <a:spcBef>
                <a:spcPct val="50000"/>
              </a:spcBef>
            </a:pPr>
            <a:r>
              <a:rPr lang="en-GB" sz="600" spc="-10" noProof="1" smtClean="0">
                <a:solidFill>
                  <a:srgbClr val="7F8CA1"/>
                </a:solidFill>
                <a:cs typeface="Times New Roman" pitchFamily="18" charset="0"/>
              </a:rPr>
              <a:t>© Airbus Operations GmbH. All rights reserved. Confidential and proprietary document. This document and all information contained herein is the sole property of Airbus Operations GmbH. No intellectual property rights are granted by the delivery of this document or the disclosure of its content. This document shall not be reproduced or disclosed to a third party without the express written consent of Airbus Operations GmbH. This document and its content shall not be used for any purpose other than that for which it is supplied. The statements made herein do not constitute an offer. They are based on the mentioned assumptions and are expressed in good faith. Where the supporting grounds for these statements are not shown, Airbus Operations GmbH will be pleased to explain the basis thereof.</a:t>
            </a:r>
            <a:r>
              <a:rPr lang="en-GB" sz="600" noProof="1" smtClean="0">
                <a:solidFill>
                  <a:srgbClr val="7F8CA1"/>
                </a:solidFill>
                <a:cs typeface="Times New Roman" pitchFamily="18" charset="0"/>
              </a:rPr>
              <a:t> AIRBUS, its logo, A300, A310, A318, A319, A320, A321, A330, A340, A350, A380, A400M are registered trademarks.</a:t>
            </a:r>
            <a:endParaRPr lang="en-GB" sz="600" noProof="1">
              <a:solidFill>
                <a:srgbClr val="7F8CA1"/>
              </a:solidFill>
              <a:cs typeface="Times New Roman" pitchFamily="18" charset="0"/>
            </a:endParaRPr>
          </a:p>
        </p:txBody>
      </p:sp>
      <p:sp>
        <p:nvSpPr>
          <p:cNvPr id="5"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de-DE" smtClean="0"/>
              <a:t>Bremen, June 2015 </a:t>
            </a:r>
            <a:endParaRPr lang="en-GB" dirty="0"/>
          </a:p>
        </p:txBody>
      </p:sp>
      <p:sp>
        <p:nvSpPr>
          <p:cNvPr id="5" name="Footer Placeholder 4"/>
          <p:cNvSpPr>
            <a:spLocks noGrp="1"/>
          </p:cNvSpPr>
          <p:nvPr>
            <p:ph type="ftr" sz="quarter" idx="11"/>
          </p:nvPr>
        </p:nvSpPr>
        <p:spPr/>
        <p:txBody>
          <a:bodyPr/>
          <a:lstStyle/>
          <a:p>
            <a:pPr>
              <a:defRPr/>
            </a:pPr>
            <a:r>
              <a:rPr lang="en-US" smtClean="0"/>
              <a:t>FaBLE Project   FAA Materials Group</a:t>
            </a:r>
            <a:endParaRPr lang="en-GB" dirty="0"/>
          </a:p>
        </p:txBody>
      </p:sp>
      <p:pic>
        <p:nvPicPr>
          <p:cNvPr id="6" name="FaB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0754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2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Content</a:t>
            </a:r>
            <a:endParaRPr lang="en-US" dirty="0"/>
          </a:p>
        </p:txBody>
      </p:sp>
      <p:sp>
        <p:nvSpPr>
          <p:cNvPr id="3" name="Inhaltsplatzhalter 2"/>
          <p:cNvSpPr>
            <a:spLocks noGrp="1"/>
          </p:cNvSpPr>
          <p:nvPr>
            <p:ph idx="1"/>
          </p:nvPr>
        </p:nvSpPr>
        <p:spPr>
          <a:xfrm>
            <a:off x="1001486" y="1115999"/>
            <a:ext cx="7890928" cy="5112000"/>
          </a:xfrm>
        </p:spPr>
        <p:txBody>
          <a:bodyPr/>
          <a:lstStyle/>
          <a:p>
            <a:pPr>
              <a:lnSpc>
                <a:spcPct val="150000"/>
              </a:lnSpc>
            </a:pPr>
            <a:r>
              <a:rPr lang="en-US" dirty="0" smtClean="0"/>
              <a:t>What is </a:t>
            </a:r>
            <a:r>
              <a:rPr lang="en-US" dirty="0" err="1" smtClean="0"/>
              <a:t>FaBLE</a:t>
            </a:r>
            <a:r>
              <a:rPr lang="en-US" dirty="0" smtClean="0"/>
              <a:t>?</a:t>
            </a:r>
          </a:p>
          <a:p>
            <a:pPr>
              <a:lnSpc>
                <a:spcPct val="150000"/>
              </a:lnSpc>
            </a:pPr>
            <a:r>
              <a:rPr lang="en-US" dirty="0" smtClean="0"/>
              <a:t>Foam Block Properties</a:t>
            </a:r>
          </a:p>
          <a:p>
            <a:pPr>
              <a:lnSpc>
                <a:spcPct val="150000"/>
              </a:lnSpc>
            </a:pPr>
            <a:r>
              <a:rPr lang="en-US" dirty="0" smtClean="0"/>
              <a:t>Project Requirements</a:t>
            </a:r>
          </a:p>
          <a:p>
            <a:pPr>
              <a:lnSpc>
                <a:spcPct val="150000"/>
              </a:lnSpc>
            </a:pPr>
            <a:r>
              <a:rPr lang="en-US" dirty="0" smtClean="0"/>
              <a:t>Project Implementation</a:t>
            </a:r>
          </a:p>
          <a:p>
            <a:pPr>
              <a:lnSpc>
                <a:spcPct val="150000"/>
              </a:lnSpc>
            </a:pPr>
            <a:r>
              <a:rPr lang="en-US" dirty="0" smtClean="0"/>
              <a:t>Project Validation</a:t>
            </a:r>
          </a:p>
          <a:p>
            <a:pPr lvl="1">
              <a:lnSpc>
                <a:spcPct val="150000"/>
              </a:lnSpc>
            </a:pPr>
            <a:r>
              <a:rPr lang="en-US" dirty="0" err="1" smtClean="0"/>
              <a:t>Heatflux</a:t>
            </a:r>
            <a:r>
              <a:rPr lang="en-US" dirty="0" smtClean="0"/>
              <a:t> / Temperature</a:t>
            </a:r>
          </a:p>
          <a:p>
            <a:pPr lvl="1">
              <a:lnSpc>
                <a:spcPct val="150000"/>
              </a:lnSpc>
            </a:pPr>
            <a:r>
              <a:rPr lang="en-US" dirty="0" smtClean="0"/>
              <a:t>Coupon test</a:t>
            </a:r>
            <a:endParaRPr lang="en-US" dirty="0"/>
          </a:p>
          <a:p>
            <a:pPr>
              <a:lnSpc>
                <a:spcPct val="150000"/>
              </a:lnSpc>
            </a:pPr>
            <a:r>
              <a:rPr lang="en-US" dirty="0" smtClean="0"/>
              <a:t>Conclusion</a:t>
            </a:r>
          </a:p>
          <a:p>
            <a:endParaRPr lang="en-US" dirty="0"/>
          </a:p>
        </p:txBody>
      </p:sp>
      <p:sp>
        <p:nvSpPr>
          <p:cNvPr id="6" name="Date Placeholder 3"/>
          <p:cNvSpPr>
            <a:spLocks noGrp="1"/>
          </p:cNvSpPr>
          <p:nvPr>
            <p:ph type="dt" sz="half" idx="10"/>
          </p:nvPr>
        </p:nvSpPr>
        <p:spPr>
          <a:xfrm>
            <a:off x="7656512" y="0"/>
            <a:ext cx="1225550" cy="215900"/>
          </a:xfrm>
        </p:spPr>
        <p:txBody>
          <a:bodyPr/>
          <a:lstStyle/>
          <a:p>
            <a:pPr>
              <a:defRPr/>
            </a:pPr>
            <a:r>
              <a:rPr lang="de-DE" smtClean="0"/>
              <a:t>Bremen, June 2015 </a:t>
            </a:r>
            <a:endParaRPr lang="en-GB"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4499" y="1218747"/>
            <a:ext cx="2133601" cy="3461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1689" y="2507309"/>
            <a:ext cx="2620373" cy="349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2529432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GB" dirty="0" smtClean="0"/>
              <a:t>What is FaBLE?</a:t>
            </a:r>
          </a:p>
        </p:txBody>
      </p:sp>
      <p:sp>
        <p:nvSpPr>
          <p:cNvPr id="9" name="Content Placeholder 8"/>
          <p:cNvSpPr>
            <a:spLocks noGrp="1"/>
          </p:cNvSpPr>
          <p:nvPr>
            <p:ph idx="1"/>
          </p:nvPr>
        </p:nvSpPr>
        <p:spPr/>
        <p:txBody>
          <a:bodyPr/>
          <a:lstStyle/>
          <a:p>
            <a:pPr marL="0" indent="0">
              <a:buNone/>
            </a:pPr>
            <a:r>
              <a:rPr lang="de-DE" dirty="0" err="1"/>
              <a:t>FaBLE</a:t>
            </a:r>
            <a:r>
              <a:rPr lang="de-DE" dirty="0"/>
              <a:t> </a:t>
            </a:r>
            <a:r>
              <a:rPr lang="de-DE" dirty="0" err="1" smtClean="0"/>
              <a:t>is</a:t>
            </a:r>
            <a:r>
              <a:rPr lang="de-DE" dirty="0" smtClean="0"/>
              <a:t> an </a:t>
            </a:r>
            <a:r>
              <a:rPr lang="de-DE" dirty="0" err="1" smtClean="0"/>
              <a:t>equivalent</a:t>
            </a:r>
            <a:r>
              <a:rPr lang="de-DE" dirty="0" smtClean="0"/>
              <a:t> </a:t>
            </a:r>
            <a:r>
              <a:rPr lang="de-DE" dirty="0" err="1" smtClean="0"/>
              <a:t>to</a:t>
            </a:r>
            <a:r>
              <a:rPr lang="de-DE" dirty="0" smtClean="0"/>
              <a:t> </a:t>
            </a:r>
            <a:r>
              <a:rPr lang="de-DE" dirty="0" err="1" smtClean="0"/>
              <a:t>the</a:t>
            </a:r>
            <a:r>
              <a:rPr lang="de-DE" dirty="0" smtClean="0"/>
              <a:t> </a:t>
            </a:r>
            <a:r>
              <a:rPr lang="de-DE" dirty="0"/>
              <a:t>FAA-TC </a:t>
            </a:r>
            <a:r>
              <a:rPr lang="de-DE" dirty="0" err="1" smtClean="0"/>
              <a:t>hidden</a:t>
            </a:r>
            <a:r>
              <a:rPr lang="de-DE" dirty="0" smtClean="0"/>
              <a:t> </a:t>
            </a:r>
            <a:r>
              <a:rPr lang="de-DE" dirty="0" err="1" smtClean="0"/>
              <a:t>area</a:t>
            </a:r>
            <a:r>
              <a:rPr lang="de-DE" dirty="0" smtClean="0"/>
              <a:t> </a:t>
            </a:r>
            <a:r>
              <a:rPr lang="de-DE" dirty="0" err="1" smtClean="0"/>
              <a:t>fire</a:t>
            </a:r>
            <a:r>
              <a:rPr lang="de-DE" dirty="0" smtClean="0"/>
              <a:t> </a:t>
            </a:r>
            <a:r>
              <a:rPr lang="de-DE" dirty="0" err="1" smtClean="0"/>
              <a:t>source</a:t>
            </a:r>
            <a:r>
              <a:rPr lang="de-DE" dirty="0"/>
              <a:t/>
            </a:r>
            <a:br>
              <a:rPr lang="de-DE" dirty="0"/>
            </a:br>
            <a:r>
              <a:rPr lang="de-DE" dirty="0" smtClean="0"/>
              <a:t>(</a:t>
            </a:r>
            <a:r>
              <a:rPr lang="de-DE" dirty="0" err="1" smtClean="0"/>
              <a:t>Foam</a:t>
            </a:r>
            <a:r>
              <a:rPr lang="de-DE" dirty="0" smtClean="0"/>
              <a:t> </a:t>
            </a:r>
            <a:r>
              <a:rPr lang="de-DE" dirty="0"/>
              <a:t>Block </a:t>
            </a:r>
            <a:r>
              <a:rPr lang="de-DE" dirty="0" err="1" smtClean="0"/>
              <a:t>Equivalent</a:t>
            </a:r>
            <a:r>
              <a:rPr lang="de-DE" dirty="0" smtClean="0"/>
              <a:t>)</a:t>
            </a:r>
            <a:endParaRPr lang="de-DE" dirty="0"/>
          </a:p>
          <a:p>
            <a:r>
              <a:rPr lang="de-DE" dirty="0" err="1"/>
              <a:t>FaBLE</a:t>
            </a:r>
            <a:r>
              <a:rPr lang="de-DE" dirty="0"/>
              <a:t> </a:t>
            </a:r>
            <a:r>
              <a:rPr lang="de-DE" dirty="0" err="1" smtClean="0"/>
              <a:t>reproducably</a:t>
            </a:r>
            <a:r>
              <a:rPr lang="de-DE" dirty="0" smtClean="0"/>
              <a:t> </a:t>
            </a:r>
            <a:r>
              <a:rPr lang="de-DE" dirty="0" err="1" smtClean="0"/>
              <a:t>reflects</a:t>
            </a:r>
            <a:r>
              <a:rPr lang="de-DE" dirty="0" smtClean="0"/>
              <a:t> </a:t>
            </a:r>
            <a:r>
              <a:rPr lang="de-DE" dirty="0" err="1" smtClean="0"/>
              <a:t>the</a:t>
            </a:r>
            <a:r>
              <a:rPr lang="de-DE" dirty="0" smtClean="0"/>
              <a:t> </a:t>
            </a:r>
            <a:r>
              <a:rPr lang="de-DE" dirty="0" err="1" smtClean="0"/>
              <a:t>foam</a:t>
            </a:r>
            <a:r>
              <a:rPr lang="de-DE" dirty="0" smtClean="0"/>
              <a:t> block </a:t>
            </a:r>
            <a:r>
              <a:rPr lang="de-DE" dirty="0" err="1" smtClean="0"/>
              <a:t>properties</a:t>
            </a:r>
            <a:endParaRPr lang="de-DE" dirty="0" smtClean="0"/>
          </a:p>
          <a:p>
            <a:r>
              <a:rPr lang="de-DE" dirty="0" err="1" smtClean="0"/>
              <a:t>FaBLE</a:t>
            </a:r>
            <a:r>
              <a:rPr lang="de-DE" dirty="0" smtClean="0"/>
              <a:t> </a:t>
            </a:r>
            <a:r>
              <a:rPr lang="de-DE" dirty="0" err="1" smtClean="0"/>
              <a:t>is</a:t>
            </a:r>
            <a:r>
              <a:rPr lang="de-DE" dirty="0" smtClean="0"/>
              <a:t> </a:t>
            </a:r>
            <a:r>
              <a:rPr lang="de-DE" dirty="0" err="1" smtClean="0"/>
              <a:t>simlpe</a:t>
            </a:r>
            <a:r>
              <a:rPr lang="de-DE" dirty="0" smtClean="0"/>
              <a:t> in </a:t>
            </a:r>
            <a:r>
              <a:rPr lang="de-DE" dirty="0" err="1" smtClean="0"/>
              <a:t>use</a:t>
            </a:r>
            <a:endParaRPr lang="de-DE" dirty="0" smtClean="0"/>
          </a:p>
          <a:p>
            <a:endParaRPr lang="en-GB" dirty="0" smtClean="0"/>
          </a:p>
        </p:txBody>
      </p:sp>
      <p:sp>
        <p:nvSpPr>
          <p:cNvPr id="7" name="Pfeil nach rechts 6"/>
          <p:cNvSpPr/>
          <p:nvPr/>
        </p:nvSpPr>
        <p:spPr bwMode="auto">
          <a:xfrm>
            <a:off x="3776790" y="3871170"/>
            <a:ext cx="2146514" cy="1219200"/>
          </a:xfrm>
          <a:prstGeom prst="rightArrow">
            <a:avLst/>
          </a:prstGeom>
          <a:no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8" name="Textfeld 7"/>
          <p:cNvSpPr txBox="1"/>
          <p:nvPr/>
        </p:nvSpPr>
        <p:spPr>
          <a:xfrm>
            <a:off x="6222945" y="3157331"/>
            <a:ext cx="1511085" cy="2646878"/>
          </a:xfrm>
          <a:prstGeom prst="rect">
            <a:avLst/>
          </a:prstGeom>
          <a:noFill/>
        </p:spPr>
        <p:txBody>
          <a:bodyPr wrap="square" rtlCol="0">
            <a:spAutoFit/>
          </a:bodyPr>
          <a:lstStyle/>
          <a:p>
            <a:r>
              <a:rPr lang="de-DE" sz="16600" dirty="0" smtClean="0">
                <a:solidFill>
                  <a:srgbClr val="000000"/>
                </a:solidFill>
              </a:rPr>
              <a:t>?</a:t>
            </a:r>
            <a:endParaRPr lang="de-DE" sz="16600" dirty="0">
              <a:solidFill>
                <a:srgbClr val="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028" y="2742747"/>
            <a:ext cx="2152821" cy="349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ph type="dt" sz="half" idx="10"/>
          </p:nvPr>
        </p:nvSpPr>
        <p:spPr>
          <a:xfrm>
            <a:off x="7656512" y="0"/>
            <a:ext cx="1225550" cy="215900"/>
          </a:xfrm>
        </p:spPr>
        <p:txBody>
          <a:bodyPr/>
          <a:lstStyle/>
          <a:p>
            <a:pPr>
              <a:defRPr/>
            </a:pPr>
            <a:r>
              <a:rPr lang="de-DE" smtClean="0"/>
              <a:t>Bremen, June 2015 </a:t>
            </a:r>
            <a:endParaRPr lang="en-GB" dirty="0"/>
          </a:p>
        </p:txBody>
      </p:sp>
      <p:sp>
        <p:nvSpPr>
          <p:cNvPr id="10"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Foam Block Properties</a:t>
            </a:r>
            <a:endParaRPr lang="en-US" dirty="0"/>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sp>
        <p:nvSpPr>
          <p:cNvPr id="35" name="Cube 34"/>
          <p:cNvSpPr/>
          <p:nvPr/>
        </p:nvSpPr>
        <p:spPr bwMode="auto">
          <a:xfrm rot="3314767">
            <a:off x="4420928" y="1170524"/>
            <a:ext cx="671192" cy="1782188"/>
          </a:xfrm>
          <a:prstGeom prst="cube">
            <a:avLst>
              <a:gd name="adj" fmla="val 85000"/>
            </a:avLst>
          </a:prstGeom>
          <a:solidFill>
            <a:schemeClr val="bg1">
              <a:lumMod val="85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ct val="50000"/>
              </a:spcBef>
            </a:pPr>
            <a:endParaRPr lang="de-DE"/>
          </a:p>
        </p:txBody>
      </p:sp>
      <p:sp>
        <p:nvSpPr>
          <p:cNvPr id="36" name="Cube 35"/>
          <p:cNvSpPr/>
          <p:nvPr/>
        </p:nvSpPr>
        <p:spPr bwMode="auto">
          <a:xfrm rot="3314767">
            <a:off x="6730515" y="1170523"/>
            <a:ext cx="671192" cy="1782188"/>
          </a:xfrm>
          <a:prstGeom prst="cube">
            <a:avLst>
              <a:gd name="adj" fmla="val 85000"/>
            </a:avLst>
          </a:prstGeom>
          <a:solidFill>
            <a:schemeClr val="bg1">
              <a:lumMod val="85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ct val="50000"/>
              </a:spcBef>
            </a:pPr>
            <a:endParaRPr lang="de-DE"/>
          </a:p>
        </p:txBody>
      </p:sp>
      <p:sp>
        <p:nvSpPr>
          <p:cNvPr id="37" name="Freeform 36"/>
          <p:cNvSpPr/>
          <p:nvPr/>
        </p:nvSpPr>
        <p:spPr bwMode="auto">
          <a:xfrm>
            <a:off x="6582179" y="1943487"/>
            <a:ext cx="747717" cy="509587"/>
          </a:xfrm>
          <a:custGeom>
            <a:avLst/>
            <a:gdLst>
              <a:gd name="connsiteX0" fmla="*/ 17362 w 803179"/>
              <a:gd name="connsiteY0" fmla="*/ 521493 h 545306"/>
              <a:gd name="connsiteX1" fmla="*/ 7837 w 803179"/>
              <a:gd name="connsiteY1" fmla="*/ 509587 h 545306"/>
              <a:gd name="connsiteX2" fmla="*/ 5455 w 803179"/>
              <a:gd name="connsiteY2" fmla="*/ 502443 h 545306"/>
              <a:gd name="connsiteX3" fmla="*/ 693 w 803179"/>
              <a:gd name="connsiteY3" fmla="*/ 492918 h 545306"/>
              <a:gd name="connsiteX4" fmla="*/ 10218 w 803179"/>
              <a:gd name="connsiteY4" fmla="*/ 435768 h 545306"/>
              <a:gd name="connsiteX5" fmla="*/ 17362 w 803179"/>
              <a:gd name="connsiteY5" fmla="*/ 428625 h 545306"/>
              <a:gd name="connsiteX6" fmla="*/ 38793 w 803179"/>
              <a:gd name="connsiteY6" fmla="*/ 414337 h 545306"/>
              <a:gd name="connsiteX7" fmla="*/ 53080 w 803179"/>
              <a:gd name="connsiteY7" fmla="*/ 409575 h 545306"/>
              <a:gd name="connsiteX8" fmla="*/ 60224 w 803179"/>
              <a:gd name="connsiteY8" fmla="*/ 407193 h 545306"/>
              <a:gd name="connsiteX9" fmla="*/ 69749 w 803179"/>
              <a:gd name="connsiteY9" fmla="*/ 392906 h 545306"/>
              <a:gd name="connsiteX10" fmla="*/ 74512 w 803179"/>
              <a:gd name="connsiteY10" fmla="*/ 385762 h 545306"/>
              <a:gd name="connsiteX11" fmla="*/ 79274 w 803179"/>
              <a:gd name="connsiteY11" fmla="*/ 369093 h 545306"/>
              <a:gd name="connsiteX12" fmla="*/ 88799 w 803179"/>
              <a:gd name="connsiteY12" fmla="*/ 354806 h 545306"/>
              <a:gd name="connsiteX13" fmla="*/ 93562 w 803179"/>
              <a:gd name="connsiteY13" fmla="*/ 347662 h 545306"/>
              <a:gd name="connsiteX14" fmla="*/ 100705 w 803179"/>
              <a:gd name="connsiteY14" fmla="*/ 328612 h 545306"/>
              <a:gd name="connsiteX15" fmla="*/ 112612 w 803179"/>
              <a:gd name="connsiteY15" fmla="*/ 309562 h 545306"/>
              <a:gd name="connsiteX16" fmla="*/ 114993 w 803179"/>
              <a:gd name="connsiteY16" fmla="*/ 302418 h 545306"/>
              <a:gd name="connsiteX17" fmla="*/ 126899 w 803179"/>
              <a:gd name="connsiteY17" fmla="*/ 285750 h 545306"/>
              <a:gd name="connsiteX18" fmla="*/ 143568 w 803179"/>
              <a:gd name="connsiteY18" fmla="*/ 269081 h 545306"/>
              <a:gd name="connsiteX19" fmla="*/ 157855 w 803179"/>
              <a:gd name="connsiteY19" fmla="*/ 259556 h 545306"/>
              <a:gd name="connsiteX20" fmla="*/ 172143 w 803179"/>
              <a:gd name="connsiteY20" fmla="*/ 245268 h 545306"/>
              <a:gd name="connsiteX21" fmla="*/ 191193 w 803179"/>
              <a:gd name="connsiteY21" fmla="*/ 235743 h 545306"/>
              <a:gd name="connsiteX22" fmla="*/ 215005 w 803179"/>
              <a:gd name="connsiteY22" fmla="*/ 219075 h 545306"/>
              <a:gd name="connsiteX23" fmla="*/ 226912 w 803179"/>
              <a:gd name="connsiteY23" fmla="*/ 202406 h 545306"/>
              <a:gd name="connsiteX24" fmla="*/ 234055 w 803179"/>
              <a:gd name="connsiteY24" fmla="*/ 188118 h 545306"/>
              <a:gd name="connsiteX25" fmla="*/ 245962 w 803179"/>
              <a:gd name="connsiteY25" fmla="*/ 159543 h 545306"/>
              <a:gd name="connsiteX26" fmla="*/ 253105 w 803179"/>
              <a:gd name="connsiteY26" fmla="*/ 152400 h 545306"/>
              <a:gd name="connsiteX27" fmla="*/ 257868 w 803179"/>
              <a:gd name="connsiteY27" fmla="*/ 145256 h 545306"/>
              <a:gd name="connsiteX28" fmla="*/ 265012 w 803179"/>
              <a:gd name="connsiteY28" fmla="*/ 140493 h 545306"/>
              <a:gd name="connsiteX29" fmla="*/ 279299 w 803179"/>
              <a:gd name="connsiteY29" fmla="*/ 126206 h 545306"/>
              <a:gd name="connsiteX30" fmla="*/ 298349 w 803179"/>
              <a:gd name="connsiteY30" fmla="*/ 109537 h 545306"/>
              <a:gd name="connsiteX31" fmla="*/ 315018 w 803179"/>
              <a:gd name="connsiteY31" fmla="*/ 97631 h 545306"/>
              <a:gd name="connsiteX32" fmla="*/ 334068 w 803179"/>
              <a:gd name="connsiteY32" fmla="*/ 80962 h 545306"/>
              <a:gd name="connsiteX33" fmla="*/ 341212 w 803179"/>
              <a:gd name="connsiteY33" fmla="*/ 76200 h 545306"/>
              <a:gd name="connsiteX34" fmla="*/ 357880 w 803179"/>
              <a:gd name="connsiteY34" fmla="*/ 69056 h 545306"/>
              <a:gd name="connsiteX35" fmla="*/ 367405 w 803179"/>
              <a:gd name="connsiteY35" fmla="*/ 66675 h 545306"/>
              <a:gd name="connsiteX36" fmla="*/ 391218 w 803179"/>
              <a:gd name="connsiteY36" fmla="*/ 57150 h 545306"/>
              <a:gd name="connsiteX37" fmla="*/ 410268 w 803179"/>
              <a:gd name="connsiteY37" fmla="*/ 52387 h 545306"/>
              <a:gd name="connsiteX38" fmla="*/ 424555 w 803179"/>
              <a:gd name="connsiteY38" fmla="*/ 42862 h 545306"/>
              <a:gd name="connsiteX39" fmla="*/ 426937 w 803179"/>
              <a:gd name="connsiteY39" fmla="*/ 35718 h 545306"/>
              <a:gd name="connsiteX40" fmla="*/ 434080 w 803179"/>
              <a:gd name="connsiteY40" fmla="*/ 28575 h 545306"/>
              <a:gd name="connsiteX41" fmla="*/ 438843 w 803179"/>
              <a:gd name="connsiteY41" fmla="*/ 19050 h 545306"/>
              <a:gd name="connsiteX42" fmla="*/ 450749 w 803179"/>
              <a:gd name="connsiteY42" fmla="*/ 4762 h 545306"/>
              <a:gd name="connsiteX43" fmla="*/ 460274 w 803179"/>
              <a:gd name="connsiteY43" fmla="*/ 2381 h 545306"/>
              <a:gd name="connsiteX44" fmla="*/ 467418 w 803179"/>
              <a:gd name="connsiteY44" fmla="*/ 0 h 545306"/>
              <a:gd name="connsiteX45" fmla="*/ 522187 w 803179"/>
              <a:gd name="connsiteY45" fmla="*/ 4762 h 545306"/>
              <a:gd name="connsiteX46" fmla="*/ 545999 w 803179"/>
              <a:gd name="connsiteY46" fmla="*/ 9525 h 545306"/>
              <a:gd name="connsiteX47" fmla="*/ 679349 w 803179"/>
              <a:gd name="connsiteY47" fmla="*/ 7143 h 545306"/>
              <a:gd name="connsiteX48" fmla="*/ 736499 w 803179"/>
              <a:gd name="connsiteY48" fmla="*/ 9525 h 545306"/>
              <a:gd name="connsiteX49" fmla="*/ 741262 w 803179"/>
              <a:gd name="connsiteY49" fmla="*/ 16668 h 545306"/>
              <a:gd name="connsiteX50" fmla="*/ 753168 w 803179"/>
              <a:gd name="connsiteY50" fmla="*/ 33337 h 545306"/>
              <a:gd name="connsiteX51" fmla="*/ 755549 w 803179"/>
              <a:gd name="connsiteY51" fmla="*/ 40481 h 545306"/>
              <a:gd name="connsiteX52" fmla="*/ 769837 w 803179"/>
              <a:gd name="connsiteY52" fmla="*/ 52387 h 545306"/>
              <a:gd name="connsiteX53" fmla="*/ 779362 w 803179"/>
              <a:gd name="connsiteY53" fmla="*/ 66675 h 545306"/>
              <a:gd name="connsiteX54" fmla="*/ 784124 w 803179"/>
              <a:gd name="connsiteY54" fmla="*/ 80962 h 545306"/>
              <a:gd name="connsiteX55" fmla="*/ 781743 w 803179"/>
              <a:gd name="connsiteY55" fmla="*/ 107156 h 545306"/>
              <a:gd name="connsiteX56" fmla="*/ 779362 w 803179"/>
              <a:gd name="connsiteY56" fmla="*/ 114300 h 545306"/>
              <a:gd name="connsiteX57" fmla="*/ 781743 w 803179"/>
              <a:gd name="connsiteY57" fmla="*/ 140493 h 545306"/>
              <a:gd name="connsiteX58" fmla="*/ 786505 w 803179"/>
              <a:gd name="connsiteY58" fmla="*/ 154781 h 545306"/>
              <a:gd name="connsiteX59" fmla="*/ 791268 w 803179"/>
              <a:gd name="connsiteY59" fmla="*/ 195262 h 545306"/>
              <a:gd name="connsiteX60" fmla="*/ 798412 w 803179"/>
              <a:gd name="connsiteY60" fmla="*/ 211931 h 545306"/>
              <a:gd name="connsiteX61" fmla="*/ 803174 w 803179"/>
              <a:gd name="connsiteY61" fmla="*/ 233362 h 545306"/>
              <a:gd name="connsiteX62" fmla="*/ 798412 w 803179"/>
              <a:gd name="connsiteY62" fmla="*/ 252412 h 545306"/>
              <a:gd name="connsiteX63" fmla="*/ 774599 w 803179"/>
              <a:gd name="connsiteY63" fmla="*/ 271462 h 545306"/>
              <a:gd name="connsiteX64" fmla="*/ 760312 w 803179"/>
              <a:gd name="connsiteY64" fmla="*/ 276225 h 545306"/>
              <a:gd name="connsiteX65" fmla="*/ 743643 w 803179"/>
              <a:gd name="connsiteY65" fmla="*/ 283368 h 545306"/>
              <a:gd name="connsiteX66" fmla="*/ 734118 w 803179"/>
              <a:gd name="connsiteY66" fmla="*/ 290512 h 545306"/>
              <a:gd name="connsiteX67" fmla="*/ 726974 w 803179"/>
              <a:gd name="connsiteY67" fmla="*/ 292893 h 545306"/>
              <a:gd name="connsiteX68" fmla="*/ 717449 w 803179"/>
              <a:gd name="connsiteY68" fmla="*/ 297656 h 545306"/>
              <a:gd name="connsiteX69" fmla="*/ 710305 w 803179"/>
              <a:gd name="connsiteY69" fmla="*/ 302418 h 545306"/>
              <a:gd name="connsiteX70" fmla="*/ 691255 w 803179"/>
              <a:gd name="connsiteY70" fmla="*/ 311943 h 545306"/>
              <a:gd name="connsiteX71" fmla="*/ 674587 w 803179"/>
              <a:gd name="connsiteY71" fmla="*/ 323850 h 545306"/>
              <a:gd name="connsiteX72" fmla="*/ 669824 w 803179"/>
              <a:gd name="connsiteY72" fmla="*/ 330993 h 545306"/>
              <a:gd name="connsiteX73" fmla="*/ 655537 w 803179"/>
              <a:gd name="connsiteY73" fmla="*/ 345281 h 545306"/>
              <a:gd name="connsiteX74" fmla="*/ 648393 w 803179"/>
              <a:gd name="connsiteY74" fmla="*/ 359568 h 545306"/>
              <a:gd name="connsiteX75" fmla="*/ 641249 w 803179"/>
              <a:gd name="connsiteY75" fmla="*/ 366712 h 545306"/>
              <a:gd name="connsiteX76" fmla="*/ 636487 w 803179"/>
              <a:gd name="connsiteY76" fmla="*/ 373856 h 545306"/>
              <a:gd name="connsiteX77" fmla="*/ 622199 w 803179"/>
              <a:gd name="connsiteY77" fmla="*/ 388143 h 545306"/>
              <a:gd name="connsiteX78" fmla="*/ 615055 w 803179"/>
              <a:gd name="connsiteY78" fmla="*/ 392906 h 545306"/>
              <a:gd name="connsiteX79" fmla="*/ 603149 w 803179"/>
              <a:gd name="connsiteY79" fmla="*/ 402431 h 545306"/>
              <a:gd name="connsiteX80" fmla="*/ 586480 w 803179"/>
              <a:gd name="connsiteY80" fmla="*/ 414337 h 545306"/>
              <a:gd name="connsiteX81" fmla="*/ 565049 w 803179"/>
              <a:gd name="connsiteY81" fmla="*/ 426243 h 545306"/>
              <a:gd name="connsiteX82" fmla="*/ 555524 w 803179"/>
              <a:gd name="connsiteY82" fmla="*/ 428625 h 545306"/>
              <a:gd name="connsiteX83" fmla="*/ 529330 w 803179"/>
              <a:gd name="connsiteY83" fmla="*/ 435768 h 545306"/>
              <a:gd name="connsiteX84" fmla="*/ 510280 w 803179"/>
              <a:gd name="connsiteY84" fmla="*/ 442912 h 545306"/>
              <a:gd name="connsiteX85" fmla="*/ 491230 w 803179"/>
              <a:gd name="connsiteY85" fmla="*/ 445293 h 545306"/>
              <a:gd name="connsiteX86" fmla="*/ 476943 w 803179"/>
              <a:gd name="connsiteY86" fmla="*/ 447675 h 545306"/>
              <a:gd name="connsiteX87" fmla="*/ 469799 w 803179"/>
              <a:gd name="connsiteY87" fmla="*/ 450056 h 545306"/>
              <a:gd name="connsiteX88" fmla="*/ 457893 w 803179"/>
              <a:gd name="connsiteY88" fmla="*/ 452437 h 545306"/>
              <a:gd name="connsiteX89" fmla="*/ 445987 w 803179"/>
              <a:gd name="connsiteY89" fmla="*/ 457200 h 545306"/>
              <a:gd name="connsiteX90" fmla="*/ 436462 w 803179"/>
              <a:gd name="connsiteY90" fmla="*/ 459581 h 545306"/>
              <a:gd name="connsiteX91" fmla="*/ 426937 w 803179"/>
              <a:gd name="connsiteY91" fmla="*/ 464343 h 545306"/>
              <a:gd name="connsiteX92" fmla="*/ 412649 w 803179"/>
              <a:gd name="connsiteY92" fmla="*/ 469106 h 545306"/>
              <a:gd name="connsiteX93" fmla="*/ 405505 w 803179"/>
              <a:gd name="connsiteY93" fmla="*/ 471487 h 545306"/>
              <a:gd name="connsiteX94" fmla="*/ 398362 w 803179"/>
              <a:gd name="connsiteY94" fmla="*/ 476250 h 545306"/>
              <a:gd name="connsiteX95" fmla="*/ 391218 w 803179"/>
              <a:gd name="connsiteY95" fmla="*/ 478631 h 545306"/>
              <a:gd name="connsiteX96" fmla="*/ 384074 w 803179"/>
              <a:gd name="connsiteY96" fmla="*/ 485775 h 545306"/>
              <a:gd name="connsiteX97" fmla="*/ 369787 w 803179"/>
              <a:gd name="connsiteY97" fmla="*/ 514350 h 545306"/>
              <a:gd name="connsiteX98" fmla="*/ 360262 w 803179"/>
              <a:gd name="connsiteY98" fmla="*/ 516731 h 545306"/>
              <a:gd name="connsiteX99" fmla="*/ 345974 w 803179"/>
              <a:gd name="connsiteY99" fmla="*/ 521493 h 545306"/>
              <a:gd name="connsiteX100" fmla="*/ 284062 w 803179"/>
              <a:gd name="connsiteY100" fmla="*/ 523875 h 545306"/>
              <a:gd name="connsiteX101" fmla="*/ 253105 w 803179"/>
              <a:gd name="connsiteY101" fmla="*/ 528637 h 545306"/>
              <a:gd name="connsiteX102" fmla="*/ 229293 w 803179"/>
              <a:gd name="connsiteY102" fmla="*/ 538162 h 545306"/>
              <a:gd name="connsiteX103" fmla="*/ 207862 w 803179"/>
              <a:gd name="connsiteY103" fmla="*/ 545306 h 545306"/>
              <a:gd name="connsiteX104" fmla="*/ 72130 w 803179"/>
              <a:gd name="connsiteY104" fmla="*/ 542925 h 545306"/>
              <a:gd name="connsiteX105" fmla="*/ 48318 w 803179"/>
              <a:gd name="connsiteY105" fmla="*/ 533400 h 545306"/>
              <a:gd name="connsiteX106" fmla="*/ 41174 w 803179"/>
              <a:gd name="connsiteY106" fmla="*/ 531018 h 545306"/>
              <a:gd name="connsiteX107" fmla="*/ 24505 w 803179"/>
              <a:gd name="connsiteY107" fmla="*/ 523875 h 545306"/>
              <a:gd name="connsiteX108" fmla="*/ 10218 w 803179"/>
              <a:gd name="connsiteY108" fmla="*/ 511968 h 545306"/>
              <a:gd name="connsiteX109" fmla="*/ 17362 w 803179"/>
              <a:gd name="connsiteY109" fmla="*/ 521493 h 54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803179" h="545306">
                <a:moveTo>
                  <a:pt x="17362" y="521493"/>
                </a:moveTo>
                <a:cubicBezTo>
                  <a:pt x="16965" y="521096"/>
                  <a:pt x="10531" y="513897"/>
                  <a:pt x="7837" y="509587"/>
                </a:cubicBezTo>
                <a:cubicBezTo>
                  <a:pt x="6507" y="507458"/>
                  <a:pt x="6444" y="504750"/>
                  <a:pt x="5455" y="502443"/>
                </a:cubicBezTo>
                <a:cubicBezTo>
                  <a:pt x="4057" y="499180"/>
                  <a:pt x="2280" y="496093"/>
                  <a:pt x="693" y="492918"/>
                </a:cubicBezTo>
                <a:cubicBezTo>
                  <a:pt x="2681" y="453157"/>
                  <a:pt x="-6315" y="455056"/>
                  <a:pt x="10218" y="435768"/>
                </a:cubicBezTo>
                <a:cubicBezTo>
                  <a:pt x="12410" y="433211"/>
                  <a:pt x="14805" y="430816"/>
                  <a:pt x="17362" y="428625"/>
                </a:cubicBezTo>
                <a:cubicBezTo>
                  <a:pt x="22327" y="424370"/>
                  <a:pt x="33120" y="416916"/>
                  <a:pt x="38793" y="414337"/>
                </a:cubicBezTo>
                <a:cubicBezTo>
                  <a:pt x="43363" y="412260"/>
                  <a:pt x="48318" y="411162"/>
                  <a:pt x="53080" y="409575"/>
                </a:cubicBezTo>
                <a:lnTo>
                  <a:pt x="60224" y="407193"/>
                </a:lnTo>
                <a:lnTo>
                  <a:pt x="69749" y="392906"/>
                </a:lnTo>
                <a:lnTo>
                  <a:pt x="74512" y="385762"/>
                </a:lnTo>
                <a:cubicBezTo>
                  <a:pt x="75072" y="383521"/>
                  <a:pt x="77722" y="371887"/>
                  <a:pt x="79274" y="369093"/>
                </a:cubicBezTo>
                <a:cubicBezTo>
                  <a:pt x="82054" y="364090"/>
                  <a:pt x="85624" y="359568"/>
                  <a:pt x="88799" y="354806"/>
                </a:cubicBezTo>
                <a:cubicBezTo>
                  <a:pt x="90387" y="352425"/>
                  <a:pt x="92282" y="350222"/>
                  <a:pt x="93562" y="347662"/>
                </a:cubicBezTo>
                <a:cubicBezTo>
                  <a:pt x="106826" y="321132"/>
                  <a:pt x="90974" y="354560"/>
                  <a:pt x="100705" y="328612"/>
                </a:cubicBezTo>
                <a:cubicBezTo>
                  <a:pt x="103973" y="319897"/>
                  <a:pt x="106994" y="317053"/>
                  <a:pt x="112612" y="309562"/>
                </a:cubicBezTo>
                <a:cubicBezTo>
                  <a:pt x="113406" y="307181"/>
                  <a:pt x="113871" y="304663"/>
                  <a:pt x="114993" y="302418"/>
                </a:cubicBezTo>
                <a:cubicBezTo>
                  <a:pt x="116432" y="299541"/>
                  <a:pt x="125701" y="287068"/>
                  <a:pt x="126899" y="285750"/>
                </a:cubicBezTo>
                <a:cubicBezTo>
                  <a:pt x="132185" y="279936"/>
                  <a:pt x="137030" y="273440"/>
                  <a:pt x="143568" y="269081"/>
                </a:cubicBezTo>
                <a:cubicBezTo>
                  <a:pt x="148330" y="265906"/>
                  <a:pt x="153808" y="263603"/>
                  <a:pt x="157855" y="259556"/>
                </a:cubicBezTo>
                <a:lnTo>
                  <a:pt x="172143" y="245268"/>
                </a:lnTo>
                <a:cubicBezTo>
                  <a:pt x="177163" y="240248"/>
                  <a:pt x="184843" y="238918"/>
                  <a:pt x="191193" y="235743"/>
                </a:cubicBezTo>
                <a:cubicBezTo>
                  <a:pt x="192745" y="234967"/>
                  <a:pt x="212021" y="222059"/>
                  <a:pt x="215005" y="219075"/>
                </a:cubicBezTo>
                <a:cubicBezTo>
                  <a:pt x="217958" y="216122"/>
                  <a:pt x="224208" y="206462"/>
                  <a:pt x="226912" y="202406"/>
                </a:cubicBezTo>
                <a:cubicBezTo>
                  <a:pt x="236938" y="172323"/>
                  <a:pt x="220216" y="220409"/>
                  <a:pt x="234055" y="188118"/>
                </a:cubicBezTo>
                <a:cubicBezTo>
                  <a:pt x="239487" y="175444"/>
                  <a:pt x="232093" y="173412"/>
                  <a:pt x="245962" y="159543"/>
                </a:cubicBezTo>
                <a:cubicBezTo>
                  <a:pt x="248343" y="157162"/>
                  <a:pt x="250949" y="154987"/>
                  <a:pt x="253105" y="152400"/>
                </a:cubicBezTo>
                <a:cubicBezTo>
                  <a:pt x="254937" y="150201"/>
                  <a:pt x="255844" y="147280"/>
                  <a:pt x="257868" y="145256"/>
                </a:cubicBezTo>
                <a:cubicBezTo>
                  <a:pt x="259892" y="143232"/>
                  <a:pt x="262873" y="142394"/>
                  <a:pt x="265012" y="140493"/>
                </a:cubicBezTo>
                <a:cubicBezTo>
                  <a:pt x="270046" y="136019"/>
                  <a:pt x="273911" y="130247"/>
                  <a:pt x="279299" y="126206"/>
                </a:cubicBezTo>
                <a:cubicBezTo>
                  <a:pt x="303316" y="108193"/>
                  <a:pt x="273686" y="131117"/>
                  <a:pt x="298349" y="109537"/>
                </a:cubicBezTo>
                <a:cubicBezTo>
                  <a:pt x="308017" y="101078"/>
                  <a:pt x="306120" y="104304"/>
                  <a:pt x="315018" y="97631"/>
                </a:cubicBezTo>
                <a:cubicBezTo>
                  <a:pt x="353250" y="68958"/>
                  <a:pt x="307629" y="102994"/>
                  <a:pt x="334068" y="80962"/>
                </a:cubicBezTo>
                <a:cubicBezTo>
                  <a:pt x="336267" y="79130"/>
                  <a:pt x="338727" y="77620"/>
                  <a:pt x="341212" y="76200"/>
                </a:cubicBezTo>
                <a:cubicBezTo>
                  <a:pt x="347563" y="72571"/>
                  <a:pt x="351200" y="70964"/>
                  <a:pt x="357880" y="69056"/>
                </a:cubicBezTo>
                <a:cubicBezTo>
                  <a:pt x="361027" y="68157"/>
                  <a:pt x="364230" y="67469"/>
                  <a:pt x="367405" y="66675"/>
                </a:cubicBezTo>
                <a:cubicBezTo>
                  <a:pt x="377263" y="61746"/>
                  <a:pt x="379442" y="60094"/>
                  <a:pt x="391218" y="57150"/>
                </a:cubicBezTo>
                <a:lnTo>
                  <a:pt x="410268" y="52387"/>
                </a:lnTo>
                <a:cubicBezTo>
                  <a:pt x="415030" y="49212"/>
                  <a:pt x="422745" y="48292"/>
                  <a:pt x="424555" y="42862"/>
                </a:cubicBezTo>
                <a:cubicBezTo>
                  <a:pt x="425349" y="40481"/>
                  <a:pt x="425545" y="37807"/>
                  <a:pt x="426937" y="35718"/>
                </a:cubicBezTo>
                <a:cubicBezTo>
                  <a:pt x="428805" y="32916"/>
                  <a:pt x="432123" y="31315"/>
                  <a:pt x="434080" y="28575"/>
                </a:cubicBezTo>
                <a:cubicBezTo>
                  <a:pt x="436143" y="25686"/>
                  <a:pt x="437082" y="22132"/>
                  <a:pt x="438843" y="19050"/>
                </a:cubicBezTo>
                <a:cubicBezTo>
                  <a:pt x="441235" y="14864"/>
                  <a:pt x="446569" y="7151"/>
                  <a:pt x="450749" y="4762"/>
                </a:cubicBezTo>
                <a:cubicBezTo>
                  <a:pt x="453591" y="3138"/>
                  <a:pt x="457127" y="3280"/>
                  <a:pt x="460274" y="2381"/>
                </a:cubicBezTo>
                <a:cubicBezTo>
                  <a:pt x="462688" y="1691"/>
                  <a:pt x="465037" y="794"/>
                  <a:pt x="467418" y="0"/>
                </a:cubicBezTo>
                <a:cubicBezTo>
                  <a:pt x="480658" y="946"/>
                  <a:pt x="507275" y="2407"/>
                  <a:pt x="522187" y="4762"/>
                </a:cubicBezTo>
                <a:cubicBezTo>
                  <a:pt x="530183" y="6024"/>
                  <a:pt x="545999" y="9525"/>
                  <a:pt x="545999" y="9525"/>
                </a:cubicBezTo>
                <a:lnTo>
                  <a:pt x="679349" y="7143"/>
                </a:lnTo>
                <a:cubicBezTo>
                  <a:pt x="698416" y="7143"/>
                  <a:pt x="717654" y="6626"/>
                  <a:pt x="736499" y="9525"/>
                </a:cubicBezTo>
                <a:cubicBezTo>
                  <a:pt x="739328" y="9960"/>
                  <a:pt x="739842" y="14183"/>
                  <a:pt x="741262" y="16668"/>
                </a:cubicBezTo>
                <a:cubicBezTo>
                  <a:pt x="749622" y="31297"/>
                  <a:pt x="741529" y="21698"/>
                  <a:pt x="753168" y="33337"/>
                </a:cubicBezTo>
                <a:cubicBezTo>
                  <a:pt x="753962" y="35718"/>
                  <a:pt x="754157" y="38392"/>
                  <a:pt x="755549" y="40481"/>
                </a:cubicBezTo>
                <a:cubicBezTo>
                  <a:pt x="759216" y="45982"/>
                  <a:pt x="764565" y="48873"/>
                  <a:pt x="769837" y="52387"/>
                </a:cubicBezTo>
                <a:lnTo>
                  <a:pt x="779362" y="66675"/>
                </a:lnTo>
                <a:cubicBezTo>
                  <a:pt x="782146" y="70852"/>
                  <a:pt x="784124" y="80962"/>
                  <a:pt x="784124" y="80962"/>
                </a:cubicBezTo>
                <a:cubicBezTo>
                  <a:pt x="783330" y="89693"/>
                  <a:pt x="782983" y="98477"/>
                  <a:pt x="781743" y="107156"/>
                </a:cubicBezTo>
                <a:cubicBezTo>
                  <a:pt x="781388" y="109641"/>
                  <a:pt x="779362" y="111790"/>
                  <a:pt x="779362" y="114300"/>
                </a:cubicBezTo>
                <a:cubicBezTo>
                  <a:pt x="779362" y="123067"/>
                  <a:pt x="780220" y="131859"/>
                  <a:pt x="781743" y="140493"/>
                </a:cubicBezTo>
                <a:cubicBezTo>
                  <a:pt x="782615" y="145437"/>
                  <a:pt x="786505" y="154781"/>
                  <a:pt x="786505" y="154781"/>
                </a:cubicBezTo>
                <a:cubicBezTo>
                  <a:pt x="787722" y="168159"/>
                  <a:pt x="788328" y="182032"/>
                  <a:pt x="791268" y="195262"/>
                </a:cubicBezTo>
                <a:cubicBezTo>
                  <a:pt x="792670" y="201571"/>
                  <a:pt x="795498" y="206104"/>
                  <a:pt x="798412" y="211931"/>
                </a:cubicBezTo>
                <a:cubicBezTo>
                  <a:pt x="799186" y="215029"/>
                  <a:pt x="803352" y="231050"/>
                  <a:pt x="803174" y="233362"/>
                </a:cubicBezTo>
                <a:cubicBezTo>
                  <a:pt x="802672" y="239888"/>
                  <a:pt x="801659" y="246729"/>
                  <a:pt x="798412" y="252412"/>
                </a:cubicBezTo>
                <a:cubicBezTo>
                  <a:pt x="793131" y="261655"/>
                  <a:pt x="784079" y="267670"/>
                  <a:pt x="774599" y="271462"/>
                </a:cubicBezTo>
                <a:cubicBezTo>
                  <a:pt x="769938" y="273326"/>
                  <a:pt x="764802" y="273980"/>
                  <a:pt x="760312" y="276225"/>
                </a:cubicBezTo>
                <a:cubicBezTo>
                  <a:pt x="748542" y="282109"/>
                  <a:pt x="754155" y="279865"/>
                  <a:pt x="743643" y="283368"/>
                </a:cubicBezTo>
                <a:cubicBezTo>
                  <a:pt x="740468" y="285749"/>
                  <a:pt x="737564" y="288543"/>
                  <a:pt x="734118" y="290512"/>
                </a:cubicBezTo>
                <a:cubicBezTo>
                  <a:pt x="731939" y="291757"/>
                  <a:pt x="729281" y="291904"/>
                  <a:pt x="726974" y="292893"/>
                </a:cubicBezTo>
                <a:cubicBezTo>
                  <a:pt x="723711" y="294291"/>
                  <a:pt x="720531" y="295895"/>
                  <a:pt x="717449" y="297656"/>
                </a:cubicBezTo>
                <a:cubicBezTo>
                  <a:pt x="714964" y="299076"/>
                  <a:pt x="712817" y="301048"/>
                  <a:pt x="710305" y="302418"/>
                </a:cubicBezTo>
                <a:cubicBezTo>
                  <a:pt x="704072" y="305818"/>
                  <a:pt x="696935" y="307683"/>
                  <a:pt x="691255" y="311943"/>
                </a:cubicBezTo>
                <a:cubicBezTo>
                  <a:pt x="679441" y="320804"/>
                  <a:pt x="685032" y="316885"/>
                  <a:pt x="674587" y="323850"/>
                </a:cubicBezTo>
                <a:cubicBezTo>
                  <a:pt x="672999" y="326231"/>
                  <a:pt x="671725" y="328854"/>
                  <a:pt x="669824" y="330993"/>
                </a:cubicBezTo>
                <a:cubicBezTo>
                  <a:pt x="665349" y="336027"/>
                  <a:pt x="655537" y="345281"/>
                  <a:pt x="655537" y="345281"/>
                </a:cubicBezTo>
                <a:cubicBezTo>
                  <a:pt x="653150" y="352440"/>
                  <a:pt x="653521" y="353414"/>
                  <a:pt x="648393" y="359568"/>
                </a:cubicBezTo>
                <a:cubicBezTo>
                  <a:pt x="646237" y="362155"/>
                  <a:pt x="643405" y="364125"/>
                  <a:pt x="641249" y="366712"/>
                </a:cubicBezTo>
                <a:cubicBezTo>
                  <a:pt x="639417" y="368911"/>
                  <a:pt x="638388" y="371717"/>
                  <a:pt x="636487" y="373856"/>
                </a:cubicBezTo>
                <a:cubicBezTo>
                  <a:pt x="632012" y="378890"/>
                  <a:pt x="626962" y="383381"/>
                  <a:pt x="622199" y="388143"/>
                </a:cubicBezTo>
                <a:cubicBezTo>
                  <a:pt x="620175" y="390167"/>
                  <a:pt x="617345" y="391189"/>
                  <a:pt x="615055" y="392906"/>
                </a:cubicBezTo>
                <a:cubicBezTo>
                  <a:pt x="610989" y="395956"/>
                  <a:pt x="606743" y="398837"/>
                  <a:pt x="603149" y="402431"/>
                </a:cubicBezTo>
                <a:cubicBezTo>
                  <a:pt x="589994" y="415586"/>
                  <a:pt x="603193" y="410159"/>
                  <a:pt x="586480" y="414337"/>
                </a:cubicBezTo>
                <a:cubicBezTo>
                  <a:pt x="581422" y="417372"/>
                  <a:pt x="571127" y="423964"/>
                  <a:pt x="565049" y="426243"/>
                </a:cubicBezTo>
                <a:cubicBezTo>
                  <a:pt x="561985" y="427392"/>
                  <a:pt x="558699" y="427831"/>
                  <a:pt x="555524" y="428625"/>
                </a:cubicBezTo>
                <a:cubicBezTo>
                  <a:pt x="541907" y="437702"/>
                  <a:pt x="553787" y="431321"/>
                  <a:pt x="529330" y="435768"/>
                </a:cubicBezTo>
                <a:cubicBezTo>
                  <a:pt x="523931" y="436750"/>
                  <a:pt x="514640" y="441906"/>
                  <a:pt x="510280" y="442912"/>
                </a:cubicBezTo>
                <a:cubicBezTo>
                  <a:pt x="504044" y="444351"/>
                  <a:pt x="497565" y="444388"/>
                  <a:pt x="491230" y="445293"/>
                </a:cubicBezTo>
                <a:cubicBezTo>
                  <a:pt x="486450" y="445976"/>
                  <a:pt x="481656" y="446628"/>
                  <a:pt x="476943" y="447675"/>
                </a:cubicBezTo>
                <a:cubicBezTo>
                  <a:pt x="474493" y="448220"/>
                  <a:pt x="472234" y="449447"/>
                  <a:pt x="469799" y="450056"/>
                </a:cubicBezTo>
                <a:cubicBezTo>
                  <a:pt x="465873" y="451038"/>
                  <a:pt x="461862" y="451643"/>
                  <a:pt x="457893" y="452437"/>
                </a:cubicBezTo>
                <a:cubicBezTo>
                  <a:pt x="453924" y="454025"/>
                  <a:pt x="450042" y="455848"/>
                  <a:pt x="445987" y="457200"/>
                </a:cubicBezTo>
                <a:cubicBezTo>
                  <a:pt x="442882" y="458235"/>
                  <a:pt x="439526" y="458432"/>
                  <a:pt x="436462" y="459581"/>
                </a:cubicBezTo>
                <a:cubicBezTo>
                  <a:pt x="433138" y="460827"/>
                  <a:pt x="430233" y="463025"/>
                  <a:pt x="426937" y="464343"/>
                </a:cubicBezTo>
                <a:cubicBezTo>
                  <a:pt x="422276" y="466207"/>
                  <a:pt x="417412" y="467518"/>
                  <a:pt x="412649" y="469106"/>
                </a:cubicBezTo>
                <a:lnTo>
                  <a:pt x="405505" y="471487"/>
                </a:lnTo>
                <a:cubicBezTo>
                  <a:pt x="403124" y="473075"/>
                  <a:pt x="400922" y="474970"/>
                  <a:pt x="398362" y="476250"/>
                </a:cubicBezTo>
                <a:cubicBezTo>
                  <a:pt x="396117" y="477373"/>
                  <a:pt x="393307" y="477239"/>
                  <a:pt x="391218" y="478631"/>
                </a:cubicBezTo>
                <a:cubicBezTo>
                  <a:pt x="388416" y="480499"/>
                  <a:pt x="386455" y="483394"/>
                  <a:pt x="384074" y="485775"/>
                </a:cubicBezTo>
                <a:cubicBezTo>
                  <a:pt x="377502" y="505492"/>
                  <a:pt x="382096" y="495885"/>
                  <a:pt x="369787" y="514350"/>
                </a:cubicBezTo>
                <a:cubicBezTo>
                  <a:pt x="367972" y="517073"/>
                  <a:pt x="363397" y="515791"/>
                  <a:pt x="360262" y="516731"/>
                </a:cubicBezTo>
                <a:cubicBezTo>
                  <a:pt x="355453" y="518173"/>
                  <a:pt x="350991" y="521300"/>
                  <a:pt x="345974" y="521493"/>
                </a:cubicBezTo>
                <a:lnTo>
                  <a:pt x="284062" y="523875"/>
                </a:lnTo>
                <a:cubicBezTo>
                  <a:pt x="264380" y="530435"/>
                  <a:pt x="295211" y="520742"/>
                  <a:pt x="253105" y="528637"/>
                </a:cubicBezTo>
                <a:cubicBezTo>
                  <a:pt x="241192" y="530871"/>
                  <a:pt x="239248" y="533737"/>
                  <a:pt x="229293" y="538162"/>
                </a:cubicBezTo>
                <a:cubicBezTo>
                  <a:pt x="217760" y="543288"/>
                  <a:pt x="218922" y="542541"/>
                  <a:pt x="207862" y="545306"/>
                </a:cubicBezTo>
                <a:cubicBezTo>
                  <a:pt x="162618" y="544512"/>
                  <a:pt x="117330" y="545077"/>
                  <a:pt x="72130" y="542925"/>
                </a:cubicBezTo>
                <a:cubicBezTo>
                  <a:pt x="64005" y="542538"/>
                  <a:pt x="55595" y="536519"/>
                  <a:pt x="48318" y="533400"/>
                </a:cubicBezTo>
                <a:cubicBezTo>
                  <a:pt x="46011" y="532411"/>
                  <a:pt x="43481" y="532007"/>
                  <a:pt x="41174" y="531018"/>
                </a:cubicBezTo>
                <a:cubicBezTo>
                  <a:pt x="20589" y="522196"/>
                  <a:pt x="41250" y="529456"/>
                  <a:pt x="24505" y="523875"/>
                </a:cubicBezTo>
                <a:cubicBezTo>
                  <a:pt x="17481" y="519191"/>
                  <a:pt x="15948" y="518843"/>
                  <a:pt x="10218" y="511968"/>
                </a:cubicBezTo>
                <a:cubicBezTo>
                  <a:pt x="8386" y="509770"/>
                  <a:pt x="17759" y="521890"/>
                  <a:pt x="17362" y="521493"/>
                </a:cubicBezTo>
                <a:close/>
              </a:path>
            </a:pathLst>
          </a:custGeom>
          <a:solidFill>
            <a:srgbClr val="000000"/>
          </a:solidFill>
          <a:ln w="76200" cap="flat" cmpd="sng" algn="ctr">
            <a:no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38" name="Cube 37"/>
          <p:cNvSpPr/>
          <p:nvPr/>
        </p:nvSpPr>
        <p:spPr bwMode="auto">
          <a:xfrm>
            <a:off x="4250272" y="2676039"/>
            <a:ext cx="399146" cy="640384"/>
          </a:xfrm>
          <a:prstGeom prst="cube">
            <a:avLst/>
          </a:prstGeom>
          <a:solidFill>
            <a:schemeClr val="accent4">
              <a:lumMod val="60000"/>
              <a:lumOff val="40000"/>
            </a:schemeClr>
          </a:solidFill>
          <a:ln w="127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40"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4284969" y="2453074"/>
            <a:ext cx="329752" cy="329752"/>
          </a:xfrm>
          <a:prstGeom prst="rect">
            <a:avLst/>
          </a:prstGeom>
          <a:noFill/>
        </p:spPr>
      </p:pic>
      <p:sp>
        <p:nvSpPr>
          <p:cNvPr id="41" name="Cube 40"/>
          <p:cNvSpPr/>
          <p:nvPr/>
        </p:nvSpPr>
        <p:spPr bwMode="auto">
          <a:xfrm>
            <a:off x="6537843" y="2676039"/>
            <a:ext cx="399146" cy="640384"/>
          </a:xfrm>
          <a:prstGeom prst="cube">
            <a:avLst/>
          </a:prstGeom>
          <a:solidFill>
            <a:schemeClr val="accent4">
              <a:lumMod val="60000"/>
              <a:lumOff val="40000"/>
            </a:schemeClr>
          </a:solidFill>
          <a:ln w="127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42"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6572540" y="2453074"/>
            <a:ext cx="329752" cy="329752"/>
          </a:xfrm>
          <a:prstGeom prst="rect">
            <a:avLst/>
          </a:prstGeom>
          <a:noFill/>
        </p:spPr>
      </p:pic>
      <p:sp>
        <p:nvSpPr>
          <p:cNvPr id="44" name="Right Arrow 43"/>
          <p:cNvSpPr/>
          <p:nvPr/>
        </p:nvSpPr>
        <p:spPr bwMode="auto">
          <a:xfrm>
            <a:off x="5347764" y="2228834"/>
            <a:ext cx="666566" cy="447205"/>
          </a:xfrm>
          <a:prstGeom prst="rightArrow">
            <a:avLst/>
          </a:prstGeom>
          <a:noFill/>
          <a:ln w="19050" cap="flat" cmpd="sng" algn="ctr">
            <a:solidFill>
              <a:srgbClr val="71798C"/>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5" name="TextBox 44"/>
          <p:cNvSpPr txBox="1"/>
          <p:nvPr/>
        </p:nvSpPr>
        <p:spPr>
          <a:xfrm>
            <a:off x="4756524" y="2791949"/>
            <a:ext cx="1744388" cy="338554"/>
          </a:xfrm>
          <a:prstGeom prst="rect">
            <a:avLst/>
          </a:prstGeom>
          <a:noFill/>
        </p:spPr>
        <p:txBody>
          <a:bodyPr wrap="none" rtlCol="0">
            <a:spAutoFit/>
          </a:bodyPr>
          <a:lstStyle/>
          <a:p>
            <a:r>
              <a:rPr lang="de-DE" dirty="0" err="1" smtClean="0"/>
              <a:t>Blackening</a:t>
            </a:r>
            <a:r>
              <a:rPr lang="de-DE" dirty="0" smtClean="0"/>
              <a:t> </a:t>
            </a:r>
            <a:r>
              <a:rPr lang="de-DE" dirty="0" err="1" smtClean="0"/>
              <a:t>flame</a:t>
            </a:r>
            <a:endParaRPr lang="de-DE" dirty="0"/>
          </a:p>
        </p:txBody>
      </p:sp>
      <p:sp>
        <p:nvSpPr>
          <p:cNvPr id="46" name="Cube 45"/>
          <p:cNvSpPr/>
          <p:nvPr/>
        </p:nvSpPr>
        <p:spPr bwMode="auto">
          <a:xfrm>
            <a:off x="4250272" y="4435297"/>
            <a:ext cx="399146" cy="640384"/>
          </a:xfrm>
          <a:prstGeom prst="cube">
            <a:avLst/>
          </a:prstGeom>
          <a:solidFill>
            <a:schemeClr val="accent4">
              <a:lumMod val="60000"/>
              <a:lumOff val="40000"/>
            </a:schemeClr>
          </a:solidFill>
          <a:ln w="127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8" name="Can 47"/>
          <p:cNvSpPr/>
          <p:nvPr/>
        </p:nvSpPr>
        <p:spPr bwMode="auto">
          <a:xfrm>
            <a:off x="5266177" y="4780293"/>
            <a:ext cx="380520" cy="306274"/>
          </a:xfrm>
          <a:prstGeom prst="can">
            <a:avLst/>
          </a:prstGeom>
          <a:solidFill>
            <a:srgbClr val="00B0F0"/>
          </a:solidFill>
          <a:ln w="19050" cap="flat" cmpd="sng" algn="ctr">
            <a:no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7" name="Can 46"/>
          <p:cNvSpPr/>
          <p:nvPr/>
        </p:nvSpPr>
        <p:spPr bwMode="auto">
          <a:xfrm>
            <a:off x="5266177" y="4455709"/>
            <a:ext cx="380520" cy="640384"/>
          </a:xfrm>
          <a:prstGeom prst="can">
            <a:avLst/>
          </a:prstGeom>
          <a:noFill/>
          <a:ln w="19050"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1" name="Cross 50"/>
          <p:cNvSpPr/>
          <p:nvPr/>
        </p:nvSpPr>
        <p:spPr bwMode="auto">
          <a:xfrm>
            <a:off x="4842792" y="4636427"/>
            <a:ext cx="273639" cy="273639"/>
          </a:xfrm>
          <a:prstGeom prst="plus">
            <a:avLst>
              <a:gd name="adj" fmla="val 44145"/>
            </a:avLst>
          </a:prstGeom>
          <a:solidFill>
            <a:srgbClr val="000000"/>
          </a:solidFill>
          <a:ln w="12700" cap="flat" cmpd="sng" algn="ctr">
            <a:no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2" name="TextBox 51"/>
          <p:cNvSpPr txBox="1"/>
          <p:nvPr/>
        </p:nvSpPr>
        <p:spPr>
          <a:xfrm>
            <a:off x="4755854" y="5164691"/>
            <a:ext cx="1484702" cy="338554"/>
          </a:xfrm>
          <a:prstGeom prst="rect">
            <a:avLst/>
          </a:prstGeom>
          <a:noFill/>
        </p:spPr>
        <p:txBody>
          <a:bodyPr wrap="none" rtlCol="0">
            <a:spAutoFit/>
          </a:bodyPr>
          <a:lstStyle/>
          <a:p>
            <a:r>
              <a:rPr lang="de-DE" dirty="0" smtClean="0"/>
              <a:t>10 ml </a:t>
            </a:r>
            <a:r>
              <a:rPr lang="de-DE" dirty="0" err="1" smtClean="0"/>
              <a:t>heptane</a:t>
            </a:r>
            <a:endParaRPr lang="de-DE" dirty="0"/>
          </a:p>
        </p:txBody>
      </p:sp>
      <p:cxnSp>
        <p:nvCxnSpPr>
          <p:cNvPr id="54" name="Straight Connector 53"/>
          <p:cNvCxnSpPr/>
          <p:nvPr/>
        </p:nvCxnSpPr>
        <p:spPr bwMode="auto">
          <a:xfrm>
            <a:off x="6147701" y="4728812"/>
            <a:ext cx="390142" cy="0"/>
          </a:xfrm>
          <a:prstGeom prst="line">
            <a:avLst/>
          </a:prstGeom>
          <a:solidFill>
            <a:srgbClr val="000000"/>
          </a:solidFill>
          <a:ln w="38100" cap="flat" cmpd="sng" algn="ctr">
            <a:solidFill>
              <a:srgbClr val="000000"/>
            </a:solidFill>
            <a:prstDash val="solid"/>
            <a:round/>
            <a:headEnd type="none" w="med" len="med"/>
            <a:tailEnd type="none" w="med" len="med"/>
          </a:ln>
          <a:effectLst/>
        </p:spPr>
      </p:cxnSp>
      <p:cxnSp>
        <p:nvCxnSpPr>
          <p:cNvPr id="57" name="Straight Connector 56"/>
          <p:cNvCxnSpPr/>
          <p:nvPr/>
        </p:nvCxnSpPr>
        <p:spPr bwMode="auto">
          <a:xfrm>
            <a:off x="6147701" y="4847065"/>
            <a:ext cx="390142" cy="0"/>
          </a:xfrm>
          <a:prstGeom prst="line">
            <a:avLst/>
          </a:prstGeom>
          <a:solidFill>
            <a:srgbClr val="000000"/>
          </a:solidFill>
          <a:ln w="38100" cap="flat" cmpd="sng" algn="ctr">
            <a:solidFill>
              <a:srgbClr val="000000"/>
            </a:solidFill>
            <a:prstDash val="solid"/>
            <a:round/>
            <a:headEnd type="none" w="med" len="med"/>
            <a:tailEnd type="none" w="med" len="med"/>
          </a:ln>
          <a:effectLst/>
        </p:spPr>
      </p:cxnSp>
      <p:sp>
        <p:nvSpPr>
          <p:cNvPr id="58" name="Rectangle 57"/>
          <p:cNvSpPr/>
          <p:nvPr/>
        </p:nvSpPr>
        <p:spPr>
          <a:xfrm>
            <a:off x="6698152" y="4493879"/>
            <a:ext cx="2023311" cy="523220"/>
          </a:xfrm>
          <a:prstGeom prst="rect">
            <a:avLst/>
          </a:prstGeom>
        </p:spPr>
        <p:txBody>
          <a:bodyPr wrap="none">
            <a:spAutoFit/>
          </a:bodyPr>
          <a:lstStyle/>
          <a:p>
            <a:r>
              <a:rPr lang="de-DE" sz="2800" kern="0" dirty="0" smtClean="0">
                <a:solidFill>
                  <a:srgbClr val="000000"/>
                </a:solidFill>
              </a:rPr>
              <a:t>ca. 1200 kJ</a:t>
            </a:r>
            <a:endParaRPr lang="de-DE" sz="2800" kern="0" dirty="0">
              <a:solidFill>
                <a:srgbClr val="000000"/>
              </a:solidFill>
            </a:endParaRPr>
          </a:p>
        </p:txBody>
      </p:sp>
      <p:sp>
        <p:nvSpPr>
          <p:cNvPr id="59" name="Cube 58"/>
          <p:cNvSpPr/>
          <p:nvPr/>
        </p:nvSpPr>
        <p:spPr bwMode="auto">
          <a:xfrm>
            <a:off x="1224461" y="2829115"/>
            <a:ext cx="1333041" cy="2335576"/>
          </a:xfrm>
          <a:prstGeom prst="cube">
            <a:avLst/>
          </a:prstGeom>
          <a:solidFill>
            <a:schemeClr val="accent4">
              <a:lumMod val="60000"/>
              <a:lumOff val="40000"/>
            </a:schemeClr>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60" name="Straight Arrow Connector 59"/>
          <p:cNvCxnSpPr/>
          <p:nvPr/>
        </p:nvCxnSpPr>
        <p:spPr bwMode="auto">
          <a:xfrm>
            <a:off x="1224461" y="5418076"/>
            <a:ext cx="1024569" cy="0"/>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61" name="Straight Arrow Connector 60"/>
          <p:cNvCxnSpPr/>
          <p:nvPr/>
        </p:nvCxnSpPr>
        <p:spPr bwMode="auto">
          <a:xfrm flipV="1">
            <a:off x="2401429" y="4930207"/>
            <a:ext cx="512284" cy="487869"/>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62" name="Straight Arrow Connector 61"/>
          <p:cNvCxnSpPr/>
          <p:nvPr/>
        </p:nvCxnSpPr>
        <p:spPr bwMode="auto">
          <a:xfrm flipV="1">
            <a:off x="956383" y="3169856"/>
            <a:ext cx="0" cy="2004285"/>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63" name="TextBox 62"/>
          <p:cNvSpPr txBox="1"/>
          <p:nvPr/>
        </p:nvSpPr>
        <p:spPr>
          <a:xfrm>
            <a:off x="1479302" y="5418076"/>
            <a:ext cx="514885" cy="338554"/>
          </a:xfrm>
          <a:prstGeom prst="rect">
            <a:avLst/>
          </a:prstGeom>
          <a:noFill/>
        </p:spPr>
        <p:txBody>
          <a:bodyPr wrap="none" rtlCol="0">
            <a:spAutoFit/>
          </a:bodyPr>
          <a:lstStyle/>
          <a:p>
            <a:r>
              <a:rPr lang="de-DE" dirty="0" smtClean="0"/>
              <a:t>4 in</a:t>
            </a:r>
            <a:endParaRPr lang="de-DE" dirty="0"/>
          </a:p>
        </p:txBody>
      </p:sp>
      <p:sp>
        <p:nvSpPr>
          <p:cNvPr id="64" name="TextBox 63"/>
          <p:cNvSpPr txBox="1"/>
          <p:nvPr/>
        </p:nvSpPr>
        <p:spPr>
          <a:xfrm>
            <a:off x="2656270" y="5126833"/>
            <a:ext cx="514885" cy="338554"/>
          </a:xfrm>
          <a:prstGeom prst="rect">
            <a:avLst/>
          </a:prstGeom>
          <a:noFill/>
        </p:spPr>
        <p:txBody>
          <a:bodyPr wrap="none" rtlCol="0">
            <a:spAutoFit/>
          </a:bodyPr>
          <a:lstStyle/>
          <a:p>
            <a:r>
              <a:rPr lang="de-DE" dirty="0" smtClean="0"/>
              <a:t>4 in</a:t>
            </a:r>
            <a:endParaRPr lang="de-DE" dirty="0"/>
          </a:p>
        </p:txBody>
      </p:sp>
      <p:sp>
        <p:nvSpPr>
          <p:cNvPr id="65" name="TextBox 64"/>
          <p:cNvSpPr txBox="1"/>
          <p:nvPr/>
        </p:nvSpPr>
        <p:spPr>
          <a:xfrm>
            <a:off x="451060" y="3959045"/>
            <a:ext cx="514885" cy="338554"/>
          </a:xfrm>
          <a:prstGeom prst="rect">
            <a:avLst/>
          </a:prstGeom>
          <a:noFill/>
        </p:spPr>
        <p:txBody>
          <a:bodyPr wrap="none" rtlCol="0">
            <a:spAutoFit/>
          </a:bodyPr>
          <a:lstStyle/>
          <a:p>
            <a:r>
              <a:rPr lang="de-DE" dirty="0" smtClean="0"/>
              <a:t>9 in</a:t>
            </a:r>
            <a:endParaRPr lang="de-DE" dirty="0"/>
          </a:p>
        </p:txBody>
      </p:sp>
      <p:sp>
        <p:nvSpPr>
          <p:cNvPr id="66" name="Rectangle 65"/>
          <p:cNvSpPr/>
          <p:nvPr/>
        </p:nvSpPr>
        <p:spPr>
          <a:xfrm>
            <a:off x="688219" y="5756630"/>
            <a:ext cx="2097049" cy="261610"/>
          </a:xfrm>
          <a:prstGeom prst="rect">
            <a:avLst/>
          </a:prstGeom>
        </p:spPr>
        <p:txBody>
          <a:bodyPr wrap="none">
            <a:spAutoFit/>
          </a:bodyPr>
          <a:lstStyle/>
          <a:p>
            <a:r>
              <a:rPr lang="de-DE" sz="1100" kern="0" dirty="0"/>
              <a:t>(102 mm x 102 mm x 229 mm)</a:t>
            </a:r>
          </a:p>
        </p:txBody>
      </p:sp>
      <p:sp>
        <p:nvSpPr>
          <p:cNvPr id="67" name="Oval 66"/>
          <p:cNvSpPr/>
          <p:nvPr/>
        </p:nvSpPr>
        <p:spPr bwMode="auto">
          <a:xfrm>
            <a:off x="1808521" y="2002537"/>
            <a:ext cx="203620" cy="203620"/>
          </a:xfrm>
          <a:prstGeom prst="ellipse">
            <a:avLst/>
          </a:prstGeom>
          <a:solidFill>
            <a:srgbClr val="FF00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68" name="Straight Arrow Connector 67"/>
          <p:cNvCxnSpPr/>
          <p:nvPr/>
        </p:nvCxnSpPr>
        <p:spPr bwMode="auto">
          <a:xfrm flipV="1">
            <a:off x="956383" y="2198063"/>
            <a:ext cx="9562" cy="971795"/>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69" name="TextBox 68"/>
          <p:cNvSpPr txBox="1"/>
          <p:nvPr/>
        </p:nvSpPr>
        <p:spPr>
          <a:xfrm>
            <a:off x="341048" y="2490561"/>
            <a:ext cx="514885" cy="338554"/>
          </a:xfrm>
          <a:prstGeom prst="rect">
            <a:avLst/>
          </a:prstGeom>
          <a:noFill/>
        </p:spPr>
        <p:txBody>
          <a:bodyPr wrap="none" rtlCol="0">
            <a:spAutoFit/>
          </a:bodyPr>
          <a:lstStyle/>
          <a:p>
            <a:r>
              <a:rPr lang="de-DE" dirty="0" smtClean="0"/>
              <a:t>4 in</a:t>
            </a:r>
            <a:endParaRPr lang="de-DE" dirty="0"/>
          </a:p>
        </p:txBody>
      </p:sp>
      <p:sp>
        <p:nvSpPr>
          <p:cNvPr id="70" name="TextBox 69"/>
          <p:cNvSpPr txBox="1"/>
          <p:nvPr/>
        </p:nvSpPr>
        <p:spPr>
          <a:xfrm>
            <a:off x="702605" y="1320397"/>
            <a:ext cx="2453685" cy="584775"/>
          </a:xfrm>
          <a:prstGeom prst="rect">
            <a:avLst/>
          </a:prstGeom>
          <a:noFill/>
        </p:spPr>
        <p:txBody>
          <a:bodyPr wrap="none" rtlCol="0">
            <a:spAutoFit/>
          </a:bodyPr>
          <a:lstStyle/>
          <a:p>
            <a:r>
              <a:rPr lang="de-DE" dirty="0" err="1" smtClean="0"/>
              <a:t>Heatflux</a:t>
            </a:r>
            <a:r>
              <a:rPr lang="de-DE" dirty="0" smtClean="0"/>
              <a:t> ca. 7.25 W/cm²</a:t>
            </a:r>
          </a:p>
          <a:p>
            <a:r>
              <a:rPr lang="de-DE" dirty="0" err="1" smtClean="0"/>
              <a:t>About</a:t>
            </a:r>
            <a:r>
              <a:rPr lang="de-DE" dirty="0" smtClean="0"/>
              <a:t> 1150 °F (620 °C)</a:t>
            </a:r>
            <a:endParaRPr lang="de-DE" dirty="0"/>
          </a:p>
        </p:txBody>
      </p:sp>
      <p:cxnSp>
        <p:nvCxnSpPr>
          <p:cNvPr id="71" name="Straight Connector 70"/>
          <p:cNvCxnSpPr/>
          <p:nvPr/>
        </p:nvCxnSpPr>
        <p:spPr bwMode="auto">
          <a:xfrm>
            <a:off x="1020375" y="2121093"/>
            <a:ext cx="770798" cy="0"/>
          </a:xfrm>
          <a:prstGeom prst="line">
            <a:avLst/>
          </a:prstGeom>
          <a:noFill/>
          <a:ln w="19050" cap="flat" cmpd="sng" algn="ctr">
            <a:solidFill>
              <a:schemeClr val="tx1"/>
            </a:solidFill>
            <a:prstDash val="dash"/>
            <a:round/>
            <a:headEnd type="none" w="med" len="med"/>
            <a:tailEnd type="none" w="med" len="med"/>
          </a:ln>
          <a:effectLst/>
        </p:spPr>
      </p:cxnSp>
      <p:sp>
        <p:nvSpPr>
          <p:cNvPr id="39"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1475013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NGINEERING\Material_FireTest\Fire_Safety_Engineering\30_Projects\FaBLE\zur Präsi\averag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2" y="1000314"/>
            <a:ext cx="5453175" cy="441776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dirty="0" smtClean="0"/>
              <a:t>Foam Block Properties</a:t>
            </a:r>
            <a:endParaRPr lang="en-US" dirty="0"/>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sp>
        <p:nvSpPr>
          <p:cNvPr id="6" name="Content Placeholder 8"/>
          <p:cNvSpPr txBox="1">
            <a:spLocks/>
          </p:cNvSpPr>
          <p:nvPr/>
        </p:nvSpPr>
        <p:spPr bwMode="auto">
          <a:xfrm>
            <a:off x="3145754" y="5403057"/>
            <a:ext cx="6119189" cy="772266"/>
          </a:xfrm>
          <a:prstGeom prst="rect">
            <a:avLst/>
          </a:prstGeom>
          <a:noFill/>
          <a:ln w="9525">
            <a:noFill/>
            <a:miter lim="800000"/>
            <a:headEnd/>
            <a:tailEnd/>
          </a:ln>
        </p:spPr>
        <p:txBody>
          <a:bodyPr vert="horz" wrap="square" lIns="0" tIns="90000" rIns="91440" bIns="90000" numCol="1" anchor="t" anchorCtr="0" compatLnSpc="1">
            <a:prstTxWarp prst="textNoShape">
              <a:avLst/>
            </a:prstTxWarp>
          </a:bodyPr>
          <a:lstStyle>
            <a:lvl1pPr marL="180000" indent="-180000" algn="l" rtl="0" eaLnBrk="1" fontAlgn="base" hangingPunct="1">
              <a:spcBef>
                <a:spcPts val="600"/>
              </a:spcBef>
              <a:spcAft>
                <a:spcPct val="0"/>
              </a:spcAft>
              <a:buSzPct val="120000"/>
              <a:buFont typeface="Arial" pitchFamily="34" charset="0"/>
              <a:buChar char="•"/>
              <a:defRPr sz="2000" spc="-20">
                <a:solidFill>
                  <a:schemeClr val="tx2">
                    <a:lumMod val="50000"/>
                  </a:schemeClr>
                </a:solidFill>
                <a:latin typeface="+mn-lt"/>
                <a:ea typeface="+mn-ea"/>
                <a:cs typeface="+mn-cs"/>
              </a:defRPr>
            </a:lvl1pPr>
            <a:lvl2pPr marL="468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2pPr>
            <a:lvl3pPr marL="756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3pPr>
            <a:lvl4pPr marL="1044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4pPr>
            <a:lvl5pPr marL="1332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5pPr>
            <a:lvl6pPr marL="1620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6pPr>
            <a:lvl7pPr marL="1908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pPr marL="288000" lvl="1" indent="0">
              <a:buNone/>
            </a:pPr>
            <a:r>
              <a:rPr lang="de-DE" sz="1600" b="1" kern="0" dirty="0" smtClean="0"/>
              <a:t>0 – 60 s: </a:t>
            </a:r>
            <a:r>
              <a:rPr lang="de-DE" sz="1600" b="1" kern="0" dirty="0" err="1" smtClean="0"/>
              <a:t>primary</a:t>
            </a:r>
            <a:r>
              <a:rPr lang="de-DE" sz="1600" b="1" kern="0" dirty="0" smtClean="0"/>
              <a:t> </a:t>
            </a:r>
            <a:r>
              <a:rPr lang="de-DE" sz="1600" b="1" kern="0" dirty="0" err="1" smtClean="0"/>
              <a:t>phase</a:t>
            </a:r>
            <a:r>
              <a:rPr lang="de-DE" sz="1600" kern="0" dirty="0" smtClean="0"/>
              <a:t>, high </a:t>
            </a:r>
            <a:r>
              <a:rPr lang="de-DE" sz="1600" kern="0" dirty="0" err="1" smtClean="0"/>
              <a:t>heatflux</a:t>
            </a:r>
            <a:r>
              <a:rPr lang="de-DE" sz="1600" kern="0" dirty="0" smtClean="0"/>
              <a:t>, </a:t>
            </a:r>
            <a:r>
              <a:rPr lang="de-DE" sz="1600" kern="0" dirty="0" err="1" smtClean="0"/>
              <a:t>most</a:t>
            </a:r>
            <a:r>
              <a:rPr lang="de-DE" sz="1600" kern="0" dirty="0" smtClean="0"/>
              <a:t> of </a:t>
            </a:r>
            <a:r>
              <a:rPr lang="de-DE" sz="1600" kern="0" dirty="0" err="1" smtClean="0"/>
              <a:t>damage</a:t>
            </a:r>
            <a:endParaRPr lang="de-DE" sz="1600" kern="0" dirty="0" smtClean="0"/>
          </a:p>
          <a:p>
            <a:pPr marL="288000" lvl="1" indent="0">
              <a:buNone/>
            </a:pPr>
            <a:r>
              <a:rPr lang="de-DE" sz="1600" b="1" kern="0" dirty="0"/>
              <a:t>&gt;</a:t>
            </a:r>
            <a:r>
              <a:rPr lang="de-DE" sz="1600" b="1" kern="0" dirty="0" smtClean="0"/>
              <a:t>60 s: </a:t>
            </a:r>
            <a:r>
              <a:rPr lang="de-DE" sz="1600" b="1" kern="0" dirty="0" err="1" smtClean="0"/>
              <a:t>secondary</a:t>
            </a:r>
            <a:r>
              <a:rPr lang="de-DE" sz="1600" b="1" kern="0" dirty="0" smtClean="0"/>
              <a:t> </a:t>
            </a:r>
            <a:r>
              <a:rPr lang="de-DE" sz="1600" b="1" kern="0" dirty="0" err="1" smtClean="0"/>
              <a:t>phase</a:t>
            </a:r>
            <a:r>
              <a:rPr lang="de-DE" sz="1600" kern="0" dirty="0" smtClean="0"/>
              <a:t>, </a:t>
            </a:r>
            <a:r>
              <a:rPr lang="de-DE" sz="1600" kern="0" dirty="0" err="1" smtClean="0"/>
              <a:t>low</a:t>
            </a:r>
            <a:r>
              <a:rPr lang="de-DE" sz="1600" kern="0" dirty="0" smtClean="0"/>
              <a:t> </a:t>
            </a:r>
            <a:r>
              <a:rPr lang="de-DE" sz="1600" kern="0" dirty="0" err="1" smtClean="0"/>
              <a:t>heatflux</a:t>
            </a:r>
            <a:r>
              <a:rPr lang="de-DE" sz="1600" kern="0" dirty="0" smtClean="0"/>
              <a:t>, </a:t>
            </a:r>
            <a:r>
              <a:rPr lang="de-DE" sz="1600" kern="0" dirty="0" err="1" smtClean="0"/>
              <a:t>few</a:t>
            </a:r>
            <a:r>
              <a:rPr lang="de-DE" sz="1600" kern="0" dirty="0" smtClean="0"/>
              <a:t> additional </a:t>
            </a:r>
            <a:r>
              <a:rPr lang="de-DE" sz="1600" kern="0" dirty="0" err="1" smtClean="0"/>
              <a:t>damage</a:t>
            </a:r>
            <a:endParaRPr lang="de-DE" sz="1600" kern="0" dirty="0" smtClean="0"/>
          </a:p>
        </p:txBody>
      </p:sp>
      <p:sp>
        <p:nvSpPr>
          <p:cNvPr id="39" name="Cube 38"/>
          <p:cNvSpPr/>
          <p:nvPr/>
        </p:nvSpPr>
        <p:spPr bwMode="auto">
          <a:xfrm>
            <a:off x="1224461" y="2829115"/>
            <a:ext cx="1333041" cy="2335576"/>
          </a:xfrm>
          <a:prstGeom prst="cube">
            <a:avLst/>
          </a:prstGeom>
          <a:solidFill>
            <a:schemeClr val="accent4">
              <a:lumMod val="60000"/>
              <a:lumOff val="40000"/>
            </a:schemeClr>
          </a:solidFill>
          <a:ln w="28575"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43" name="Straight Arrow Connector 42"/>
          <p:cNvCxnSpPr/>
          <p:nvPr/>
        </p:nvCxnSpPr>
        <p:spPr bwMode="auto">
          <a:xfrm>
            <a:off x="1224461" y="5418076"/>
            <a:ext cx="1024569" cy="0"/>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49" name="Straight Arrow Connector 48"/>
          <p:cNvCxnSpPr/>
          <p:nvPr/>
        </p:nvCxnSpPr>
        <p:spPr bwMode="auto">
          <a:xfrm flipV="1">
            <a:off x="2401429" y="4930207"/>
            <a:ext cx="512284" cy="487869"/>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50" name="Straight Arrow Connector 49"/>
          <p:cNvCxnSpPr/>
          <p:nvPr/>
        </p:nvCxnSpPr>
        <p:spPr bwMode="auto">
          <a:xfrm flipV="1">
            <a:off x="956383" y="3169856"/>
            <a:ext cx="0" cy="2004285"/>
          </a:xfrm>
          <a:prstGeom prst="straightConnector1">
            <a:avLst/>
          </a:prstGeom>
          <a:noFill/>
          <a:ln w="38100" cap="flat" cmpd="sng" algn="ctr">
            <a:solidFill>
              <a:schemeClr val="tx1"/>
            </a:solidFill>
            <a:prstDash val="solid"/>
            <a:round/>
            <a:headEnd type="triangle" w="lg" len="med"/>
            <a:tailEnd type="triangle" w="lg" len="med"/>
          </a:ln>
          <a:effectLst/>
        </p:spPr>
      </p:cxnSp>
      <p:sp>
        <p:nvSpPr>
          <p:cNvPr id="53" name="TextBox 52"/>
          <p:cNvSpPr txBox="1"/>
          <p:nvPr/>
        </p:nvSpPr>
        <p:spPr>
          <a:xfrm>
            <a:off x="1479302" y="5418076"/>
            <a:ext cx="514885" cy="338554"/>
          </a:xfrm>
          <a:prstGeom prst="rect">
            <a:avLst/>
          </a:prstGeom>
          <a:noFill/>
        </p:spPr>
        <p:txBody>
          <a:bodyPr wrap="none" rtlCol="0">
            <a:spAutoFit/>
          </a:bodyPr>
          <a:lstStyle/>
          <a:p>
            <a:r>
              <a:rPr lang="de-DE" dirty="0" smtClean="0"/>
              <a:t>4 in</a:t>
            </a:r>
            <a:endParaRPr lang="de-DE" dirty="0"/>
          </a:p>
        </p:txBody>
      </p:sp>
      <p:sp>
        <p:nvSpPr>
          <p:cNvPr id="55" name="TextBox 54"/>
          <p:cNvSpPr txBox="1"/>
          <p:nvPr/>
        </p:nvSpPr>
        <p:spPr>
          <a:xfrm>
            <a:off x="2656270" y="5126833"/>
            <a:ext cx="514885" cy="338554"/>
          </a:xfrm>
          <a:prstGeom prst="rect">
            <a:avLst/>
          </a:prstGeom>
          <a:noFill/>
        </p:spPr>
        <p:txBody>
          <a:bodyPr wrap="none" rtlCol="0">
            <a:spAutoFit/>
          </a:bodyPr>
          <a:lstStyle/>
          <a:p>
            <a:r>
              <a:rPr lang="de-DE" dirty="0" smtClean="0"/>
              <a:t>4 in</a:t>
            </a:r>
            <a:endParaRPr lang="de-DE" dirty="0"/>
          </a:p>
        </p:txBody>
      </p:sp>
      <p:sp>
        <p:nvSpPr>
          <p:cNvPr id="56" name="TextBox 55"/>
          <p:cNvSpPr txBox="1"/>
          <p:nvPr/>
        </p:nvSpPr>
        <p:spPr>
          <a:xfrm>
            <a:off x="451060" y="3959045"/>
            <a:ext cx="514885" cy="338554"/>
          </a:xfrm>
          <a:prstGeom prst="rect">
            <a:avLst/>
          </a:prstGeom>
          <a:noFill/>
        </p:spPr>
        <p:txBody>
          <a:bodyPr wrap="none" rtlCol="0">
            <a:spAutoFit/>
          </a:bodyPr>
          <a:lstStyle/>
          <a:p>
            <a:r>
              <a:rPr lang="de-DE" dirty="0" smtClean="0"/>
              <a:t>9 in</a:t>
            </a:r>
            <a:endParaRPr lang="de-DE" dirty="0"/>
          </a:p>
        </p:txBody>
      </p:sp>
      <p:sp>
        <p:nvSpPr>
          <p:cNvPr id="59" name="Rectangle 58"/>
          <p:cNvSpPr/>
          <p:nvPr/>
        </p:nvSpPr>
        <p:spPr>
          <a:xfrm>
            <a:off x="688219" y="5756630"/>
            <a:ext cx="2097049" cy="261610"/>
          </a:xfrm>
          <a:prstGeom prst="rect">
            <a:avLst/>
          </a:prstGeom>
        </p:spPr>
        <p:txBody>
          <a:bodyPr wrap="none">
            <a:spAutoFit/>
          </a:bodyPr>
          <a:lstStyle/>
          <a:p>
            <a:r>
              <a:rPr lang="de-DE" sz="1100" kern="0" dirty="0"/>
              <a:t>(102 mm x 102 mm x 229 mm)</a:t>
            </a:r>
          </a:p>
        </p:txBody>
      </p:sp>
      <p:cxnSp>
        <p:nvCxnSpPr>
          <p:cNvPr id="61" name="Straight Arrow Connector 60"/>
          <p:cNvCxnSpPr/>
          <p:nvPr/>
        </p:nvCxnSpPr>
        <p:spPr bwMode="auto">
          <a:xfrm flipV="1">
            <a:off x="956383" y="2198063"/>
            <a:ext cx="9562" cy="971795"/>
          </a:xfrm>
          <a:prstGeom prst="straightConnector1">
            <a:avLst/>
          </a:prstGeom>
          <a:noFill/>
          <a:ln w="38100" cap="flat" cmpd="sng" algn="ctr">
            <a:solidFill>
              <a:schemeClr val="tx1"/>
            </a:solidFill>
            <a:prstDash val="solid"/>
            <a:round/>
            <a:headEnd type="triangle" w="lg" len="med"/>
            <a:tailEnd type="triangle" w="lg" len="med"/>
          </a:ln>
          <a:effectLst/>
        </p:spPr>
      </p:cxnSp>
      <p:cxnSp>
        <p:nvCxnSpPr>
          <p:cNvPr id="13" name="Straight Connector 12"/>
          <p:cNvCxnSpPr/>
          <p:nvPr/>
        </p:nvCxnSpPr>
        <p:spPr bwMode="auto">
          <a:xfrm>
            <a:off x="5344184" y="1596571"/>
            <a:ext cx="0" cy="3333636"/>
          </a:xfrm>
          <a:prstGeom prst="line">
            <a:avLst/>
          </a:prstGeom>
          <a:noFill/>
          <a:ln w="38100" cap="flat" cmpd="sng" algn="ctr">
            <a:solidFill>
              <a:srgbClr val="000000"/>
            </a:solidFill>
            <a:prstDash val="dash"/>
            <a:round/>
            <a:headEnd type="none" w="med" len="med"/>
            <a:tailEnd type="none" w="med" len="med"/>
          </a:ln>
          <a:effectLst/>
        </p:spPr>
      </p:cxnSp>
      <p:sp>
        <p:nvSpPr>
          <p:cNvPr id="14" name="TextBox 13"/>
          <p:cNvSpPr txBox="1"/>
          <p:nvPr/>
        </p:nvSpPr>
        <p:spPr>
          <a:xfrm>
            <a:off x="4317171" y="2926894"/>
            <a:ext cx="949299" cy="584775"/>
          </a:xfrm>
          <a:prstGeom prst="rect">
            <a:avLst/>
          </a:prstGeom>
          <a:noFill/>
        </p:spPr>
        <p:txBody>
          <a:bodyPr wrap="none" rtlCol="0">
            <a:spAutoFit/>
          </a:bodyPr>
          <a:lstStyle/>
          <a:p>
            <a:r>
              <a:rPr lang="de-DE" b="1" dirty="0" smtClean="0">
                <a:solidFill>
                  <a:srgbClr val="000000"/>
                </a:solidFill>
              </a:rPr>
              <a:t>Primary</a:t>
            </a:r>
          </a:p>
          <a:p>
            <a:r>
              <a:rPr lang="de-DE" b="1" dirty="0" err="1" smtClean="0">
                <a:solidFill>
                  <a:srgbClr val="000000"/>
                </a:solidFill>
              </a:rPr>
              <a:t>phase</a:t>
            </a:r>
            <a:endParaRPr lang="de-DE" b="1" dirty="0">
              <a:solidFill>
                <a:srgbClr val="000000"/>
              </a:solidFill>
            </a:endParaRPr>
          </a:p>
        </p:txBody>
      </p:sp>
      <p:sp>
        <p:nvSpPr>
          <p:cNvPr id="65" name="TextBox 64"/>
          <p:cNvSpPr txBox="1"/>
          <p:nvPr/>
        </p:nvSpPr>
        <p:spPr>
          <a:xfrm>
            <a:off x="5614187" y="2916807"/>
            <a:ext cx="1231427" cy="584775"/>
          </a:xfrm>
          <a:prstGeom prst="rect">
            <a:avLst/>
          </a:prstGeom>
          <a:noFill/>
        </p:spPr>
        <p:txBody>
          <a:bodyPr wrap="none" rtlCol="0">
            <a:spAutoFit/>
          </a:bodyPr>
          <a:lstStyle/>
          <a:p>
            <a:r>
              <a:rPr lang="de-DE" b="1" dirty="0" err="1" smtClean="0">
                <a:solidFill>
                  <a:srgbClr val="000000"/>
                </a:solidFill>
              </a:rPr>
              <a:t>Secondary</a:t>
            </a:r>
            <a:endParaRPr lang="de-DE" b="1" dirty="0" smtClean="0">
              <a:solidFill>
                <a:srgbClr val="000000"/>
              </a:solidFill>
            </a:endParaRPr>
          </a:p>
          <a:p>
            <a:r>
              <a:rPr lang="de-DE" b="1" dirty="0" err="1" smtClean="0">
                <a:solidFill>
                  <a:srgbClr val="000000"/>
                </a:solidFill>
              </a:rPr>
              <a:t>phase</a:t>
            </a:r>
            <a:endParaRPr lang="de-DE" b="1" dirty="0">
              <a:solidFill>
                <a:srgbClr val="000000"/>
              </a:solidFill>
            </a:endParaRPr>
          </a:p>
        </p:txBody>
      </p:sp>
      <p:sp>
        <p:nvSpPr>
          <p:cNvPr id="21" name="TextBox 20"/>
          <p:cNvSpPr txBox="1"/>
          <p:nvPr/>
        </p:nvSpPr>
        <p:spPr>
          <a:xfrm>
            <a:off x="341048" y="2490561"/>
            <a:ext cx="514885" cy="338554"/>
          </a:xfrm>
          <a:prstGeom prst="rect">
            <a:avLst/>
          </a:prstGeom>
          <a:noFill/>
        </p:spPr>
        <p:txBody>
          <a:bodyPr wrap="none" rtlCol="0">
            <a:spAutoFit/>
          </a:bodyPr>
          <a:lstStyle/>
          <a:p>
            <a:r>
              <a:rPr lang="de-DE" dirty="0" smtClean="0"/>
              <a:t>4 in</a:t>
            </a:r>
            <a:endParaRPr lang="de-DE" dirty="0"/>
          </a:p>
        </p:txBody>
      </p:sp>
      <p:sp>
        <p:nvSpPr>
          <p:cNvPr id="22" name="TextBox 21"/>
          <p:cNvSpPr txBox="1"/>
          <p:nvPr/>
        </p:nvSpPr>
        <p:spPr>
          <a:xfrm>
            <a:off x="702605" y="1320397"/>
            <a:ext cx="2453685" cy="584775"/>
          </a:xfrm>
          <a:prstGeom prst="rect">
            <a:avLst/>
          </a:prstGeom>
          <a:noFill/>
        </p:spPr>
        <p:txBody>
          <a:bodyPr wrap="none" rtlCol="0">
            <a:spAutoFit/>
          </a:bodyPr>
          <a:lstStyle/>
          <a:p>
            <a:r>
              <a:rPr lang="de-DE" dirty="0" err="1" smtClean="0"/>
              <a:t>Heatflux</a:t>
            </a:r>
            <a:r>
              <a:rPr lang="de-DE" dirty="0" smtClean="0"/>
              <a:t> ca. 7.25 W/cm²</a:t>
            </a:r>
          </a:p>
          <a:p>
            <a:r>
              <a:rPr lang="de-DE" dirty="0" err="1" smtClean="0"/>
              <a:t>About</a:t>
            </a:r>
            <a:r>
              <a:rPr lang="de-DE" dirty="0" smtClean="0"/>
              <a:t> 1150 °F (620 °C)</a:t>
            </a:r>
            <a:endParaRPr lang="de-DE" dirty="0"/>
          </a:p>
        </p:txBody>
      </p:sp>
      <p:sp>
        <p:nvSpPr>
          <p:cNvPr id="23" name="Oval 66"/>
          <p:cNvSpPr/>
          <p:nvPr/>
        </p:nvSpPr>
        <p:spPr bwMode="auto">
          <a:xfrm>
            <a:off x="1808521" y="2002537"/>
            <a:ext cx="203620" cy="203620"/>
          </a:xfrm>
          <a:prstGeom prst="ellipse">
            <a:avLst/>
          </a:prstGeom>
          <a:solidFill>
            <a:srgbClr val="FF00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24" name="Straight Connector 70"/>
          <p:cNvCxnSpPr/>
          <p:nvPr/>
        </p:nvCxnSpPr>
        <p:spPr bwMode="auto">
          <a:xfrm>
            <a:off x="1020375" y="2121093"/>
            <a:ext cx="770798" cy="0"/>
          </a:xfrm>
          <a:prstGeom prst="line">
            <a:avLst/>
          </a:prstGeom>
          <a:noFill/>
          <a:ln w="19050" cap="flat" cmpd="sng" algn="ctr">
            <a:solidFill>
              <a:schemeClr val="tx1"/>
            </a:solidFill>
            <a:prstDash val="dash"/>
            <a:round/>
            <a:headEnd type="none" w="med" len="med"/>
            <a:tailEnd type="none" w="med" len="med"/>
          </a:ln>
          <a:effectLst/>
        </p:spPr>
      </p:cxnSp>
      <p:sp>
        <p:nvSpPr>
          <p:cNvPr id="25"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709122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Requirements for </a:t>
            </a:r>
            <a:r>
              <a:rPr lang="en-US" dirty="0" err="1" smtClean="0"/>
              <a:t>FaBLE</a:t>
            </a:r>
            <a:endParaRPr lang="en-US" dirty="0"/>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sp>
        <p:nvSpPr>
          <p:cNvPr id="24" name="Inhaltsplatzhalter 2"/>
          <p:cNvSpPr>
            <a:spLocks noGrp="1"/>
          </p:cNvSpPr>
          <p:nvPr>
            <p:ph idx="1"/>
          </p:nvPr>
        </p:nvSpPr>
        <p:spPr>
          <a:xfrm>
            <a:off x="5725496" y="4577814"/>
            <a:ext cx="4112822" cy="1484894"/>
          </a:xfrm>
        </p:spPr>
        <p:txBody>
          <a:bodyPr/>
          <a:lstStyle/>
          <a:p>
            <a:pPr marL="0" indent="0">
              <a:buNone/>
            </a:pPr>
            <a:r>
              <a:rPr lang="de-DE" b="1" kern="1200" dirty="0" smtClean="0">
                <a:solidFill>
                  <a:schemeClr val="tx1"/>
                </a:solidFill>
                <a:latin typeface="Arial" charset="0"/>
              </a:rPr>
              <a:t>Operation/</a:t>
            </a:r>
            <a:r>
              <a:rPr lang="de-DE" b="1" kern="1200" dirty="0" err="1" smtClean="0">
                <a:solidFill>
                  <a:schemeClr val="tx1"/>
                </a:solidFill>
                <a:latin typeface="Arial" charset="0"/>
              </a:rPr>
              <a:t>construction</a:t>
            </a:r>
            <a:endParaRPr lang="de-DE" sz="1600" b="1" kern="1200" dirty="0">
              <a:solidFill>
                <a:schemeClr val="tx1"/>
              </a:solidFill>
              <a:latin typeface="Arial" charset="0"/>
            </a:endParaRPr>
          </a:p>
          <a:p>
            <a:r>
              <a:rPr lang="de-DE" sz="1600" kern="1200" dirty="0">
                <a:solidFill>
                  <a:schemeClr val="tx1"/>
                </a:solidFill>
                <a:latin typeface="Arial" charset="0"/>
              </a:rPr>
              <a:t>Easy </a:t>
            </a:r>
            <a:r>
              <a:rPr lang="de-DE" sz="1600" kern="1200" dirty="0" err="1">
                <a:solidFill>
                  <a:schemeClr val="tx1"/>
                </a:solidFill>
                <a:latin typeface="Arial" charset="0"/>
              </a:rPr>
              <a:t>handling</a:t>
            </a:r>
            <a:endParaRPr lang="de-DE" sz="1600" kern="1200" dirty="0">
              <a:solidFill>
                <a:schemeClr val="tx1"/>
              </a:solidFill>
              <a:latin typeface="Arial" charset="0"/>
            </a:endParaRPr>
          </a:p>
          <a:p>
            <a:r>
              <a:rPr lang="de-DE" sz="1600" kern="1200" dirty="0">
                <a:solidFill>
                  <a:schemeClr val="tx1"/>
                </a:solidFill>
                <a:latin typeface="Arial" charset="0"/>
              </a:rPr>
              <a:t>Safe </a:t>
            </a:r>
            <a:r>
              <a:rPr lang="de-DE" sz="1600" kern="1200" dirty="0" err="1">
                <a:solidFill>
                  <a:schemeClr val="tx1"/>
                </a:solidFill>
                <a:latin typeface="Arial" charset="0"/>
              </a:rPr>
              <a:t>concept</a:t>
            </a:r>
            <a:endParaRPr lang="de-DE" sz="1600" kern="1200" dirty="0">
              <a:solidFill>
                <a:schemeClr val="tx1"/>
              </a:solidFill>
              <a:latin typeface="Arial" charset="0"/>
            </a:endParaRPr>
          </a:p>
          <a:p>
            <a:r>
              <a:rPr lang="de-DE" sz="1600" kern="1200" dirty="0">
                <a:solidFill>
                  <a:schemeClr val="tx1"/>
                </a:solidFill>
                <a:latin typeface="Arial" charset="0"/>
              </a:rPr>
              <a:t>Simple </a:t>
            </a:r>
            <a:r>
              <a:rPr lang="de-DE" sz="1600" kern="1200" dirty="0" err="1" smtClean="0">
                <a:solidFill>
                  <a:schemeClr val="tx1"/>
                </a:solidFill>
                <a:latin typeface="Arial" charset="0"/>
              </a:rPr>
              <a:t>construction</a:t>
            </a:r>
            <a:r>
              <a:rPr lang="de-DE" sz="1600" kern="1200" dirty="0">
                <a:solidFill>
                  <a:schemeClr val="tx1"/>
                </a:solidFill>
                <a:latin typeface="Arial" charset="0"/>
              </a:rPr>
              <a:t> </a:t>
            </a:r>
            <a:r>
              <a:rPr lang="de-DE" sz="1600" kern="1200" dirty="0" smtClean="0">
                <a:solidFill>
                  <a:schemeClr val="tx1"/>
                </a:solidFill>
                <a:latin typeface="Arial" charset="0"/>
              </a:rPr>
              <a:t>(</a:t>
            </a:r>
            <a:r>
              <a:rPr lang="de-DE" sz="1600" kern="1200" dirty="0" err="1" smtClean="0">
                <a:solidFill>
                  <a:schemeClr val="tx1"/>
                </a:solidFill>
                <a:latin typeface="Arial" charset="0"/>
              </a:rPr>
              <a:t>standard</a:t>
            </a:r>
            <a:r>
              <a:rPr lang="de-DE" sz="1600" kern="1200" dirty="0" smtClean="0">
                <a:solidFill>
                  <a:schemeClr val="tx1"/>
                </a:solidFill>
                <a:latin typeface="Arial" charset="0"/>
              </a:rPr>
              <a:t> </a:t>
            </a:r>
            <a:r>
              <a:rPr lang="de-DE" sz="1600" kern="1200" dirty="0" err="1" smtClean="0">
                <a:solidFill>
                  <a:schemeClr val="tx1"/>
                </a:solidFill>
                <a:latin typeface="Arial" charset="0"/>
              </a:rPr>
              <a:t>parts</a:t>
            </a:r>
            <a:r>
              <a:rPr lang="de-DE" sz="1600" kern="1200" dirty="0" smtClean="0">
                <a:solidFill>
                  <a:schemeClr val="tx1"/>
                </a:solidFill>
                <a:latin typeface="Arial" charset="0"/>
              </a:rPr>
              <a:t>)</a:t>
            </a:r>
          </a:p>
          <a:p>
            <a:r>
              <a:rPr lang="de-DE" sz="1600" kern="1200" dirty="0" err="1" smtClean="0">
                <a:solidFill>
                  <a:schemeClr val="tx1"/>
                </a:solidFill>
                <a:latin typeface="Arial" charset="0"/>
              </a:rPr>
              <a:t>No</a:t>
            </a:r>
            <a:r>
              <a:rPr lang="de-DE" sz="1600" kern="1200" dirty="0" smtClean="0">
                <a:solidFill>
                  <a:schemeClr val="tx1"/>
                </a:solidFill>
                <a:latin typeface="Arial" charset="0"/>
              </a:rPr>
              <a:t> </a:t>
            </a:r>
            <a:r>
              <a:rPr lang="de-DE" sz="1600" kern="1200" dirty="0" err="1" smtClean="0">
                <a:solidFill>
                  <a:schemeClr val="tx1"/>
                </a:solidFill>
                <a:latin typeface="Arial" charset="0"/>
              </a:rPr>
              <a:t>aging</a:t>
            </a:r>
            <a:r>
              <a:rPr lang="de-DE" sz="1600" kern="1200" dirty="0" smtClean="0">
                <a:solidFill>
                  <a:schemeClr val="tx1"/>
                </a:solidFill>
                <a:latin typeface="Arial" charset="0"/>
              </a:rPr>
              <a:t> </a:t>
            </a:r>
            <a:r>
              <a:rPr lang="de-DE" sz="1600" kern="1200" dirty="0" err="1">
                <a:solidFill>
                  <a:schemeClr val="tx1"/>
                </a:solidFill>
                <a:latin typeface="Arial" charset="0"/>
              </a:rPr>
              <a:t>e</a:t>
            </a:r>
            <a:r>
              <a:rPr lang="de-DE" sz="1600" kern="1200" dirty="0" err="1" smtClean="0">
                <a:solidFill>
                  <a:schemeClr val="tx1"/>
                </a:solidFill>
                <a:latin typeface="Arial" charset="0"/>
              </a:rPr>
              <a:t>ffects</a:t>
            </a:r>
            <a:endParaRPr lang="de-DE" sz="1600" kern="1200" dirty="0" smtClean="0">
              <a:solidFill>
                <a:schemeClr val="tx1"/>
              </a:solidFill>
              <a:latin typeface="Arial" charset="0"/>
            </a:endParaRPr>
          </a:p>
        </p:txBody>
      </p:sp>
      <p:sp>
        <p:nvSpPr>
          <p:cNvPr id="40" name="Cube 39"/>
          <p:cNvSpPr/>
          <p:nvPr/>
        </p:nvSpPr>
        <p:spPr bwMode="auto">
          <a:xfrm>
            <a:off x="643472" y="1543047"/>
            <a:ext cx="399146" cy="640384"/>
          </a:xfrm>
          <a:prstGeom prst="cube">
            <a:avLst/>
          </a:prstGeom>
          <a:solidFill>
            <a:schemeClr val="accent4">
              <a:lumMod val="60000"/>
              <a:lumOff val="40000"/>
            </a:schemeClr>
          </a:solidFill>
          <a:ln w="127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2" name="Cube 41"/>
          <p:cNvSpPr/>
          <p:nvPr/>
        </p:nvSpPr>
        <p:spPr bwMode="auto">
          <a:xfrm>
            <a:off x="608775" y="2749547"/>
            <a:ext cx="399146" cy="640384"/>
          </a:xfrm>
          <a:prstGeom prst="cube">
            <a:avLst/>
          </a:prstGeom>
          <a:solidFill>
            <a:schemeClr val="accent4">
              <a:lumMod val="60000"/>
              <a:lumOff val="40000"/>
            </a:schemeClr>
          </a:solidFill>
          <a:ln w="127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44"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643472" y="2526582"/>
            <a:ext cx="329752" cy="329752"/>
          </a:xfrm>
          <a:prstGeom prst="rect">
            <a:avLst/>
          </a:prstGeom>
          <a:noFill/>
        </p:spPr>
      </p:pic>
      <p:sp>
        <p:nvSpPr>
          <p:cNvPr id="9" name="Rectangle 8"/>
          <p:cNvSpPr/>
          <p:nvPr/>
        </p:nvSpPr>
        <p:spPr>
          <a:xfrm>
            <a:off x="1251569" y="1693962"/>
            <a:ext cx="2957861" cy="338554"/>
          </a:xfrm>
          <a:prstGeom prst="rect">
            <a:avLst/>
          </a:prstGeom>
        </p:spPr>
        <p:txBody>
          <a:bodyPr wrap="none">
            <a:spAutoFit/>
          </a:bodyPr>
          <a:lstStyle/>
          <a:p>
            <a:r>
              <a:rPr lang="de-DE" dirty="0"/>
              <a:t>Same </a:t>
            </a:r>
            <a:r>
              <a:rPr lang="de-DE" dirty="0" err="1"/>
              <a:t>geometry</a:t>
            </a:r>
            <a:r>
              <a:rPr lang="de-DE" dirty="0"/>
              <a:t> </a:t>
            </a:r>
            <a:r>
              <a:rPr lang="de-DE" dirty="0" err="1"/>
              <a:t>as</a:t>
            </a:r>
            <a:r>
              <a:rPr lang="de-DE" dirty="0"/>
              <a:t> </a:t>
            </a:r>
            <a:r>
              <a:rPr lang="de-DE" dirty="0" err="1"/>
              <a:t>foam</a:t>
            </a:r>
            <a:r>
              <a:rPr lang="de-DE" dirty="0"/>
              <a:t> block</a:t>
            </a:r>
          </a:p>
        </p:txBody>
      </p:sp>
      <p:sp>
        <p:nvSpPr>
          <p:cNvPr id="10" name="Rectangle 9"/>
          <p:cNvSpPr/>
          <p:nvPr/>
        </p:nvSpPr>
        <p:spPr>
          <a:xfrm>
            <a:off x="1251569" y="2531130"/>
            <a:ext cx="4572000" cy="1077218"/>
          </a:xfrm>
          <a:prstGeom prst="rect">
            <a:avLst/>
          </a:prstGeom>
        </p:spPr>
        <p:txBody>
          <a:bodyPr>
            <a:spAutoFit/>
          </a:bodyPr>
          <a:lstStyle/>
          <a:p>
            <a:r>
              <a:rPr lang="de-DE" dirty="0" err="1"/>
              <a:t>Equal</a:t>
            </a:r>
            <a:r>
              <a:rPr lang="de-DE" dirty="0"/>
              <a:t> </a:t>
            </a:r>
            <a:r>
              <a:rPr lang="de-DE" dirty="0" err="1"/>
              <a:t>maximum</a:t>
            </a:r>
            <a:r>
              <a:rPr lang="de-DE" dirty="0"/>
              <a:t> </a:t>
            </a:r>
            <a:r>
              <a:rPr lang="de-DE" dirty="0" err="1"/>
              <a:t>heatflux</a:t>
            </a:r>
            <a:r>
              <a:rPr lang="de-DE" dirty="0"/>
              <a:t> and </a:t>
            </a:r>
            <a:r>
              <a:rPr lang="de-DE" dirty="0" err="1"/>
              <a:t>comparable</a:t>
            </a:r>
            <a:r>
              <a:rPr lang="de-DE" dirty="0"/>
              <a:t>  </a:t>
            </a:r>
            <a:r>
              <a:rPr lang="de-DE" dirty="0" err="1"/>
              <a:t>heatflux</a:t>
            </a:r>
            <a:r>
              <a:rPr lang="de-DE" dirty="0"/>
              <a:t> </a:t>
            </a:r>
            <a:r>
              <a:rPr lang="de-DE" dirty="0" err="1"/>
              <a:t>evolution</a:t>
            </a:r>
            <a:endParaRPr lang="de-DE" dirty="0"/>
          </a:p>
          <a:p>
            <a:r>
              <a:rPr lang="de-DE" dirty="0" err="1"/>
              <a:t>Equal</a:t>
            </a:r>
            <a:r>
              <a:rPr lang="de-DE" dirty="0"/>
              <a:t> </a:t>
            </a:r>
            <a:r>
              <a:rPr lang="de-DE" dirty="0" err="1"/>
              <a:t>maximum</a:t>
            </a:r>
            <a:r>
              <a:rPr lang="de-DE" dirty="0"/>
              <a:t> </a:t>
            </a:r>
            <a:r>
              <a:rPr lang="de-DE" dirty="0" err="1"/>
              <a:t>temperature</a:t>
            </a:r>
            <a:r>
              <a:rPr lang="de-DE" dirty="0"/>
              <a:t> and </a:t>
            </a:r>
            <a:r>
              <a:rPr lang="de-DE" dirty="0" err="1"/>
              <a:t>comparable</a:t>
            </a:r>
            <a:r>
              <a:rPr lang="de-DE" dirty="0"/>
              <a:t> </a:t>
            </a:r>
            <a:r>
              <a:rPr lang="de-DE" dirty="0" err="1"/>
              <a:t>temperature</a:t>
            </a:r>
            <a:r>
              <a:rPr lang="de-DE" dirty="0"/>
              <a:t> </a:t>
            </a:r>
            <a:r>
              <a:rPr lang="de-DE" dirty="0" err="1"/>
              <a:t>evolution</a:t>
            </a:r>
            <a:endParaRPr lang="de-DE" dirty="0"/>
          </a:p>
        </p:txBody>
      </p:sp>
      <p:sp>
        <p:nvSpPr>
          <p:cNvPr id="45" name="Cube 44"/>
          <p:cNvSpPr/>
          <p:nvPr/>
        </p:nvSpPr>
        <p:spPr bwMode="auto">
          <a:xfrm>
            <a:off x="619722" y="3861410"/>
            <a:ext cx="399146" cy="640384"/>
          </a:xfrm>
          <a:prstGeom prst="cube">
            <a:avLst/>
          </a:prstGeom>
          <a:solidFill>
            <a:schemeClr val="accent4">
              <a:lumMod val="60000"/>
              <a:lumOff val="40000"/>
            </a:schemeClr>
          </a:solidFill>
          <a:ln w="127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6" name="Can 45"/>
          <p:cNvSpPr/>
          <p:nvPr/>
        </p:nvSpPr>
        <p:spPr bwMode="auto">
          <a:xfrm>
            <a:off x="1659377" y="4206406"/>
            <a:ext cx="380520" cy="306274"/>
          </a:xfrm>
          <a:prstGeom prst="can">
            <a:avLst/>
          </a:prstGeom>
          <a:solidFill>
            <a:srgbClr val="00B0F0"/>
          </a:solidFill>
          <a:ln w="19050" cap="flat" cmpd="sng" algn="ctr">
            <a:no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7" name="Can 46"/>
          <p:cNvSpPr/>
          <p:nvPr/>
        </p:nvSpPr>
        <p:spPr bwMode="auto">
          <a:xfrm>
            <a:off x="1659377" y="3881822"/>
            <a:ext cx="380520" cy="640384"/>
          </a:xfrm>
          <a:prstGeom prst="can">
            <a:avLst/>
          </a:prstGeom>
          <a:noFill/>
          <a:ln w="19050"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8" name="Cross 47"/>
          <p:cNvSpPr/>
          <p:nvPr/>
        </p:nvSpPr>
        <p:spPr bwMode="auto">
          <a:xfrm>
            <a:off x="1235992" y="4062540"/>
            <a:ext cx="273639" cy="273639"/>
          </a:xfrm>
          <a:prstGeom prst="plus">
            <a:avLst>
              <a:gd name="adj" fmla="val 44145"/>
            </a:avLst>
          </a:prstGeom>
          <a:solidFill>
            <a:srgbClr val="000000"/>
          </a:solidFill>
          <a:ln w="12700" cap="flat" cmpd="sng" algn="ctr">
            <a:no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1" name="Rectangle 10"/>
          <p:cNvSpPr/>
          <p:nvPr/>
        </p:nvSpPr>
        <p:spPr>
          <a:xfrm>
            <a:off x="2469384" y="4012325"/>
            <a:ext cx="2165978" cy="338554"/>
          </a:xfrm>
          <a:prstGeom prst="rect">
            <a:avLst/>
          </a:prstGeom>
        </p:spPr>
        <p:txBody>
          <a:bodyPr wrap="none">
            <a:spAutoFit/>
          </a:bodyPr>
          <a:lstStyle/>
          <a:p>
            <a:r>
              <a:rPr lang="de-DE" dirty="0" err="1"/>
              <a:t>Similar</a:t>
            </a:r>
            <a:r>
              <a:rPr lang="de-DE" dirty="0"/>
              <a:t>  </a:t>
            </a:r>
            <a:r>
              <a:rPr lang="de-DE" dirty="0" err="1"/>
              <a:t>calorific</a:t>
            </a:r>
            <a:r>
              <a:rPr lang="de-DE" dirty="0"/>
              <a:t> </a:t>
            </a:r>
            <a:r>
              <a:rPr lang="de-DE" dirty="0" err="1"/>
              <a:t>value</a:t>
            </a:r>
            <a:endParaRPr lang="de-DE" dirty="0"/>
          </a:p>
        </p:txBody>
      </p:sp>
      <p:sp>
        <p:nvSpPr>
          <p:cNvPr id="21" name="TextBox 20"/>
          <p:cNvSpPr txBox="1"/>
          <p:nvPr/>
        </p:nvSpPr>
        <p:spPr>
          <a:xfrm>
            <a:off x="6495413" y="2820709"/>
            <a:ext cx="1717989" cy="584775"/>
          </a:xfrm>
          <a:prstGeom prst="rect">
            <a:avLst/>
          </a:prstGeom>
          <a:noFill/>
          <a:ln>
            <a:noFill/>
          </a:ln>
        </p:spPr>
        <p:txBody>
          <a:bodyPr wrap="square" rtlCol="0">
            <a:spAutoFit/>
          </a:bodyPr>
          <a:lstStyle/>
          <a:p>
            <a:r>
              <a:rPr lang="de-DE" sz="3200" b="1" dirty="0" err="1" smtClean="0">
                <a:solidFill>
                  <a:srgbClr val="000000"/>
                </a:solidFill>
              </a:rPr>
              <a:t>FaBLE</a:t>
            </a:r>
            <a:endParaRPr lang="de-DE" sz="3200" b="1" dirty="0">
              <a:solidFill>
                <a:srgbClr val="000000"/>
              </a:solidFill>
            </a:endParaRPr>
          </a:p>
        </p:txBody>
      </p:sp>
      <p:sp>
        <p:nvSpPr>
          <p:cNvPr id="22" name="Right Brace 21"/>
          <p:cNvSpPr/>
          <p:nvPr/>
        </p:nvSpPr>
        <p:spPr bwMode="auto">
          <a:xfrm>
            <a:off x="5211863" y="1665823"/>
            <a:ext cx="774700" cy="2807832"/>
          </a:xfrm>
          <a:prstGeom prst="rightBrace">
            <a:avLst/>
          </a:prstGeom>
          <a:noFill/>
          <a:ln w="38100" cap="flat" cmpd="sng" algn="ctr">
            <a:solidFill>
              <a:srgbClr val="000000"/>
            </a:solidFill>
            <a:prstDash val="solid"/>
            <a:round/>
            <a:headEnd type="none" w="med" len="med"/>
            <a:tailEnd type="none" w="med" len="med"/>
          </a:ln>
          <a:effectLst/>
        </p:spPr>
        <p:txBody>
          <a:bodyPr rtlCol="0" anchor="ctr"/>
          <a:lstStyle/>
          <a:p>
            <a:pPr algn="ctr"/>
            <a:endParaRPr lang="de-DE"/>
          </a:p>
        </p:txBody>
      </p:sp>
      <p:sp>
        <p:nvSpPr>
          <p:cNvPr id="66" name="Right Brace 65"/>
          <p:cNvSpPr/>
          <p:nvPr/>
        </p:nvSpPr>
        <p:spPr bwMode="auto">
          <a:xfrm rot="16200000">
            <a:off x="6868956" y="2906574"/>
            <a:ext cx="774700" cy="3229131"/>
          </a:xfrm>
          <a:prstGeom prst="rightBrace">
            <a:avLst/>
          </a:prstGeom>
          <a:noFill/>
          <a:ln w="38100" cap="flat" cmpd="sng" algn="ctr">
            <a:solidFill>
              <a:srgbClr val="000000"/>
            </a:solidFill>
            <a:prstDash val="solid"/>
            <a:round/>
            <a:headEnd type="none" w="med" len="med"/>
            <a:tailEnd type="none" w="med" len="med"/>
          </a:ln>
          <a:effectLst/>
        </p:spPr>
        <p:txBody>
          <a:bodyPr rtlCol="0" anchor="ctr"/>
          <a:lstStyle/>
          <a:p>
            <a:pPr algn="ctr"/>
            <a:endParaRPr lang="de-DE"/>
          </a:p>
        </p:txBody>
      </p:sp>
      <p:sp>
        <p:nvSpPr>
          <p:cNvPr id="23" name="TextBox 22"/>
          <p:cNvSpPr txBox="1"/>
          <p:nvPr/>
        </p:nvSpPr>
        <p:spPr>
          <a:xfrm>
            <a:off x="1285106" y="1092205"/>
            <a:ext cx="1426994" cy="400110"/>
          </a:xfrm>
          <a:prstGeom prst="rect">
            <a:avLst/>
          </a:prstGeom>
          <a:noFill/>
        </p:spPr>
        <p:txBody>
          <a:bodyPr wrap="none" rtlCol="0">
            <a:spAutoFit/>
          </a:bodyPr>
          <a:lstStyle/>
          <a:p>
            <a:r>
              <a:rPr lang="de-DE" sz="2000" b="1" spc="-20" dirty="0"/>
              <a:t>Properties</a:t>
            </a:r>
          </a:p>
        </p:txBody>
      </p:sp>
      <p:cxnSp>
        <p:nvCxnSpPr>
          <p:cNvPr id="67" name="Straight Arrow Connector 66"/>
          <p:cNvCxnSpPr/>
          <p:nvPr/>
        </p:nvCxnSpPr>
        <p:spPr bwMode="auto">
          <a:xfrm>
            <a:off x="641067" y="2293877"/>
            <a:ext cx="332157" cy="0"/>
          </a:xfrm>
          <a:prstGeom prst="straightConnector1">
            <a:avLst/>
          </a:prstGeom>
          <a:noFill/>
          <a:ln w="38100" cap="flat" cmpd="sng" algn="ctr">
            <a:solidFill>
              <a:schemeClr val="tx1"/>
            </a:solidFill>
            <a:prstDash val="solid"/>
            <a:round/>
            <a:headEnd type="triangle" w="med" len="sm"/>
            <a:tailEnd type="triangle" w="med" len="sm"/>
          </a:ln>
          <a:effectLst/>
        </p:spPr>
      </p:cxnSp>
      <p:cxnSp>
        <p:nvCxnSpPr>
          <p:cNvPr id="68" name="Straight Arrow Connector 67"/>
          <p:cNvCxnSpPr/>
          <p:nvPr/>
        </p:nvCxnSpPr>
        <p:spPr bwMode="auto">
          <a:xfrm flipV="1">
            <a:off x="1007921" y="2114550"/>
            <a:ext cx="166078" cy="179327"/>
          </a:xfrm>
          <a:prstGeom prst="straightConnector1">
            <a:avLst/>
          </a:prstGeom>
          <a:noFill/>
          <a:ln w="38100" cap="flat" cmpd="sng" algn="ctr">
            <a:solidFill>
              <a:schemeClr val="tx1"/>
            </a:solidFill>
            <a:prstDash val="solid"/>
            <a:round/>
            <a:headEnd type="triangle" w="med" len="sm"/>
            <a:tailEnd type="triangle" w="med" len="sm"/>
          </a:ln>
          <a:effectLst/>
        </p:spPr>
      </p:cxnSp>
      <p:cxnSp>
        <p:nvCxnSpPr>
          <p:cNvPr id="69" name="Straight Arrow Connector 68"/>
          <p:cNvCxnSpPr/>
          <p:nvPr/>
        </p:nvCxnSpPr>
        <p:spPr bwMode="auto">
          <a:xfrm flipV="1">
            <a:off x="510888" y="1640681"/>
            <a:ext cx="0" cy="542750"/>
          </a:xfrm>
          <a:prstGeom prst="straightConnector1">
            <a:avLst/>
          </a:prstGeom>
          <a:noFill/>
          <a:ln w="38100" cap="flat" cmpd="sng" algn="ctr">
            <a:solidFill>
              <a:schemeClr val="tx1"/>
            </a:solidFill>
            <a:prstDash val="solid"/>
            <a:round/>
            <a:headEnd type="triangle" w="med" len="sm"/>
            <a:tailEnd type="triangle" w="med" len="sm"/>
          </a:ln>
          <a:effectLst/>
        </p:spPr>
      </p:cxnSp>
      <p:sp>
        <p:nvSpPr>
          <p:cNvPr id="25"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2612744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endCxn id="1048" idx="2"/>
          </p:cNvCxnSpPr>
          <p:nvPr/>
        </p:nvCxnSpPr>
        <p:spPr bwMode="auto">
          <a:xfrm>
            <a:off x="5811950" y="3785355"/>
            <a:ext cx="915906" cy="2138"/>
          </a:xfrm>
          <a:prstGeom prst="line">
            <a:avLst/>
          </a:prstGeom>
          <a:noFill/>
          <a:ln w="28575" cap="flat" cmpd="sng" algn="ctr">
            <a:solidFill>
              <a:srgbClr val="000000"/>
            </a:solidFill>
            <a:prstDash val="solid"/>
            <a:round/>
            <a:headEnd type="none" w="med" len="med"/>
            <a:tailEnd type="none" w="med" len="med"/>
          </a:ln>
          <a:effectLst/>
        </p:spPr>
      </p:cxnSp>
      <p:sp>
        <p:nvSpPr>
          <p:cNvPr id="2" name="Titel 1"/>
          <p:cNvSpPr>
            <a:spLocks noGrp="1"/>
          </p:cNvSpPr>
          <p:nvPr>
            <p:ph type="title"/>
          </p:nvPr>
        </p:nvSpPr>
        <p:spPr/>
        <p:txBody>
          <a:bodyPr/>
          <a:lstStyle/>
          <a:p>
            <a:r>
              <a:rPr lang="en-US" dirty="0" smtClean="0"/>
              <a:t>Implementation: Setup</a:t>
            </a:r>
            <a:endParaRPr lang="en-US" dirty="0"/>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cxnSp>
        <p:nvCxnSpPr>
          <p:cNvPr id="12" name="Elbow Connector 11"/>
          <p:cNvCxnSpPr>
            <a:stCxn id="3" idx="3"/>
          </p:cNvCxnSpPr>
          <p:nvPr/>
        </p:nvCxnSpPr>
        <p:spPr bwMode="auto">
          <a:xfrm rot="10800000" flipV="1">
            <a:off x="2288663" y="3315029"/>
            <a:ext cx="1228799" cy="470325"/>
          </a:xfrm>
          <a:prstGeom prst="bentConnector3">
            <a:avLst>
              <a:gd name="adj1" fmla="val 50000"/>
            </a:avLst>
          </a:prstGeom>
          <a:noFill/>
          <a:ln w="28575" cap="flat" cmpd="sng" algn="ctr">
            <a:solidFill>
              <a:srgbClr val="000000"/>
            </a:solidFill>
            <a:prstDash val="solid"/>
            <a:round/>
            <a:headEnd type="none" w="med" len="med"/>
            <a:tailEnd type="none" w="med" len="med"/>
          </a:ln>
          <a:effectLst/>
        </p:spPr>
      </p:cxnSp>
      <p:cxnSp>
        <p:nvCxnSpPr>
          <p:cNvPr id="14" name="Elbow Connector 13"/>
          <p:cNvCxnSpPr>
            <a:stCxn id="10" idx="3"/>
          </p:cNvCxnSpPr>
          <p:nvPr/>
        </p:nvCxnSpPr>
        <p:spPr bwMode="auto">
          <a:xfrm rot="10800000">
            <a:off x="2289287" y="3785355"/>
            <a:ext cx="1228391" cy="460371"/>
          </a:xfrm>
          <a:prstGeom prst="bentConnector3">
            <a:avLst>
              <a:gd name="adj1" fmla="val 50064"/>
            </a:avLst>
          </a:prstGeom>
          <a:noFill/>
          <a:ln w="28575" cap="flat" cmpd="sng" algn="ctr">
            <a:solidFill>
              <a:srgbClr val="000000"/>
            </a:solidFill>
            <a:prstDash val="solid"/>
            <a:round/>
            <a:headEnd type="none" w="med" len="med"/>
            <a:tailEnd type="none" w="med" len="med"/>
          </a:ln>
          <a:effectLst/>
        </p:spPr>
      </p:cxnSp>
      <p:sp>
        <p:nvSpPr>
          <p:cNvPr id="20" name="Rectangle 19"/>
          <p:cNvSpPr/>
          <p:nvPr/>
        </p:nvSpPr>
        <p:spPr bwMode="auto">
          <a:xfrm>
            <a:off x="276782" y="1587113"/>
            <a:ext cx="1230086" cy="902559"/>
          </a:xfrm>
          <a:prstGeom prst="rect">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err="1" smtClean="0">
                <a:ln>
                  <a:noFill/>
                </a:ln>
                <a:solidFill>
                  <a:schemeClr val="tx1"/>
                </a:solidFill>
                <a:effectLst/>
                <a:latin typeface="Arial" charset="0"/>
              </a:rPr>
              <a:t>Propane</a:t>
            </a:r>
            <a:endParaRPr kumimoji="0" lang="de-DE" sz="1600" b="0" i="0" u="none" strike="noStrike" cap="none" normalizeH="0" baseline="0" dirty="0" smtClean="0">
              <a:ln>
                <a:noFill/>
              </a:ln>
              <a:solidFill>
                <a:schemeClr val="tx1"/>
              </a:solidFill>
              <a:effectLst/>
              <a:latin typeface="Arial" charset="0"/>
            </a:endParaRPr>
          </a:p>
        </p:txBody>
      </p:sp>
      <p:cxnSp>
        <p:nvCxnSpPr>
          <p:cNvPr id="25" name="Elbow Connector 24"/>
          <p:cNvCxnSpPr>
            <a:stCxn id="20" idx="2"/>
          </p:cNvCxnSpPr>
          <p:nvPr/>
        </p:nvCxnSpPr>
        <p:spPr bwMode="auto">
          <a:xfrm rot="16200000" flipH="1">
            <a:off x="1032533" y="2348963"/>
            <a:ext cx="1297821" cy="1579237"/>
          </a:xfrm>
          <a:prstGeom prst="bentConnector2">
            <a:avLst/>
          </a:prstGeom>
          <a:noFill/>
          <a:ln w="28575" cap="flat" cmpd="sng" algn="ctr">
            <a:solidFill>
              <a:srgbClr val="000000"/>
            </a:solidFill>
            <a:prstDash val="solid"/>
            <a:round/>
            <a:headEnd type="none" w="med" len="med"/>
            <a:tailEnd type="none" w="med" len="med"/>
          </a:ln>
          <a:effectLst/>
        </p:spPr>
      </p:cxnSp>
      <p:sp>
        <p:nvSpPr>
          <p:cNvPr id="28" name="Rectangle 27"/>
          <p:cNvSpPr/>
          <p:nvPr/>
        </p:nvSpPr>
        <p:spPr bwMode="auto">
          <a:xfrm>
            <a:off x="276782" y="4257350"/>
            <a:ext cx="1230086" cy="902559"/>
          </a:xfrm>
          <a:prstGeom prst="rect">
            <a:avLst/>
          </a:prstGeom>
          <a:noFill/>
          <a:ln w="28575" cap="flat" cmpd="sng" algn="ctr">
            <a:solidFill>
              <a:srgbClr val="00B05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charset="0"/>
              </a:rPr>
              <a:t>Laptop</a:t>
            </a:r>
          </a:p>
        </p:txBody>
      </p:sp>
      <p:cxnSp>
        <p:nvCxnSpPr>
          <p:cNvPr id="29" name="Elbow Connector 28"/>
          <p:cNvCxnSpPr>
            <a:stCxn id="28" idx="2"/>
            <a:endCxn id="26" idx="1"/>
          </p:cNvCxnSpPr>
          <p:nvPr/>
        </p:nvCxnSpPr>
        <p:spPr bwMode="auto">
          <a:xfrm rot="16200000" flipH="1">
            <a:off x="1798757" y="4252976"/>
            <a:ext cx="137485" cy="1951349"/>
          </a:xfrm>
          <a:prstGeom prst="bentConnector2">
            <a:avLst/>
          </a:prstGeom>
          <a:noFill/>
          <a:ln w="28575" cap="flat" cmpd="sng" algn="ctr">
            <a:solidFill>
              <a:srgbClr val="00B050"/>
            </a:solidFill>
            <a:prstDash val="solid"/>
            <a:round/>
            <a:headEnd type="none" w="med" len="med"/>
            <a:tailEnd type="none" w="med" len="med"/>
          </a:ln>
          <a:effectLst/>
        </p:spPr>
      </p:cxnSp>
      <p:grpSp>
        <p:nvGrpSpPr>
          <p:cNvPr id="6" name="Group 5"/>
          <p:cNvGrpSpPr/>
          <p:nvPr/>
        </p:nvGrpSpPr>
        <p:grpSpPr>
          <a:xfrm>
            <a:off x="3517461" y="3041607"/>
            <a:ext cx="1088272" cy="546846"/>
            <a:chOff x="2749550" y="4438650"/>
            <a:chExt cx="1346200" cy="685800"/>
          </a:xfrm>
        </p:grpSpPr>
        <p:sp>
          <p:nvSpPr>
            <p:cNvPr id="3" name="Isosceles Triangle 2"/>
            <p:cNvSpPr/>
            <p:nvPr/>
          </p:nvSpPr>
          <p:spPr bwMode="auto">
            <a:xfrm rot="5400000">
              <a:off x="27432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 name="Isosceles Triangle 6"/>
            <p:cNvSpPr/>
            <p:nvPr/>
          </p:nvSpPr>
          <p:spPr bwMode="auto">
            <a:xfrm rot="16200000">
              <a:off x="34163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9" name="Group 8"/>
          <p:cNvGrpSpPr/>
          <p:nvPr/>
        </p:nvGrpSpPr>
        <p:grpSpPr>
          <a:xfrm>
            <a:off x="3517677" y="3972302"/>
            <a:ext cx="1088272" cy="546846"/>
            <a:chOff x="2749550" y="4438650"/>
            <a:chExt cx="1346200" cy="685800"/>
          </a:xfrm>
        </p:grpSpPr>
        <p:sp>
          <p:nvSpPr>
            <p:cNvPr id="10" name="Isosceles Triangle 9"/>
            <p:cNvSpPr/>
            <p:nvPr/>
          </p:nvSpPr>
          <p:spPr bwMode="auto">
            <a:xfrm rot="5400000">
              <a:off x="27432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1" name="Isosceles Triangle 10"/>
            <p:cNvSpPr/>
            <p:nvPr/>
          </p:nvSpPr>
          <p:spPr bwMode="auto">
            <a:xfrm rot="16200000">
              <a:off x="34163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21" name="Group 20"/>
          <p:cNvGrpSpPr/>
          <p:nvPr/>
        </p:nvGrpSpPr>
        <p:grpSpPr>
          <a:xfrm rot="10800000">
            <a:off x="4624358" y="3304763"/>
            <a:ext cx="1360344" cy="959243"/>
            <a:chOff x="2679700" y="3391709"/>
            <a:chExt cx="1119191" cy="800101"/>
          </a:xfrm>
        </p:grpSpPr>
        <p:cxnSp>
          <p:nvCxnSpPr>
            <p:cNvPr id="22" name="Elbow Connector 21"/>
            <p:cNvCxnSpPr/>
            <p:nvPr/>
          </p:nvCxnSpPr>
          <p:spPr bwMode="auto">
            <a:xfrm rot="10800000" flipV="1">
              <a:off x="2679700" y="3391709"/>
              <a:ext cx="1119191" cy="399242"/>
            </a:xfrm>
            <a:prstGeom prst="bentConnector3">
              <a:avLst/>
            </a:prstGeom>
            <a:noFill/>
            <a:ln w="28575" cap="flat" cmpd="sng" algn="ctr">
              <a:solidFill>
                <a:srgbClr val="000000"/>
              </a:solidFill>
              <a:prstDash val="solid"/>
              <a:round/>
              <a:headEnd type="none" w="med" len="med"/>
              <a:tailEnd type="none" w="med" len="med"/>
            </a:ln>
            <a:effectLst/>
          </p:spPr>
        </p:cxnSp>
        <p:cxnSp>
          <p:nvCxnSpPr>
            <p:cNvPr id="23" name="Elbow Connector 22"/>
            <p:cNvCxnSpPr/>
            <p:nvPr/>
          </p:nvCxnSpPr>
          <p:spPr bwMode="auto">
            <a:xfrm rot="10800000">
              <a:off x="2679700" y="3790951"/>
              <a:ext cx="1119191" cy="400859"/>
            </a:xfrm>
            <a:prstGeom prst="bentConnector3">
              <a:avLst/>
            </a:prstGeom>
            <a:noFill/>
            <a:ln w="28575" cap="flat" cmpd="sng" algn="ctr">
              <a:solidFill>
                <a:srgbClr val="000000"/>
              </a:solidFill>
              <a:prstDash val="solid"/>
              <a:round/>
              <a:headEnd type="none" w="med" len="med"/>
              <a:tailEnd type="none" w="med" len="med"/>
            </a:ln>
            <a:effectLst/>
          </p:spPr>
        </p:cxnSp>
      </p:grpSp>
      <p:sp>
        <p:nvSpPr>
          <p:cNvPr id="26" name="Rectangle 25"/>
          <p:cNvSpPr/>
          <p:nvPr/>
        </p:nvSpPr>
        <p:spPr bwMode="auto">
          <a:xfrm>
            <a:off x="2843174" y="4938493"/>
            <a:ext cx="2447785" cy="717801"/>
          </a:xfrm>
          <a:prstGeom prst="rect">
            <a:avLst/>
          </a:prstGeom>
          <a:noFill/>
          <a:ln w="28575" cap="flat" cmpd="sng" algn="ctr">
            <a:solidFill>
              <a:srgbClr val="00B05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charset="0"/>
              </a:rPr>
              <a:t>ARDUINO</a:t>
            </a:r>
            <a:r>
              <a:rPr kumimoji="0" lang="de-DE" sz="1600" b="0" i="0" u="none" strike="noStrike" cap="none" normalizeH="0" dirty="0" smtClean="0">
                <a:ln>
                  <a:noFill/>
                </a:ln>
                <a:solidFill>
                  <a:schemeClr val="tx1"/>
                </a:solidFill>
                <a:effectLst/>
                <a:latin typeface="Arial" charset="0"/>
              </a:rPr>
              <a:t> </a:t>
            </a:r>
            <a:r>
              <a:rPr kumimoji="0" lang="de-DE" sz="1600" b="0" i="0" u="none" strike="noStrike" cap="none" normalizeH="0" dirty="0" err="1" smtClean="0">
                <a:ln>
                  <a:noFill/>
                </a:ln>
                <a:solidFill>
                  <a:schemeClr val="tx1"/>
                </a:solidFill>
                <a:effectLst/>
                <a:latin typeface="Arial" charset="0"/>
              </a:rPr>
              <a:t>controller</a:t>
            </a:r>
            <a:endParaRPr kumimoji="0" lang="de-DE" sz="1600" b="0" i="0" u="none" strike="noStrike" cap="none" normalizeH="0" baseline="0" dirty="0" smtClean="0">
              <a:ln>
                <a:noFill/>
              </a:ln>
              <a:solidFill>
                <a:schemeClr val="tx1"/>
              </a:solidFill>
              <a:effectLst/>
              <a:latin typeface="Arial" charset="0"/>
            </a:endParaRPr>
          </a:p>
        </p:txBody>
      </p:sp>
      <p:cxnSp>
        <p:nvCxnSpPr>
          <p:cNvPr id="1029" name="Elbow Connector 1028"/>
          <p:cNvCxnSpPr>
            <a:stCxn id="7" idx="0"/>
          </p:cNvCxnSpPr>
          <p:nvPr/>
        </p:nvCxnSpPr>
        <p:spPr bwMode="auto">
          <a:xfrm rot="10800000" flipH="1" flipV="1">
            <a:off x="4061596" y="3315029"/>
            <a:ext cx="964501" cy="1632025"/>
          </a:xfrm>
          <a:prstGeom prst="bentConnector4">
            <a:avLst>
              <a:gd name="adj1" fmla="val -246"/>
              <a:gd name="adj2" fmla="val 29299"/>
            </a:avLst>
          </a:prstGeom>
          <a:noFill/>
          <a:ln w="28575" cap="flat" cmpd="sng" algn="ctr">
            <a:solidFill>
              <a:srgbClr val="00B050"/>
            </a:solidFill>
            <a:prstDash val="solid"/>
            <a:round/>
            <a:headEnd type="none" w="med" len="med"/>
            <a:tailEnd type="none" w="med" len="med"/>
          </a:ln>
          <a:effectLst/>
        </p:spPr>
      </p:cxnSp>
      <p:cxnSp>
        <p:nvCxnSpPr>
          <p:cNvPr id="1037" name="Straight Connector 1036"/>
          <p:cNvCxnSpPr>
            <a:stCxn id="11" idx="0"/>
            <a:endCxn id="26" idx="0"/>
          </p:cNvCxnSpPr>
          <p:nvPr/>
        </p:nvCxnSpPr>
        <p:spPr bwMode="auto">
          <a:xfrm>
            <a:off x="4061813" y="4245725"/>
            <a:ext cx="5254" cy="692768"/>
          </a:xfrm>
          <a:prstGeom prst="line">
            <a:avLst/>
          </a:prstGeom>
          <a:noFill/>
          <a:ln w="28575" cap="flat" cmpd="sng" algn="ctr">
            <a:solidFill>
              <a:srgbClr val="00B050"/>
            </a:solidFill>
            <a:prstDash val="solid"/>
            <a:round/>
            <a:headEnd type="none" w="med" len="med"/>
            <a:tailEnd type="none" w="med" len="med"/>
          </a:ln>
          <a:effectLst/>
        </p:spPr>
      </p:cxnSp>
      <p:sp>
        <p:nvSpPr>
          <p:cNvPr id="1041" name="Rectangle 1040"/>
          <p:cNvSpPr/>
          <p:nvPr/>
        </p:nvSpPr>
        <p:spPr bwMode="auto">
          <a:xfrm>
            <a:off x="2471062" y="2768780"/>
            <a:ext cx="3646710" cy="3071859"/>
          </a:xfrm>
          <a:prstGeom prst="rect">
            <a:avLst/>
          </a:prstGeom>
          <a:noFill/>
          <a:ln w="28575" cap="flat" cmpd="sng" algn="ctr">
            <a:solidFill>
              <a:srgbClr val="000000"/>
            </a:solidFill>
            <a:prstDash val="dash"/>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48" name="Cube 1047"/>
          <p:cNvSpPr/>
          <p:nvPr/>
        </p:nvSpPr>
        <p:spPr bwMode="auto">
          <a:xfrm>
            <a:off x="6727856" y="3268038"/>
            <a:ext cx="1200150" cy="633007"/>
          </a:xfrm>
          <a:prstGeom prst="cube">
            <a:avLst>
              <a:gd name="adj" fmla="val 64123"/>
            </a:avLst>
          </a:prstGeom>
          <a:noFill/>
          <a:ln w="28575" cap="flat" cmpd="sng" algn="ctr">
            <a:solidFill>
              <a:schemeClr val="accent6">
                <a:lumMod val="75000"/>
              </a:schemeClr>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49" name="TextBox 1048"/>
          <p:cNvSpPr txBox="1"/>
          <p:nvPr/>
        </p:nvSpPr>
        <p:spPr>
          <a:xfrm>
            <a:off x="6715815" y="3967466"/>
            <a:ext cx="1212191" cy="338554"/>
          </a:xfrm>
          <a:prstGeom prst="rect">
            <a:avLst/>
          </a:prstGeom>
          <a:noFill/>
        </p:spPr>
        <p:txBody>
          <a:bodyPr wrap="none" rtlCol="0">
            <a:spAutoFit/>
          </a:bodyPr>
          <a:lstStyle/>
          <a:p>
            <a:r>
              <a:rPr lang="de-DE" dirty="0" smtClean="0"/>
              <a:t>Gas </a:t>
            </a:r>
            <a:r>
              <a:rPr lang="de-DE" dirty="0" err="1" smtClean="0"/>
              <a:t>burner</a:t>
            </a:r>
            <a:endParaRPr lang="de-DE" dirty="0"/>
          </a:p>
        </p:txBody>
      </p:sp>
      <p:pic>
        <p:nvPicPr>
          <p:cNvPr id="60"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6750727" y="3324182"/>
            <a:ext cx="329752" cy="329752"/>
          </a:xfrm>
          <a:prstGeom prst="rect">
            <a:avLst/>
          </a:prstGeom>
          <a:noFill/>
        </p:spPr>
      </p:pic>
      <p:pic>
        <p:nvPicPr>
          <p:cNvPr id="62"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543581" y="3103162"/>
            <a:ext cx="329752" cy="329752"/>
          </a:xfrm>
          <a:prstGeom prst="rect">
            <a:avLst/>
          </a:prstGeom>
          <a:noFill/>
        </p:spPr>
      </p:pic>
      <p:pic>
        <p:nvPicPr>
          <p:cNvPr id="63"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321910" y="3309282"/>
            <a:ext cx="329752" cy="329752"/>
          </a:xfrm>
          <a:prstGeom prst="rect">
            <a:avLst/>
          </a:prstGeom>
          <a:noFill/>
        </p:spPr>
      </p:pic>
      <p:sp>
        <p:nvSpPr>
          <p:cNvPr id="1050" name="TextBox 1049"/>
          <p:cNvSpPr txBox="1"/>
          <p:nvPr/>
        </p:nvSpPr>
        <p:spPr>
          <a:xfrm>
            <a:off x="2903482" y="3000009"/>
            <a:ext cx="628698" cy="338554"/>
          </a:xfrm>
          <a:prstGeom prst="rect">
            <a:avLst/>
          </a:prstGeom>
          <a:noFill/>
        </p:spPr>
        <p:txBody>
          <a:bodyPr wrap="none" rtlCol="0">
            <a:spAutoFit/>
          </a:bodyPr>
          <a:lstStyle/>
          <a:p>
            <a:r>
              <a:rPr lang="de-DE" dirty="0" smtClean="0"/>
              <a:t>MFC</a:t>
            </a:r>
            <a:endParaRPr lang="de-DE" dirty="0"/>
          </a:p>
        </p:txBody>
      </p:sp>
      <p:sp>
        <p:nvSpPr>
          <p:cNvPr id="67" name="TextBox 66"/>
          <p:cNvSpPr txBox="1"/>
          <p:nvPr/>
        </p:nvSpPr>
        <p:spPr>
          <a:xfrm>
            <a:off x="6806143" y="1115308"/>
            <a:ext cx="1176925" cy="338554"/>
          </a:xfrm>
          <a:prstGeom prst="rect">
            <a:avLst/>
          </a:prstGeom>
          <a:noFill/>
        </p:spPr>
        <p:txBody>
          <a:bodyPr wrap="none" rtlCol="0">
            <a:spAutoFit/>
          </a:bodyPr>
          <a:lstStyle/>
          <a:p>
            <a:r>
              <a:rPr lang="de-DE" dirty="0" err="1" smtClean="0"/>
              <a:t>Heat</a:t>
            </a:r>
            <a:r>
              <a:rPr lang="de-DE" dirty="0" smtClean="0"/>
              <a:t> </a:t>
            </a:r>
            <a:r>
              <a:rPr lang="de-DE" dirty="0" err="1" smtClean="0"/>
              <a:t>mesh</a:t>
            </a:r>
            <a:endParaRPr lang="de-DE" dirty="0"/>
          </a:p>
        </p:txBody>
      </p:sp>
      <p:cxnSp>
        <p:nvCxnSpPr>
          <p:cNvPr id="72" name="Straight Connector 71"/>
          <p:cNvCxnSpPr/>
          <p:nvPr/>
        </p:nvCxnSpPr>
        <p:spPr bwMode="auto">
          <a:xfrm flipH="1" flipV="1">
            <a:off x="7513067" y="2477557"/>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73" name="Straight Connector 72"/>
          <p:cNvCxnSpPr/>
          <p:nvPr/>
        </p:nvCxnSpPr>
        <p:spPr bwMode="auto">
          <a:xfrm flipH="1" flipV="1">
            <a:off x="7117689" y="2045090"/>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74" name="Straight Connector 73"/>
          <p:cNvCxnSpPr/>
          <p:nvPr/>
        </p:nvCxnSpPr>
        <p:spPr bwMode="auto">
          <a:xfrm flipH="1" flipV="1">
            <a:off x="7914941" y="2062062"/>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pic>
        <p:nvPicPr>
          <p:cNvPr id="61"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045778" y="3103162"/>
            <a:ext cx="329752" cy="329752"/>
          </a:xfrm>
          <a:prstGeom prst="rect">
            <a:avLst/>
          </a:prstGeom>
          <a:noFill/>
        </p:spPr>
      </p:pic>
      <p:sp>
        <p:nvSpPr>
          <p:cNvPr id="66" name="Cube 65"/>
          <p:cNvSpPr/>
          <p:nvPr/>
        </p:nvSpPr>
        <p:spPr bwMode="auto">
          <a:xfrm>
            <a:off x="6663016" y="1469474"/>
            <a:ext cx="1264990" cy="1016270"/>
          </a:xfrm>
          <a:prstGeom prst="cube">
            <a:avLst>
              <a:gd name="adj" fmla="val 39832"/>
            </a:avLst>
          </a:prstGeom>
          <a:pattFill prst="dotGrid">
            <a:fgClr>
              <a:srgbClr val="000000"/>
            </a:fgClr>
            <a:bgClr>
              <a:schemeClr val="bg1"/>
            </a:bgClr>
          </a:pattFill>
          <a:ln w="28575" cap="flat" cmpd="sng" algn="ctr">
            <a:noFill/>
            <a:prstDash val="sysDot"/>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41" name="Straight Connector 40"/>
          <p:cNvCxnSpPr/>
          <p:nvPr/>
        </p:nvCxnSpPr>
        <p:spPr bwMode="auto">
          <a:xfrm flipH="1" flipV="1">
            <a:off x="6716418" y="2472015"/>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sp>
        <p:nvSpPr>
          <p:cNvPr id="38" name="TextBox 37"/>
          <p:cNvSpPr txBox="1"/>
          <p:nvPr/>
        </p:nvSpPr>
        <p:spPr>
          <a:xfrm>
            <a:off x="2676510" y="4228507"/>
            <a:ext cx="869149" cy="338554"/>
          </a:xfrm>
          <a:prstGeom prst="rect">
            <a:avLst/>
          </a:prstGeom>
          <a:noFill/>
        </p:spPr>
        <p:txBody>
          <a:bodyPr wrap="none" rtlCol="0">
            <a:spAutoFit/>
          </a:bodyPr>
          <a:lstStyle/>
          <a:p>
            <a:r>
              <a:rPr lang="de-DE" dirty="0" err="1" smtClean="0"/>
              <a:t>booster</a:t>
            </a:r>
            <a:endParaRPr lang="de-DE" dirty="0"/>
          </a:p>
        </p:txBody>
      </p:sp>
      <p:sp>
        <p:nvSpPr>
          <p:cNvPr id="39" name="TextBox 38"/>
          <p:cNvSpPr txBox="1"/>
          <p:nvPr/>
        </p:nvSpPr>
        <p:spPr>
          <a:xfrm>
            <a:off x="5358440" y="3138581"/>
            <a:ext cx="1085554" cy="338554"/>
          </a:xfrm>
          <a:prstGeom prst="rect">
            <a:avLst/>
          </a:prstGeom>
          <a:solidFill>
            <a:schemeClr val="bg1"/>
          </a:solidFill>
        </p:spPr>
        <p:txBody>
          <a:bodyPr wrap="none" rtlCol="0">
            <a:spAutoFit/>
          </a:bodyPr>
          <a:lstStyle/>
          <a:p>
            <a:r>
              <a:rPr lang="de-DE" dirty="0" smtClean="0"/>
              <a:t>0-10 l/min</a:t>
            </a:r>
            <a:endParaRPr lang="de-DE" dirty="0"/>
          </a:p>
        </p:txBody>
      </p:sp>
      <p:sp>
        <p:nvSpPr>
          <p:cNvPr id="40" name="TextBox 39"/>
          <p:cNvSpPr txBox="1"/>
          <p:nvPr/>
        </p:nvSpPr>
        <p:spPr>
          <a:xfrm>
            <a:off x="5347554" y="4095100"/>
            <a:ext cx="1314784" cy="338554"/>
          </a:xfrm>
          <a:prstGeom prst="rect">
            <a:avLst/>
          </a:prstGeom>
          <a:solidFill>
            <a:schemeClr val="bg1"/>
          </a:solidFill>
        </p:spPr>
        <p:txBody>
          <a:bodyPr wrap="none" rtlCol="0">
            <a:spAutoFit/>
          </a:bodyPr>
          <a:lstStyle/>
          <a:p>
            <a:r>
              <a:rPr lang="de-DE" dirty="0" smtClean="0"/>
              <a:t>0 </a:t>
            </a:r>
            <a:r>
              <a:rPr lang="de-DE" dirty="0" err="1" smtClean="0"/>
              <a:t>or</a:t>
            </a:r>
            <a:r>
              <a:rPr lang="de-DE" dirty="0" smtClean="0"/>
              <a:t> 10 l/min</a:t>
            </a:r>
            <a:endParaRPr lang="de-DE" dirty="0"/>
          </a:p>
        </p:txBody>
      </p:sp>
      <p:sp>
        <p:nvSpPr>
          <p:cNvPr id="42"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1272714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endCxn id="1048" idx="2"/>
          </p:cNvCxnSpPr>
          <p:nvPr/>
        </p:nvCxnSpPr>
        <p:spPr bwMode="auto">
          <a:xfrm>
            <a:off x="5811950" y="3785355"/>
            <a:ext cx="915906" cy="2138"/>
          </a:xfrm>
          <a:prstGeom prst="line">
            <a:avLst/>
          </a:prstGeom>
          <a:noFill/>
          <a:ln w="28575" cap="flat" cmpd="sng" algn="ctr">
            <a:solidFill>
              <a:srgbClr val="000000"/>
            </a:solidFill>
            <a:prstDash val="solid"/>
            <a:round/>
            <a:headEnd type="none" w="med" len="med"/>
            <a:tailEnd type="none" w="med" len="med"/>
          </a:ln>
          <a:effectLst/>
        </p:spPr>
      </p:cxnSp>
      <p:sp>
        <p:nvSpPr>
          <p:cNvPr id="2" name="Titel 1"/>
          <p:cNvSpPr>
            <a:spLocks noGrp="1"/>
          </p:cNvSpPr>
          <p:nvPr>
            <p:ph type="title"/>
          </p:nvPr>
        </p:nvSpPr>
        <p:spPr/>
        <p:txBody>
          <a:bodyPr/>
          <a:lstStyle/>
          <a:p>
            <a:r>
              <a:rPr lang="en-US" dirty="0"/>
              <a:t>Implementation: Setup</a:t>
            </a:r>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cxnSp>
        <p:nvCxnSpPr>
          <p:cNvPr id="12" name="Elbow Connector 11"/>
          <p:cNvCxnSpPr>
            <a:stCxn id="3" idx="3"/>
          </p:cNvCxnSpPr>
          <p:nvPr/>
        </p:nvCxnSpPr>
        <p:spPr bwMode="auto">
          <a:xfrm rot="10800000" flipV="1">
            <a:off x="2288663" y="3315029"/>
            <a:ext cx="1228799" cy="470325"/>
          </a:xfrm>
          <a:prstGeom prst="bentConnector3">
            <a:avLst>
              <a:gd name="adj1" fmla="val 50000"/>
            </a:avLst>
          </a:prstGeom>
          <a:noFill/>
          <a:ln w="28575" cap="flat" cmpd="sng" algn="ctr">
            <a:solidFill>
              <a:srgbClr val="000000"/>
            </a:solidFill>
            <a:prstDash val="solid"/>
            <a:round/>
            <a:headEnd type="none" w="med" len="med"/>
            <a:tailEnd type="none" w="med" len="med"/>
          </a:ln>
          <a:effectLst/>
        </p:spPr>
      </p:cxnSp>
      <p:cxnSp>
        <p:nvCxnSpPr>
          <p:cNvPr id="14" name="Elbow Connector 13"/>
          <p:cNvCxnSpPr>
            <a:stCxn id="10" idx="3"/>
          </p:cNvCxnSpPr>
          <p:nvPr/>
        </p:nvCxnSpPr>
        <p:spPr bwMode="auto">
          <a:xfrm rot="10800000">
            <a:off x="2289287" y="3785355"/>
            <a:ext cx="1228391" cy="460371"/>
          </a:xfrm>
          <a:prstGeom prst="bentConnector3">
            <a:avLst>
              <a:gd name="adj1" fmla="val 50064"/>
            </a:avLst>
          </a:prstGeom>
          <a:noFill/>
          <a:ln w="28575" cap="flat" cmpd="sng" algn="ctr">
            <a:solidFill>
              <a:srgbClr val="000000"/>
            </a:solidFill>
            <a:prstDash val="solid"/>
            <a:round/>
            <a:headEnd type="none" w="med" len="med"/>
            <a:tailEnd type="none" w="med" len="med"/>
          </a:ln>
          <a:effectLst/>
        </p:spPr>
      </p:cxnSp>
      <p:sp>
        <p:nvSpPr>
          <p:cNvPr id="20" name="Rectangle 19"/>
          <p:cNvSpPr/>
          <p:nvPr/>
        </p:nvSpPr>
        <p:spPr bwMode="auto">
          <a:xfrm>
            <a:off x="276782" y="1587113"/>
            <a:ext cx="1230086" cy="902559"/>
          </a:xfrm>
          <a:prstGeom prst="rect">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err="1" smtClean="0">
                <a:ln>
                  <a:noFill/>
                </a:ln>
                <a:solidFill>
                  <a:schemeClr val="tx1"/>
                </a:solidFill>
                <a:effectLst/>
                <a:latin typeface="Arial" charset="0"/>
              </a:rPr>
              <a:t>Propane</a:t>
            </a:r>
            <a:endParaRPr kumimoji="0" lang="de-DE" sz="1600" b="0" i="0" u="none" strike="noStrike" cap="none" normalizeH="0" baseline="0" dirty="0" smtClean="0">
              <a:ln>
                <a:noFill/>
              </a:ln>
              <a:solidFill>
                <a:schemeClr val="tx1"/>
              </a:solidFill>
              <a:effectLst/>
              <a:latin typeface="Arial" charset="0"/>
            </a:endParaRPr>
          </a:p>
        </p:txBody>
      </p:sp>
      <p:cxnSp>
        <p:nvCxnSpPr>
          <p:cNvPr id="25" name="Elbow Connector 24"/>
          <p:cNvCxnSpPr>
            <a:stCxn id="20" idx="2"/>
          </p:cNvCxnSpPr>
          <p:nvPr/>
        </p:nvCxnSpPr>
        <p:spPr bwMode="auto">
          <a:xfrm rot="16200000" flipH="1">
            <a:off x="1032533" y="2348963"/>
            <a:ext cx="1297821" cy="1579237"/>
          </a:xfrm>
          <a:prstGeom prst="bentConnector2">
            <a:avLst/>
          </a:prstGeom>
          <a:noFill/>
          <a:ln w="28575" cap="flat" cmpd="sng" algn="ctr">
            <a:solidFill>
              <a:srgbClr val="000000"/>
            </a:solidFill>
            <a:prstDash val="solid"/>
            <a:round/>
            <a:headEnd type="none" w="med" len="med"/>
            <a:tailEnd type="none" w="med" len="med"/>
          </a:ln>
          <a:effectLst/>
        </p:spPr>
      </p:cxnSp>
      <p:sp>
        <p:nvSpPr>
          <p:cNvPr id="28" name="Rectangle 27"/>
          <p:cNvSpPr/>
          <p:nvPr/>
        </p:nvSpPr>
        <p:spPr bwMode="auto">
          <a:xfrm>
            <a:off x="276782" y="4257350"/>
            <a:ext cx="1230086" cy="902559"/>
          </a:xfrm>
          <a:prstGeom prst="rect">
            <a:avLst/>
          </a:prstGeom>
          <a:noFill/>
          <a:ln w="28575" cap="flat" cmpd="sng" algn="ctr">
            <a:solidFill>
              <a:srgbClr val="00B05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charset="0"/>
              </a:rPr>
              <a:t>Laptop</a:t>
            </a:r>
          </a:p>
        </p:txBody>
      </p:sp>
      <p:cxnSp>
        <p:nvCxnSpPr>
          <p:cNvPr id="29" name="Elbow Connector 28"/>
          <p:cNvCxnSpPr>
            <a:stCxn id="28" idx="2"/>
            <a:endCxn id="26" idx="1"/>
          </p:cNvCxnSpPr>
          <p:nvPr/>
        </p:nvCxnSpPr>
        <p:spPr bwMode="auto">
          <a:xfrm rot="16200000" flipH="1">
            <a:off x="1798757" y="4252976"/>
            <a:ext cx="137485" cy="1951349"/>
          </a:xfrm>
          <a:prstGeom prst="bentConnector2">
            <a:avLst/>
          </a:prstGeom>
          <a:noFill/>
          <a:ln w="28575" cap="flat" cmpd="sng" algn="ctr">
            <a:solidFill>
              <a:srgbClr val="00B050"/>
            </a:solidFill>
            <a:prstDash val="solid"/>
            <a:round/>
            <a:headEnd type="none" w="med" len="med"/>
            <a:tailEnd type="none" w="med" len="med"/>
          </a:ln>
          <a:effectLst/>
        </p:spPr>
      </p:cxnSp>
      <p:grpSp>
        <p:nvGrpSpPr>
          <p:cNvPr id="6" name="Group 5"/>
          <p:cNvGrpSpPr/>
          <p:nvPr/>
        </p:nvGrpSpPr>
        <p:grpSpPr>
          <a:xfrm>
            <a:off x="3517461" y="3041607"/>
            <a:ext cx="1088272" cy="546846"/>
            <a:chOff x="2749550" y="4438650"/>
            <a:chExt cx="1346200" cy="685800"/>
          </a:xfrm>
        </p:grpSpPr>
        <p:sp>
          <p:nvSpPr>
            <p:cNvPr id="3" name="Isosceles Triangle 2"/>
            <p:cNvSpPr/>
            <p:nvPr/>
          </p:nvSpPr>
          <p:spPr bwMode="auto">
            <a:xfrm rot="5400000">
              <a:off x="27432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 name="Isosceles Triangle 6"/>
            <p:cNvSpPr/>
            <p:nvPr/>
          </p:nvSpPr>
          <p:spPr bwMode="auto">
            <a:xfrm rot="16200000">
              <a:off x="34163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9" name="Group 8"/>
          <p:cNvGrpSpPr/>
          <p:nvPr/>
        </p:nvGrpSpPr>
        <p:grpSpPr>
          <a:xfrm>
            <a:off x="3517677" y="3972302"/>
            <a:ext cx="1088272" cy="546846"/>
            <a:chOff x="2749550" y="4438650"/>
            <a:chExt cx="1346200" cy="685800"/>
          </a:xfrm>
        </p:grpSpPr>
        <p:sp>
          <p:nvSpPr>
            <p:cNvPr id="10" name="Isosceles Triangle 9"/>
            <p:cNvSpPr/>
            <p:nvPr/>
          </p:nvSpPr>
          <p:spPr bwMode="auto">
            <a:xfrm rot="5400000">
              <a:off x="27432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1" name="Isosceles Triangle 10"/>
            <p:cNvSpPr/>
            <p:nvPr/>
          </p:nvSpPr>
          <p:spPr bwMode="auto">
            <a:xfrm rot="16200000">
              <a:off x="34163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21" name="Group 20"/>
          <p:cNvGrpSpPr/>
          <p:nvPr/>
        </p:nvGrpSpPr>
        <p:grpSpPr>
          <a:xfrm rot="10800000">
            <a:off x="4624358" y="3304763"/>
            <a:ext cx="1360344" cy="959243"/>
            <a:chOff x="2679700" y="3391709"/>
            <a:chExt cx="1119191" cy="800101"/>
          </a:xfrm>
        </p:grpSpPr>
        <p:cxnSp>
          <p:nvCxnSpPr>
            <p:cNvPr id="22" name="Elbow Connector 21"/>
            <p:cNvCxnSpPr/>
            <p:nvPr/>
          </p:nvCxnSpPr>
          <p:spPr bwMode="auto">
            <a:xfrm rot="10800000" flipV="1">
              <a:off x="2679700" y="3391709"/>
              <a:ext cx="1119191" cy="399242"/>
            </a:xfrm>
            <a:prstGeom prst="bentConnector3">
              <a:avLst/>
            </a:prstGeom>
            <a:noFill/>
            <a:ln w="28575" cap="flat" cmpd="sng" algn="ctr">
              <a:solidFill>
                <a:srgbClr val="000000"/>
              </a:solidFill>
              <a:prstDash val="solid"/>
              <a:round/>
              <a:headEnd type="none" w="med" len="med"/>
              <a:tailEnd type="none" w="med" len="med"/>
            </a:ln>
            <a:effectLst/>
          </p:spPr>
        </p:cxnSp>
        <p:cxnSp>
          <p:nvCxnSpPr>
            <p:cNvPr id="23" name="Elbow Connector 22"/>
            <p:cNvCxnSpPr/>
            <p:nvPr/>
          </p:nvCxnSpPr>
          <p:spPr bwMode="auto">
            <a:xfrm rot="10800000">
              <a:off x="2679700" y="3790951"/>
              <a:ext cx="1119191" cy="400859"/>
            </a:xfrm>
            <a:prstGeom prst="bentConnector3">
              <a:avLst/>
            </a:prstGeom>
            <a:noFill/>
            <a:ln w="28575" cap="flat" cmpd="sng" algn="ctr">
              <a:solidFill>
                <a:srgbClr val="000000"/>
              </a:solidFill>
              <a:prstDash val="solid"/>
              <a:round/>
              <a:headEnd type="none" w="med" len="med"/>
              <a:tailEnd type="none" w="med" len="med"/>
            </a:ln>
            <a:effectLst/>
          </p:spPr>
        </p:cxnSp>
      </p:grpSp>
      <p:sp>
        <p:nvSpPr>
          <p:cNvPr id="26" name="Rectangle 25"/>
          <p:cNvSpPr/>
          <p:nvPr/>
        </p:nvSpPr>
        <p:spPr bwMode="auto">
          <a:xfrm>
            <a:off x="2843174" y="4938493"/>
            <a:ext cx="2447785" cy="717801"/>
          </a:xfrm>
          <a:prstGeom prst="rect">
            <a:avLst/>
          </a:prstGeom>
          <a:noFill/>
          <a:ln w="28575" cap="flat" cmpd="sng" algn="ctr">
            <a:solidFill>
              <a:srgbClr val="00B05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charset="0"/>
              </a:rPr>
              <a:t>ARDUINO</a:t>
            </a:r>
            <a:r>
              <a:rPr kumimoji="0" lang="de-DE" sz="1600" b="0" i="0" u="none" strike="noStrike" cap="none" normalizeH="0" dirty="0" smtClean="0">
                <a:ln>
                  <a:noFill/>
                </a:ln>
                <a:solidFill>
                  <a:schemeClr val="tx1"/>
                </a:solidFill>
                <a:effectLst/>
                <a:latin typeface="Arial" charset="0"/>
              </a:rPr>
              <a:t> </a:t>
            </a:r>
            <a:r>
              <a:rPr kumimoji="0" lang="de-DE" sz="1600" b="0" i="0" u="none" strike="noStrike" cap="none" normalizeH="0" dirty="0" err="1" smtClean="0">
                <a:ln>
                  <a:noFill/>
                </a:ln>
                <a:solidFill>
                  <a:schemeClr val="tx1"/>
                </a:solidFill>
                <a:effectLst/>
                <a:latin typeface="Arial" charset="0"/>
              </a:rPr>
              <a:t>controller</a:t>
            </a:r>
            <a:endParaRPr kumimoji="0" lang="de-DE" sz="1600" b="0" i="0" u="none" strike="noStrike" cap="none" normalizeH="0" baseline="0" dirty="0" smtClean="0">
              <a:ln>
                <a:noFill/>
              </a:ln>
              <a:solidFill>
                <a:schemeClr val="tx1"/>
              </a:solidFill>
              <a:effectLst/>
              <a:latin typeface="Arial" charset="0"/>
            </a:endParaRPr>
          </a:p>
        </p:txBody>
      </p:sp>
      <p:cxnSp>
        <p:nvCxnSpPr>
          <p:cNvPr id="1029" name="Elbow Connector 1028"/>
          <p:cNvCxnSpPr>
            <a:stCxn id="7" idx="0"/>
          </p:cNvCxnSpPr>
          <p:nvPr/>
        </p:nvCxnSpPr>
        <p:spPr bwMode="auto">
          <a:xfrm rot="10800000" flipH="1" flipV="1">
            <a:off x="4061596" y="3315029"/>
            <a:ext cx="964501" cy="1632025"/>
          </a:xfrm>
          <a:prstGeom prst="bentConnector4">
            <a:avLst>
              <a:gd name="adj1" fmla="val -246"/>
              <a:gd name="adj2" fmla="val 29299"/>
            </a:avLst>
          </a:prstGeom>
          <a:noFill/>
          <a:ln w="28575" cap="flat" cmpd="sng" algn="ctr">
            <a:solidFill>
              <a:srgbClr val="00B050"/>
            </a:solidFill>
            <a:prstDash val="solid"/>
            <a:round/>
            <a:headEnd type="none" w="med" len="med"/>
            <a:tailEnd type="none" w="med" len="med"/>
          </a:ln>
          <a:effectLst/>
        </p:spPr>
      </p:cxnSp>
      <p:cxnSp>
        <p:nvCxnSpPr>
          <p:cNvPr id="1037" name="Straight Connector 1036"/>
          <p:cNvCxnSpPr>
            <a:stCxn id="11" idx="0"/>
            <a:endCxn id="26" idx="0"/>
          </p:cNvCxnSpPr>
          <p:nvPr/>
        </p:nvCxnSpPr>
        <p:spPr bwMode="auto">
          <a:xfrm>
            <a:off x="4061813" y="4245725"/>
            <a:ext cx="5254" cy="692768"/>
          </a:xfrm>
          <a:prstGeom prst="line">
            <a:avLst/>
          </a:prstGeom>
          <a:noFill/>
          <a:ln w="28575" cap="flat" cmpd="sng" algn="ctr">
            <a:solidFill>
              <a:srgbClr val="00B050"/>
            </a:solidFill>
            <a:prstDash val="solid"/>
            <a:round/>
            <a:headEnd type="none" w="med" len="med"/>
            <a:tailEnd type="none" w="med" len="med"/>
          </a:ln>
          <a:effectLst/>
        </p:spPr>
      </p:cxnSp>
      <p:sp>
        <p:nvSpPr>
          <p:cNvPr id="1041" name="Rectangle 1040"/>
          <p:cNvSpPr/>
          <p:nvPr/>
        </p:nvSpPr>
        <p:spPr bwMode="auto">
          <a:xfrm>
            <a:off x="2471062" y="2768780"/>
            <a:ext cx="3646710" cy="3071859"/>
          </a:xfrm>
          <a:prstGeom prst="rect">
            <a:avLst/>
          </a:prstGeom>
          <a:noFill/>
          <a:ln w="28575" cap="flat" cmpd="sng" algn="ctr">
            <a:solidFill>
              <a:srgbClr val="000000"/>
            </a:solidFill>
            <a:prstDash val="dash"/>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48" name="Cube 1047"/>
          <p:cNvSpPr/>
          <p:nvPr/>
        </p:nvSpPr>
        <p:spPr bwMode="auto">
          <a:xfrm>
            <a:off x="6727856" y="3268038"/>
            <a:ext cx="1200150" cy="633007"/>
          </a:xfrm>
          <a:prstGeom prst="cube">
            <a:avLst>
              <a:gd name="adj" fmla="val 64123"/>
            </a:avLst>
          </a:prstGeom>
          <a:noFill/>
          <a:ln w="28575" cap="flat" cmpd="sng" algn="ctr">
            <a:solidFill>
              <a:schemeClr val="accent6">
                <a:lumMod val="75000"/>
              </a:schemeClr>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49" name="TextBox 1048"/>
          <p:cNvSpPr txBox="1"/>
          <p:nvPr/>
        </p:nvSpPr>
        <p:spPr>
          <a:xfrm>
            <a:off x="6715815" y="3967466"/>
            <a:ext cx="1212191" cy="338554"/>
          </a:xfrm>
          <a:prstGeom prst="rect">
            <a:avLst/>
          </a:prstGeom>
          <a:noFill/>
        </p:spPr>
        <p:txBody>
          <a:bodyPr wrap="none" rtlCol="0">
            <a:spAutoFit/>
          </a:bodyPr>
          <a:lstStyle/>
          <a:p>
            <a:r>
              <a:rPr lang="de-DE" dirty="0" smtClean="0"/>
              <a:t>Gas </a:t>
            </a:r>
            <a:r>
              <a:rPr lang="de-DE" dirty="0" err="1" smtClean="0"/>
              <a:t>burner</a:t>
            </a:r>
            <a:endParaRPr lang="de-DE" dirty="0"/>
          </a:p>
        </p:txBody>
      </p:sp>
      <p:pic>
        <p:nvPicPr>
          <p:cNvPr id="60"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6750727" y="3324182"/>
            <a:ext cx="329752" cy="329752"/>
          </a:xfrm>
          <a:prstGeom prst="rect">
            <a:avLst/>
          </a:prstGeom>
          <a:noFill/>
        </p:spPr>
      </p:pic>
      <p:pic>
        <p:nvPicPr>
          <p:cNvPr id="62"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543581" y="3103162"/>
            <a:ext cx="329752" cy="329752"/>
          </a:xfrm>
          <a:prstGeom prst="rect">
            <a:avLst/>
          </a:prstGeom>
          <a:noFill/>
        </p:spPr>
      </p:pic>
      <p:pic>
        <p:nvPicPr>
          <p:cNvPr id="63"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321910" y="3309282"/>
            <a:ext cx="329752" cy="329752"/>
          </a:xfrm>
          <a:prstGeom prst="rect">
            <a:avLst/>
          </a:prstGeom>
          <a:noFill/>
        </p:spPr>
      </p:pic>
      <p:sp>
        <p:nvSpPr>
          <p:cNvPr id="1050" name="TextBox 1049"/>
          <p:cNvSpPr txBox="1"/>
          <p:nvPr/>
        </p:nvSpPr>
        <p:spPr>
          <a:xfrm>
            <a:off x="4636364" y="2941839"/>
            <a:ext cx="628698" cy="338554"/>
          </a:xfrm>
          <a:prstGeom prst="rect">
            <a:avLst/>
          </a:prstGeom>
          <a:noFill/>
        </p:spPr>
        <p:txBody>
          <a:bodyPr wrap="none" rtlCol="0">
            <a:spAutoFit/>
          </a:bodyPr>
          <a:lstStyle/>
          <a:p>
            <a:r>
              <a:rPr lang="de-DE" dirty="0" smtClean="0"/>
              <a:t>MFC</a:t>
            </a:r>
            <a:endParaRPr lang="de-DE" dirty="0"/>
          </a:p>
        </p:txBody>
      </p:sp>
      <p:sp>
        <p:nvSpPr>
          <p:cNvPr id="67" name="TextBox 66"/>
          <p:cNvSpPr txBox="1"/>
          <p:nvPr/>
        </p:nvSpPr>
        <p:spPr>
          <a:xfrm>
            <a:off x="6806143" y="1115308"/>
            <a:ext cx="1176925" cy="338554"/>
          </a:xfrm>
          <a:prstGeom prst="rect">
            <a:avLst/>
          </a:prstGeom>
          <a:noFill/>
        </p:spPr>
        <p:txBody>
          <a:bodyPr wrap="none" rtlCol="0">
            <a:spAutoFit/>
          </a:bodyPr>
          <a:lstStyle/>
          <a:p>
            <a:r>
              <a:rPr lang="de-DE" dirty="0" err="1" smtClean="0"/>
              <a:t>Heat</a:t>
            </a:r>
            <a:r>
              <a:rPr lang="de-DE" dirty="0" smtClean="0"/>
              <a:t> </a:t>
            </a:r>
            <a:r>
              <a:rPr lang="de-DE" dirty="0" err="1" smtClean="0"/>
              <a:t>mesh</a:t>
            </a:r>
            <a:endParaRPr lang="de-DE" dirty="0"/>
          </a:p>
        </p:txBody>
      </p:sp>
      <p:cxnSp>
        <p:nvCxnSpPr>
          <p:cNvPr id="72" name="Straight Connector 71"/>
          <p:cNvCxnSpPr/>
          <p:nvPr/>
        </p:nvCxnSpPr>
        <p:spPr bwMode="auto">
          <a:xfrm flipH="1" flipV="1">
            <a:off x="7513067" y="2477557"/>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73" name="Straight Connector 72"/>
          <p:cNvCxnSpPr/>
          <p:nvPr/>
        </p:nvCxnSpPr>
        <p:spPr bwMode="auto">
          <a:xfrm flipH="1" flipV="1">
            <a:off x="7117689" y="2045090"/>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74" name="Straight Connector 73"/>
          <p:cNvCxnSpPr/>
          <p:nvPr/>
        </p:nvCxnSpPr>
        <p:spPr bwMode="auto">
          <a:xfrm flipH="1" flipV="1">
            <a:off x="7914941" y="2062062"/>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pic>
        <p:nvPicPr>
          <p:cNvPr id="61"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045778" y="3103162"/>
            <a:ext cx="329752" cy="329752"/>
          </a:xfrm>
          <a:prstGeom prst="rect">
            <a:avLst/>
          </a:prstGeom>
          <a:noFill/>
        </p:spPr>
      </p:pic>
      <p:sp>
        <p:nvSpPr>
          <p:cNvPr id="66" name="Cube 65"/>
          <p:cNvSpPr/>
          <p:nvPr/>
        </p:nvSpPr>
        <p:spPr bwMode="auto">
          <a:xfrm>
            <a:off x="6663016" y="1469474"/>
            <a:ext cx="1264990" cy="1016270"/>
          </a:xfrm>
          <a:prstGeom prst="cube">
            <a:avLst>
              <a:gd name="adj" fmla="val 39832"/>
            </a:avLst>
          </a:prstGeom>
          <a:pattFill prst="dotGrid">
            <a:fgClr>
              <a:srgbClr val="000000"/>
            </a:fgClr>
            <a:bgClr>
              <a:schemeClr val="bg1"/>
            </a:bgClr>
          </a:pattFill>
          <a:ln w="28575" cap="flat" cmpd="sng" algn="ctr">
            <a:noFill/>
            <a:prstDash val="sysDot"/>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41" name="Straight Connector 40"/>
          <p:cNvCxnSpPr/>
          <p:nvPr/>
        </p:nvCxnSpPr>
        <p:spPr bwMode="auto">
          <a:xfrm flipH="1" flipV="1">
            <a:off x="6716418" y="2472015"/>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pic>
        <p:nvPicPr>
          <p:cNvPr id="40"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661" y="1284586"/>
            <a:ext cx="4058387" cy="3260294"/>
          </a:xfrm>
          <a:prstGeom prst="rect">
            <a:avLst/>
          </a:prstGeom>
        </p:spPr>
      </p:pic>
      <p:sp>
        <p:nvSpPr>
          <p:cNvPr id="42" name="Textfeld 23"/>
          <p:cNvSpPr txBox="1"/>
          <p:nvPr/>
        </p:nvSpPr>
        <p:spPr>
          <a:xfrm>
            <a:off x="3517461" y="1977609"/>
            <a:ext cx="1975639" cy="1323439"/>
          </a:xfrm>
          <a:prstGeom prst="rect">
            <a:avLst/>
          </a:prstGeom>
          <a:noFill/>
        </p:spPr>
        <p:txBody>
          <a:bodyPr wrap="square" rtlCol="0">
            <a:spAutoFit/>
          </a:bodyPr>
          <a:lstStyle/>
          <a:p>
            <a:r>
              <a:rPr lang="en-US" dirty="0" smtClean="0"/>
              <a:t>Valve sequence to create foam block heat release profile</a:t>
            </a:r>
          </a:p>
          <a:p>
            <a:r>
              <a:rPr lang="en-US" dirty="0" smtClean="0">
                <a:sym typeface="Wingdings" panose="05000000000000000000" pitchFamily="2" charset="2"/>
              </a:rPr>
              <a:t> Calculated from 11 foam block tests</a:t>
            </a:r>
            <a:endParaRPr lang="en-US" dirty="0" smtClean="0"/>
          </a:p>
        </p:txBody>
      </p:sp>
      <p:sp>
        <p:nvSpPr>
          <p:cNvPr id="43"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Tree>
    <p:extLst>
      <p:ext uri="{BB962C8B-B14F-4D97-AF65-F5344CB8AC3E}">
        <p14:creationId xmlns:p14="http://schemas.microsoft.com/office/powerpoint/2010/main" val="1934340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endCxn id="1048" idx="2"/>
          </p:cNvCxnSpPr>
          <p:nvPr/>
        </p:nvCxnSpPr>
        <p:spPr bwMode="auto">
          <a:xfrm>
            <a:off x="5811950" y="3785355"/>
            <a:ext cx="915906" cy="2138"/>
          </a:xfrm>
          <a:prstGeom prst="line">
            <a:avLst/>
          </a:prstGeom>
          <a:noFill/>
          <a:ln w="28575" cap="flat" cmpd="sng" algn="ctr">
            <a:solidFill>
              <a:srgbClr val="000000"/>
            </a:solidFill>
            <a:prstDash val="solid"/>
            <a:round/>
            <a:headEnd type="none" w="med" len="med"/>
            <a:tailEnd type="none" w="med" len="med"/>
          </a:ln>
          <a:effectLst/>
        </p:spPr>
      </p:cxnSp>
      <p:sp>
        <p:nvSpPr>
          <p:cNvPr id="2" name="Titel 1"/>
          <p:cNvSpPr>
            <a:spLocks noGrp="1"/>
          </p:cNvSpPr>
          <p:nvPr>
            <p:ph type="title"/>
          </p:nvPr>
        </p:nvSpPr>
        <p:spPr/>
        <p:txBody>
          <a:bodyPr/>
          <a:lstStyle/>
          <a:p>
            <a:r>
              <a:rPr lang="en-US" dirty="0"/>
              <a:t>Implementation: Setup</a:t>
            </a:r>
          </a:p>
        </p:txBody>
      </p:sp>
      <p:sp>
        <p:nvSpPr>
          <p:cNvPr id="4" name="Datumsplatzhalter 3"/>
          <p:cNvSpPr>
            <a:spLocks noGrp="1"/>
          </p:cNvSpPr>
          <p:nvPr>
            <p:ph type="dt" sz="half" idx="10"/>
          </p:nvPr>
        </p:nvSpPr>
        <p:spPr/>
        <p:txBody>
          <a:bodyPr/>
          <a:lstStyle/>
          <a:p>
            <a:pPr>
              <a:defRPr/>
            </a:pPr>
            <a:r>
              <a:rPr lang="de-DE" noProof="1" smtClean="0"/>
              <a:t>Bremen, June 2015 </a:t>
            </a:r>
            <a:endParaRPr lang="en-GB" noProof="1"/>
          </a:p>
        </p:txBody>
      </p:sp>
      <p:cxnSp>
        <p:nvCxnSpPr>
          <p:cNvPr id="12" name="Elbow Connector 11"/>
          <p:cNvCxnSpPr>
            <a:stCxn id="3" idx="3"/>
          </p:cNvCxnSpPr>
          <p:nvPr/>
        </p:nvCxnSpPr>
        <p:spPr bwMode="auto">
          <a:xfrm rot="10800000" flipV="1">
            <a:off x="2288663" y="3315029"/>
            <a:ext cx="1228799" cy="470325"/>
          </a:xfrm>
          <a:prstGeom prst="bentConnector3">
            <a:avLst>
              <a:gd name="adj1" fmla="val 50000"/>
            </a:avLst>
          </a:prstGeom>
          <a:noFill/>
          <a:ln w="28575" cap="flat" cmpd="sng" algn="ctr">
            <a:solidFill>
              <a:srgbClr val="000000"/>
            </a:solidFill>
            <a:prstDash val="solid"/>
            <a:round/>
            <a:headEnd type="none" w="med" len="med"/>
            <a:tailEnd type="none" w="med" len="med"/>
          </a:ln>
          <a:effectLst/>
        </p:spPr>
      </p:cxnSp>
      <p:cxnSp>
        <p:nvCxnSpPr>
          <p:cNvPr id="14" name="Elbow Connector 13"/>
          <p:cNvCxnSpPr>
            <a:stCxn id="10" idx="3"/>
          </p:cNvCxnSpPr>
          <p:nvPr/>
        </p:nvCxnSpPr>
        <p:spPr bwMode="auto">
          <a:xfrm rot="10800000">
            <a:off x="2289287" y="3785355"/>
            <a:ext cx="1228391" cy="460371"/>
          </a:xfrm>
          <a:prstGeom prst="bentConnector3">
            <a:avLst>
              <a:gd name="adj1" fmla="val 50064"/>
            </a:avLst>
          </a:prstGeom>
          <a:noFill/>
          <a:ln w="28575" cap="flat" cmpd="sng" algn="ctr">
            <a:solidFill>
              <a:srgbClr val="000000"/>
            </a:solidFill>
            <a:prstDash val="solid"/>
            <a:round/>
            <a:headEnd type="none" w="med" len="med"/>
            <a:tailEnd type="none" w="med" len="med"/>
          </a:ln>
          <a:effectLst/>
        </p:spPr>
      </p:cxnSp>
      <p:sp>
        <p:nvSpPr>
          <p:cNvPr id="20" name="Rectangle 19"/>
          <p:cNvSpPr/>
          <p:nvPr/>
        </p:nvSpPr>
        <p:spPr bwMode="auto">
          <a:xfrm>
            <a:off x="276782" y="1587113"/>
            <a:ext cx="1230086" cy="902559"/>
          </a:xfrm>
          <a:prstGeom prst="rect">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err="1" smtClean="0">
                <a:ln>
                  <a:noFill/>
                </a:ln>
                <a:solidFill>
                  <a:schemeClr val="tx1"/>
                </a:solidFill>
                <a:effectLst/>
                <a:latin typeface="Arial" charset="0"/>
              </a:rPr>
              <a:t>Propane</a:t>
            </a:r>
            <a:endParaRPr kumimoji="0" lang="de-DE" sz="1600" b="0" i="0" u="none" strike="noStrike" cap="none" normalizeH="0" baseline="0" dirty="0" smtClean="0">
              <a:ln>
                <a:noFill/>
              </a:ln>
              <a:solidFill>
                <a:schemeClr val="tx1"/>
              </a:solidFill>
              <a:effectLst/>
              <a:latin typeface="Arial" charset="0"/>
            </a:endParaRPr>
          </a:p>
        </p:txBody>
      </p:sp>
      <p:cxnSp>
        <p:nvCxnSpPr>
          <p:cNvPr id="25" name="Elbow Connector 24"/>
          <p:cNvCxnSpPr>
            <a:stCxn id="20" idx="2"/>
          </p:cNvCxnSpPr>
          <p:nvPr/>
        </p:nvCxnSpPr>
        <p:spPr bwMode="auto">
          <a:xfrm rot="16200000" flipH="1">
            <a:off x="1032533" y="2348963"/>
            <a:ext cx="1297821" cy="1579237"/>
          </a:xfrm>
          <a:prstGeom prst="bentConnector2">
            <a:avLst/>
          </a:prstGeom>
          <a:noFill/>
          <a:ln w="28575" cap="flat" cmpd="sng" algn="ctr">
            <a:solidFill>
              <a:srgbClr val="000000"/>
            </a:solidFill>
            <a:prstDash val="solid"/>
            <a:round/>
            <a:headEnd type="none" w="med" len="med"/>
            <a:tailEnd type="none" w="med" len="med"/>
          </a:ln>
          <a:effectLst/>
        </p:spPr>
      </p:cxnSp>
      <p:sp>
        <p:nvSpPr>
          <p:cNvPr id="28" name="Rectangle 27"/>
          <p:cNvSpPr/>
          <p:nvPr/>
        </p:nvSpPr>
        <p:spPr bwMode="auto">
          <a:xfrm>
            <a:off x="276782" y="4257350"/>
            <a:ext cx="1230086" cy="902559"/>
          </a:xfrm>
          <a:prstGeom prst="rect">
            <a:avLst/>
          </a:prstGeom>
          <a:noFill/>
          <a:ln w="28575" cap="flat" cmpd="sng" algn="ctr">
            <a:solidFill>
              <a:srgbClr val="00B05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charset="0"/>
              </a:rPr>
              <a:t>Laptop</a:t>
            </a:r>
          </a:p>
        </p:txBody>
      </p:sp>
      <p:cxnSp>
        <p:nvCxnSpPr>
          <p:cNvPr id="29" name="Elbow Connector 28"/>
          <p:cNvCxnSpPr>
            <a:stCxn id="28" idx="2"/>
            <a:endCxn id="26" idx="1"/>
          </p:cNvCxnSpPr>
          <p:nvPr/>
        </p:nvCxnSpPr>
        <p:spPr bwMode="auto">
          <a:xfrm rot="16200000" flipH="1">
            <a:off x="1798757" y="4252976"/>
            <a:ext cx="137485" cy="1951349"/>
          </a:xfrm>
          <a:prstGeom prst="bentConnector2">
            <a:avLst/>
          </a:prstGeom>
          <a:noFill/>
          <a:ln w="28575" cap="flat" cmpd="sng" algn="ctr">
            <a:solidFill>
              <a:srgbClr val="00B050"/>
            </a:solidFill>
            <a:prstDash val="solid"/>
            <a:round/>
            <a:headEnd type="none" w="med" len="med"/>
            <a:tailEnd type="none" w="med" len="med"/>
          </a:ln>
          <a:effectLst/>
        </p:spPr>
      </p:cxnSp>
      <p:grpSp>
        <p:nvGrpSpPr>
          <p:cNvPr id="6" name="Group 5"/>
          <p:cNvGrpSpPr/>
          <p:nvPr/>
        </p:nvGrpSpPr>
        <p:grpSpPr>
          <a:xfrm>
            <a:off x="3517461" y="3041607"/>
            <a:ext cx="1088272" cy="546846"/>
            <a:chOff x="2749550" y="4438650"/>
            <a:chExt cx="1346200" cy="685800"/>
          </a:xfrm>
        </p:grpSpPr>
        <p:sp>
          <p:nvSpPr>
            <p:cNvPr id="3" name="Isosceles Triangle 2"/>
            <p:cNvSpPr/>
            <p:nvPr/>
          </p:nvSpPr>
          <p:spPr bwMode="auto">
            <a:xfrm rot="5400000">
              <a:off x="27432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 name="Isosceles Triangle 6"/>
            <p:cNvSpPr/>
            <p:nvPr/>
          </p:nvSpPr>
          <p:spPr bwMode="auto">
            <a:xfrm rot="16200000">
              <a:off x="34163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9" name="Group 8"/>
          <p:cNvGrpSpPr/>
          <p:nvPr/>
        </p:nvGrpSpPr>
        <p:grpSpPr>
          <a:xfrm>
            <a:off x="3517677" y="3972302"/>
            <a:ext cx="1088272" cy="546846"/>
            <a:chOff x="2749550" y="4438650"/>
            <a:chExt cx="1346200" cy="685800"/>
          </a:xfrm>
        </p:grpSpPr>
        <p:sp>
          <p:nvSpPr>
            <p:cNvPr id="10" name="Isosceles Triangle 9"/>
            <p:cNvSpPr/>
            <p:nvPr/>
          </p:nvSpPr>
          <p:spPr bwMode="auto">
            <a:xfrm rot="5400000">
              <a:off x="27432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1" name="Isosceles Triangle 10"/>
            <p:cNvSpPr/>
            <p:nvPr/>
          </p:nvSpPr>
          <p:spPr bwMode="auto">
            <a:xfrm rot="16200000">
              <a:off x="3416300" y="4445000"/>
              <a:ext cx="685800" cy="673100"/>
            </a:xfrm>
            <a:prstGeom prst="triangle">
              <a:avLst/>
            </a:prstGeom>
            <a:noFill/>
            <a:ln w="285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21" name="Group 20"/>
          <p:cNvGrpSpPr/>
          <p:nvPr/>
        </p:nvGrpSpPr>
        <p:grpSpPr>
          <a:xfrm rot="10800000">
            <a:off x="4624358" y="3304763"/>
            <a:ext cx="1360344" cy="959243"/>
            <a:chOff x="2679700" y="3391709"/>
            <a:chExt cx="1119191" cy="800101"/>
          </a:xfrm>
        </p:grpSpPr>
        <p:cxnSp>
          <p:nvCxnSpPr>
            <p:cNvPr id="22" name="Elbow Connector 21"/>
            <p:cNvCxnSpPr/>
            <p:nvPr/>
          </p:nvCxnSpPr>
          <p:spPr bwMode="auto">
            <a:xfrm rot="10800000" flipV="1">
              <a:off x="2679700" y="3391709"/>
              <a:ext cx="1119191" cy="399242"/>
            </a:xfrm>
            <a:prstGeom prst="bentConnector3">
              <a:avLst/>
            </a:prstGeom>
            <a:noFill/>
            <a:ln w="28575" cap="flat" cmpd="sng" algn="ctr">
              <a:solidFill>
                <a:srgbClr val="000000"/>
              </a:solidFill>
              <a:prstDash val="solid"/>
              <a:round/>
              <a:headEnd type="none" w="med" len="med"/>
              <a:tailEnd type="none" w="med" len="med"/>
            </a:ln>
            <a:effectLst/>
          </p:spPr>
        </p:cxnSp>
        <p:cxnSp>
          <p:nvCxnSpPr>
            <p:cNvPr id="23" name="Elbow Connector 22"/>
            <p:cNvCxnSpPr/>
            <p:nvPr/>
          </p:nvCxnSpPr>
          <p:spPr bwMode="auto">
            <a:xfrm rot="10800000">
              <a:off x="2679700" y="3790951"/>
              <a:ext cx="1119191" cy="400859"/>
            </a:xfrm>
            <a:prstGeom prst="bentConnector3">
              <a:avLst/>
            </a:prstGeom>
            <a:noFill/>
            <a:ln w="28575" cap="flat" cmpd="sng" algn="ctr">
              <a:solidFill>
                <a:srgbClr val="000000"/>
              </a:solidFill>
              <a:prstDash val="solid"/>
              <a:round/>
              <a:headEnd type="none" w="med" len="med"/>
              <a:tailEnd type="none" w="med" len="med"/>
            </a:ln>
            <a:effectLst/>
          </p:spPr>
        </p:cxnSp>
      </p:grpSp>
      <p:sp>
        <p:nvSpPr>
          <p:cNvPr id="26" name="Rectangle 25"/>
          <p:cNvSpPr/>
          <p:nvPr/>
        </p:nvSpPr>
        <p:spPr bwMode="auto">
          <a:xfrm>
            <a:off x="2843174" y="4938493"/>
            <a:ext cx="2447785" cy="717801"/>
          </a:xfrm>
          <a:prstGeom prst="rect">
            <a:avLst/>
          </a:prstGeom>
          <a:noFill/>
          <a:ln w="28575" cap="flat" cmpd="sng" algn="ctr">
            <a:solidFill>
              <a:srgbClr val="00B050"/>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charset="0"/>
              </a:rPr>
              <a:t>ARDUINO</a:t>
            </a:r>
            <a:r>
              <a:rPr kumimoji="0" lang="de-DE" sz="1600" b="0" i="0" u="none" strike="noStrike" cap="none" normalizeH="0" dirty="0" smtClean="0">
                <a:ln>
                  <a:noFill/>
                </a:ln>
                <a:solidFill>
                  <a:schemeClr val="tx1"/>
                </a:solidFill>
                <a:effectLst/>
                <a:latin typeface="Arial" charset="0"/>
              </a:rPr>
              <a:t> </a:t>
            </a:r>
            <a:r>
              <a:rPr kumimoji="0" lang="de-DE" sz="1600" b="0" i="0" u="none" strike="noStrike" cap="none" normalizeH="0" dirty="0" err="1" smtClean="0">
                <a:ln>
                  <a:noFill/>
                </a:ln>
                <a:solidFill>
                  <a:schemeClr val="tx1"/>
                </a:solidFill>
                <a:effectLst/>
                <a:latin typeface="Arial" charset="0"/>
              </a:rPr>
              <a:t>controller</a:t>
            </a:r>
            <a:endParaRPr kumimoji="0" lang="de-DE" sz="1600" b="0" i="0" u="none" strike="noStrike" cap="none" normalizeH="0" baseline="0" dirty="0" smtClean="0">
              <a:ln>
                <a:noFill/>
              </a:ln>
              <a:solidFill>
                <a:schemeClr val="tx1"/>
              </a:solidFill>
              <a:effectLst/>
              <a:latin typeface="Arial" charset="0"/>
            </a:endParaRPr>
          </a:p>
        </p:txBody>
      </p:sp>
      <p:cxnSp>
        <p:nvCxnSpPr>
          <p:cNvPr id="1029" name="Elbow Connector 1028"/>
          <p:cNvCxnSpPr>
            <a:stCxn id="7" idx="0"/>
          </p:cNvCxnSpPr>
          <p:nvPr/>
        </p:nvCxnSpPr>
        <p:spPr bwMode="auto">
          <a:xfrm rot="10800000" flipH="1" flipV="1">
            <a:off x="4061596" y="3315029"/>
            <a:ext cx="964501" cy="1632025"/>
          </a:xfrm>
          <a:prstGeom prst="bentConnector4">
            <a:avLst>
              <a:gd name="adj1" fmla="val -246"/>
              <a:gd name="adj2" fmla="val 29299"/>
            </a:avLst>
          </a:prstGeom>
          <a:noFill/>
          <a:ln w="28575" cap="flat" cmpd="sng" algn="ctr">
            <a:solidFill>
              <a:srgbClr val="00B050"/>
            </a:solidFill>
            <a:prstDash val="solid"/>
            <a:round/>
            <a:headEnd type="none" w="med" len="med"/>
            <a:tailEnd type="none" w="med" len="med"/>
          </a:ln>
          <a:effectLst/>
        </p:spPr>
      </p:cxnSp>
      <p:cxnSp>
        <p:nvCxnSpPr>
          <p:cNvPr id="1037" name="Straight Connector 1036"/>
          <p:cNvCxnSpPr>
            <a:stCxn id="11" idx="0"/>
            <a:endCxn id="26" idx="0"/>
          </p:cNvCxnSpPr>
          <p:nvPr/>
        </p:nvCxnSpPr>
        <p:spPr bwMode="auto">
          <a:xfrm>
            <a:off x="4061813" y="4245725"/>
            <a:ext cx="5254" cy="692768"/>
          </a:xfrm>
          <a:prstGeom prst="line">
            <a:avLst/>
          </a:prstGeom>
          <a:noFill/>
          <a:ln w="28575" cap="flat" cmpd="sng" algn="ctr">
            <a:solidFill>
              <a:srgbClr val="00B050"/>
            </a:solidFill>
            <a:prstDash val="solid"/>
            <a:round/>
            <a:headEnd type="none" w="med" len="med"/>
            <a:tailEnd type="none" w="med" len="med"/>
          </a:ln>
          <a:effectLst/>
        </p:spPr>
      </p:cxnSp>
      <p:sp>
        <p:nvSpPr>
          <p:cNvPr id="1041" name="Rectangle 1040"/>
          <p:cNvSpPr/>
          <p:nvPr/>
        </p:nvSpPr>
        <p:spPr bwMode="auto">
          <a:xfrm>
            <a:off x="2471062" y="2768780"/>
            <a:ext cx="3646710" cy="3071859"/>
          </a:xfrm>
          <a:prstGeom prst="rect">
            <a:avLst/>
          </a:prstGeom>
          <a:noFill/>
          <a:ln w="28575" cap="flat" cmpd="sng" algn="ctr">
            <a:solidFill>
              <a:srgbClr val="000000"/>
            </a:solidFill>
            <a:prstDash val="dash"/>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48" name="Cube 1047"/>
          <p:cNvSpPr/>
          <p:nvPr/>
        </p:nvSpPr>
        <p:spPr bwMode="auto">
          <a:xfrm>
            <a:off x="6727856" y="3268038"/>
            <a:ext cx="1200150" cy="633007"/>
          </a:xfrm>
          <a:prstGeom prst="cube">
            <a:avLst>
              <a:gd name="adj" fmla="val 64123"/>
            </a:avLst>
          </a:prstGeom>
          <a:noFill/>
          <a:ln w="28575" cap="flat" cmpd="sng" algn="ctr">
            <a:solidFill>
              <a:schemeClr val="accent6">
                <a:lumMod val="75000"/>
              </a:schemeClr>
            </a:solidFill>
            <a:prstDash val="solid"/>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49" name="TextBox 1048"/>
          <p:cNvSpPr txBox="1"/>
          <p:nvPr/>
        </p:nvSpPr>
        <p:spPr>
          <a:xfrm>
            <a:off x="6715815" y="3967466"/>
            <a:ext cx="1212191" cy="338554"/>
          </a:xfrm>
          <a:prstGeom prst="rect">
            <a:avLst/>
          </a:prstGeom>
          <a:noFill/>
        </p:spPr>
        <p:txBody>
          <a:bodyPr wrap="none" rtlCol="0">
            <a:spAutoFit/>
          </a:bodyPr>
          <a:lstStyle/>
          <a:p>
            <a:r>
              <a:rPr lang="de-DE" dirty="0" smtClean="0"/>
              <a:t>Gas </a:t>
            </a:r>
            <a:r>
              <a:rPr lang="de-DE" dirty="0" err="1" smtClean="0"/>
              <a:t>burner</a:t>
            </a:r>
            <a:endParaRPr lang="de-DE" dirty="0"/>
          </a:p>
        </p:txBody>
      </p:sp>
      <p:pic>
        <p:nvPicPr>
          <p:cNvPr id="60"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6750727" y="3324182"/>
            <a:ext cx="329752" cy="329752"/>
          </a:xfrm>
          <a:prstGeom prst="rect">
            <a:avLst/>
          </a:prstGeom>
          <a:noFill/>
        </p:spPr>
      </p:pic>
      <p:pic>
        <p:nvPicPr>
          <p:cNvPr id="62"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543581" y="3103162"/>
            <a:ext cx="329752" cy="329752"/>
          </a:xfrm>
          <a:prstGeom prst="rect">
            <a:avLst/>
          </a:prstGeom>
          <a:noFill/>
        </p:spPr>
      </p:pic>
      <p:pic>
        <p:nvPicPr>
          <p:cNvPr id="63"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321910" y="3309282"/>
            <a:ext cx="329752" cy="329752"/>
          </a:xfrm>
          <a:prstGeom prst="rect">
            <a:avLst/>
          </a:prstGeom>
          <a:noFill/>
        </p:spPr>
      </p:pic>
      <p:sp>
        <p:nvSpPr>
          <p:cNvPr id="1050" name="TextBox 1049"/>
          <p:cNvSpPr txBox="1"/>
          <p:nvPr/>
        </p:nvSpPr>
        <p:spPr>
          <a:xfrm>
            <a:off x="4636364" y="2941839"/>
            <a:ext cx="628698" cy="338554"/>
          </a:xfrm>
          <a:prstGeom prst="rect">
            <a:avLst/>
          </a:prstGeom>
          <a:noFill/>
        </p:spPr>
        <p:txBody>
          <a:bodyPr wrap="none" rtlCol="0">
            <a:spAutoFit/>
          </a:bodyPr>
          <a:lstStyle/>
          <a:p>
            <a:r>
              <a:rPr lang="de-DE" dirty="0" smtClean="0"/>
              <a:t>MFC</a:t>
            </a:r>
            <a:endParaRPr lang="de-DE" dirty="0"/>
          </a:p>
        </p:txBody>
      </p:sp>
      <p:sp>
        <p:nvSpPr>
          <p:cNvPr id="67" name="TextBox 66"/>
          <p:cNvSpPr txBox="1"/>
          <p:nvPr/>
        </p:nvSpPr>
        <p:spPr>
          <a:xfrm>
            <a:off x="6806143" y="1115308"/>
            <a:ext cx="1176925" cy="338554"/>
          </a:xfrm>
          <a:prstGeom prst="rect">
            <a:avLst/>
          </a:prstGeom>
          <a:noFill/>
        </p:spPr>
        <p:txBody>
          <a:bodyPr wrap="none" rtlCol="0">
            <a:spAutoFit/>
          </a:bodyPr>
          <a:lstStyle/>
          <a:p>
            <a:r>
              <a:rPr lang="de-DE" dirty="0" err="1" smtClean="0"/>
              <a:t>Heat</a:t>
            </a:r>
            <a:r>
              <a:rPr lang="de-DE" dirty="0" smtClean="0"/>
              <a:t> </a:t>
            </a:r>
            <a:r>
              <a:rPr lang="de-DE" dirty="0" err="1" smtClean="0"/>
              <a:t>mesh</a:t>
            </a:r>
            <a:endParaRPr lang="de-DE" dirty="0"/>
          </a:p>
        </p:txBody>
      </p:sp>
      <p:cxnSp>
        <p:nvCxnSpPr>
          <p:cNvPr id="72" name="Straight Connector 71"/>
          <p:cNvCxnSpPr/>
          <p:nvPr/>
        </p:nvCxnSpPr>
        <p:spPr bwMode="auto">
          <a:xfrm flipH="1" flipV="1">
            <a:off x="7513067" y="2477557"/>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73" name="Straight Connector 72"/>
          <p:cNvCxnSpPr/>
          <p:nvPr/>
        </p:nvCxnSpPr>
        <p:spPr bwMode="auto">
          <a:xfrm flipH="1" flipV="1">
            <a:off x="7117689" y="2045090"/>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cxnSp>
        <p:nvCxnSpPr>
          <p:cNvPr id="74" name="Straight Connector 73"/>
          <p:cNvCxnSpPr/>
          <p:nvPr/>
        </p:nvCxnSpPr>
        <p:spPr bwMode="auto">
          <a:xfrm flipH="1" flipV="1">
            <a:off x="7914941" y="2062062"/>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pic>
        <p:nvPicPr>
          <p:cNvPr id="61" name="Picture 2" descr="c:\Users\tsb6k9\Local Settings\Temporary Internet Files\Content.IE5\OGFSEA0H\MC900434816[1].png"/>
          <p:cNvPicPr>
            <a:picLocks noChangeAspect="1" noChangeArrowheads="1"/>
          </p:cNvPicPr>
          <p:nvPr/>
        </p:nvPicPr>
        <p:blipFill>
          <a:blip r:embed="rId2" cstate="print"/>
          <a:srcRect/>
          <a:stretch>
            <a:fillRect/>
          </a:stretch>
        </p:blipFill>
        <p:spPr bwMode="auto">
          <a:xfrm>
            <a:off x="7045778" y="3103162"/>
            <a:ext cx="329752" cy="329752"/>
          </a:xfrm>
          <a:prstGeom prst="rect">
            <a:avLst/>
          </a:prstGeom>
          <a:noFill/>
        </p:spPr>
      </p:pic>
      <p:sp>
        <p:nvSpPr>
          <p:cNvPr id="66" name="Cube 65"/>
          <p:cNvSpPr/>
          <p:nvPr/>
        </p:nvSpPr>
        <p:spPr bwMode="auto">
          <a:xfrm>
            <a:off x="6663016" y="1469474"/>
            <a:ext cx="1264990" cy="1016270"/>
          </a:xfrm>
          <a:prstGeom prst="cube">
            <a:avLst>
              <a:gd name="adj" fmla="val 39832"/>
            </a:avLst>
          </a:prstGeom>
          <a:pattFill prst="dotGrid">
            <a:fgClr>
              <a:srgbClr val="000000"/>
            </a:fgClr>
            <a:bgClr>
              <a:schemeClr val="bg1"/>
            </a:bgClr>
          </a:pattFill>
          <a:ln w="28575" cap="flat" cmpd="sng" algn="ctr">
            <a:noFill/>
            <a:prstDash val="sysDot"/>
            <a:round/>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41" name="Straight Connector 40"/>
          <p:cNvCxnSpPr/>
          <p:nvPr/>
        </p:nvCxnSpPr>
        <p:spPr bwMode="auto">
          <a:xfrm flipH="1" flipV="1">
            <a:off x="6716418" y="2472015"/>
            <a:ext cx="12041" cy="1205976"/>
          </a:xfrm>
          <a:prstGeom prst="line">
            <a:avLst/>
          </a:prstGeom>
          <a:noFill/>
          <a:ln w="28575" cap="flat" cmpd="sng" algn="ctr">
            <a:solidFill>
              <a:schemeClr val="accent6">
                <a:lumMod val="75000"/>
              </a:schemeClr>
            </a:solidFill>
            <a:prstDash val="solid"/>
            <a:round/>
            <a:headEnd type="none" w="med" len="med"/>
            <a:tailEnd type="none" w="med" len="med"/>
          </a:ln>
          <a:effectLst/>
        </p:spPr>
      </p:cxnSp>
      <p:pic>
        <p:nvPicPr>
          <p:cNvPr id="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687" y="2645140"/>
            <a:ext cx="5138317" cy="320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8145" y="1074566"/>
            <a:ext cx="2440623" cy="325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Footer Placeholder 4"/>
          <p:cNvSpPr>
            <a:spLocks noGrp="1"/>
          </p:cNvSpPr>
          <p:nvPr>
            <p:ph type="ftr" sz="quarter" idx="11"/>
          </p:nvPr>
        </p:nvSpPr>
        <p:spPr>
          <a:xfrm>
            <a:off x="324000" y="0"/>
            <a:ext cx="7128320" cy="215900"/>
          </a:xfrm>
        </p:spPr>
        <p:txBody>
          <a:bodyPr/>
          <a:lstStyle/>
          <a:p>
            <a:pPr>
              <a:defRPr/>
            </a:pPr>
            <a:r>
              <a:rPr lang="en-GB" dirty="0"/>
              <a:t>FaBLE Project   </a:t>
            </a:r>
            <a:r>
              <a:rPr lang="en-GB" dirty="0" smtClean="0"/>
              <a:t>FAA-International Aircraft Material Fire Test  Working Group </a:t>
            </a:r>
            <a:endParaRPr lang="en-GB" dirty="0"/>
          </a:p>
        </p:txBody>
      </p:sp>
      <p:sp>
        <p:nvSpPr>
          <p:cNvPr id="5" name="Textfeld 4"/>
          <p:cNvSpPr txBox="1"/>
          <p:nvPr/>
        </p:nvSpPr>
        <p:spPr>
          <a:xfrm>
            <a:off x="1949649" y="4422832"/>
            <a:ext cx="1787049" cy="338554"/>
          </a:xfrm>
          <a:prstGeom prst="rect">
            <a:avLst/>
          </a:prstGeom>
          <a:noFill/>
        </p:spPr>
        <p:txBody>
          <a:bodyPr wrap="square" rtlCol="0">
            <a:spAutoFit/>
          </a:bodyPr>
          <a:lstStyle/>
          <a:p>
            <a:r>
              <a:rPr lang="en-US" dirty="0" smtClean="0">
                <a:solidFill>
                  <a:schemeClr val="bg2">
                    <a:lumMod val="10000"/>
                  </a:schemeClr>
                </a:solidFill>
              </a:rPr>
              <a:t>Arduino &amp; Shield</a:t>
            </a:r>
            <a:endParaRPr lang="en-US" dirty="0">
              <a:solidFill>
                <a:schemeClr val="bg2">
                  <a:lumMod val="10000"/>
                </a:schemeClr>
              </a:solidFill>
            </a:endParaRPr>
          </a:p>
        </p:txBody>
      </p:sp>
      <p:sp>
        <p:nvSpPr>
          <p:cNvPr id="8" name="Textfeld 7"/>
          <p:cNvSpPr txBox="1"/>
          <p:nvPr/>
        </p:nvSpPr>
        <p:spPr>
          <a:xfrm>
            <a:off x="2534969" y="5511323"/>
            <a:ext cx="1389291" cy="338554"/>
          </a:xfrm>
          <a:prstGeom prst="rect">
            <a:avLst/>
          </a:prstGeom>
          <a:noFill/>
        </p:spPr>
        <p:txBody>
          <a:bodyPr wrap="none" rtlCol="0">
            <a:spAutoFit/>
          </a:bodyPr>
          <a:lstStyle/>
          <a:p>
            <a:r>
              <a:rPr lang="en-US" dirty="0" smtClean="0">
                <a:solidFill>
                  <a:schemeClr val="bg2">
                    <a:lumMod val="10000"/>
                  </a:schemeClr>
                </a:solidFill>
              </a:rPr>
              <a:t>Valve –Amp.</a:t>
            </a:r>
            <a:r>
              <a:rPr lang="en-US" dirty="0" smtClean="0"/>
              <a:t>.</a:t>
            </a:r>
            <a:endParaRPr lang="en-US" dirty="0"/>
          </a:p>
        </p:txBody>
      </p:sp>
      <p:sp>
        <p:nvSpPr>
          <p:cNvPr id="42" name="Textfeld 41"/>
          <p:cNvSpPr txBox="1"/>
          <p:nvPr/>
        </p:nvSpPr>
        <p:spPr>
          <a:xfrm>
            <a:off x="4882169" y="5059373"/>
            <a:ext cx="514885" cy="338554"/>
          </a:xfrm>
          <a:prstGeom prst="rect">
            <a:avLst/>
          </a:prstGeom>
          <a:noFill/>
        </p:spPr>
        <p:txBody>
          <a:bodyPr wrap="none" rtlCol="0">
            <a:spAutoFit/>
          </a:bodyPr>
          <a:lstStyle/>
          <a:p>
            <a:r>
              <a:rPr lang="en-US" dirty="0" smtClean="0">
                <a:solidFill>
                  <a:schemeClr val="bg2">
                    <a:lumMod val="10000"/>
                  </a:schemeClr>
                </a:solidFill>
              </a:rPr>
              <a:t>PS</a:t>
            </a:r>
            <a:r>
              <a:rPr lang="en-US" dirty="0" smtClean="0"/>
              <a:t>.</a:t>
            </a:r>
            <a:endParaRPr lang="en-US" dirty="0"/>
          </a:p>
        </p:txBody>
      </p:sp>
      <p:sp>
        <p:nvSpPr>
          <p:cNvPr id="43" name="Textfeld 42"/>
          <p:cNvSpPr txBox="1"/>
          <p:nvPr/>
        </p:nvSpPr>
        <p:spPr>
          <a:xfrm>
            <a:off x="3864690" y="2599503"/>
            <a:ext cx="937949" cy="338554"/>
          </a:xfrm>
          <a:prstGeom prst="rect">
            <a:avLst/>
          </a:prstGeom>
          <a:noFill/>
        </p:spPr>
        <p:txBody>
          <a:bodyPr wrap="none" rtlCol="0">
            <a:spAutoFit/>
          </a:bodyPr>
          <a:lstStyle/>
          <a:p>
            <a:r>
              <a:rPr lang="en-US" dirty="0" smtClean="0">
                <a:solidFill>
                  <a:schemeClr val="bg2">
                    <a:lumMod val="10000"/>
                  </a:schemeClr>
                </a:solidFill>
              </a:rPr>
              <a:t>Booster</a:t>
            </a:r>
            <a:r>
              <a:rPr lang="en-US" dirty="0" smtClean="0"/>
              <a:t>.</a:t>
            </a:r>
            <a:endParaRPr lang="en-US" dirty="0"/>
          </a:p>
        </p:txBody>
      </p:sp>
      <p:sp>
        <p:nvSpPr>
          <p:cNvPr id="44" name="Textfeld 43"/>
          <p:cNvSpPr txBox="1"/>
          <p:nvPr/>
        </p:nvSpPr>
        <p:spPr>
          <a:xfrm>
            <a:off x="4281155" y="5520993"/>
            <a:ext cx="686406" cy="338554"/>
          </a:xfrm>
          <a:prstGeom prst="rect">
            <a:avLst/>
          </a:prstGeom>
          <a:noFill/>
        </p:spPr>
        <p:txBody>
          <a:bodyPr wrap="none" rtlCol="0">
            <a:spAutoFit/>
          </a:bodyPr>
          <a:lstStyle/>
          <a:p>
            <a:r>
              <a:rPr lang="en-US" dirty="0" smtClean="0">
                <a:solidFill>
                  <a:schemeClr val="bg2">
                    <a:lumMod val="10000"/>
                  </a:schemeClr>
                </a:solidFill>
              </a:rPr>
              <a:t>MFC</a:t>
            </a:r>
            <a:r>
              <a:rPr lang="en-US" dirty="0" smtClean="0"/>
              <a:t>.</a:t>
            </a:r>
            <a:endParaRPr lang="en-US" dirty="0"/>
          </a:p>
        </p:txBody>
      </p:sp>
    </p:spTree>
    <p:extLst>
      <p:ext uri="{BB962C8B-B14F-4D97-AF65-F5344CB8AC3E}">
        <p14:creationId xmlns:p14="http://schemas.microsoft.com/office/powerpoint/2010/main" val="1934340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ndscape 4:3 (english)">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Airbus Fon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76200" cap="flat" cmpd="sng" algn="ctr">
          <a:solidFill>
            <a:srgbClr val="FF0000"/>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noFill/>
        <a:ln w="38100" cap="flat" cmpd="sng" algn="ctr">
          <a:solidFill>
            <a:schemeClr val="tx1"/>
          </a:solidFill>
          <a:prstDash val="solid"/>
          <a:round/>
          <a:headEnd type="triangle" w="lg" len="med"/>
          <a:tailEnd type="triangle" w="lg" len="med"/>
        </a:ln>
        <a:effectLst/>
      </a:spPr>
      <a:bodyPr/>
      <a:lstStyle/>
    </a:lnDef>
    <a:txDef>
      <a:spPr>
        <a:noFill/>
      </a:spPr>
      <a:bodyPr wrap="square" rtlCol="0">
        <a:spAutoFit/>
      </a:bodyPr>
      <a:lstStyle>
        <a:defPPr>
          <a:defRPr dirty="0"/>
        </a:defPPr>
      </a:lstStyle>
    </a:txDef>
  </a:objectDefaults>
  <a:extraClrSchemeLst>
    <a:extraClrScheme>
      <a:clrScheme name="Office Theme 1">
        <a:dk1>
          <a:srgbClr val="000000"/>
        </a:dk1>
        <a:lt1>
          <a:srgbClr val="FFFFFF"/>
        </a:lt1>
        <a:dk2>
          <a:srgbClr val="C8DEEE"/>
        </a:dk2>
        <a:lt2>
          <a:srgbClr val="5D5D5D"/>
        </a:lt2>
        <a:accent1>
          <a:srgbClr val="FFCC00"/>
        </a:accent1>
        <a:accent2>
          <a:srgbClr val="5D5D5D"/>
        </a:accent2>
        <a:accent3>
          <a:srgbClr val="FFFFFF"/>
        </a:accent3>
        <a:accent4>
          <a:srgbClr val="000000"/>
        </a:accent4>
        <a:accent5>
          <a:srgbClr val="FFE2AA"/>
        </a:accent5>
        <a:accent6>
          <a:srgbClr val="535353"/>
        </a:accent6>
        <a:hlink>
          <a:srgbClr val="0099CC"/>
        </a:hlink>
        <a:folHlink>
          <a:srgbClr val="CC0000"/>
        </a:folHlink>
      </a:clrScheme>
      <a:clrMap bg1="lt1" tx1="dk1" bg2="lt2" tx2="dk2" accent1="accent1" accent2="accent2" accent3="accent3" accent4="accent4" accent5="accent5" accent6="accent6" hlink="hlink" folHlink="folHlink"/>
    </a:extraClrScheme>
    <a:extraClrScheme>
      <a:clrScheme name="Office Theme 2">
        <a:dk1>
          <a:srgbClr val="B2B2B2"/>
        </a:dk1>
        <a:lt1>
          <a:srgbClr val="FFFFFF"/>
        </a:lt1>
        <a:dk2>
          <a:srgbClr val="3F569D"/>
        </a:dk2>
        <a:lt2>
          <a:srgbClr val="C8DEEE"/>
        </a:lt2>
        <a:accent1>
          <a:srgbClr val="FFCC00"/>
        </a:accent1>
        <a:accent2>
          <a:srgbClr val="5D5D5D"/>
        </a:accent2>
        <a:accent3>
          <a:srgbClr val="AFB4CC"/>
        </a:accent3>
        <a:accent4>
          <a:srgbClr val="DADADA"/>
        </a:accent4>
        <a:accent5>
          <a:srgbClr val="FFE2AA"/>
        </a:accent5>
        <a:accent6>
          <a:srgbClr val="535353"/>
        </a:accent6>
        <a:hlink>
          <a:srgbClr val="0099CC"/>
        </a:hlink>
        <a:folHlink>
          <a:srgbClr val="CC0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DE_landscape_4-3_EN</Template>
  <TotalTime>1</TotalTime>
  <Words>869</Words>
  <Application>Microsoft Office PowerPoint</Application>
  <PresentationFormat>On-screen Show (4:3)</PresentationFormat>
  <Paragraphs>189</Paragraphs>
  <Slides>18</Slides>
  <Notes>2</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landscape 4:3 (english)</vt:lpstr>
      <vt:lpstr>AIRBUS Project FaBLE </vt:lpstr>
      <vt:lpstr>Content</vt:lpstr>
      <vt:lpstr>What is FaBLE?</vt:lpstr>
      <vt:lpstr>Foam Block Properties</vt:lpstr>
      <vt:lpstr>Foam Block Properties</vt:lpstr>
      <vt:lpstr>Requirements for FaBLE</vt:lpstr>
      <vt:lpstr>Implementation: Setup</vt:lpstr>
      <vt:lpstr>Implementation: Setup</vt:lpstr>
      <vt:lpstr>Implementation: Setup</vt:lpstr>
      <vt:lpstr>Implementation: Human interface</vt:lpstr>
      <vt:lpstr>Validation: Comparison of heatflux</vt:lpstr>
      <vt:lpstr>Validation: Coupon test </vt:lpstr>
      <vt:lpstr>Validation: Coupon test </vt:lpstr>
      <vt:lpstr>Validation: Coupon test</vt:lpstr>
      <vt:lpstr>Validation: Coupon test</vt:lpstr>
      <vt:lpstr>Conclusion</vt:lpstr>
      <vt:lpstr>PowerPoint Presentation</vt:lpstr>
      <vt:lpstr>PowerPoint Presentation</vt:lpstr>
    </vt:vector>
  </TitlesOfParts>
  <Company>Airbus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Vielhaben, Thomas</dc:creator>
  <cp:lastModifiedBy>Robert Ochs</cp:lastModifiedBy>
  <cp:revision>145</cp:revision>
  <cp:lastPrinted>2015-06-01T07:51:09Z</cp:lastPrinted>
  <dcterms:created xsi:type="dcterms:W3CDTF">2015-05-26T09:27:13Z</dcterms:created>
  <dcterms:modified xsi:type="dcterms:W3CDTF">2015-06-15T13:35:15Z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_Doc_Type">
    <vt:lpwstr>PR</vt:lpwstr>
  </property>
  <property fmtid="{D5CDD505-2E9C-101B-9397-08002B2CF9AE}" pid="3" name="_AdHocReviewCycleID">
    <vt:i4>-772764511</vt:i4>
  </property>
  <property fmtid="{D5CDD505-2E9C-101B-9397-08002B2CF9AE}" pid="4" name="_NewReviewCycle">
    <vt:lpwstr/>
  </property>
  <property fmtid="{D5CDD505-2E9C-101B-9397-08002B2CF9AE}" pid="5" name="_EmailSubject">
    <vt:lpwstr>FaBLE presentation first shot</vt:lpwstr>
  </property>
  <property fmtid="{D5CDD505-2E9C-101B-9397-08002B2CF9AE}" pid="6" name="_AuthorEmail">
    <vt:lpwstr>thomas.vielhaben@airbus.com</vt:lpwstr>
  </property>
  <property fmtid="{D5CDD505-2E9C-101B-9397-08002B2CF9AE}" pid="7" name="_AuthorEmailDisplayName">
    <vt:lpwstr>Vielhaben, Thomas</vt:lpwstr>
  </property>
  <property fmtid="{D5CDD505-2E9C-101B-9397-08002B2CF9AE}" pid="8" name="_PreviousAdHocReviewCycleID">
    <vt:i4>-641705368</vt:i4>
  </property>
</Properties>
</file>