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9"/>
  </p:notesMasterIdLst>
  <p:handoutMasterIdLst>
    <p:handoutMasterId r:id="rId20"/>
  </p:handoutMasterIdLst>
  <p:sldIdLst>
    <p:sldId id="472" r:id="rId2"/>
    <p:sldId id="453" r:id="rId3"/>
    <p:sldId id="454" r:id="rId4"/>
    <p:sldId id="445" r:id="rId5"/>
    <p:sldId id="448" r:id="rId6"/>
    <p:sldId id="457" r:id="rId7"/>
    <p:sldId id="461" r:id="rId8"/>
    <p:sldId id="456" r:id="rId9"/>
    <p:sldId id="467" r:id="rId10"/>
    <p:sldId id="468" r:id="rId11"/>
    <p:sldId id="469" r:id="rId12"/>
    <p:sldId id="470" r:id="rId13"/>
    <p:sldId id="471" r:id="rId14"/>
    <p:sldId id="473" r:id="rId15"/>
    <p:sldId id="366" r:id="rId16"/>
    <p:sldId id="466" r:id="rId17"/>
    <p:sldId id="463" r:id="rId18"/>
  </p:sldIdLst>
  <p:sldSz cx="9144000" cy="6858000" type="screen4x3"/>
  <p:notesSz cx="7010400" cy="9296400"/>
  <p:defaultTextStyle>
    <a:defPPr>
      <a:defRPr lang="en-US"/>
    </a:defPPr>
    <a:lvl1pPr algn="l" rtl="0" fontAlgn="base">
      <a:spcBef>
        <a:spcPct val="50000"/>
      </a:spcBef>
      <a:spcAft>
        <a:spcPct val="0"/>
      </a:spcAft>
      <a:buChar char="•"/>
      <a:defRPr sz="1600" kern="1200">
        <a:solidFill>
          <a:schemeClr val="tx1"/>
        </a:solidFill>
        <a:latin typeface="Arial" charset="0"/>
        <a:ea typeface="+mn-ea"/>
        <a:cs typeface="+mn-cs"/>
      </a:defRPr>
    </a:lvl1pPr>
    <a:lvl2pPr marL="457200" algn="l" rtl="0" fontAlgn="base">
      <a:spcBef>
        <a:spcPct val="50000"/>
      </a:spcBef>
      <a:spcAft>
        <a:spcPct val="0"/>
      </a:spcAft>
      <a:buChar char="•"/>
      <a:defRPr sz="1600" kern="1200">
        <a:solidFill>
          <a:schemeClr val="tx1"/>
        </a:solidFill>
        <a:latin typeface="Arial" charset="0"/>
        <a:ea typeface="+mn-ea"/>
        <a:cs typeface="+mn-cs"/>
      </a:defRPr>
    </a:lvl2pPr>
    <a:lvl3pPr marL="914400" algn="l" rtl="0" fontAlgn="base">
      <a:spcBef>
        <a:spcPct val="50000"/>
      </a:spcBef>
      <a:spcAft>
        <a:spcPct val="0"/>
      </a:spcAft>
      <a:buChar char="•"/>
      <a:defRPr sz="1600" kern="1200">
        <a:solidFill>
          <a:schemeClr val="tx1"/>
        </a:solidFill>
        <a:latin typeface="Arial" charset="0"/>
        <a:ea typeface="+mn-ea"/>
        <a:cs typeface="+mn-cs"/>
      </a:defRPr>
    </a:lvl3pPr>
    <a:lvl4pPr marL="1371600" algn="l" rtl="0" fontAlgn="base">
      <a:spcBef>
        <a:spcPct val="50000"/>
      </a:spcBef>
      <a:spcAft>
        <a:spcPct val="0"/>
      </a:spcAft>
      <a:buChar char="•"/>
      <a:defRPr sz="1600" kern="1200">
        <a:solidFill>
          <a:schemeClr val="tx1"/>
        </a:solidFill>
        <a:latin typeface="Arial" charset="0"/>
        <a:ea typeface="+mn-ea"/>
        <a:cs typeface="+mn-cs"/>
      </a:defRPr>
    </a:lvl4pPr>
    <a:lvl5pPr marL="1828800" algn="l" rtl="0" fontAlgn="base">
      <a:spcBef>
        <a:spcPct val="50000"/>
      </a:spcBef>
      <a:spcAft>
        <a:spcPct val="0"/>
      </a:spcAft>
      <a:buChar char="•"/>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33CC33"/>
    <a:srgbClr val="FF0000"/>
    <a:srgbClr val="FFFF99"/>
    <a:srgbClr val="FFCC00"/>
    <a:srgbClr val="DDDDDD"/>
    <a:srgbClr val="C0C0C0"/>
    <a:srgbClr val="1D2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autoAdjust="0"/>
    <p:restoredTop sz="92796" autoAdjust="0"/>
  </p:normalViewPr>
  <p:slideViewPr>
    <p:cSldViewPr snapToGrid="0">
      <p:cViewPr varScale="1">
        <p:scale>
          <a:sx n="97" d="100"/>
          <a:sy n="97" d="100"/>
        </p:scale>
        <p:origin x="-636" y="-10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39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ln>
              <a:solidFill>
                <a:schemeClr val="tx1"/>
              </a:solidFill>
            </a:ln>
          </c:spPr>
          <c:invertIfNegative val="0"/>
          <c:dPt>
            <c:idx val="0"/>
            <c:invertIfNegative val="0"/>
            <c:bubble3D val="0"/>
            <c:spPr>
              <a:solidFill>
                <a:schemeClr val="accent2"/>
              </a:solidFill>
              <a:ln>
                <a:solidFill>
                  <a:schemeClr val="tx1"/>
                </a:solidFill>
              </a:ln>
            </c:spPr>
          </c:dPt>
          <c:dPt>
            <c:idx val="1"/>
            <c:invertIfNegative val="0"/>
            <c:bubble3D val="0"/>
            <c:spPr>
              <a:solidFill>
                <a:schemeClr val="accent2"/>
              </a:solidFill>
              <a:ln>
                <a:solidFill>
                  <a:schemeClr val="tx1"/>
                </a:solidFill>
              </a:ln>
            </c:spPr>
          </c:dPt>
          <c:dPt>
            <c:idx val="2"/>
            <c:invertIfNegative val="0"/>
            <c:bubble3D val="0"/>
            <c:spPr>
              <a:solidFill>
                <a:schemeClr val="accent2"/>
              </a:solidFill>
              <a:ln>
                <a:solidFill>
                  <a:schemeClr val="tx1"/>
                </a:solidFill>
              </a:ln>
            </c:spPr>
          </c:dPt>
          <c:dPt>
            <c:idx val="4"/>
            <c:invertIfNegative val="0"/>
            <c:bubble3D val="0"/>
            <c:spPr>
              <a:solidFill>
                <a:schemeClr val="accent3"/>
              </a:solidFill>
              <a:ln>
                <a:solidFill>
                  <a:schemeClr val="tx1"/>
                </a:solidFill>
              </a:ln>
            </c:spPr>
          </c:dPt>
          <c:dPt>
            <c:idx val="5"/>
            <c:invertIfNegative val="0"/>
            <c:bubble3D val="0"/>
            <c:spPr>
              <a:solidFill>
                <a:schemeClr val="accent3"/>
              </a:solidFill>
              <a:ln>
                <a:solidFill>
                  <a:schemeClr val="tx1"/>
                </a:solidFill>
              </a:ln>
            </c:spPr>
          </c:dPt>
          <c:dPt>
            <c:idx val="6"/>
            <c:invertIfNegative val="0"/>
            <c:bubble3D val="0"/>
            <c:spPr>
              <a:solidFill>
                <a:schemeClr val="accent3"/>
              </a:solidFill>
              <a:ln>
                <a:solidFill>
                  <a:schemeClr val="tx1"/>
                </a:solidFill>
              </a:ln>
            </c:spPr>
          </c:dPt>
          <c:dLbls>
            <c:dLblPos val="inEnd"/>
            <c:showLegendKey val="0"/>
            <c:showVal val="1"/>
            <c:showCatName val="0"/>
            <c:showSerName val="0"/>
            <c:showPercent val="0"/>
            <c:showBubbleSize val="0"/>
            <c:showLeaderLines val="0"/>
          </c:dLbls>
          <c:cat>
            <c:strRef>
              <c:f>Sheet1!$D$64:$D$74</c:f>
              <c:strCache>
                <c:ptCount val="11"/>
                <c:pt idx="0">
                  <c:v>Airflex #1</c:v>
                </c:pt>
                <c:pt idx="1">
                  <c:v>Airflex #2</c:v>
                </c:pt>
                <c:pt idx="2">
                  <c:v>Airflex #3</c:v>
                </c:pt>
                <c:pt idx="4">
                  <c:v>Fireblock #1</c:v>
                </c:pt>
                <c:pt idx="5">
                  <c:v>Fireblock #2</c:v>
                </c:pt>
                <c:pt idx="6">
                  <c:v>Fireblock #3</c:v>
                </c:pt>
                <c:pt idx="8">
                  <c:v>Dax #1</c:v>
                </c:pt>
                <c:pt idx="9">
                  <c:v>Dax #2</c:v>
                </c:pt>
                <c:pt idx="10">
                  <c:v>Dax #3</c:v>
                </c:pt>
              </c:strCache>
            </c:strRef>
          </c:cat>
          <c:val>
            <c:numRef>
              <c:f>Sheet1!$E$64:$E$74</c:f>
              <c:numCache>
                <c:formatCode>0.00%</c:formatCode>
                <c:ptCount val="11"/>
                <c:pt idx="0">
                  <c:v>7.4999999999999997E-2</c:v>
                </c:pt>
                <c:pt idx="1">
                  <c:v>7.2463768115941934E-2</c:v>
                </c:pt>
                <c:pt idx="2">
                  <c:v>6.9271758436944886E-2</c:v>
                </c:pt>
                <c:pt idx="4">
                  <c:v>7.4204946996466417E-2</c:v>
                </c:pt>
                <c:pt idx="5">
                  <c:v>7.6388888888888812E-2</c:v>
                </c:pt>
                <c:pt idx="6">
                  <c:v>6.1151079136690628E-2</c:v>
                </c:pt>
                <c:pt idx="8">
                  <c:v>6.5767284991568239E-2</c:v>
                </c:pt>
                <c:pt idx="9">
                  <c:v>7.4324324324324245E-2</c:v>
                </c:pt>
                <c:pt idx="10">
                  <c:v>7.7181208053691275E-2</c:v>
                </c:pt>
              </c:numCache>
            </c:numRef>
          </c:val>
        </c:ser>
        <c:dLbls>
          <c:showLegendKey val="0"/>
          <c:showVal val="0"/>
          <c:showCatName val="0"/>
          <c:showSerName val="0"/>
          <c:showPercent val="0"/>
          <c:showBubbleSize val="0"/>
        </c:dLbls>
        <c:gapWidth val="0"/>
        <c:axId val="117992832"/>
        <c:axId val="117998720"/>
      </c:barChart>
      <c:catAx>
        <c:axId val="117992832"/>
        <c:scaling>
          <c:orientation val="minMax"/>
        </c:scaling>
        <c:delete val="0"/>
        <c:axPos val="b"/>
        <c:majorTickMark val="out"/>
        <c:minorTickMark val="none"/>
        <c:tickLblPos val="nextTo"/>
        <c:txPr>
          <a:bodyPr rot="-2700000" vert="horz"/>
          <a:lstStyle/>
          <a:p>
            <a:pPr>
              <a:defRPr/>
            </a:pPr>
            <a:endParaRPr lang="en-US"/>
          </a:p>
        </c:txPr>
        <c:crossAx val="117998720"/>
        <c:crosses val="autoZero"/>
        <c:auto val="1"/>
        <c:lblAlgn val="ctr"/>
        <c:lblOffset val="100"/>
        <c:noMultiLvlLbl val="0"/>
      </c:catAx>
      <c:valAx>
        <c:axId val="117998720"/>
        <c:scaling>
          <c:orientation val="minMax"/>
          <c:max val="0.1"/>
        </c:scaling>
        <c:delete val="0"/>
        <c:axPos val="l"/>
        <c:majorGridlines/>
        <c:title>
          <c:tx>
            <c:rich>
              <a:bodyPr rot="-5400000" vert="horz"/>
              <a:lstStyle/>
              <a:p>
                <a:pPr>
                  <a:defRPr/>
                </a:pPr>
                <a:r>
                  <a:rPr lang="en-US"/>
                  <a:t>Weight Loss %</a:t>
                </a:r>
              </a:p>
            </c:rich>
          </c:tx>
          <c:layout/>
          <c:overlay val="0"/>
        </c:title>
        <c:numFmt formatCode="0.00%" sourceLinked="1"/>
        <c:majorTickMark val="out"/>
        <c:minorTickMark val="none"/>
        <c:tickLblPos val="nextTo"/>
        <c:crossAx val="11799283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Round Robin 2013</a:t>
            </a:r>
            <a:r>
              <a:rPr lang="en-US" baseline="0"/>
              <a:t> </a:t>
            </a:r>
            <a:r>
              <a:rPr lang="en-US"/>
              <a:t>Average</a:t>
            </a:r>
            <a:r>
              <a:rPr lang="en-US" baseline="0"/>
              <a:t> Weight Loss % and Burn Lengths for Fireblocked Cushions</a:t>
            </a:r>
            <a:endParaRPr lang="en-US"/>
          </a:p>
        </c:rich>
      </c:tx>
      <c:layout/>
      <c:overlay val="0"/>
    </c:title>
    <c:autoTitleDeleted val="0"/>
    <c:plotArea>
      <c:layout/>
      <c:barChart>
        <c:barDir val="col"/>
        <c:grouping val="clustered"/>
        <c:varyColors val="0"/>
        <c:ser>
          <c:idx val="0"/>
          <c:order val="0"/>
          <c:spPr>
            <a:ln w="9525">
              <a:solidFill>
                <a:sysClr val="windowText" lastClr="000000"/>
              </a:solidFill>
            </a:ln>
          </c:spPr>
          <c:invertIfNegative val="0"/>
          <c:dPt>
            <c:idx val="4"/>
            <c:invertIfNegative val="0"/>
            <c:bubble3D val="0"/>
            <c:spPr>
              <a:pattFill prst="wdUpDiag">
                <a:fgClr>
                  <a:schemeClr val="accent1"/>
                </a:fgClr>
                <a:bgClr>
                  <a:schemeClr val="bg1"/>
                </a:bgClr>
              </a:pattFill>
              <a:ln w="9525">
                <a:solidFill>
                  <a:sysClr val="windowText" lastClr="000000"/>
                </a:solidFill>
              </a:ln>
            </c:spPr>
          </c:dPt>
          <c:dPt>
            <c:idx val="5"/>
            <c:invertIfNegative val="0"/>
            <c:bubble3D val="0"/>
            <c:spPr>
              <a:solidFill>
                <a:schemeClr val="accent2"/>
              </a:solidFill>
              <a:ln w="9525">
                <a:solidFill>
                  <a:sysClr val="windowText" lastClr="000000"/>
                </a:solidFill>
              </a:ln>
            </c:spPr>
          </c:dPt>
          <c:dPt>
            <c:idx val="6"/>
            <c:invertIfNegative val="0"/>
            <c:bubble3D val="0"/>
            <c:spPr>
              <a:solidFill>
                <a:schemeClr val="accent2"/>
              </a:solidFill>
              <a:ln w="9525">
                <a:solidFill>
                  <a:sysClr val="windowText" lastClr="000000"/>
                </a:solidFill>
              </a:ln>
            </c:spPr>
          </c:dPt>
          <c:dPt>
            <c:idx val="7"/>
            <c:invertIfNegative val="0"/>
            <c:bubble3D val="0"/>
            <c:spPr>
              <a:solidFill>
                <a:schemeClr val="accent2"/>
              </a:solidFill>
              <a:ln w="9525">
                <a:solidFill>
                  <a:sysClr val="windowText" lastClr="000000"/>
                </a:solidFill>
              </a:ln>
            </c:spPr>
          </c:dPt>
          <c:dPt>
            <c:idx val="9"/>
            <c:invertIfNegative val="0"/>
            <c:bubble3D val="0"/>
            <c:spPr>
              <a:pattFill prst="wdUpDiag">
                <a:fgClr>
                  <a:schemeClr val="accent2"/>
                </a:fgClr>
                <a:bgClr>
                  <a:schemeClr val="bg1"/>
                </a:bgClr>
              </a:pattFill>
              <a:ln w="9525">
                <a:solidFill>
                  <a:sysClr val="windowText" lastClr="000000"/>
                </a:solidFill>
              </a:ln>
            </c:spPr>
          </c:dPt>
          <c:dPt>
            <c:idx val="10"/>
            <c:invertIfNegative val="0"/>
            <c:bubble3D val="0"/>
            <c:spPr>
              <a:solidFill>
                <a:schemeClr val="accent3"/>
              </a:solidFill>
              <a:ln w="9525">
                <a:solidFill>
                  <a:sysClr val="windowText" lastClr="000000"/>
                </a:solidFill>
              </a:ln>
            </c:spPr>
          </c:dPt>
          <c:dPt>
            <c:idx val="11"/>
            <c:invertIfNegative val="0"/>
            <c:bubble3D val="0"/>
            <c:spPr>
              <a:solidFill>
                <a:schemeClr val="accent3"/>
              </a:solidFill>
              <a:ln w="9525">
                <a:solidFill>
                  <a:sysClr val="windowText" lastClr="000000"/>
                </a:solidFill>
              </a:ln>
            </c:spPr>
          </c:dPt>
          <c:dPt>
            <c:idx val="12"/>
            <c:invertIfNegative val="0"/>
            <c:bubble3D val="0"/>
            <c:spPr>
              <a:solidFill>
                <a:schemeClr val="accent3"/>
              </a:solidFill>
              <a:ln w="9525">
                <a:solidFill>
                  <a:sysClr val="windowText" lastClr="000000"/>
                </a:solidFill>
              </a:ln>
            </c:spPr>
          </c:dPt>
          <c:dPt>
            <c:idx val="14"/>
            <c:invertIfNegative val="0"/>
            <c:bubble3D val="0"/>
            <c:spPr>
              <a:pattFill prst="wdUpDiag">
                <a:fgClr>
                  <a:schemeClr val="accent3"/>
                </a:fgClr>
                <a:bgClr>
                  <a:schemeClr val="bg1"/>
                </a:bgClr>
              </a:pattFill>
              <a:ln w="9525">
                <a:solidFill>
                  <a:sysClr val="windowText" lastClr="000000"/>
                </a:solidFill>
              </a:ln>
            </c:spPr>
          </c:dPt>
          <c:dPt>
            <c:idx val="15"/>
            <c:invertIfNegative val="0"/>
            <c:bubble3D val="0"/>
            <c:spPr>
              <a:solidFill>
                <a:schemeClr val="accent4"/>
              </a:solidFill>
              <a:ln w="9525">
                <a:solidFill>
                  <a:sysClr val="windowText" lastClr="000000"/>
                </a:solidFill>
              </a:ln>
            </c:spPr>
          </c:dPt>
          <c:dPt>
            <c:idx val="16"/>
            <c:invertIfNegative val="0"/>
            <c:bubble3D val="0"/>
            <c:spPr>
              <a:solidFill>
                <a:schemeClr val="accent4"/>
              </a:solidFill>
              <a:ln w="9525">
                <a:solidFill>
                  <a:sysClr val="windowText" lastClr="000000"/>
                </a:solidFill>
              </a:ln>
            </c:spPr>
          </c:dPt>
          <c:dPt>
            <c:idx val="17"/>
            <c:invertIfNegative val="0"/>
            <c:bubble3D val="0"/>
            <c:spPr>
              <a:solidFill>
                <a:schemeClr val="accent4"/>
              </a:solidFill>
              <a:ln w="9525">
                <a:solidFill>
                  <a:sysClr val="windowText" lastClr="000000"/>
                </a:solidFill>
              </a:ln>
            </c:spPr>
          </c:dPt>
          <c:dPt>
            <c:idx val="19"/>
            <c:invertIfNegative val="0"/>
            <c:bubble3D val="0"/>
            <c:spPr>
              <a:pattFill prst="wdUpDiag">
                <a:fgClr>
                  <a:schemeClr val="accent4"/>
                </a:fgClr>
                <a:bgClr>
                  <a:schemeClr val="bg1"/>
                </a:bgClr>
              </a:pattFill>
              <a:ln w="9525">
                <a:solidFill>
                  <a:sysClr val="windowText" lastClr="000000"/>
                </a:solidFill>
              </a:ln>
            </c:spPr>
          </c:dPt>
          <c:dPt>
            <c:idx val="20"/>
            <c:invertIfNegative val="0"/>
            <c:bubble3D val="0"/>
            <c:spPr>
              <a:solidFill>
                <a:schemeClr val="accent5"/>
              </a:solidFill>
              <a:ln w="9525">
                <a:solidFill>
                  <a:sysClr val="windowText" lastClr="000000"/>
                </a:solidFill>
              </a:ln>
            </c:spPr>
          </c:dPt>
          <c:dPt>
            <c:idx val="21"/>
            <c:invertIfNegative val="0"/>
            <c:bubble3D val="0"/>
            <c:spPr>
              <a:solidFill>
                <a:schemeClr val="accent5"/>
              </a:solidFill>
              <a:ln w="9525">
                <a:solidFill>
                  <a:sysClr val="windowText" lastClr="000000"/>
                </a:solidFill>
              </a:ln>
            </c:spPr>
          </c:dPt>
          <c:dPt>
            <c:idx val="22"/>
            <c:invertIfNegative val="0"/>
            <c:bubble3D val="0"/>
            <c:spPr>
              <a:solidFill>
                <a:schemeClr val="accent5"/>
              </a:solidFill>
              <a:ln w="9525">
                <a:solidFill>
                  <a:sysClr val="windowText" lastClr="000000"/>
                </a:solidFill>
              </a:ln>
            </c:spPr>
          </c:dPt>
          <c:dPt>
            <c:idx val="24"/>
            <c:invertIfNegative val="0"/>
            <c:bubble3D val="0"/>
            <c:spPr>
              <a:pattFill prst="wdUpDiag">
                <a:fgClr>
                  <a:schemeClr val="accent5"/>
                </a:fgClr>
                <a:bgClr>
                  <a:schemeClr val="bg1"/>
                </a:bgClr>
              </a:pattFill>
              <a:ln w="9525">
                <a:solidFill>
                  <a:sysClr val="windowText" lastClr="000000"/>
                </a:solidFill>
              </a:ln>
            </c:spPr>
          </c:dPt>
          <c:dPt>
            <c:idx val="25"/>
            <c:invertIfNegative val="0"/>
            <c:bubble3D val="0"/>
            <c:spPr>
              <a:solidFill>
                <a:schemeClr val="accent6"/>
              </a:solidFill>
              <a:ln w="9525">
                <a:solidFill>
                  <a:sysClr val="windowText" lastClr="000000"/>
                </a:solidFill>
              </a:ln>
            </c:spPr>
          </c:dPt>
          <c:dPt>
            <c:idx val="26"/>
            <c:invertIfNegative val="0"/>
            <c:bubble3D val="0"/>
            <c:spPr>
              <a:solidFill>
                <a:schemeClr val="accent6"/>
              </a:solidFill>
              <a:ln w="9525">
                <a:solidFill>
                  <a:sysClr val="windowText" lastClr="000000"/>
                </a:solidFill>
              </a:ln>
            </c:spPr>
          </c:dPt>
          <c:dPt>
            <c:idx val="27"/>
            <c:invertIfNegative val="0"/>
            <c:bubble3D val="0"/>
            <c:spPr>
              <a:solidFill>
                <a:schemeClr val="accent6"/>
              </a:solidFill>
              <a:ln w="9525">
                <a:solidFill>
                  <a:sysClr val="windowText" lastClr="000000"/>
                </a:solidFill>
              </a:ln>
            </c:spPr>
          </c:dPt>
          <c:dPt>
            <c:idx val="29"/>
            <c:invertIfNegative val="0"/>
            <c:bubble3D val="0"/>
            <c:spPr>
              <a:pattFill prst="wdUpDiag">
                <a:fgClr>
                  <a:schemeClr val="accent6"/>
                </a:fgClr>
                <a:bgClr>
                  <a:schemeClr val="bg1"/>
                </a:bgClr>
              </a:pattFill>
              <a:ln w="9525">
                <a:solidFill>
                  <a:sysClr val="windowText" lastClr="000000"/>
                </a:solidFill>
              </a:ln>
            </c:spPr>
          </c:dPt>
          <c:dPt>
            <c:idx val="30"/>
            <c:invertIfNegative val="0"/>
            <c:bubble3D val="0"/>
            <c:spPr>
              <a:solidFill>
                <a:srgbClr val="00B050"/>
              </a:solidFill>
              <a:ln w="9525">
                <a:solidFill>
                  <a:sysClr val="windowText" lastClr="000000"/>
                </a:solidFill>
              </a:ln>
            </c:spPr>
          </c:dPt>
          <c:dPt>
            <c:idx val="31"/>
            <c:invertIfNegative val="0"/>
            <c:bubble3D val="0"/>
            <c:spPr>
              <a:solidFill>
                <a:srgbClr val="00B050"/>
              </a:solidFill>
              <a:ln w="9525">
                <a:solidFill>
                  <a:sysClr val="windowText" lastClr="000000"/>
                </a:solidFill>
              </a:ln>
            </c:spPr>
          </c:dPt>
          <c:dPt>
            <c:idx val="32"/>
            <c:invertIfNegative val="0"/>
            <c:bubble3D val="0"/>
            <c:spPr>
              <a:solidFill>
                <a:srgbClr val="00B050"/>
              </a:solidFill>
              <a:ln w="9525">
                <a:solidFill>
                  <a:sysClr val="windowText" lastClr="000000"/>
                </a:solidFill>
              </a:ln>
            </c:spPr>
          </c:dPt>
          <c:dPt>
            <c:idx val="34"/>
            <c:invertIfNegative val="0"/>
            <c:bubble3D val="0"/>
            <c:spPr>
              <a:pattFill prst="wdUpDiag">
                <a:fgClr>
                  <a:srgbClr val="00B050"/>
                </a:fgClr>
                <a:bgClr>
                  <a:schemeClr val="bg1"/>
                </a:bgClr>
              </a:pattFill>
              <a:ln w="9525">
                <a:solidFill>
                  <a:sysClr val="windowText" lastClr="000000"/>
                </a:solidFill>
              </a:ln>
            </c:spPr>
          </c:dPt>
          <c:cat>
            <c:strRef>
              <c:f>Fireblock!$C$18:$C$67</c:f>
              <c:strCache>
                <c:ptCount val="50"/>
                <c:pt idx="0">
                  <c:v>Top</c:v>
                </c:pt>
                <c:pt idx="1">
                  <c:v>Bottom</c:v>
                </c:pt>
                <c:pt idx="2">
                  <c:v>Front</c:v>
                </c:pt>
                <c:pt idx="3">
                  <c:v>Back</c:v>
                </c:pt>
                <c:pt idx="4">
                  <c:v>WL %</c:v>
                </c:pt>
                <c:pt idx="5">
                  <c:v>Top</c:v>
                </c:pt>
                <c:pt idx="6">
                  <c:v>Bottom</c:v>
                </c:pt>
                <c:pt idx="7">
                  <c:v>Front</c:v>
                </c:pt>
                <c:pt idx="8">
                  <c:v>Back</c:v>
                </c:pt>
                <c:pt idx="9">
                  <c:v>WL %</c:v>
                </c:pt>
                <c:pt idx="10">
                  <c:v>Top</c:v>
                </c:pt>
                <c:pt idx="11">
                  <c:v>Bottom</c:v>
                </c:pt>
                <c:pt idx="12">
                  <c:v>Front</c:v>
                </c:pt>
                <c:pt idx="13">
                  <c:v>Back</c:v>
                </c:pt>
                <c:pt idx="14">
                  <c:v>WL %</c:v>
                </c:pt>
                <c:pt idx="15">
                  <c:v>Top</c:v>
                </c:pt>
                <c:pt idx="16">
                  <c:v>Bottom</c:v>
                </c:pt>
                <c:pt idx="17">
                  <c:v>Front</c:v>
                </c:pt>
                <c:pt idx="18">
                  <c:v>Back</c:v>
                </c:pt>
                <c:pt idx="19">
                  <c:v>WL %</c:v>
                </c:pt>
                <c:pt idx="20">
                  <c:v>Top</c:v>
                </c:pt>
                <c:pt idx="21">
                  <c:v>Bottom</c:v>
                </c:pt>
                <c:pt idx="22">
                  <c:v>Front</c:v>
                </c:pt>
                <c:pt idx="23">
                  <c:v>Back</c:v>
                </c:pt>
                <c:pt idx="24">
                  <c:v>WL %</c:v>
                </c:pt>
                <c:pt idx="25">
                  <c:v>Top</c:v>
                </c:pt>
                <c:pt idx="26">
                  <c:v>Bottom</c:v>
                </c:pt>
                <c:pt idx="27">
                  <c:v>Front</c:v>
                </c:pt>
                <c:pt idx="28">
                  <c:v>Back</c:v>
                </c:pt>
                <c:pt idx="29">
                  <c:v>WL %</c:v>
                </c:pt>
                <c:pt idx="30">
                  <c:v>Top</c:v>
                </c:pt>
                <c:pt idx="31">
                  <c:v>Bottom</c:v>
                </c:pt>
                <c:pt idx="32">
                  <c:v>Front</c:v>
                </c:pt>
                <c:pt idx="33">
                  <c:v>Back</c:v>
                </c:pt>
                <c:pt idx="34">
                  <c:v>WL %</c:v>
                </c:pt>
                <c:pt idx="35">
                  <c:v>Top</c:v>
                </c:pt>
                <c:pt idx="36">
                  <c:v>Bottom</c:v>
                </c:pt>
                <c:pt idx="37">
                  <c:v>Front</c:v>
                </c:pt>
                <c:pt idx="38">
                  <c:v>Back</c:v>
                </c:pt>
                <c:pt idx="39">
                  <c:v>WL %</c:v>
                </c:pt>
                <c:pt idx="40">
                  <c:v>Top</c:v>
                </c:pt>
                <c:pt idx="41">
                  <c:v>Bottom</c:v>
                </c:pt>
                <c:pt idx="42">
                  <c:v>Front</c:v>
                </c:pt>
                <c:pt idx="43">
                  <c:v>Back</c:v>
                </c:pt>
                <c:pt idx="44">
                  <c:v>WL %</c:v>
                </c:pt>
                <c:pt idx="45">
                  <c:v>Top</c:v>
                </c:pt>
                <c:pt idx="46">
                  <c:v>Bottom</c:v>
                </c:pt>
                <c:pt idx="47">
                  <c:v>Front</c:v>
                </c:pt>
                <c:pt idx="48">
                  <c:v>Back</c:v>
                </c:pt>
                <c:pt idx="49">
                  <c:v>WL %</c:v>
                </c:pt>
              </c:strCache>
            </c:strRef>
          </c:cat>
          <c:val>
            <c:numRef>
              <c:f>Fireblock!$D$18:$D$67</c:f>
              <c:numCache>
                <c:formatCode>0.00</c:formatCode>
                <c:ptCount val="50"/>
                <c:pt idx="0">
                  <c:v>8.9339999999999993</c:v>
                </c:pt>
                <c:pt idx="1">
                  <c:v>8.2919999999999998</c:v>
                </c:pt>
                <c:pt idx="2">
                  <c:v>12.167</c:v>
                </c:pt>
                <c:pt idx="3">
                  <c:v>0</c:v>
                </c:pt>
                <c:pt idx="4">
                  <c:v>7.06</c:v>
                </c:pt>
                <c:pt idx="5">
                  <c:v>5.4333333333333327</c:v>
                </c:pt>
                <c:pt idx="6">
                  <c:v>7.1333333333333329</c:v>
                </c:pt>
                <c:pt idx="7">
                  <c:v>8.9666666666666668</c:v>
                </c:pt>
                <c:pt idx="8">
                  <c:v>0</c:v>
                </c:pt>
                <c:pt idx="9">
                  <c:v>7.3518299999999996</c:v>
                </c:pt>
                <c:pt idx="10">
                  <c:v>6.1333333333333329</c:v>
                </c:pt>
                <c:pt idx="11">
                  <c:v>1.0333333333333334</c:v>
                </c:pt>
                <c:pt idx="12">
                  <c:v>7.5333333333333341</c:v>
                </c:pt>
                <c:pt idx="13">
                  <c:v>0</c:v>
                </c:pt>
                <c:pt idx="14">
                  <c:v>3.6266666666666665</c:v>
                </c:pt>
                <c:pt idx="15">
                  <c:v>7.166666666666667</c:v>
                </c:pt>
                <c:pt idx="16">
                  <c:v>6.375</c:v>
                </c:pt>
                <c:pt idx="17">
                  <c:v>9.6666666666666661</c:v>
                </c:pt>
                <c:pt idx="18">
                  <c:v>0</c:v>
                </c:pt>
                <c:pt idx="19">
                  <c:v>5.5966666666666667</c:v>
                </c:pt>
                <c:pt idx="20" formatCode="General">
                  <c:v>8.6</c:v>
                </c:pt>
                <c:pt idx="21" formatCode="General">
                  <c:v>9.9</c:v>
                </c:pt>
                <c:pt idx="22" formatCode="General">
                  <c:v>13.2</c:v>
                </c:pt>
                <c:pt idx="23" formatCode="General">
                  <c:v>0</c:v>
                </c:pt>
                <c:pt idx="24" formatCode="General">
                  <c:v>7.57</c:v>
                </c:pt>
                <c:pt idx="25">
                  <c:v>5.833333333333333</c:v>
                </c:pt>
                <c:pt idx="26">
                  <c:v>6</c:v>
                </c:pt>
                <c:pt idx="27">
                  <c:v>9.1666666666666661</c:v>
                </c:pt>
                <c:pt idx="28">
                  <c:v>0</c:v>
                </c:pt>
                <c:pt idx="29">
                  <c:v>7.2333333333333343</c:v>
                </c:pt>
                <c:pt idx="30">
                  <c:v>7.1999999999999993</c:v>
                </c:pt>
                <c:pt idx="31">
                  <c:v>7.4249999999999998</c:v>
                </c:pt>
                <c:pt idx="32">
                  <c:v>10.677777777777777</c:v>
                </c:pt>
                <c:pt idx="33">
                  <c:v>0</c:v>
                </c:pt>
                <c:pt idx="34">
                  <c:v>6.3466102952084258</c:v>
                </c:pt>
              </c:numCache>
            </c:numRef>
          </c:val>
        </c:ser>
        <c:dLbls>
          <c:showLegendKey val="0"/>
          <c:showVal val="0"/>
          <c:showCatName val="0"/>
          <c:showSerName val="0"/>
          <c:showPercent val="0"/>
          <c:showBubbleSize val="0"/>
        </c:dLbls>
        <c:gapWidth val="0"/>
        <c:axId val="118312960"/>
        <c:axId val="118314496"/>
      </c:barChart>
      <c:catAx>
        <c:axId val="118312960"/>
        <c:scaling>
          <c:orientation val="minMax"/>
        </c:scaling>
        <c:delete val="0"/>
        <c:axPos val="b"/>
        <c:numFmt formatCode="General" sourceLinked="1"/>
        <c:majorTickMark val="none"/>
        <c:minorTickMark val="none"/>
        <c:tickLblPos val="nextTo"/>
        <c:crossAx val="118314496"/>
        <c:crosses val="autoZero"/>
        <c:auto val="1"/>
        <c:lblAlgn val="ctr"/>
        <c:lblOffset val="100"/>
        <c:noMultiLvlLbl val="0"/>
      </c:catAx>
      <c:valAx>
        <c:axId val="118314496"/>
        <c:scaling>
          <c:orientation val="minMax"/>
          <c:max val="18"/>
          <c:min val="0"/>
        </c:scaling>
        <c:delete val="0"/>
        <c:axPos val="l"/>
        <c:majorGridlines/>
        <c:numFmt formatCode="0.00" sourceLinked="1"/>
        <c:majorTickMark val="none"/>
        <c:minorTickMark val="none"/>
        <c:tickLblPos val="nextTo"/>
        <c:crossAx val="11831296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effectLst/>
              </a:rPr>
              <a:t>Round Robin 2013 Average Weight Loss % and Burn Lengths for Dax Cushions</a:t>
            </a:r>
            <a:endParaRPr lang="en-US">
              <a:effectLst/>
            </a:endParaRPr>
          </a:p>
        </c:rich>
      </c:tx>
      <c:layout/>
      <c:overlay val="0"/>
    </c:title>
    <c:autoTitleDeleted val="0"/>
    <c:plotArea>
      <c:layout/>
      <c:barChart>
        <c:barDir val="col"/>
        <c:grouping val="clustered"/>
        <c:varyColors val="0"/>
        <c:ser>
          <c:idx val="0"/>
          <c:order val="0"/>
          <c:spPr>
            <a:ln w="9525">
              <a:solidFill>
                <a:sysClr val="windowText" lastClr="000000"/>
              </a:solidFill>
            </a:ln>
          </c:spPr>
          <c:invertIfNegative val="0"/>
          <c:dPt>
            <c:idx val="4"/>
            <c:invertIfNegative val="0"/>
            <c:bubble3D val="0"/>
            <c:spPr>
              <a:pattFill prst="wdUpDiag">
                <a:fgClr>
                  <a:schemeClr val="accent1"/>
                </a:fgClr>
                <a:bgClr>
                  <a:schemeClr val="bg1"/>
                </a:bgClr>
              </a:pattFill>
              <a:ln w="9525">
                <a:solidFill>
                  <a:sysClr val="windowText" lastClr="000000"/>
                </a:solidFill>
              </a:ln>
            </c:spPr>
          </c:dPt>
          <c:dPt>
            <c:idx val="5"/>
            <c:invertIfNegative val="0"/>
            <c:bubble3D val="0"/>
            <c:spPr>
              <a:solidFill>
                <a:schemeClr val="accent2"/>
              </a:solidFill>
              <a:ln w="9525">
                <a:solidFill>
                  <a:sysClr val="windowText" lastClr="000000"/>
                </a:solidFill>
              </a:ln>
            </c:spPr>
          </c:dPt>
          <c:dPt>
            <c:idx val="6"/>
            <c:invertIfNegative val="0"/>
            <c:bubble3D val="0"/>
            <c:spPr>
              <a:solidFill>
                <a:schemeClr val="accent2"/>
              </a:solidFill>
              <a:ln w="9525">
                <a:solidFill>
                  <a:sysClr val="windowText" lastClr="000000"/>
                </a:solidFill>
              </a:ln>
            </c:spPr>
          </c:dPt>
          <c:dPt>
            <c:idx val="7"/>
            <c:invertIfNegative val="0"/>
            <c:bubble3D val="0"/>
            <c:spPr>
              <a:solidFill>
                <a:schemeClr val="accent2"/>
              </a:solidFill>
              <a:ln w="9525">
                <a:solidFill>
                  <a:sysClr val="windowText" lastClr="000000"/>
                </a:solidFill>
              </a:ln>
            </c:spPr>
          </c:dPt>
          <c:dPt>
            <c:idx val="9"/>
            <c:invertIfNegative val="0"/>
            <c:bubble3D val="0"/>
            <c:spPr>
              <a:pattFill prst="wdUpDiag">
                <a:fgClr>
                  <a:schemeClr val="accent2"/>
                </a:fgClr>
                <a:bgClr>
                  <a:schemeClr val="bg1"/>
                </a:bgClr>
              </a:pattFill>
              <a:ln w="9525">
                <a:solidFill>
                  <a:sysClr val="windowText" lastClr="000000"/>
                </a:solidFill>
              </a:ln>
            </c:spPr>
          </c:dPt>
          <c:dPt>
            <c:idx val="10"/>
            <c:invertIfNegative val="0"/>
            <c:bubble3D val="0"/>
            <c:spPr>
              <a:solidFill>
                <a:schemeClr val="accent3"/>
              </a:solidFill>
              <a:ln w="9525">
                <a:solidFill>
                  <a:sysClr val="windowText" lastClr="000000"/>
                </a:solidFill>
              </a:ln>
            </c:spPr>
          </c:dPt>
          <c:dPt>
            <c:idx val="11"/>
            <c:invertIfNegative val="0"/>
            <c:bubble3D val="0"/>
            <c:spPr>
              <a:solidFill>
                <a:schemeClr val="accent3"/>
              </a:solidFill>
              <a:ln w="9525">
                <a:solidFill>
                  <a:sysClr val="windowText" lastClr="000000"/>
                </a:solidFill>
              </a:ln>
            </c:spPr>
          </c:dPt>
          <c:dPt>
            <c:idx val="12"/>
            <c:invertIfNegative val="0"/>
            <c:bubble3D val="0"/>
            <c:spPr>
              <a:solidFill>
                <a:schemeClr val="accent3"/>
              </a:solidFill>
              <a:ln w="9525">
                <a:solidFill>
                  <a:sysClr val="windowText" lastClr="000000"/>
                </a:solidFill>
              </a:ln>
            </c:spPr>
          </c:dPt>
          <c:dPt>
            <c:idx val="14"/>
            <c:invertIfNegative val="0"/>
            <c:bubble3D val="0"/>
            <c:spPr>
              <a:pattFill prst="wdUpDiag">
                <a:fgClr>
                  <a:schemeClr val="accent3"/>
                </a:fgClr>
                <a:bgClr>
                  <a:schemeClr val="bg1"/>
                </a:bgClr>
              </a:pattFill>
              <a:ln w="9525">
                <a:solidFill>
                  <a:sysClr val="windowText" lastClr="000000"/>
                </a:solidFill>
              </a:ln>
            </c:spPr>
          </c:dPt>
          <c:dPt>
            <c:idx val="15"/>
            <c:invertIfNegative val="0"/>
            <c:bubble3D val="0"/>
            <c:spPr>
              <a:solidFill>
                <a:schemeClr val="accent4"/>
              </a:solidFill>
              <a:ln w="9525">
                <a:solidFill>
                  <a:sysClr val="windowText" lastClr="000000"/>
                </a:solidFill>
              </a:ln>
            </c:spPr>
          </c:dPt>
          <c:dPt>
            <c:idx val="16"/>
            <c:invertIfNegative val="0"/>
            <c:bubble3D val="0"/>
            <c:spPr>
              <a:solidFill>
                <a:schemeClr val="accent4"/>
              </a:solidFill>
              <a:ln w="9525">
                <a:solidFill>
                  <a:sysClr val="windowText" lastClr="000000"/>
                </a:solidFill>
              </a:ln>
            </c:spPr>
          </c:dPt>
          <c:dPt>
            <c:idx val="17"/>
            <c:invertIfNegative val="0"/>
            <c:bubble3D val="0"/>
            <c:spPr>
              <a:solidFill>
                <a:schemeClr val="accent4"/>
              </a:solidFill>
              <a:ln w="9525">
                <a:solidFill>
                  <a:sysClr val="windowText" lastClr="000000"/>
                </a:solidFill>
              </a:ln>
            </c:spPr>
          </c:dPt>
          <c:dPt>
            <c:idx val="19"/>
            <c:invertIfNegative val="0"/>
            <c:bubble3D val="0"/>
            <c:spPr>
              <a:pattFill prst="wdUpDiag">
                <a:fgClr>
                  <a:schemeClr val="accent4"/>
                </a:fgClr>
                <a:bgClr>
                  <a:schemeClr val="bg1"/>
                </a:bgClr>
              </a:pattFill>
              <a:ln w="9525">
                <a:solidFill>
                  <a:sysClr val="windowText" lastClr="000000"/>
                </a:solidFill>
              </a:ln>
            </c:spPr>
          </c:dPt>
          <c:dPt>
            <c:idx val="20"/>
            <c:invertIfNegative val="0"/>
            <c:bubble3D val="0"/>
            <c:spPr>
              <a:solidFill>
                <a:schemeClr val="accent5"/>
              </a:solidFill>
              <a:ln w="9525">
                <a:solidFill>
                  <a:sysClr val="windowText" lastClr="000000"/>
                </a:solidFill>
              </a:ln>
            </c:spPr>
          </c:dPt>
          <c:dPt>
            <c:idx val="21"/>
            <c:invertIfNegative val="0"/>
            <c:bubble3D val="0"/>
            <c:spPr>
              <a:solidFill>
                <a:schemeClr val="accent5"/>
              </a:solidFill>
              <a:ln w="9525">
                <a:solidFill>
                  <a:sysClr val="windowText" lastClr="000000"/>
                </a:solidFill>
              </a:ln>
            </c:spPr>
          </c:dPt>
          <c:dPt>
            <c:idx val="22"/>
            <c:invertIfNegative val="0"/>
            <c:bubble3D val="0"/>
            <c:spPr>
              <a:solidFill>
                <a:schemeClr val="accent5"/>
              </a:solidFill>
              <a:ln w="9525">
                <a:solidFill>
                  <a:sysClr val="windowText" lastClr="000000"/>
                </a:solidFill>
              </a:ln>
            </c:spPr>
          </c:dPt>
          <c:dPt>
            <c:idx val="24"/>
            <c:invertIfNegative val="0"/>
            <c:bubble3D val="0"/>
            <c:spPr>
              <a:pattFill prst="wdUpDiag">
                <a:fgClr>
                  <a:schemeClr val="accent5"/>
                </a:fgClr>
                <a:bgClr>
                  <a:schemeClr val="bg1"/>
                </a:bgClr>
              </a:pattFill>
              <a:ln w="9525">
                <a:solidFill>
                  <a:sysClr val="windowText" lastClr="000000"/>
                </a:solidFill>
              </a:ln>
            </c:spPr>
          </c:dPt>
          <c:dPt>
            <c:idx val="25"/>
            <c:invertIfNegative val="0"/>
            <c:bubble3D val="0"/>
            <c:spPr>
              <a:solidFill>
                <a:schemeClr val="accent6"/>
              </a:solidFill>
              <a:ln w="9525">
                <a:solidFill>
                  <a:sysClr val="windowText" lastClr="000000"/>
                </a:solidFill>
              </a:ln>
            </c:spPr>
          </c:dPt>
          <c:dPt>
            <c:idx val="26"/>
            <c:invertIfNegative val="0"/>
            <c:bubble3D val="0"/>
            <c:spPr>
              <a:solidFill>
                <a:schemeClr val="accent6"/>
              </a:solidFill>
              <a:ln w="9525">
                <a:solidFill>
                  <a:sysClr val="windowText" lastClr="000000"/>
                </a:solidFill>
              </a:ln>
            </c:spPr>
          </c:dPt>
          <c:dPt>
            <c:idx val="27"/>
            <c:invertIfNegative val="0"/>
            <c:bubble3D val="0"/>
            <c:spPr>
              <a:solidFill>
                <a:schemeClr val="accent6"/>
              </a:solidFill>
              <a:ln w="9525">
                <a:solidFill>
                  <a:sysClr val="windowText" lastClr="000000"/>
                </a:solidFill>
              </a:ln>
            </c:spPr>
          </c:dPt>
          <c:dPt>
            <c:idx val="29"/>
            <c:invertIfNegative val="0"/>
            <c:bubble3D val="0"/>
            <c:spPr>
              <a:pattFill prst="wdUpDiag">
                <a:fgClr>
                  <a:schemeClr val="accent6"/>
                </a:fgClr>
                <a:bgClr>
                  <a:schemeClr val="bg1"/>
                </a:bgClr>
              </a:pattFill>
              <a:ln w="9525">
                <a:solidFill>
                  <a:sysClr val="windowText" lastClr="000000"/>
                </a:solidFill>
              </a:ln>
            </c:spPr>
          </c:dPt>
          <c:dPt>
            <c:idx val="30"/>
            <c:invertIfNegative val="0"/>
            <c:bubble3D val="0"/>
            <c:spPr>
              <a:solidFill>
                <a:srgbClr val="00B050"/>
              </a:solidFill>
              <a:ln w="9525">
                <a:solidFill>
                  <a:sysClr val="windowText" lastClr="000000"/>
                </a:solidFill>
              </a:ln>
            </c:spPr>
          </c:dPt>
          <c:dPt>
            <c:idx val="31"/>
            <c:invertIfNegative val="0"/>
            <c:bubble3D val="0"/>
            <c:spPr>
              <a:solidFill>
                <a:srgbClr val="00B050"/>
              </a:solidFill>
              <a:ln w="9525">
                <a:solidFill>
                  <a:sysClr val="windowText" lastClr="000000"/>
                </a:solidFill>
              </a:ln>
            </c:spPr>
          </c:dPt>
          <c:dPt>
            <c:idx val="32"/>
            <c:invertIfNegative val="0"/>
            <c:bubble3D val="0"/>
            <c:spPr>
              <a:solidFill>
                <a:srgbClr val="00B050"/>
              </a:solidFill>
              <a:ln w="9525">
                <a:solidFill>
                  <a:sysClr val="windowText" lastClr="000000"/>
                </a:solidFill>
              </a:ln>
            </c:spPr>
          </c:dPt>
          <c:dPt>
            <c:idx val="34"/>
            <c:invertIfNegative val="0"/>
            <c:bubble3D val="0"/>
            <c:spPr>
              <a:pattFill prst="wdUpDiag">
                <a:fgClr>
                  <a:srgbClr val="00B050"/>
                </a:fgClr>
                <a:bgClr>
                  <a:schemeClr val="bg1"/>
                </a:bgClr>
              </a:pattFill>
              <a:ln w="9525">
                <a:solidFill>
                  <a:sysClr val="windowText" lastClr="000000"/>
                </a:solidFill>
              </a:ln>
            </c:spPr>
          </c:dPt>
          <c:cat>
            <c:strRef>
              <c:f>Dax!$C$18:$C$67</c:f>
              <c:strCache>
                <c:ptCount val="50"/>
                <c:pt idx="0">
                  <c:v>Top</c:v>
                </c:pt>
                <c:pt idx="1">
                  <c:v>Bottom</c:v>
                </c:pt>
                <c:pt idx="2">
                  <c:v>Front</c:v>
                </c:pt>
                <c:pt idx="3">
                  <c:v>Back</c:v>
                </c:pt>
                <c:pt idx="4">
                  <c:v>WL %</c:v>
                </c:pt>
                <c:pt idx="5">
                  <c:v>Top</c:v>
                </c:pt>
                <c:pt idx="6">
                  <c:v>Bottom</c:v>
                </c:pt>
                <c:pt idx="7">
                  <c:v>Front</c:v>
                </c:pt>
                <c:pt idx="8">
                  <c:v>Back</c:v>
                </c:pt>
                <c:pt idx="9">
                  <c:v>WL %</c:v>
                </c:pt>
                <c:pt idx="10">
                  <c:v>Top</c:v>
                </c:pt>
                <c:pt idx="11">
                  <c:v>Bottom</c:v>
                </c:pt>
                <c:pt idx="12">
                  <c:v>Front</c:v>
                </c:pt>
                <c:pt idx="13">
                  <c:v>Back</c:v>
                </c:pt>
                <c:pt idx="14">
                  <c:v>WL %</c:v>
                </c:pt>
                <c:pt idx="15">
                  <c:v>Top</c:v>
                </c:pt>
                <c:pt idx="16">
                  <c:v>Bottom</c:v>
                </c:pt>
                <c:pt idx="17">
                  <c:v>Front</c:v>
                </c:pt>
                <c:pt idx="18">
                  <c:v>Back</c:v>
                </c:pt>
                <c:pt idx="19">
                  <c:v>WL %</c:v>
                </c:pt>
                <c:pt idx="20">
                  <c:v>Top</c:v>
                </c:pt>
                <c:pt idx="21">
                  <c:v>Bottom</c:v>
                </c:pt>
                <c:pt idx="22">
                  <c:v>Front</c:v>
                </c:pt>
                <c:pt idx="23">
                  <c:v>Back</c:v>
                </c:pt>
                <c:pt idx="24">
                  <c:v>WL %</c:v>
                </c:pt>
                <c:pt idx="25">
                  <c:v>Top</c:v>
                </c:pt>
                <c:pt idx="26">
                  <c:v>Bottom</c:v>
                </c:pt>
                <c:pt idx="27">
                  <c:v>Front</c:v>
                </c:pt>
                <c:pt idx="28">
                  <c:v>Back</c:v>
                </c:pt>
                <c:pt idx="29">
                  <c:v>WL %</c:v>
                </c:pt>
                <c:pt idx="30">
                  <c:v>Top</c:v>
                </c:pt>
                <c:pt idx="31">
                  <c:v>Bottom</c:v>
                </c:pt>
                <c:pt idx="32">
                  <c:v>Front</c:v>
                </c:pt>
                <c:pt idx="33">
                  <c:v>Back</c:v>
                </c:pt>
                <c:pt idx="34">
                  <c:v>WL %</c:v>
                </c:pt>
                <c:pt idx="35">
                  <c:v>Top</c:v>
                </c:pt>
                <c:pt idx="36">
                  <c:v>Bottom</c:v>
                </c:pt>
                <c:pt idx="37">
                  <c:v>Front</c:v>
                </c:pt>
                <c:pt idx="38">
                  <c:v>Back</c:v>
                </c:pt>
                <c:pt idx="39">
                  <c:v>WL %</c:v>
                </c:pt>
                <c:pt idx="40">
                  <c:v>Top</c:v>
                </c:pt>
                <c:pt idx="41">
                  <c:v>Bottom</c:v>
                </c:pt>
                <c:pt idx="42">
                  <c:v>Front</c:v>
                </c:pt>
                <c:pt idx="43">
                  <c:v>Back</c:v>
                </c:pt>
                <c:pt idx="44">
                  <c:v>WL %</c:v>
                </c:pt>
                <c:pt idx="45">
                  <c:v>Top</c:v>
                </c:pt>
                <c:pt idx="46">
                  <c:v>Bottom</c:v>
                </c:pt>
                <c:pt idx="47">
                  <c:v>Front</c:v>
                </c:pt>
                <c:pt idx="48">
                  <c:v>Back</c:v>
                </c:pt>
                <c:pt idx="49">
                  <c:v>WL %</c:v>
                </c:pt>
              </c:strCache>
            </c:strRef>
          </c:cat>
          <c:val>
            <c:numRef>
              <c:f>Dax!$D$18:$D$67</c:f>
              <c:numCache>
                <c:formatCode>0.00</c:formatCode>
                <c:ptCount val="50"/>
                <c:pt idx="0">
                  <c:v>8.9580000000000002</c:v>
                </c:pt>
                <c:pt idx="1">
                  <c:v>9.8330000000000002</c:v>
                </c:pt>
                <c:pt idx="2">
                  <c:v>10.5</c:v>
                </c:pt>
                <c:pt idx="3">
                  <c:v>0</c:v>
                </c:pt>
                <c:pt idx="4">
                  <c:v>7.24</c:v>
                </c:pt>
                <c:pt idx="5">
                  <c:v>7.4666666666666659</c:v>
                </c:pt>
                <c:pt idx="6">
                  <c:v>9.3666666666666654</c:v>
                </c:pt>
                <c:pt idx="7">
                  <c:v>8.2333333333333325</c:v>
                </c:pt>
                <c:pt idx="8">
                  <c:v>0</c:v>
                </c:pt>
                <c:pt idx="9">
                  <c:v>8.3800000000000008</c:v>
                </c:pt>
                <c:pt idx="10">
                  <c:v>5.8</c:v>
                </c:pt>
                <c:pt idx="11">
                  <c:v>1.0666666666666667</c:v>
                </c:pt>
                <c:pt idx="12">
                  <c:v>7.3</c:v>
                </c:pt>
                <c:pt idx="13">
                  <c:v>0</c:v>
                </c:pt>
                <c:pt idx="14">
                  <c:v>4.25</c:v>
                </c:pt>
                <c:pt idx="15">
                  <c:v>10</c:v>
                </c:pt>
                <c:pt idx="16">
                  <c:v>6.333333333333333</c:v>
                </c:pt>
                <c:pt idx="17">
                  <c:v>10.791666666666666</c:v>
                </c:pt>
                <c:pt idx="18">
                  <c:v>0</c:v>
                </c:pt>
                <c:pt idx="19">
                  <c:v>7.5799999999999992</c:v>
                </c:pt>
                <c:pt idx="20" formatCode="General">
                  <c:v>10.6</c:v>
                </c:pt>
                <c:pt idx="21" formatCode="General">
                  <c:v>9.9</c:v>
                </c:pt>
                <c:pt idx="22" formatCode="General">
                  <c:v>11.5</c:v>
                </c:pt>
                <c:pt idx="23" formatCode="General">
                  <c:v>0</c:v>
                </c:pt>
                <c:pt idx="24" formatCode="General">
                  <c:v>9.36</c:v>
                </c:pt>
                <c:pt idx="25">
                  <c:v>8.5</c:v>
                </c:pt>
                <c:pt idx="26">
                  <c:v>5.833333333333333</c:v>
                </c:pt>
                <c:pt idx="27">
                  <c:v>10.333333333333334</c:v>
                </c:pt>
                <c:pt idx="28">
                  <c:v>0</c:v>
                </c:pt>
                <c:pt idx="29">
                  <c:v>8.6</c:v>
                </c:pt>
                <c:pt idx="30">
                  <c:v>7.4803149606299213</c:v>
                </c:pt>
                <c:pt idx="31">
                  <c:v>5.6430446194225725</c:v>
                </c:pt>
                <c:pt idx="32">
                  <c:v>8.2677165354330722</c:v>
                </c:pt>
                <c:pt idx="33">
                  <c:v>0</c:v>
                </c:pt>
                <c:pt idx="34">
                  <c:v>6.6268553678956037</c:v>
                </c:pt>
              </c:numCache>
            </c:numRef>
          </c:val>
        </c:ser>
        <c:dLbls>
          <c:showLegendKey val="0"/>
          <c:showVal val="0"/>
          <c:showCatName val="0"/>
          <c:showSerName val="0"/>
          <c:showPercent val="0"/>
          <c:showBubbleSize val="0"/>
        </c:dLbls>
        <c:gapWidth val="0"/>
        <c:axId val="121358208"/>
        <c:axId val="121359744"/>
      </c:barChart>
      <c:catAx>
        <c:axId val="121358208"/>
        <c:scaling>
          <c:orientation val="minMax"/>
        </c:scaling>
        <c:delete val="0"/>
        <c:axPos val="b"/>
        <c:numFmt formatCode="General" sourceLinked="1"/>
        <c:majorTickMark val="none"/>
        <c:minorTickMark val="none"/>
        <c:tickLblPos val="nextTo"/>
        <c:crossAx val="121359744"/>
        <c:crosses val="autoZero"/>
        <c:auto val="1"/>
        <c:lblAlgn val="ctr"/>
        <c:lblOffset val="100"/>
        <c:noMultiLvlLbl val="0"/>
      </c:catAx>
      <c:valAx>
        <c:axId val="121359744"/>
        <c:scaling>
          <c:orientation val="minMax"/>
          <c:max val="18"/>
          <c:min val="0"/>
        </c:scaling>
        <c:delete val="0"/>
        <c:axPos val="l"/>
        <c:majorGridlines/>
        <c:numFmt formatCode="0.00" sourceLinked="1"/>
        <c:majorTickMark val="none"/>
        <c:minorTickMark val="none"/>
        <c:tickLblPos val="nextTo"/>
        <c:crossAx val="12135820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effectLst/>
              </a:rPr>
              <a:t>Round Robin 2013 Average Weight Loss % and Burn Lengths for Airflex Cushions</a:t>
            </a:r>
            <a:endParaRPr lang="en-US">
              <a:effectLst/>
            </a:endParaRPr>
          </a:p>
        </c:rich>
      </c:tx>
      <c:layout/>
      <c:overlay val="0"/>
    </c:title>
    <c:autoTitleDeleted val="0"/>
    <c:plotArea>
      <c:layout>
        <c:manualLayout>
          <c:layoutTarget val="inner"/>
          <c:xMode val="edge"/>
          <c:yMode val="edge"/>
          <c:x val="5.2977107562247112E-2"/>
          <c:y val="0.18624512499928833"/>
          <c:w val="0.93394224475799581"/>
          <c:h val="0.7011066892126554"/>
        </c:manualLayout>
      </c:layout>
      <c:barChart>
        <c:barDir val="col"/>
        <c:grouping val="clustered"/>
        <c:varyColors val="0"/>
        <c:ser>
          <c:idx val="0"/>
          <c:order val="0"/>
          <c:spPr>
            <a:ln w="9525">
              <a:solidFill>
                <a:sysClr val="windowText" lastClr="000000"/>
              </a:solidFill>
            </a:ln>
          </c:spPr>
          <c:invertIfNegative val="0"/>
          <c:dPt>
            <c:idx val="4"/>
            <c:invertIfNegative val="0"/>
            <c:bubble3D val="0"/>
            <c:spPr>
              <a:pattFill prst="wdUpDiag">
                <a:fgClr>
                  <a:schemeClr val="accent1"/>
                </a:fgClr>
                <a:bgClr>
                  <a:schemeClr val="bg1"/>
                </a:bgClr>
              </a:pattFill>
              <a:ln w="9525">
                <a:solidFill>
                  <a:sysClr val="windowText" lastClr="000000"/>
                </a:solidFill>
              </a:ln>
            </c:spPr>
          </c:dPt>
          <c:dPt>
            <c:idx val="5"/>
            <c:invertIfNegative val="0"/>
            <c:bubble3D val="0"/>
            <c:spPr>
              <a:solidFill>
                <a:schemeClr val="accent2"/>
              </a:solidFill>
              <a:ln w="9525">
                <a:solidFill>
                  <a:sysClr val="windowText" lastClr="000000"/>
                </a:solidFill>
              </a:ln>
            </c:spPr>
          </c:dPt>
          <c:dPt>
            <c:idx val="6"/>
            <c:invertIfNegative val="0"/>
            <c:bubble3D val="0"/>
            <c:spPr>
              <a:solidFill>
                <a:schemeClr val="accent2"/>
              </a:solidFill>
              <a:ln w="9525">
                <a:solidFill>
                  <a:sysClr val="windowText" lastClr="000000"/>
                </a:solidFill>
              </a:ln>
            </c:spPr>
          </c:dPt>
          <c:dPt>
            <c:idx val="7"/>
            <c:invertIfNegative val="0"/>
            <c:bubble3D val="0"/>
            <c:spPr>
              <a:solidFill>
                <a:schemeClr val="accent2"/>
              </a:solidFill>
              <a:ln w="9525">
                <a:solidFill>
                  <a:sysClr val="windowText" lastClr="000000"/>
                </a:solidFill>
              </a:ln>
            </c:spPr>
          </c:dPt>
          <c:dPt>
            <c:idx val="9"/>
            <c:invertIfNegative val="0"/>
            <c:bubble3D val="0"/>
            <c:spPr>
              <a:pattFill prst="wdUpDiag">
                <a:fgClr>
                  <a:schemeClr val="accent2"/>
                </a:fgClr>
                <a:bgClr>
                  <a:schemeClr val="bg1"/>
                </a:bgClr>
              </a:pattFill>
              <a:ln w="9525">
                <a:solidFill>
                  <a:sysClr val="windowText" lastClr="000000"/>
                </a:solidFill>
              </a:ln>
            </c:spPr>
          </c:dPt>
          <c:dPt>
            <c:idx val="10"/>
            <c:invertIfNegative val="0"/>
            <c:bubble3D val="0"/>
            <c:spPr>
              <a:solidFill>
                <a:schemeClr val="accent3"/>
              </a:solidFill>
              <a:ln w="9525">
                <a:solidFill>
                  <a:sysClr val="windowText" lastClr="000000"/>
                </a:solidFill>
              </a:ln>
            </c:spPr>
          </c:dPt>
          <c:dPt>
            <c:idx val="11"/>
            <c:invertIfNegative val="0"/>
            <c:bubble3D val="0"/>
            <c:spPr>
              <a:solidFill>
                <a:schemeClr val="accent3"/>
              </a:solidFill>
              <a:ln w="9525">
                <a:solidFill>
                  <a:sysClr val="windowText" lastClr="000000"/>
                </a:solidFill>
              </a:ln>
            </c:spPr>
          </c:dPt>
          <c:dPt>
            <c:idx val="12"/>
            <c:invertIfNegative val="0"/>
            <c:bubble3D val="0"/>
            <c:spPr>
              <a:solidFill>
                <a:schemeClr val="accent3"/>
              </a:solidFill>
              <a:ln w="9525">
                <a:solidFill>
                  <a:sysClr val="windowText" lastClr="000000"/>
                </a:solidFill>
              </a:ln>
            </c:spPr>
          </c:dPt>
          <c:dPt>
            <c:idx val="14"/>
            <c:invertIfNegative val="0"/>
            <c:bubble3D val="0"/>
            <c:spPr>
              <a:pattFill prst="wdUpDiag">
                <a:fgClr>
                  <a:schemeClr val="accent3"/>
                </a:fgClr>
                <a:bgClr>
                  <a:schemeClr val="bg1"/>
                </a:bgClr>
              </a:pattFill>
              <a:ln w="9525">
                <a:solidFill>
                  <a:sysClr val="windowText" lastClr="000000"/>
                </a:solidFill>
              </a:ln>
            </c:spPr>
          </c:dPt>
          <c:dPt>
            <c:idx val="15"/>
            <c:invertIfNegative val="0"/>
            <c:bubble3D val="0"/>
            <c:spPr>
              <a:solidFill>
                <a:schemeClr val="accent4"/>
              </a:solidFill>
              <a:ln w="9525">
                <a:solidFill>
                  <a:sysClr val="windowText" lastClr="000000"/>
                </a:solidFill>
              </a:ln>
            </c:spPr>
          </c:dPt>
          <c:dPt>
            <c:idx val="16"/>
            <c:invertIfNegative val="0"/>
            <c:bubble3D val="0"/>
            <c:spPr>
              <a:solidFill>
                <a:schemeClr val="accent4"/>
              </a:solidFill>
              <a:ln w="9525">
                <a:solidFill>
                  <a:sysClr val="windowText" lastClr="000000"/>
                </a:solidFill>
              </a:ln>
            </c:spPr>
          </c:dPt>
          <c:dPt>
            <c:idx val="17"/>
            <c:invertIfNegative val="0"/>
            <c:bubble3D val="0"/>
            <c:spPr>
              <a:solidFill>
                <a:schemeClr val="accent4"/>
              </a:solidFill>
              <a:ln w="9525">
                <a:solidFill>
                  <a:sysClr val="windowText" lastClr="000000"/>
                </a:solidFill>
              </a:ln>
            </c:spPr>
          </c:dPt>
          <c:dPt>
            <c:idx val="19"/>
            <c:invertIfNegative val="0"/>
            <c:bubble3D val="0"/>
            <c:spPr>
              <a:pattFill prst="wdUpDiag">
                <a:fgClr>
                  <a:schemeClr val="accent4"/>
                </a:fgClr>
                <a:bgClr>
                  <a:schemeClr val="bg1"/>
                </a:bgClr>
              </a:pattFill>
              <a:ln w="9525">
                <a:solidFill>
                  <a:sysClr val="windowText" lastClr="000000"/>
                </a:solidFill>
              </a:ln>
            </c:spPr>
          </c:dPt>
          <c:dPt>
            <c:idx val="20"/>
            <c:invertIfNegative val="0"/>
            <c:bubble3D val="0"/>
            <c:spPr>
              <a:solidFill>
                <a:schemeClr val="accent5"/>
              </a:solidFill>
              <a:ln w="9525">
                <a:solidFill>
                  <a:sysClr val="windowText" lastClr="000000"/>
                </a:solidFill>
              </a:ln>
            </c:spPr>
          </c:dPt>
          <c:dPt>
            <c:idx val="21"/>
            <c:invertIfNegative val="0"/>
            <c:bubble3D val="0"/>
            <c:spPr>
              <a:solidFill>
                <a:schemeClr val="accent5"/>
              </a:solidFill>
              <a:ln w="9525">
                <a:solidFill>
                  <a:sysClr val="windowText" lastClr="000000"/>
                </a:solidFill>
              </a:ln>
            </c:spPr>
          </c:dPt>
          <c:dPt>
            <c:idx val="22"/>
            <c:invertIfNegative val="0"/>
            <c:bubble3D val="0"/>
            <c:spPr>
              <a:solidFill>
                <a:schemeClr val="accent5"/>
              </a:solidFill>
              <a:ln w="9525">
                <a:solidFill>
                  <a:sysClr val="windowText" lastClr="000000"/>
                </a:solidFill>
              </a:ln>
            </c:spPr>
          </c:dPt>
          <c:dPt>
            <c:idx val="24"/>
            <c:invertIfNegative val="0"/>
            <c:bubble3D val="0"/>
            <c:spPr>
              <a:pattFill prst="wdUpDiag">
                <a:fgClr>
                  <a:schemeClr val="accent1"/>
                </a:fgClr>
                <a:bgClr>
                  <a:schemeClr val="bg1"/>
                </a:bgClr>
              </a:pattFill>
              <a:ln w="9525">
                <a:solidFill>
                  <a:sysClr val="windowText" lastClr="000000"/>
                </a:solidFill>
              </a:ln>
            </c:spPr>
          </c:dPt>
          <c:dPt>
            <c:idx val="25"/>
            <c:invertIfNegative val="0"/>
            <c:bubble3D val="0"/>
            <c:spPr>
              <a:solidFill>
                <a:schemeClr val="accent6"/>
              </a:solidFill>
              <a:ln w="9525">
                <a:solidFill>
                  <a:sysClr val="windowText" lastClr="000000"/>
                </a:solidFill>
              </a:ln>
            </c:spPr>
          </c:dPt>
          <c:dPt>
            <c:idx val="26"/>
            <c:invertIfNegative val="0"/>
            <c:bubble3D val="0"/>
            <c:spPr>
              <a:solidFill>
                <a:schemeClr val="accent6"/>
              </a:solidFill>
              <a:ln w="9525">
                <a:solidFill>
                  <a:sysClr val="windowText" lastClr="000000"/>
                </a:solidFill>
              </a:ln>
            </c:spPr>
          </c:dPt>
          <c:dPt>
            <c:idx val="27"/>
            <c:invertIfNegative val="0"/>
            <c:bubble3D val="0"/>
            <c:spPr>
              <a:solidFill>
                <a:schemeClr val="accent6"/>
              </a:solidFill>
              <a:ln w="9525">
                <a:solidFill>
                  <a:sysClr val="windowText" lastClr="000000"/>
                </a:solidFill>
              </a:ln>
            </c:spPr>
          </c:dPt>
          <c:dPt>
            <c:idx val="29"/>
            <c:invertIfNegative val="0"/>
            <c:bubble3D val="0"/>
            <c:spPr>
              <a:pattFill prst="wdUpDiag">
                <a:fgClr>
                  <a:schemeClr val="accent6"/>
                </a:fgClr>
                <a:bgClr>
                  <a:schemeClr val="bg1"/>
                </a:bgClr>
              </a:pattFill>
              <a:ln w="9525">
                <a:solidFill>
                  <a:sysClr val="windowText" lastClr="000000"/>
                </a:solidFill>
              </a:ln>
            </c:spPr>
          </c:dPt>
          <c:dPt>
            <c:idx val="30"/>
            <c:invertIfNegative val="0"/>
            <c:bubble3D val="0"/>
            <c:spPr>
              <a:solidFill>
                <a:srgbClr val="00B050"/>
              </a:solidFill>
              <a:ln w="9525">
                <a:solidFill>
                  <a:sysClr val="windowText" lastClr="000000"/>
                </a:solidFill>
              </a:ln>
            </c:spPr>
          </c:dPt>
          <c:dPt>
            <c:idx val="31"/>
            <c:invertIfNegative val="0"/>
            <c:bubble3D val="0"/>
            <c:spPr>
              <a:solidFill>
                <a:srgbClr val="00B050"/>
              </a:solidFill>
              <a:ln w="9525">
                <a:solidFill>
                  <a:sysClr val="windowText" lastClr="000000"/>
                </a:solidFill>
              </a:ln>
            </c:spPr>
          </c:dPt>
          <c:dPt>
            <c:idx val="32"/>
            <c:invertIfNegative val="0"/>
            <c:bubble3D val="0"/>
            <c:spPr>
              <a:solidFill>
                <a:srgbClr val="00B050"/>
              </a:solidFill>
              <a:ln w="9525">
                <a:solidFill>
                  <a:sysClr val="windowText" lastClr="000000"/>
                </a:solidFill>
              </a:ln>
            </c:spPr>
          </c:dPt>
          <c:dPt>
            <c:idx val="34"/>
            <c:invertIfNegative val="0"/>
            <c:bubble3D val="0"/>
            <c:spPr>
              <a:pattFill prst="wdUpDiag">
                <a:fgClr>
                  <a:srgbClr val="00B050"/>
                </a:fgClr>
                <a:bgClr>
                  <a:schemeClr val="bg1"/>
                </a:bgClr>
              </a:pattFill>
              <a:ln w="9525">
                <a:solidFill>
                  <a:sysClr val="windowText" lastClr="000000"/>
                </a:solidFill>
              </a:ln>
            </c:spPr>
          </c:dPt>
          <c:cat>
            <c:strRef>
              <c:f>Airflex!$C$18:$C$67</c:f>
              <c:strCache>
                <c:ptCount val="50"/>
                <c:pt idx="0">
                  <c:v>Top</c:v>
                </c:pt>
                <c:pt idx="1">
                  <c:v>Bottom</c:v>
                </c:pt>
                <c:pt idx="2">
                  <c:v>Front</c:v>
                </c:pt>
                <c:pt idx="3">
                  <c:v>Back</c:v>
                </c:pt>
                <c:pt idx="4">
                  <c:v>WL %</c:v>
                </c:pt>
                <c:pt idx="5">
                  <c:v>Top</c:v>
                </c:pt>
                <c:pt idx="6">
                  <c:v>Bottom</c:v>
                </c:pt>
                <c:pt idx="7">
                  <c:v>Front</c:v>
                </c:pt>
                <c:pt idx="8">
                  <c:v>Back</c:v>
                </c:pt>
                <c:pt idx="9">
                  <c:v>WL %</c:v>
                </c:pt>
                <c:pt idx="10">
                  <c:v>Top</c:v>
                </c:pt>
                <c:pt idx="11">
                  <c:v>Bottom</c:v>
                </c:pt>
                <c:pt idx="12">
                  <c:v>Front</c:v>
                </c:pt>
                <c:pt idx="13">
                  <c:v>Back</c:v>
                </c:pt>
                <c:pt idx="14">
                  <c:v>WL %</c:v>
                </c:pt>
                <c:pt idx="15">
                  <c:v>Top</c:v>
                </c:pt>
                <c:pt idx="16">
                  <c:v>Bottom</c:v>
                </c:pt>
                <c:pt idx="17">
                  <c:v>Front</c:v>
                </c:pt>
                <c:pt idx="18">
                  <c:v>Back</c:v>
                </c:pt>
                <c:pt idx="19">
                  <c:v>WL %</c:v>
                </c:pt>
                <c:pt idx="20">
                  <c:v>Top</c:v>
                </c:pt>
                <c:pt idx="21">
                  <c:v>Bottom</c:v>
                </c:pt>
                <c:pt idx="22">
                  <c:v>Front</c:v>
                </c:pt>
                <c:pt idx="23">
                  <c:v>Back</c:v>
                </c:pt>
                <c:pt idx="24">
                  <c:v>WL %</c:v>
                </c:pt>
                <c:pt idx="25">
                  <c:v>Top</c:v>
                </c:pt>
                <c:pt idx="26">
                  <c:v>Bottom</c:v>
                </c:pt>
                <c:pt idx="27">
                  <c:v>Front</c:v>
                </c:pt>
                <c:pt idx="28">
                  <c:v>Back</c:v>
                </c:pt>
                <c:pt idx="29">
                  <c:v>WL %</c:v>
                </c:pt>
                <c:pt idx="30">
                  <c:v>Top</c:v>
                </c:pt>
                <c:pt idx="31">
                  <c:v>Bottom</c:v>
                </c:pt>
                <c:pt idx="32">
                  <c:v>Front</c:v>
                </c:pt>
                <c:pt idx="33">
                  <c:v>Back</c:v>
                </c:pt>
                <c:pt idx="34">
                  <c:v>WL %</c:v>
                </c:pt>
                <c:pt idx="35">
                  <c:v>Top</c:v>
                </c:pt>
                <c:pt idx="36">
                  <c:v>Bottom</c:v>
                </c:pt>
                <c:pt idx="37">
                  <c:v>Front</c:v>
                </c:pt>
                <c:pt idx="38">
                  <c:v>Back</c:v>
                </c:pt>
                <c:pt idx="39">
                  <c:v>WL %</c:v>
                </c:pt>
                <c:pt idx="40">
                  <c:v>Top</c:v>
                </c:pt>
                <c:pt idx="41">
                  <c:v>Bottom</c:v>
                </c:pt>
                <c:pt idx="42">
                  <c:v>Front</c:v>
                </c:pt>
                <c:pt idx="43">
                  <c:v>Back</c:v>
                </c:pt>
                <c:pt idx="44">
                  <c:v>WL %</c:v>
                </c:pt>
                <c:pt idx="45">
                  <c:v>Top</c:v>
                </c:pt>
                <c:pt idx="46">
                  <c:v>Bottom</c:v>
                </c:pt>
                <c:pt idx="47">
                  <c:v>Front</c:v>
                </c:pt>
                <c:pt idx="48">
                  <c:v>Back</c:v>
                </c:pt>
                <c:pt idx="49">
                  <c:v>WL %</c:v>
                </c:pt>
              </c:strCache>
            </c:strRef>
          </c:cat>
          <c:val>
            <c:numRef>
              <c:f>Airflex!$D$18:$D$67</c:f>
              <c:numCache>
                <c:formatCode>0.00</c:formatCode>
                <c:ptCount val="50"/>
                <c:pt idx="0">
                  <c:v>7.375</c:v>
                </c:pt>
                <c:pt idx="1">
                  <c:v>10.417</c:v>
                </c:pt>
                <c:pt idx="2">
                  <c:v>8.7919999999999998</c:v>
                </c:pt>
                <c:pt idx="3">
                  <c:v>0</c:v>
                </c:pt>
                <c:pt idx="4">
                  <c:v>7.22</c:v>
                </c:pt>
                <c:pt idx="5">
                  <c:v>4.9333333333333336</c:v>
                </c:pt>
                <c:pt idx="6">
                  <c:v>6.5666666666666664</c:v>
                </c:pt>
                <c:pt idx="7">
                  <c:v>6.5999999999999988</c:v>
                </c:pt>
                <c:pt idx="8">
                  <c:v>0</c:v>
                </c:pt>
                <c:pt idx="9">
                  <c:v>7.35</c:v>
                </c:pt>
                <c:pt idx="10">
                  <c:v>5.8</c:v>
                </c:pt>
                <c:pt idx="11">
                  <c:v>1.0666666666666667</c:v>
                </c:pt>
                <c:pt idx="12">
                  <c:v>7.7333333333333343</c:v>
                </c:pt>
                <c:pt idx="13">
                  <c:v>0</c:v>
                </c:pt>
                <c:pt idx="14">
                  <c:v>5.5466666666666669</c:v>
                </c:pt>
                <c:pt idx="15">
                  <c:v>7.520833333333333</c:v>
                </c:pt>
                <c:pt idx="16">
                  <c:v>5.458333333333333</c:v>
                </c:pt>
                <c:pt idx="17">
                  <c:v>8.4166666666666661</c:v>
                </c:pt>
                <c:pt idx="18">
                  <c:v>0</c:v>
                </c:pt>
                <c:pt idx="19">
                  <c:v>8.3166666666666664</c:v>
                </c:pt>
                <c:pt idx="20" formatCode="General">
                  <c:v>7.7</c:v>
                </c:pt>
                <c:pt idx="21" formatCode="General">
                  <c:v>10</c:v>
                </c:pt>
                <c:pt idx="22" formatCode="General">
                  <c:v>10.6</c:v>
                </c:pt>
                <c:pt idx="23" formatCode="General">
                  <c:v>0</c:v>
                </c:pt>
                <c:pt idx="24" formatCode="General">
                  <c:v>8.8699999999999992</c:v>
                </c:pt>
                <c:pt idx="25">
                  <c:v>5.333333333333333</c:v>
                </c:pt>
                <c:pt idx="26">
                  <c:v>6.166666666666667</c:v>
                </c:pt>
                <c:pt idx="27">
                  <c:v>7.833333333333333</c:v>
                </c:pt>
                <c:pt idx="28">
                  <c:v>0</c:v>
                </c:pt>
                <c:pt idx="29">
                  <c:v>5.7333333333333343</c:v>
                </c:pt>
                <c:pt idx="30">
                  <c:v>6.4304461942257225</c:v>
                </c:pt>
                <c:pt idx="31">
                  <c:v>6.5616797900262469</c:v>
                </c:pt>
                <c:pt idx="32">
                  <c:v>8.2677165354330722</c:v>
                </c:pt>
                <c:pt idx="33">
                  <c:v>0</c:v>
                </c:pt>
                <c:pt idx="34">
                  <c:v>7.0026092400039524</c:v>
                </c:pt>
              </c:numCache>
            </c:numRef>
          </c:val>
        </c:ser>
        <c:dLbls>
          <c:showLegendKey val="0"/>
          <c:showVal val="0"/>
          <c:showCatName val="0"/>
          <c:showSerName val="0"/>
          <c:showPercent val="0"/>
          <c:showBubbleSize val="0"/>
        </c:dLbls>
        <c:gapWidth val="0"/>
        <c:axId val="121629312"/>
        <c:axId val="121631104"/>
      </c:barChart>
      <c:catAx>
        <c:axId val="121629312"/>
        <c:scaling>
          <c:orientation val="minMax"/>
        </c:scaling>
        <c:delete val="0"/>
        <c:axPos val="b"/>
        <c:numFmt formatCode="General" sourceLinked="1"/>
        <c:majorTickMark val="none"/>
        <c:minorTickMark val="none"/>
        <c:tickLblPos val="nextTo"/>
        <c:crossAx val="121631104"/>
        <c:crosses val="autoZero"/>
        <c:auto val="1"/>
        <c:lblAlgn val="ctr"/>
        <c:lblOffset val="100"/>
        <c:noMultiLvlLbl val="0"/>
      </c:catAx>
      <c:valAx>
        <c:axId val="121631104"/>
        <c:scaling>
          <c:orientation val="minMax"/>
          <c:max val="18"/>
          <c:min val="0"/>
        </c:scaling>
        <c:delete val="0"/>
        <c:axPos val="l"/>
        <c:majorGridlines/>
        <c:numFmt formatCode="0.00" sourceLinked="1"/>
        <c:majorTickMark val="none"/>
        <c:minorTickMark val="none"/>
        <c:tickLblPos val="nextTo"/>
        <c:crossAx val="12162931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Round Robin 2013 Average Weight Loss %</a:t>
            </a:r>
          </a:p>
        </c:rich>
      </c:tx>
      <c:layout/>
      <c:overlay val="0"/>
    </c:title>
    <c:autoTitleDeleted val="0"/>
    <c:plotArea>
      <c:layout/>
      <c:barChart>
        <c:barDir val="col"/>
        <c:grouping val="clustered"/>
        <c:varyColors val="0"/>
        <c:ser>
          <c:idx val="0"/>
          <c:order val="0"/>
          <c:tx>
            <c:strRef>
              <c:f>Weight!$K$25</c:f>
              <c:strCache>
                <c:ptCount val="1"/>
                <c:pt idx="0">
                  <c:v>Lab A</c:v>
                </c:pt>
              </c:strCache>
            </c:strRef>
          </c:tx>
          <c:spPr>
            <a:ln>
              <a:solidFill>
                <a:sysClr val="windowText" lastClr="000000"/>
              </a:solidFill>
            </a:ln>
          </c:spPr>
          <c:invertIfNegative val="0"/>
          <c:cat>
            <c:strRef>
              <c:f>Weight!$L$24:$N$24</c:f>
              <c:strCache>
                <c:ptCount val="3"/>
                <c:pt idx="0">
                  <c:v>Fireblock</c:v>
                </c:pt>
                <c:pt idx="1">
                  <c:v>Dax</c:v>
                </c:pt>
                <c:pt idx="2">
                  <c:v>Airflex</c:v>
                </c:pt>
              </c:strCache>
            </c:strRef>
          </c:cat>
          <c:val>
            <c:numRef>
              <c:f>Weight!$L$25:$N$25</c:f>
              <c:numCache>
                <c:formatCode>0.00</c:formatCode>
                <c:ptCount val="3"/>
                <c:pt idx="0">
                  <c:v>7.06</c:v>
                </c:pt>
                <c:pt idx="1">
                  <c:v>7.24</c:v>
                </c:pt>
                <c:pt idx="2">
                  <c:v>7.22</c:v>
                </c:pt>
              </c:numCache>
            </c:numRef>
          </c:val>
        </c:ser>
        <c:ser>
          <c:idx val="1"/>
          <c:order val="1"/>
          <c:tx>
            <c:strRef>
              <c:f>Weight!$K$26</c:f>
              <c:strCache>
                <c:ptCount val="1"/>
                <c:pt idx="0">
                  <c:v>Lab B</c:v>
                </c:pt>
              </c:strCache>
            </c:strRef>
          </c:tx>
          <c:spPr>
            <a:ln>
              <a:solidFill>
                <a:sysClr val="windowText" lastClr="000000"/>
              </a:solidFill>
            </a:ln>
          </c:spPr>
          <c:invertIfNegative val="0"/>
          <c:cat>
            <c:strRef>
              <c:f>Weight!$L$24:$N$24</c:f>
              <c:strCache>
                <c:ptCount val="3"/>
                <c:pt idx="0">
                  <c:v>Fireblock</c:v>
                </c:pt>
                <c:pt idx="1">
                  <c:v>Dax</c:v>
                </c:pt>
                <c:pt idx="2">
                  <c:v>Airflex</c:v>
                </c:pt>
              </c:strCache>
            </c:strRef>
          </c:cat>
          <c:val>
            <c:numRef>
              <c:f>Weight!$L$26:$N$26</c:f>
              <c:numCache>
                <c:formatCode>0.00</c:formatCode>
                <c:ptCount val="3"/>
                <c:pt idx="0">
                  <c:v>7.3518299999999996</c:v>
                </c:pt>
                <c:pt idx="1">
                  <c:v>8.3800000000000008</c:v>
                </c:pt>
                <c:pt idx="2">
                  <c:v>7.35</c:v>
                </c:pt>
              </c:numCache>
            </c:numRef>
          </c:val>
        </c:ser>
        <c:ser>
          <c:idx val="2"/>
          <c:order val="2"/>
          <c:tx>
            <c:strRef>
              <c:f>Weight!$K$27</c:f>
              <c:strCache>
                <c:ptCount val="1"/>
                <c:pt idx="0">
                  <c:v>Lab C</c:v>
                </c:pt>
              </c:strCache>
            </c:strRef>
          </c:tx>
          <c:spPr>
            <a:ln>
              <a:solidFill>
                <a:sysClr val="windowText" lastClr="000000"/>
              </a:solidFill>
            </a:ln>
          </c:spPr>
          <c:invertIfNegative val="0"/>
          <c:cat>
            <c:strRef>
              <c:f>Weight!$L$24:$N$24</c:f>
              <c:strCache>
                <c:ptCount val="3"/>
                <c:pt idx="0">
                  <c:v>Fireblock</c:v>
                </c:pt>
                <c:pt idx="1">
                  <c:v>Dax</c:v>
                </c:pt>
                <c:pt idx="2">
                  <c:v>Airflex</c:v>
                </c:pt>
              </c:strCache>
            </c:strRef>
          </c:cat>
          <c:val>
            <c:numRef>
              <c:f>Weight!$L$27:$N$27</c:f>
              <c:numCache>
                <c:formatCode>0.00</c:formatCode>
                <c:ptCount val="3"/>
                <c:pt idx="0">
                  <c:v>3.6266666666666665</c:v>
                </c:pt>
                <c:pt idx="1">
                  <c:v>4.25</c:v>
                </c:pt>
                <c:pt idx="2">
                  <c:v>5.5466666666666669</c:v>
                </c:pt>
              </c:numCache>
            </c:numRef>
          </c:val>
        </c:ser>
        <c:ser>
          <c:idx val="3"/>
          <c:order val="3"/>
          <c:tx>
            <c:strRef>
              <c:f>Weight!$K$28</c:f>
              <c:strCache>
                <c:ptCount val="1"/>
                <c:pt idx="0">
                  <c:v>Lab D</c:v>
                </c:pt>
              </c:strCache>
            </c:strRef>
          </c:tx>
          <c:spPr>
            <a:ln>
              <a:solidFill>
                <a:sysClr val="windowText" lastClr="000000"/>
              </a:solidFill>
            </a:ln>
          </c:spPr>
          <c:invertIfNegative val="0"/>
          <c:cat>
            <c:strRef>
              <c:f>Weight!$L$24:$N$24</c:f>
              <c:strCache>
                <c:ptCount val="3"/>
                <c:pt idx="0">
                  <c:v>Fireblock</c:v>
                </c:pt>
                <c:pt idx="1">
                  <c:v>Dax</c:v>
                </c:pt>
                <c:pt idx="2">
                  <c:v>Airflex</c:v>
                </c:pt>
              </c:strCache>
            </c:strRef>
          </c:cat>
          <c:val>
            <c:numRef>
              <c:f>Weight!$L$28:$N$28</c:f>
              <c:numCache>
                <c:formatCode>0.00</c:formatCode>
                <c:ptCount val="3"/>
                <c:pt idx="0">
                  <c:v>5.5966666666666667</c:v>
                </c:pt>
                <c:pt idx="1">
                  <c:v>7.5799999999999992</c:v>
                </c:pt>
                <c:pt idx="2">
                  <c:v>8.3166666666666664</c:v>
                </c:pt>
              </c:numCache>
            </c:numRef>
          </c:val>
        </c:ser>
        <c:ser>
          <c:idx val="4"/>
          <c:order val="4"/>
          <c:tx>
            <c:strRef>
              <c:f>Weight!$K$29</c:f>
              <c:strCache>
                <c:ptCount val="1"/>
                <c:pt idx="0">
                  <c:v>Lab E</c:v>
                </c:pt>
              </c:strCache>
            </c:strRef>
          </c:tx>
          <c:spPr>
            <a:solidFill>
              <a:schemeClr val="accent5"/>
            </a:solidFill>
            <a:ln>
              <a:solidFill>
                <a:sysClr val="windowText" lastClr="000000"/>
              </a:solidFill>
            </a:ln>
          </c:spPr>
          <c:invertIfNegative val="0"/>
          <c:cat>
            <c:strRef>
              <c:f>Weight!$L$24:$N$24</c:f>
              <c:strCache>
                <c:ptCount val="3"/>
                <c:pt idx="0">
                  <c:v>Fireblock</c:v>
                </c:pt>
                <c:pt idx="1">
                  <c:v>Dax</c:v>
                </c:pt>
                <c:pt idx="2">
                  <c:v>Airflex</c:v>
                </c:pt>
              </c:strCache>
            </c:strRef>
          </c:cat>
          <c:val>
            <c:numRef>
              <c:f>Weight!$L$29:$N$29</c:f>
              <c:numCache>
                <c:formatCode>0.00</c:formatCode>
                <c:ptCount val="3"/>
                <c:pt idx="0">
                  <c:v>7.57</c:v>
                </c:pt>
                <c:pt idx="1">
                  <c:v>9.36</c:v>
                </c:pt>
                <c:pt idx="2">
                  <c:v>8.8699999999999992</c:v>
                </c:pt>
              </c:numCache>
            </c:numRef>
          </c:val>
        </c:ser>
        <c:ser>
          <c:idx val="5"/>
          <c:order val="5"/>
          <c:tx>
            <c:strRef>
              <c:f>Weight!$K$30</c:f>
              <c:strCache>
                <c:ptCount val="1"/>
                <c:pt idx="0">
                  <c:v>Lab F</c:v>
                </c:pt>
              </c:strCache>
            </c:strRef>
          </c:tx>
          <c:spPr>
            <a:solidFill>
              <a:schemeClr val="accent6"/>
            </a:solidFill>
            <a:ln>
              <a:solidFill>
                <a:sysClr val="windowText" lastClr="000000"/>
              </a:solidFill>
            </a:ln>
          </c:spPr>
          <c:invertIfNegative val="0"/>
          <c:cat>
            <c:strRef>
              <c:f>Weight!$L$24:$N$24</c:f>
              <c:strCache>
                <c:ptCount val="3"/>
                <c:pt idx="0">
                  <c:v>Fireblock</c:v>
                </c:pt>
                <c:pt idx="1">
                  <c:v>Dax</c:v>
                </c:pt>
                <c:pt idx="2">
                  <c:v>Airflex</c:v>
                </c:pt>
              </c:strCache>
            </c:strRef>
          </c:cat>
          <c:val>
            <c:numRef>
              <c:f>Weight!$L$30:$N$30</c:f>
              <c:numCache>
                <c:formatCode>0.00</c:formatCode>
                <c:ptCount val="3"/>
                <c:pt idx="0">
                  <c:v>7.2333333333333343</c:v>
                </c:pt>
                <c:pt idx="1">
                  <c:v>7.6999999999999993</c:v>
                </c:pt>
                <c:pt idx="2">
                  <c:v>5.7333333333333343</c:v>
                </c:pt>
              </c:numCache>
            </c:numRef>
          </c:val>
        </c:ser>
        <c:ser>
          <c:idx val="6"/>
          <c:order val="6"/>
          <c:tx>
            <c:strRef>
              <c:f>Weight!$K$31</c:f>
              <c:strCache>
                <c:ptCount val="1"/>
                <c:pt idx="0">
                  <c:v>Lab G</c:v>
                </c:pt>
              </c:strCache>
            </c:strRef>
          </c:tx>
          <c:spPr>
            <a:solidFill>
              <a:srgbClr val="00B050"/>
            </a:solidFill>
            <a:ln>
              <a:solidFill>
                <a:sysClr val="windowText" lastClr="000000"/>
              </a:solidFill>
            </a:ln>
          </c:spPr>
          <c:invertIfNegative val="0"/>
          <c:cat>
            <c:strRef>
              <c:f>Weight!$L$24:$N$24</c:f>
              <c:strCache>
                <c:ptCount val="3"/>
                <c:pt idx="0">
                  <c:v>Fireblock</c:v>
                </c:pt>
                <c:pt idx="1">
                  <c:v>Dax</c:v>
                </c:pt>
                <c:pt idx="2">
                  <c:v>Airflex</c:v>
                </c:pt>
              </c:strCache>
            </c:strRef>
          </c:cat>
          <c:val>
            <c:numRef>
              <c:f>Weight!$L$31:$N$31</c:f>
              <c:numCache>
                <c:formatCode>0.00</c:formatCode>
                <c:ptCount val="3"/>
                <c:pt idx="0">
                  <c:v>6.419999999999999</c:v>
                </c:pt>
                <c:pt idx="1">
                  <c:v>6.6266666666666678</c:v>
                </c:pt>
                <c:pt idx="2">
                  <c:v>7</c:v>
                </c:pt>
              </c:numCache>
            </c:numRef>
          </c:val>
        </c:ser>
        <c:ser>
          <c:idx val="7"/>
          <c:order val="7"/>
          <c:tx>
            <c:strRef>
              <c:f>Weight!$K$32</c:f>
              <c:strCache>
                <c:ptCount val="1"/>
                <c:pt idx="0">
                  <c:v>Lab H</c:v>
                </c:pt>
              </c:strCache>
            </c:strRef>
          </c:tx>
          <c:invertIfNegative val="0"/>
          <c:cat>
            <c:strRef>
              <c:f>Weight!$L$24:$N$24</c:f>
              <c:strCache>
                <c:ptCount val="3"/>
                <c:pt idx="0">
                  <c:v>Fireblock</c:v>
                </c:pt>
                <c:pt idx="1">
                  <c:v>Dax</c:v>
                </c:pt>
                <c:pt idx="2">
                  <c:v>Airflex</c:v>
                </c:pt>
              </c:strCache>
            </c:strRef>
          </c:cat>
          <c:val>
            <c:numRef>
              <c:f>Weight!$L$32:$N$32</c:f>
              <c:numCache>
                <c:formatCode>General</c:formatCode>
                <c:ptCount val="3"/>
              </c:numCache>
            </c:numRef>
          </c:val>
        </c:ser>
        <c:ser>
          <c:idx val="8"/>
          <c:order val="8"/>
          <c:tx>
            <c:strRef>
              <c:f>Weight!$K$33</c:f>
              <c:strCache>
                <c:ptCount val="1"/>
                <c:pt idx="0">
                  <c:v>Lab I</c:v>
                </c:pt>
              </c:strCache>
            </c:strRef>
          </c:tx>
          <c:invertIfNegative val="0"/>
          <c:cat>
            <c:strRef>
              <c:f>Weight!$L$24:$N$24</c:f>
              <c:strCache>
                <c:ptCount val="3"/>
                <c:pt idx="0">
                  <c:v>Fireblock</c:v>
                </c:pt>
                <c:pt idx="1">
                  <c:v>Dax</c:v>
                </c:pt>
                <c:pt idx="2">
                  <c:v>Airflex</c:v>
                </c:pt>
              </c:strCache>
            </c:strRef>
          </c:cat>
          <c:val>
            <c:numRef>
              <c:f>Weight!$L$33:$N$33</c:f>
              <c:numCache>
                <c:formatCode>General</c:formatCode>
                <c:ptCount val="3"/>
              </c:numCache>
            </c:numRef>
          </c:val>
        </c:ser>
        <c:ser>
          <c:idx val="9"/>
          <c:order val="9"/>
          <c:tx>
            <c:strRef>
              <c:f>Weight!$K$34</c:f>
              <c:strCache>
                <c:ptCount val="1"/>
                <c:pt idx="0">
                  <c:v>Lab J</c:v>
                </c:pt>
              </c:strCache>
            </c:strRef>
          </c:tx>
          <c:invertIfNegative val="0"/>
          <c:cat>
            <c:strRef>
              <c:f>Weight!$L$24:$N$24</c:f>
              <c:strCache>
                <c:ptCount val="3"/>
                <c:pt idx="0">
                  <c:v>Fireblock</c:v>
                </c:pt>
                <c:pt idx="1">
                  <c:v>Dax</c:v>
                </c:pt>
                <c:pt idx="2">
                  <c:v>Airflex</c:v>
                </c:pt>
              </c:strCache>
            </c:strRef>
          </c:cat>
          <c:val>
            <c:numRef>
              <c:f>Weight!$L$34:$N$34</c:f>
              <c:numCache>
                <c:formatCode>General</c:formatCode>
                <c:ptCount val="3"/>
              </c:numCache>
            </c:numRef>
          </c:val>
        </c:ser>
        <c:dLbls>
          <c:showLegendKey val="0"/>
          <c:showVal val="0"/>
          <c:showCatName val="0"/>
          <c:showSerName val="0"/>
          <c:showPercent val="0"/>
          <c:showBubbleSize val="0"/>
        </c:dLbls>
        <c:gapWidth val="150"/>
        <c:axId val="121910784"/>
        <c:axId val="121912320"/>
      </c:barChart>
      <c:catAx>
        <c:axId val="121910784"/>
        <c:scaling>
          <c:orientation val="minMax"/>
        </c:scaling>
        <c:delete val="0"/>
        <c:axPos val="b"/>
        <c:numFmt formatCode="General" sourceLinked="1"/>
        <c:majorTickMark val="none"/>
        <c:minorTickMark val="none"/>
        <c:tickLblPos val="nextTo"/>
        <c:crossAx val="121912320"/>
        <c:crosses val="autoZero"/>
        <c:auto val="1"/>
        <c:lblAlgn val="ctr"/>
        <c:lblOffset val="100"/>
        <c:noMultiLvlLbl val="0"/>
      </c:catAx>
      <c:valAx>
        <c:axId val="121912320"/>
        <c:scaling>
          <c:orientation val="minMax"/>
          <c:max val="12"/>
          <c:min val="0"/>
        </c:scaling>
        <c:delete val="0"/>
        <c:axPos val="l"/>
        <c:majorGridlines/>
        <c:title>
          <c:tx>
            <c:rich>
              <a:bodyPr rot="-5400000" vert="horz"/>
              <a:lstStyle/>
              <a:p>
                <a:pPr>
                  <a:defRPr/>
                </a:pPr>
                <a:r>
                  <a:rPr lang="en-US"/>
                  <a:t>Weight</a:t>
                </a:r>
                <a:r>
                  <a:rPr lang="en-US" baseline="0"/>
                  <a:t> Loss %</a:t>
                </a:r>
                <a:endParaRPr lang="en-US"/>
              </a:p>
            </c:rich>
          </c:tx>
          <c:layout/>
          <c:overlay val="0"/>
        </c:title>
        <c:numFmt formatCode="0.00" sourceLinked="1"/>
        <c:majorTickMark val="none"/>
        <c:minorTickMark val="none"/>
        <c:tickLblPos val="nextTo"/>
        <c:crossAx val="12191078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Round Robin 2013 Average Weight Loss %</a:t>
            </a:r>
          </a:p>
        </c:rich>
      </c:tx>
      <c:layout/>
      <c:overlay val="0"/>
    </c:title>
    <c:autoTitleDeleted val="0"/>
    <c:plotArea>
      <c:layout/>
      <c:barChart>
        <c:barDir val="col"/>
        <c:grouping val="clustered"/>
        <c:varyColors val="0"/>
        <c:ser>
          <c:idx val="0"/>
          <c:order val="0"/>
          <c:tx>
            <c:strRef>
              <c:f>Weight!$K$25</c:f>
              <c:strCache>
                <c:ptCount val="1"/>
                <c:pt idx="0">
                  <c:v>Lab A</c:v>
                </c:pt>
              </c:strCache>
            </c:strRef>
          </c:tx>
          <c:spPr>
            <a:ln>
              <a:solidFill>
                <a:sysClr val="windowText" lastClr="000000"/>
              </a:solidFill>
            </a:ln>
          </c:spPr>
          <c:invertIfNegative val="0"/>
          <c:cat>
            <c:strRef>
              <c:f>Weight!$L$24:$N$24</c:f>
              <c:strCache>
                <c:ptCount val="3"/>
                <c:pt idx="0">
                  <c:v>Fireblock</c:v>
                </c:pt>
                <c:pt idx="1">
                  <c:v>Dax</c:v>
                </c:pt>
                <c:pt idx="2">
                  <c:v>Airflex</c:v>
                </c:pt>
              </c:strCache>
            </c:strRef>
          </c:cat>
          <c:val>
            <c:numRef>
              <c:f>Weight!$L$25:$N$25</c:f>
              <c:numCache>
                <c:formatCode>0.00</c:formatCode>
                <c:ptCount val="3"/>
                <c:pt idx="0">
                  <c:v>7.06</c:v>
                </c:pt>
                <c:pt idx="1">
                  <c:v>7.24</c:v>
                </c:pt>
                <c:pt idx="2">
                  <c:v>7.22</c:v>
                </c:pt>
              </c:numCache>
            </c:numRef>
          </c:val>
        </c:ser>
        <c:ser>
          <c:idx val="1"/>
          <c:order val="1"/>
          <c:tx>
            <c:strRef>
              <c:f>Weight!$K$26</c:f>
              <c:strCache>
                <c:ptCount val="1"/>
                <c:pt idx="0">
                  <c:v>Lab B</c:v>
                </c:pt>
              </c:strCache>
            </c:strRef>
          </c:tx>
          <c:spPr>
            <a:ln>
              <a:solidFill>
                <a:sysClr val="windowText" lastClr="000000"/>
              </a:solidFill>
            </a:ln>
          </c:spPr>
          <c:invertIfNegative val="0"/>
          <c:cat>
            <c:strRef>
              <c:f>Weight!$L$24:$N$24</c:f>
              <c:strCache>
                <c:ptCount val="3"/>
                <c:pt idx="0">
                  <c:v>Fireblock</c:v>
                </c:pt>
                <c:pt idx="1">
                  <c:v>Dax</c:v>
                </c:pt>
                <c:pt idx="2">
                  <c:v>Airflex</c:v>
                </c:pt>
              </c:strCache>
            </c:strRef>
          </c:cat>
          <c:val>
            <c:numRef>
              <c:f>Weight!$L$26:$N$26</c:f>
              <c:numCache>
                <c:formatCode>0.00</c:formatCode>
                <c:ptCount val="3"/>
                <c:pt idx="0">
                  <c:v>7.3518299999999996</c:v>
                </c:pt>
                <c:pt idx="1">
                  <c:v>8.3800000000000008</c:v>
                </c:pt>
                <c:pt idx="2">
                  <c:v>7.35</c:v>
                </c:pt>
              </c:numCache>
            </c:numRef>
          </c:val>
        </c:ser>
        <c:ser>
          <c:idx val="2"/>
          <c:order val="2"/>
          <c:tx>
            <c:strRef>
              <c:f>Weight!$K$27</c:f>
              <c:strCache>
                <c:ptCount val="1"/>
                <c:pt idx="0">
                  <c:v>Lab C</c:v>
                </c:pt>
              </c:strCache>
            </c:strRef>
          </c:tx>
          <c:spPr>
            <a:ln>
              <a:solidFill>
                <a:sysClr val="windowText" lastClr="000000"/>
              </a:solidFill>
            </a:ln>
          </c:spPr>
          <c:invertIfNegative val="0"/>
          <c:cat>
            <c:strRef>
              <c:f>Weight!$L$24:$N$24</c:f>
              <c:strCache>
                <c:ptCount val="3"/>
                <c:pt idx="0">
                  <c:v>Fireblock</c:v>
                </c:pt>
                <c:pt idx="1">
                  <c:v>Dax</c:v>
                </c:pt>
                <c:pt idx="2">
                  <c:v>Airflex</c:v>
                </c:pt>
              </c:strCache>
            </c:strRef>
          </c:cat>
          <c:val>
            <c:numRef>
              <c:f>Weight!$L$27:$N$27</c:f>
              <c:numCache>
                <c:formatCode>0.00</c:formatCode>
                <c:ptCount val="3"/>
                <c:pt idx="0">
                  <c:v>3.6266666666666665</c:v>
                </c:pt>
                <c:pt idx="1">
                  <c:v>4.25</c:v>
                </c:pt>
                <c:pt idx="2">
                  <c:v>5.5466666666666669</c:v>
                </c:pt>
              </c:numCache>
            </c:numRef>
          </c:val>
        </c:ser>
        <c:ser>
          <c:idx val="3"/>
          <c:order val="3"/>
          <c:tx>
            <c:strRef>
              <c:f>Weight!$K$28</c:f>
              <c:strCache>
                <c:ptCount val="1"/>
                <c:pt idx="0">
                  <c:v>Lab D</c:v>
                </c:pt>
              </c:strCache>
            </c:strRef>
          </c:tx>
          <c:spPr>
            <a:ln>
              <a:solidFill>
                <a:sysClr val="windowText" lastClr="000000"/>
              </a:solidFill>
            </a:ln>
          </c:spPr>
          <c:invertIfNegative val="0"/>
          <c:cat>
            <c:strRef>
              <c:f>Weight!$L$24:$N$24</c:f>
              <c:strCache>
                <c:ptCount val="3"/>
                <c:pt idx="0">
                  <c:v>Fireblock</c:v>
                </c:pt>
                <c:pt idx="1">
                  <c:v>Dax</c:v>
                </c:pt>
                <c:pt idx="2">
                  <c:v>Airflex</c:v>
                </c:pt>
              </c:strCache>
            </c:strRef>
          </c:cat>
          <c:val>
            <c:numRef>
              <c:f>Weight!$L$28:$N$28</c:f>
              <c:numCache>
                <c:formatCode>0.00</c:formatCode>
                <c:ptCount val="3"/>
                <c:pt idx="0">
                  <c:v>5.5966666666666667</c:v>
                </c:pt>
                <c:pt idx="1">
                  <c:v>7.5799999999999992</c:v>
                </c:pt>
                <c:pt idx="2">
                  <c:v>8.3166666666666664</c:v>
                </c:pt>
              </c:numCache>
            </c:numRef>
          </c:val>
        </c:ser>
        <c:ser>
          <c:idx val="4"/>
          <c:order val="4"/>
          <c:tx>
            <c:strRef>
              <c:f>Weight!$K$29</c:f>
              <c:strCache>
                <c:ptCount val="1"/>
                <c:pt idx="0">
                  <c:v>Lab E</c:v>
                </c:pt>
              </c:strCache>
            </c:strRef>
          </c:tx>
          <c:spPr>
            <a:solidFill>
              <a:schemeClr val="accent5"/>
            </a:solidFill>
            <a:ln>
              <a:solidFill>
                <a:sysClr val="windowText" lastClr="000000"/>
              </a:solidFill>
            </a:ln>
          </c:spPr>
          <c:invertIfNegative val="0"/>
          <c:cat>
            <c:strRef>
              <c:f>Weight!$L$24:$N$24</c:f>
              <c:strCache>
                <c:ptCount val="3"/>
                <c:pt idx="0">
                  <c:v>Fireblock</c:v>
                </c:pt>
                <c:pt idx="1">
                  <c:v>Dax</c:v>
                </c:pt>
                <c:pt idx="2">
                  <c:v>Airflex</c:v>
                </c:pt>
              </c:strCache>
            </c:strRef>
          </c:cat>
          <c:val>
            <c:numRef>
              <c:f>Weight!$L$29:$N$29</c:f>
              <c:numCache>
                <c:formatCode>0.00</c:formatCode>
                <c:ptCount val="3"/>
                <c:pt idx="0">
                  <c:v>7.57</c:v>
                </c:pt>
                <c:pt idx="1">
                  <c:v>9.36</c:v>
                </c:pt>
                <c:pt idx="2">
                  <c:v>8.8699999999999992</c:v>
                </c:pt>
              </c:numCache>
            </c:numRef>
          </c:val>
        </c:ser>
        <c:ser>
          <c:idx val="5"/>
          <c:order val="5"/>
          <c:tx>
            <c:strRef>
              <c:f>Weight!$K$30</c:f>
              <c:strCache>
                <c:ptCount val="1"/>
                <c:pt idx="0">
                  <c:v>Lab F</c:v>
                </c:pt>
              </c:strCache>
            </c:strRef>
          </c:tx>
          <c:spPr>
            <a:solidFill>
              <a:schemeClr val="accent6"/>
            </a:solidFill>
            <a:ln>
              <a:solidFill>
                <a:sysClr val="windowText" lastClr="000000"/>
              </a:solidFill>
            </a:ln>
          </c:spPr>
          <c:invertIfNegative val="0"/>
          <c:cat>
            <c:strRef>
              <c:f>Weight!$L$24:$N$24</c:f>
              <c:strCache>
                <c:ptCount val="3"/>
                <c:pt idx="0">
                  <c:v>Fireblock</c:v>
                </c:pt>
                <c:pt idx="1">
                  <c:v>Dax</c:v>
                </c:pt>
                <c:pt idx="2">
                  <c:v>Airflex</c:v>
                </c:pt>
              </c:strCache>
            </c:strRef>
          </c:cat>
          <c:val>
            <c:numRef>
              <c:f>Weight!$L$30:$N$30</c:f>
              <c:numCache>
                <c:formatCode>0.00</c:formatCode>
                <c:ptCount val="3"/>
                <c:pt idx="0">
                  <c:v>7.2333333333333343</c:v>
                </c:pt>
                <c:pt idx="1">
                  <c:v>7.6999999999999993</c:v>
                </c:pt>
                <c:pt idx="2">
                  <c:v>5.7333333333333343</c:v>
                </c:pt>
              </c:numCache>
            </c:numRef>
          </c:val>
        </c:ser>
        <c:ser>
          <c:idx val="6"/>
          <c:order val="6"/>
          <c:tx>
            <c:strRef>
              <c:f>Weight!$K$31</c:f>
              <c:strCache>
                <c:ptCount val="1"/>
                <c:pt idx="0">
                  <c:v>Lab G</c:v>
                </c:pt>
              </c:strCache>
            </c:strRef>
          </c:tx>
          <c:spPr>
            <a:solidFill>
              <a:srgbClr val="00B050"/>
            </a:solidFill>
            <a:ln>
              <a:solidFill>
                <a:sysClr val="windowText" lastClr="000000"/>
              </a:solidFill>
            </a:ln>
          </c:spPr>
          <c:invertIfNegative val="0"/>
          <c:cat>
            <c:strRef>
              <c:f>Weight!$L$24:$N$24</c:f>
              <c:strCache>
                <c:ptCount val="3"/>
                <c:pt idx="0">
                  <c:v>Fireblock</c:v>
                </c:pt>
                <c:pt idx="1">
                  <c:v>Dax</c:v>
                </c:pt>
                <c:pt idx="2">
                  <c:v>Airflex</c:v>
                </c:pt>
              </c:strCache>
            </c:strRef>
          </c:cat>
          <c:val>
            <c:numRef>
              <c:f>Weight!$L$31:$N$31</c:f>
              <c:numCache>
                <c:formatCode>0.00</c:formatCode>
                <c:ptCount val="3"/>
                <c:pt idx="0">
                  <c:v>6.419999999999999</c:v>
                </c:pt>
                <c:pt idx="1">
                  <c:v>6.6266666666666678</c:v>
                </c:pt>
                <c:pt idx="2">
                  <c:v>7</c:v>
                </c:pt>
              </c:numCache>
            </c:numRef>
          </c:val>
        </c:ser>
        <c:ser>
          <c:idx val="7"/>
          <c:order val="7"/>
          <c:tx>
            <c:strRef>
              <c:f>Weight!$K$32</c:f>
              <c:strCache>
                <c:ptCount val="1"/>
                <c:pt idx="0">
                  <c:v>Lab H</c:v>
                </c:pt>
              </c:strCache>
            </c:strRef>
          </c:tx>
          <c:invertIfNegative val="0"/>
          <c:cat>
            <c:strRef>
              <c:f>Weight!$L$24:$N$24</c:f>
              <c:strCache>
                <c:ptCount val="3"/>
                <c:pt idx="0">
                  <c:v>Fireblock</c:v>
                </c:pt>
                <c:pt idx="1">
                  <c:v>Dax</c:v>
                </c:pt>
                <c:pt idx="2">
                  <c:v>Airflex</c:v>
                </c:pt>
              </c:strCache>
            </c:strRef>
          </c:cat>
          <c:val>
            <c:numRef>
              <c:f>Weight!$L$32:$N$32</c:f>
              <c:numCache>
                <c:formatCode>General</c:formatCode>
                <c:ptCount val="3"/>
              </c:numCache>
            </c:numRef>
          </c:val>
        </c:ser>
        <c:ser>
          <c:idx val="8"/>
          <c:order val="8"/>
          <c:tx>
            <c:strRef>
              <c:f>Weight!$K$33</c:f>
              <c:strCache>
                <c:ptCount val="1"/>
                <c:pt idx="0">
                  <c:v>Lab I</c:v>
                </c:pt>
              </c:strCache>
            </c:strRef>
          </c:tx>
          <c:invertIfNegative val="0"/>
          <c:cat>
            <c:strRef>
              <c:f>Weight!$L$24:$N$24</c:f>
              <c:strCache>
                <c:ptCount val="3"/>
                <c:pt idx="0">
                  <c:v>Fireblock</c:v>
                </c:pt>
                <c:pt idx="1">
                  <c:v>Dax</c:v>
                </c:pt>
                <c:pt idx="2">
                  <c:v>Airflex</c:v>
                </c:pt>
              </c:strCache>
            </c:strRef>
          </c:cat>
          <c:val>
            <c:numRef>
              <c:f>Weight!$L$33:$N$33</c:f>
              <c:numCache>
                <c:formatCode>General</c:formatCode>
                <c:ptCount val="3"/>
              </c:numCache>
            </c:numRef>
          </c:val>
        </c:ser>
        <c:ser>
          <c:idx val="9"/>
          <c:order val="9"/>
          <c:tx>
            <c:strRef>
              <c:f>Weight!$K$34</c:f>
              <c:strCache>
                <c:ptCount val="1"/>
                <c:pt idx="0">
                  <c:v>Lab J</c:v>
                </c:pt>
              </c:strCache>
            </c:strRef>
          </c:tx>
          <c:invertIfNegative val="0"/>
          <c:cat>
            <c:strRef>
              <c:f>Weight!$L$24:$N$24</c:f>
              <c:strCache>
                <c:ptCount val="3"/>
                <c:pt idx="0">
                  <c:v>Fireblock</c:v>
                </c:pt>
                <c:pt idx="1">
                  <c:v>Dax</c:v>
                </c:pt>
                <c:pt idx="2">
                  <c:v>Airflex</c:v>
                </c:pt>
              </c:strCache>
            </c:strRef>
          </c:cat>
          <c:val>
            <c:numRef>
              <c:f>Weight!$L$34:$N$34</c:f>
              <c:numCache>
                <c:formatCode>General</c:formatCode>
                <c:ptCount val="3"/>
              </c:numCache>
            </c:numRef>
          </c:val>
        </c:ser>
        <c:dLbls>
          <c:showLegendKey val="0"/>
          <c:showVal val="0"/>
          <c:showCatName val="0"/>
          <c:showSerName val="0"/>
          <c:showPercent val="0"/>
          <c:showBubbleSize val="0"/>
        </c:dLbls>
        <c:gapWidth val="150"/>
        <c:axId val="123269120"/>
        <c:axId val="123270656"/>
      </c:barChart>
      <c:catAx>
        <c:axId val="123269120"/>
        <c:scaling>
          <c:orientation val="minMax"/>
        </c:scaling>
        <c:delete val="0"/>
        <c:axPos val="b"/>
        <c:numFmt formatCode="General" sourceLinked="1"/>
        <c:majorTickMark val="none"/>
        <c:minorTickMark val="none"/>
        <c:tickLblPos val="nextTo"/>
        <c:crossAx val="123270656"/>
        <c:crosses val="autoZero"/>
        <c:auto val="1"/>
        <c:lblAlgn val="ctr"/>
        <c:lblOffset val="100"/>
        <c:noMultiLvlLbl val="0"/>
      </c:catAx>
      <c:valAx>
        <c:axId val="123270656"/>
        <c:scaling>
          <c:orientation val="minMax"/>
          <c:max val="12"/>
          <c:min val="0"/>
        </c:scaling>
        <c:delete val="0"/>
        <c:axPos val="l"/>
        <c:majorGridlines/>
        <c:title>
          <c:tx>
            <c:rich>
              <a:bodyPr rot="-5400000" vert="horz"/>
              <a:lstStyle/>
              <a:p>
                <a:pPr>
                  <a:defRPr/>
                </a:pPr>
                <a:r>
                  <a:rPr lang="en-US"/>
                  <a:t>Weight</a:t>
                </a:r>
                <a:r>
                  <a:rPr lang="en-US" baseline="0"/>
                  <a:t> Loss %</a:t>
                </a:r>
                <a:endParaRPr lang="en-US"/>
              </a:p>
            </c:rich>
          </c:tx>
          <c:layout/>
          <c:overlay val="0"/>
        </c:title>
        <c:numFmt formatCode="0.00" sourceLinked="1"/>
        <c:majorTickMark val="none"/>
        <c:minorTickMark val="none"/>
        <c:tickLblPos val="nextTo"/>
        <c:crossAx val="12326912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Round Robin 2013 Total % Standard Deviation within Labs for All Cushion Types</a:t>
            </a:r>
          </a:p>
        </c:rich>
      </c:tx>
      <c:layout/>
      <c:overlay val="0"/>
    </c:title>
    <c:autoTitleDeleted val="0"/>
    <c:plotArea>
      <c:layout/>
      <c:barChart>
        <c:barDir val="col"/>
        <c:grouping val="clustered"/>
        <c:varyColors val="0"/>
        <c:ser>
          <c:idx val="0"/>
          <c:order val="0"/>
          <c:tx>
            <c:strRef>
              <c:f>Weight!$Q$25</c:f>
              <c:strCache>
                <c:ptCount val="1"/>
                <c:pt idx="0">
                  <c:v>Lab A</c:v>
                </c:pt>
              </c:strCache>
            </c:strRef>
          </c:tx>
          <c:spPr>
            <a:ln>
              <a:solidFill>
                <a:sysClr val="windowText" lastClr="000000"/>
              </a:solidFill>
            </a:ln>
          </c:spPr>
          <c:invertIfNegative val="0"/>
          <c:cat>
            <c:strRef>
              <c:f>Weight!$R$24</c:f>
              <c:strCache>
                <c:ptCount val="1"/>
                <c:pt idx="0">
                  <c:v>% Standard Deviation</c:v>
                </c:pt>
              </c:strCache>
            </c:strRef>
          </c:cat>
          <c:val>
            <c:numRef>
              <c:f>Weight!$R$25</c:f>
              <c:numCache>
                <c:formatCode>0.00</c:formatCode>
                <c:ptCount val="1"/>
                <c:pt idx="0">
                  <c:v>7.9493731584497995</c:v>
                </c:pt>
              </c:numCache>
            </c:numRef>
          </c:val>
        </c:ser>
        <c:ser>
          <c:idx val="1"/>
          <c:order val="1"/>
          <c:tx>
            <c:strRef>
              <c:f>Weight!$Q$26</c:f>
              <c:strCache>
                <c:ptCount val="1"/>
                <c:pt idx="0">
                  <c:v>Lab B</c:v>
                </c:pt>
              </c:strCache>
            </c:strRef>
          </c:tx>
          <c:spPr>
            <a:ln>
              <a:solidFill>
                <a:sysClr val="windowText" lastClr="000000"/>
              </a:solidFill>
            </a:ln>
          </c:spPr>
          <c:invertIfNegative val="0"/>
          <c:cat>
            <c:strRef>
              <c:f>Weight!$R$24</c:f>
              <c:strCache>
                <c:ptCount val="1"/>
                <c:pt idx="0">
                  <c:v>% Standard Deviation</c:v>
                </c:pt>
              </c:strCache>
            </c:strRef>
          </c:cat>
          <c:val>
            <c:numRef>
              <c:f>Weight!$R$26</c:f>
              <c:numCache>
                <c:formatCode>0.00</c:formatCode>
                <c:ptCount val="1"/>
                <c:pt idx="0">
                  <c:v>12.764186286652079</c:v>
                </c:pt>
              </c:numCache>
            </c:numRef>
          </c:val>
        </c:ser>
        <c:ser>
          <c:idx val="2"/>
          <c:order val="2"/>
          <c:tx>
            <c:strRef>
              <c:f>Weight!$Q$27</c:f>
              <c:strCache>
                <c:ptCount val="1"/>
                <c:pt idx="0">
                  <c:v>Lab C</c:v>
                </c:pt>
              </c:strCache>
            </c:strRef>
          </c:tx>
          <c:spPr>
            <a:ln>
              <a:solidFill>
                <a:sysClr val="windowText" lastClr="000000"/>
              </a:solidFill>
            </a:ln>
          </c:spPr>
          <c:invertIfNegative val="0"/>
          <c:cat>
            <c:strRef>
              <c:f>Weight!$R$24</c:f>
              <c:strCache>
                <c:ptCount val="1"/>
                <c:pt idx="0">
                  <c:v>% Standard Deviation</c:v>
                </c:pt>
              </c:strCache>
            </c:strRef>
          </c:cat>
          <c:val>
            <c:numRef>
              <c:f>Weight!$R$27</c:f>
              <c:numCache>
                <c:formatCode>0.00</c:formatCode>
                <c:ptCount val="1"/>
                <c:pt idx="0">
                  <c:v>5.6572511534521608</c:v>
                </c:pt>
              </c:numCache>
            </c:numRef>
          </c:val>
        </c:ser>
        <c:ser>
          <c:idx val="3"/>
          <c:order val="3"/>
          <c:tx>
            <c:strRef>
              <c:f>Weight!$Q$28</c:f>
              <c:strCache>
                <c:ptCount val="1"/>
                <c:pt idx="0">
                  <c:v>Lab D</c:v>
                </c:pt>
              </c:strCache>
            </c:strRef>
          </c:tx>
          <c:spPr>
            <a:ln>
              <a:solidFill>
                <a:sysClr val="windowText" lastClr="000000"/>
              </a:solidFill>
            </a:ln>
          </c:spPr>
          <c:invertIfNegative val="0"/>
          <c:cat>
            <c:strRef>
              <c:f>Weight!$R$24</c:f>
              <c:strCache>
                <c:ptCount val="1"/>
                <c:pt idx="0">
                  <c:v>% Standard Deviation</c:v>
                </c:pt>
              </c:strCache>
            </c:strRef>
          </c:cat>
          <c:val>
            <c:numRef>
              <c:f>Weight!$R$28</c:f>
              <c:numCache>
                <c:formatCode>0.00</c:formatCode>
                <c:ptCount val="1"/>
                <c:pt idx="0">
                  <c:v>5.5460945725931259</c:v>
                </c:pt>
              </c:numCache>
            </c:numRef>
          </c:val>
        </c:ser>
        <c:ser>
          <c:idx val="4"/>
          <c:order val="4"/>
          <c:tx>
            <c:strRef>
              <c:f>Weight!$Q$29</c:f>
              <c:strCache>
                <c:ptCount val="1"/>
                <c:pt idx="0">
                  <c:v>Lab E</c:v>
                </c:pt>
              </c:strCache>
            </c:strRef>
          </c:tx>
          <c:spPr>
            <a:ln>
              <a:solidFill>
                <a:sysClr val="windowText" lastClr="000000"/>
              </a:solidFill>
            </a:ln>
          </c:spPr>
          <c:invertIfNegative val="0"/>
          <c:cat>
            <c:strRef>
              <c:f>Weight!$R$24</c:f>
              <c:strCache>
                <c:ptCount val="1"/>
                <c:pt idx="0">
                  <c:v>% Standard Deviation</c:v>
                </c:pt>
              </c:strCache>
            </c:strRef>
          </c:cat>
          <c:val>
            <c:numRef>
              <c:f>Weight!$R$29</c:f>
              <c:numCache>
                <c:formatCode>0.00</c:formatCode>
                <c:ptCount val="1"/>
                <c:pt idx="0">
                  <c:v>7.646022772641115</c:v>
                </c:pt>
              </c:numCache>
            </c:numRef>
          </c:val>
        </c:ser>
        <c:ser>
          <c:idx val="5"/>
          <c:order val="5"/>
          <c:tx>
            <c:strRef>
              <c:f>Weight!$Q$30</c:f>
              <c:strCache>
                <c:ptCount val="1"/>
                <c:pt idx="0">
                  <c:v>Lab F</c:v>
                </c:pt>
              </c:strCache>
            </c:strRef>
          </c:tx>
          <c:spPr>
            <a:solidFill>
              <a:schemeClr val="accent6"/>
            </a:solidFill>
            <a:ln>
              <a:solidFill>
                <a:sysClr val="windowText" lastClr="000000"/>
              </a:solidFill>
            </a:ln>
          </c:spPr>
          <c:invertIfNegative val="0"/>
          <c:cat>
            <c:strRef>
              <c:f>Weight!$R$24</c:f>
              <c:strCache>
                <c:ptCount val="1"/>
                <c:pt idx="0">
                  <c:v>% Standard Deviation</c:v>
                </c:pt>
              </c:strCache>
            </c:strRef>
          </c:cat>
          <c:val>
            <c:numRef>
              <c:f>Weight!$R$30</c:f>
              <c:numCache>
                <c:formatCode>0.00</c:formatCode>
                <c:ptCount val="1"/>
                <c:pt idx="0">
                  <c:v>13.992428551387514</c:v>
                </c:pt>
              </c:numCache>
            </c:numRef>
          </c:val>
        </c:ser>
        <c:ser>
          <c:idx val="6"/>
          <c:order val="6"/>
          <c:tx>
            <c:strRef>
              <c:f>Weight!$Q$31</c:f>
              <c:strCache>
                <c:ptCount val="1"/>
                <c:pt idx="0">
                  <c:v>Lab G</c:v>
                </c:pt>
              </c:strCache>
            </c:strRef>
          </c:tx>
          <c:spPr>
            <a:solidFill>
              <a:srgbClr val="00B050"/>
            </a:solidFill>
            <a:ln>
              <a:solidFill>
                <a:sysClr val="windowText" lastClr="000000"/>
              </a:solidFill>
            </a:ln>
          </c:spPr>
          <c:invertIfNegative val="0"/>
          <c:cat>
            <c:strRef>
              <c:f>Weight!$R$24</c:f>
              <c:strCache>
                <c:ptCount val="1"/>
                <c:pt idx="0">
                  <c:v>% Standard Deviation</c:v>
                </c:pt>
              </c:strCache>
            </c:strRef>
          </c:cat>
          <c:val>
            <c:numRef>
              <c:f>Weight!$R$31</c:f>
              <c:numCache>
                <c:formatCode>0.00</c:formatCode>
                <c:ptCount val="1"/>
                <c:pt idx="0">
                  <c:v>10.117501498151819</c:v>
                </c:pt>
              </c:numCache>
            </c:numRef>
          </c:val>
        </c:ser>
        <c:ser>
          <c:idx val="7"/>
          <c:order val="7"/>
          <c:tx>
            <c:strRef>
              <c:f>Weight!$Q$32</c:f>
              <c:strCache>
                <c:ptCount val="1"/>
                <c:pt idx="0">
                  <c:v>Lab H</c:v>
                </c:pt>
              </c:strCache>
            </c:strRef>
          </c:tx>
          <c:invertIfNegative val="0"/>
          <c:cat>
            <c:strRef>
              <c:f>Weight!$R$24</c:f>
              <c:strCache>
                <c:ptCount val="1"/>
                <c:pt idx="0">
                  <c:v>% Standard Deviation</c:v>
                </c:pt>
              </c:strCache>
            </c:strRef>
          </c:cat>
          <c:val>
            <c:numRef>
              <c:f>Weight!$R$32</c:f>
              <c:numCache>
                <c:formatCode>General</c:formatCode>
                <c:ptCount val="1"/>
              </c:numCache>
            </c:numRef>
          </c:val>
        </c:ser>
        <c:ser>
          <c:idx val="8"/>
          <c:order val="8"/>
          <c:tx>
            <c:strRef>
              <c:f>Weight!$Q$33</c:f>
              <c:strCache>
                <c:ptCount val="1"/>
                <c:pt idx="0">
                  <c:v>Lab I</c:v>
                </c:pt>
              </c:strCache>
            </c:strRef>
          </c:tx>
          <c:invertIfNegative val="0"/>
          <c:cat>
            <c:strRef>
              <c:f>Weight!$R$24</c:f>
              <c:strCache>
                <c:ptCount val="1"/>
                <c:pt idx="0">
                  <c:v>% Standard Deviation</c:v>
                </c:pt>
              </c:strCache>
            </c:strRef>
          </c:cat>
          <c:val>
            <c:numRef>
              <c:f>Weight!$R$33</c:f>
              <c:numCache>
                <c:formatCode>General</c:formatCode>
                <c:ptCount val="1"/>
              </c:numCache>
            </c:numRef>
          </c:val>
        </c:ser>
        <c:ser>
          <c:idx val="9"/>
          <c:order val="9"/>
          <c:tx>
            <c:strRef>
              <c:f>Weight!$Q$34</c:f>
              <c:strCache>
                <c:ptCount val="1"/>
                <c:pt idx="0">
                  <c:v>Lab J</c:v>
                </c:pt>
              </c:strCache>
            </c:strRef>
          </c:tx>
          <c:invertIfNegative val="0"/>
          <c:cat>
            <c:strRef>
              <c:f>Weight!$R$24</c:f>
              <c:strCache>
                <c:ptCount val="1"/>
                <c:pt idx="0">
                  <c:v>% Standard Deviation</c:v>
                </c:pt>
              </c:strCache>
            </c:strRef>
          </c:cat>
          <c:val>
            <c:numRef>
              <c:f>Weight!$R$34</c:f>
              <c:numCache>
                <c:formatCode>General</c:formatCode>
                <c:ptCount val="1"/>
              </c:numCache>
            </c:numRef>
          </c:val>
        </c:ser>
        <c:dLbls>
          <c:showLegendKey val="0"/>
          <c:showVal val="0"/>
          <c:showCatName val="0"/>
          <c:showSerName val="0"/>
          <c:showPercent val="0"/>
          <c:showBubbleSize val="0"/>
        </c:dLbls>
        <c:gapWidth val="150"/>
        <c:axId val="130008960"/>
        <c:axId val="130010496"/>
      </c:barChart>
      <c:catAx>
        <c:axId val="130008960"/>
        <c:scaling>
          <c:orientation val="minMax"/>
        </c:scaling>
        <c:delete val="0"/>
        <c:axPos val="b"/>
        <c:numFmt formatCode="General" sourceLinked="1"/>
        <c:majorTickMark val="none"/>
        <c:minorTickMark val="none"/>
        <c:tickLblPos val="nextTo"/>
        <c:crossAx val="130010496"/>
        <c:crosses val="autoZero"/>
        <c:auto val="1"/>
        <c:lblAlgn val="ctr"/>
        <c:lblOffset val="100"/>
        <c:noMultiLvlLbl val="0"/>
      </c:catAx>
      <c:valAx>
        <c:axId val="130010496"/>
        <c:scaling>
          <c:orientation val="minMax"/>
        </c:scaling>
        <c:delete val="0"/>
        <c:axPos val="l"/>
        <c:majorGridlines/>
        <c:numFmt formatCode="0.00" sourceLinked="1"/>
        <c:majorTickMark val="none"/>
        <c:minorTickMark val="none"/>
        <c:tickLblPos val="nextTo"/>
        <c:crossAx val="13000896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Round Robin 2012 Average Weight Loss Percent</a:t>
            </a:r>
            <a:endParaRPr lang="en-US" dirty="0"/>
          </a:p>
        </c:rich>
      </c:tx>
      <c:layout/>
      <c:overlay val="0"/>
    </c:title>
    <c:autoTitleDeleted val="0"/>
    <c:plotArea>
      <c:layout/>
      <c:barChart>
        <c:barDir val="col"/>
        <c:grouping val="clustered"/>
        <c:varyColors val="0"/>
        <c:ser>
          <c:idx val="0"/>
          <c:order val="0"/>
          <c:tx>
            <c:strRef>
              <c:f>Sheet1!$P$6</c:f>
              <c:strCache>
                <c:ptCount val="1"/>
                <c:pt idx="0">
                  <c:v>Lab A</c:v>
                </c:pt>
              </c:strCache>
            </c:strRef>
          </c:tx>
          <c:spPr>
            <a:ln>
              <a:solidFill>
                <a:sysClr val="windowText" lastClr="000000"/>
              </a:solidFill>
            </a:ln>
          </c:spPr>
          <c:invertIfNegative val="0"/>
          <c:cat>
            <c:strRef>
              <c:f>Sheet1!$Q$5:$S$5</c:f>
              <c:strCache>
                <c:ptCount val="3"/>
                <c:pt idx="0">
                  <c:v>Fireblock</c:v>
                </c:pt>
                <c:pt idx="1">
                  <c:v>Dax</c:v>
                </c:pt>
                <c:pt idx="2">
                  <c:v>Airflex</c:v>
                </c:pt>
              </c:strCache>
            </c:strRef>
          </c:cat>
          <c:val>
            <c:numRef>
              <c:f>Sheet1!$Q$6:$S$6</c:f>
              <c:numCache>
                <c:formatCode>0.00</c:formatCode>
                <c:ptCount val="3"/>
                <c:pt idx="0">
                  <c:v>7.55</c:v>
                </c:pt>
                <c:pt idx="1">
                  <c:v>7</c:v>
                </c:pt>
                <c:pt idx="2">
                  <c:v>7.55</c:v>
                </c:pt>
              </c:numCache>
            </c:numRef>
          </c:val>
        </c:ser>
        <c:ser>
          <c:idx val="1"/>
          <c:order val="1"/>
          <c:tx>
            <c:strRef>
              <c:f>Sheet1!$P$7</c:f>
              <c:strCache>
                <c:ptCount val="1"/>
                <c:pt idx="0">
                  <c:v>Lab B</c:v>
                </c:pt>
              </c:strCache>
            </c:strRef>
          </c:tx>
          <c:spPr>
            <a:ln>
              <a:solidFill>
                <a:sysClr val="windowText" lastClr="000000"/>
              </a:solidFill>
            </a:ln>
          </c:spPr>
          <c:invertIfNegative val="0"/>
          <c:cat>
            <c:strRef>
              <c:f>Sheet1!$Q$5:$S$5</c:f>
              <c:strCache>
                <c:ptCount val="3"/>
                <c:pt idx="0">
                  <c:v>Fireblock</c:v>
                </c:pt>
                <c:pt idx="1">
                  <c:v>Dax</c:v>
                </c:pt>
                <c:pt idx="2">
                  <c:v>Airflex</c:v>
                </c:pt>
              </c:strCache>
            </c:strRef>
          </c:cat>
          <c:val>
            <c:numRef>
              <c:f>Sheet1!$Q$7:$S$7</c:f>
              <c:numCache>
                <c:formatCode>0.00</c:formatCode>
                <c:ptCount val="3"/>
                <c:pt idx="0">
                  <c:v>11.020000000000001</c:v>
                </c:pt>
                <c:pt idx="1">
                  <c:v>5.8533333333333326</c:v>
                </c:pt>
                <c:pt idx="2">
                  <c:v>8.5233333333333334</c:v>
                </c:pt>
              </c:numCache>
            </c:numRef>
          </c:val>
        </c:ser>
        <c:ser>
          <c:idx val="2"/>
          <c:order val="2"/>
          <c:tx>
            <c:strRef>
              <c:f>Sheet1!$P$8</c:f>
              <c:strCache>
                <c:ptCount val="1"/>
                <c:pt idx="0">
                  <c:v>Lab C</c:v>
                </c:pt>
              </c:strCache>
            </c:strRef>
          </c:tx>
          <c:spPr>
            <a:ln>
              <a:solidFill>
                <a:sysClr val="windowText" lastClr="000000"/>
              </a:solidFill>
            </a:ln>
          </c:spPr>
          <c:invertIfNegative val="0"/>
          <c:cat>
            <c:strRef>
              <c:f>Sheet1!$Q$5:$S$5</c:f>
              <c:strCache>
                <c:ptCount val="3"/>
                <c:pt idx="0">
                  <c:v>Fireblock</c:v>
                </c:pt>
                <c:pt idx="1">
                  <c:v>Dax</c:v>
                </c:pt>
                <c:pt idx="2">
                  <c:v>Airflex</c:v>
                </c:pt>
              </c:strCache>
            </c:strRef>
          </c:cat>
          <c:val>
            <c:numRef>
              <c:f>Sheet1!$Q$8:$S$8</c:f>
              <c:numCache>
                <c:formatCode>0.00</c:formatCode>
                <c:ptCount val="3"/>
                <c:pt idx="0">
                  <c:v>4.6866666666666665</c:v>
                </c:pt>
                <c:pt idx="1">
                  <c:v>6.6033333333333344</c:v>
                </c:pt>
                <c:pt idx="2">
                  <c:v>6.6566666666666663</c:v>
                </c:pt>
              </c:numCache>
            </c:numRef>
          </c:val>
        </c:ser>
        <c:ser>
          <c:idx val="3"/>
          <c:order val="3"/>
          <c:tx>
            <c:strRef>
              <c:f>Sheet1!$P$9</c:f>
              <c:strCache>
                <c:ptCount val="1"/>
                <c:pt idx="0">
                  <c:v>Lab D</c:v>
                </c:pt>
              </c:strCache>
            </c:strRef>
          </c:tx>
          <c:spPr>
            <a:ln>
              <a:solidFill>
                <a:sysClr val="windowText" lastClr="000000"/>
              </a:solidFill>
            </a:ln>
          </c:spPr>
          <c:invertIfNegative val="0"/>
          <c:cat>
            <c:strRef>
              <c:f>Sheet1!$Q$5:$S$5</c:f>
              <c:strCache>
                <c:ptCount val="3"/>
                <c:pt idx="0">
                  <c:v>Fireblock</c:v>
                </c:pt>
                <c:pt idx="1">
                  <c:v>Dax</c:v>
                </c:pt>
                <c:pt idx="2">
                  <c:v>Airflex</c:v>
                </c:pt>
              </c:strCache>
            </c:strRef>
          </c:cat>
          <c:val>
            <c:numRef>
              <c:f>Sheet1!$Q$9:$S$9</c:f>
              <c:numCache>
                <c:formatCode>0.00</c:formatCode>
                <c:ptCount val="3"/>
                <c:pt idx="0">
                  <c:v>6.5</c:v>
                </c:pt>
                <c:pt idx="1">
                  <c:v>8.9700000000000006</c:v>
                </c:pt>
                <c:pt idx="2">
                  <c:v>7.9266666666666667</c:v>
                </c:pt>
              </c:numCache>
            </c:numRef>
          </c:val>
        </c:ser>
        <c:ser>
          <c:idx val="4"/>
          <c:order val="4"/>
          <c:tx>
            <c:strRef>
              <c:f>Sheet1!$P$10</c:f>
              <c:strCache>
                <c:ptCount val="1"/>
                <c:pt idx="0">
                  <c:v>Lab E</c:v>
                </c:pt>
              </c:strCache>
            </c:strRef>
          </c:tx>
          <c:spPr>
            <a:ln>
              <a:solidFill>
                <a:sysClr val="windowText" lastClr="000000"/>
              </a:solidFill>
            </a:ln>
          </c:spPr>
          <c:invertIfNegative val="0"/>
          <c:cat>
            <c:strRef>
              <c:f>Sheet1!$Q$5:$S$5</c:f>
              <c:strCache>
                <c:ptCount val="3"/>
                <c:pt idx="0">
                  <c:v>Fireblock</c:v>
                </c:pt>
                <c:pt idx="1">
                  <c:v>Dax</c:v>
                </c:pt>
                <c:pt idx="2">
                  <c:v>Airflex</c:v>
                </c:pt>
              </c:strCache>
            </c:strRef>
          </c:cat>
          <c:val>
            <c:numRef>
              <c:f>Sheet1!$Q$10:$S$10</c:f>
              <c:numCache>
                <c:formatCode>0.00</c:formatCode>
                <c:ptCount val="3"/>
                <c:pt idx="0">
                  <c:v>8.9700000000000006</c:v>
                </c:pt>
                <c:pt idx="1">
                  <c:v>7.55</c:v>
                </c:pt>
                <c:pt idx="2">
                  <c:v>5.94</c:v>
                </c:pt>
              </c:numCache>
            </c:numRef>
          </c:val>
        </c:ser>
        <c:ser>
          <c:idx val="5"/>
          <c:order val="5"/>
          <c:tx>
            <c:strRef>
              <c:f>Sheet1!$P$11</c:f>
              <c:strCache>
                <c:ptCount val="1"/>
                <c:pt idx="0">
                  <c:v>Lab F</c:v>
                </c:pt>
              </c:strCache>
            </c:strRef>
          </c:tx>
          <c:spPr>
            <a:ln>
              <a:solidFill>
                <a:sysClr val="windowText" lastClr="000000"/>
              </a:solidFill>
            </a:ln>
          </c:spPr>
          <c:invertIfNegative val="0"/>
          <c:cat>
            <c:strRef>
              <c:f>Sheet1!$Q$5:$S$5</c:f>
              <c:strCache>
                <c:ptCount val="3"/>
                <c:pt idx="0">
                  <c:v>Fireblock</c:v>
                </c:pt>
                <c:pt idx="1">
                  <c:v>Dax</c:v>
                </c:pt>
                <c:pt idx="2">
                  <c:v>Airflex</c:v>
                </c:pt>
              </c:strCache>
            </c:strRef>
          </c:cat>
          <c:val>
            <c:numRef>
              <c:f>Sheet1!$Q$11:$S$11</c:f>
              <c:numCache>
                <c:formatCode>0.00</c:formatCode>
                <c:ptCount val="3"/>
                <c:pt idx="0">
                  <c:v>10.18</c:v>
                </c:pt>
                <c:pt idx="1">
                  <c:v>7.1</c:v>
                </c:pt>
                <c:pt idx="2">
                  <c:v>6.45</c:v>
                </c:pt>
              </c:numCache>
            </c:numRef>
          </c:val>
        </c:ser>
        <c:ser>
          <c:idx val="6"/>
          <c:order val="6"/>
          <c:tx>
            <c:strRef>
              <c:f>Sheet1!$P$12</c:f>
              <c:strCache>
                <c:ptCount val="1"/>
                <c:pt idx="0">
                  <c:v>Lab G</c:v>
                </c:pt>
              </c:strCache>
            </c:strRef>
          </c:tx>
          <c:invertIfNegative val="0"/>
          <c:cat>
            <c:strRef>
              <c:f>Sheet1!$Q$5:$S$5</c:f>
              <c:strCache>
                <c:ptCount val="3"/>
                <c:pt idx="0">
                  <c:v>Fireblock</c:v>
                </c:pt>
                <c:pt idx="1">
                  <c:v>Dax</c:v>
                </c:pt>
                <c:pt idx="2">
                  <c:v>Airflex</c:v>
                </c:pt>
              </c:strCache>
            </c:strRef>
          </c:cat>
          <c:val>
            <c:numRef>
              <c:f>Sheet1!$Q$12:$S$12</c:f>
              <c:numCache>
                <c:formatCode>General</c:formatCode>
                <c:ptCount val="3"/>
              </c:numCache>
            </c:numRef>
          </c:val>
        </c:ser>
        <c:ser>
          <c:idx val="7"/>
          <c:order val="7"/>
          <c:tx>
            <c:strRef>
              <c:f>Sheet1!$P$13</c:f>
              <c:strCache>
                <c:ptCount val="1"/>
                <c:pt idx="0">
                  <c:v>Lab H</c:v>
                </c:pt>
              </c:strCache>
            </c:strRef>
          </c:tx>
          <c:invertIfNegative val="0"/>
          <c:cat>
            <c:strRef>
              <c:f>Sheet1!$Q$5:$S$5</c:f>
              <c:strCache>
                <c:ptCount val="3"/>
                <c:pt idx="0">
                  <c:v>Fireblock</c:v>
                </c:pt>
                <c:pt idx="1">
                  <c:v>Dax</c:v>
                </c:pt>
                <c:pt idx="2">
                  <c:v>Airflex</c:v>
                </c:pt>
              </c:strCache>
            </c:strRef>
          </c:cat>
          <c:val>
            <c:numRef>
              <c:f>Sheet1!$Q$13:$S$13</c:f>
              <c:numCache>
                <c:formatCode>General</c:formatCode>
                <c:ptCount val="3"/>
              </c:numCache>
            </c:numRef>
          </c:val>
        </c:ser>
        <c:dLbls>
          <c:showLegendKey val="0"/>
          <c:showVal val="0"/>
          <c:showCatName val="0"/>
          <c:showSerName val="0"/>
          <c:showPercent val="0"/>
          <c:showBubbleSize val="0"/>
        </c:dLbls>
        <c:gapWidth val="0"/>
        <c:axId val="131105536"/>
        <c:axId val="131107456"/>
      </c:barChart>
      <c:catAx>
        <c:axId val="131105536"/>
        <c:scaling>
          <c:orientation val="minMax"/>
        </c:scaling>
        <c:delete val="0"/>
        <c:axPos val="b"/>
        <c:title>
          <c:tx>
            <c:rich>
              <a:bodyPr/>
              <a:lstStyle/>
              <a:p>
                <a:pPr>
                  <a:defRPr/>
                </a:pPr>
                <a:r>
                  <a:rPr lang="en-US"/>
                  <a:t>Foam Type</a:t>
                </a:r>
              </a:p>
            </c:rich>
          </c:tx>
          <c:layout/>
          <c:overlay val="0"/>
        </c:title>
        <c:numFmt formatCode="General" sourceLinked="1"/>
        <c:majorTickMark val="none"/>
        <c:minorTickMark val="none"/>
        <c:tickLblPos val="nextTo"/>
        <c:crossAx val="131107456"/>
        <c:crosses val="autoZero"/>
        <c:auto val="1"/>
        <c:lblAlgn val="ctr"/>
        <c:lblOffset val="100"/>
        <c:noMultiLvlLbl val="0"/>
      </c:catAx>
      <c:valAx>
        <c:axId val="131107456"/>
        <c:scaling>
          <c:orientation val="minMax"/>
        </c:scaling>
        <c:delete val="0"/>
        <c:axPos val="l"/>
        <c:majorGridlines/>
        <c:title>
          <c:tx>
            <c:rich>
              <a:bodyPr/>
              <a:lstStyle/>
              <a:p>
                <a:pPr>
                  <a:defRPr/>
                </a:pPr>
                <a:r>
                  <a:rPr lang="en-US"/>
                  <a:t>Percent Weight Loss (%)</a:t>
                </a:r>
              </a:p>
            </c:rich>
          </c:tx>
          <c:layout/>
          <c:overlay val="0"/>
        </c:title>
        <c:numFmt formatCode="0.00" sourceLinked="1"/>
        <c:majorTickMark val="out"/>
        <c:minorTickMark val="none"/>
        <c:tickLblPos val="nextTo"/>
        <c:crossAx val="13110553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Fireblock Cushion</a:t>
            </a:r>
            <a:r>
              <a:rPr lang="en-US" baseline="0"/>
              <a:t> Burn Lengths and Weight Loss Percent</a:t>
            </a:r>
            <a:endParaRPr lang="en-US"/>
          </a:p>
        </c:rich>
      </c:tx>
      <c:layout/>
      <c:overlay val="0"/>
    </c:title>
    <c:autoTitleDeleted val="0"/>
    <c:plotArea>
      <c:layout/>
      <c:barChart>
        <c:barDir val="col"/>
        <c:grouping val="clustered"/>
        <c:varyColors val="0"/>
        <c:ser>
          <c:idx val="0"/>
          <c:order val="0"/>
          <c:spPr>
            <a:ln>
              <a:solidFill>
                <a:sysClr val="windowText" lastClr="000000"/>
              </a:solidFill>
            </a:ln>
          </c:spPr>
          <c:invertIfNegative val="0"/>
          <c:dPt>
            <c:idx val="4"/>
            <c:invertIfNegative val="0"/>
            <c:bubble3D val="0"/>
            <c:spPr>
              <a:pattFill prst="wdUpDiag">
                <a:fgClr>
                  <a:schemeClr val="bg1"/>
                </a:fgClr>
                <a:bgClr>
                  <a:schemeClr val="accent1"/>
                </a:bgClr>
              </a:pattFill>
              <a:ln>
                <a:solidFill>
                  <a:sysClr val="windowText" lastClr="000000"/>
                </a:solidFill>
              </a:ln>
            </c:spPr>
          </c:dPt>
          <c:dPt>
            <c:idx val="5"/>
            <c:invertIfNegative val="0"/>
            <c:bubble3D val="0"/>
            <c:spPr>
              <a:solidFill>
                <a:schemeClr val="accent2"/>
              </a:solidFill>
              <a:ln>
                <a:solidFill>
                  <a:sysClr val="windowText" lastClr="000000"/>
                </a:solidFill>
              </a:ln>
            </c:spPr>
          </c:dPt>
          <c:dPt>
            <c:idx val="6"/>
            <c:invertIfNegative val="0"/>
            <c:bubble3D val="0"/>
            <c:spPr>
              <a:solidFill>
                <a:schemeClr val="accent2"/>
              </a:solidFill>
              <a:ln>
                <a:solidFill>
                  <a:sysClr val="windowText" lastClr="000000"/>
                </a:solidFill>
              </a:ln>
            </c:spPr>
          </c:dPt>
          <c:dPt>
            <c:idx val="7"/>
            <c:invertIfNegative val="0"/>
            <c:bubble3D val="0"/>
            <c:spPr>
              <a:solidFill>
                <a:schemeClr val="accent2"/>
              </a:solidFill>
              <a:ln>
                <a:solidFill>
                  <a:sysClr val="windowText" lastClr="000000"/>
                </a:solidFill>
              </a:ln>
            </c:spPr>
          </c:dPt>
          <c:dPt>
            <c:idx val="8"/>
            <c:invertIfNegative val="0"/>
            <c:bubble3D val="0"/>
            <c:spPr>
              <a:solidFill>
                <a:schemeClr val="accent2"/>
              </a:solidFill>
              <a:ln>
                <a:solidFill>
                  <a:sysClr val="windowText" lastClr="000000"/>
                </a:solidFill>
              </a:ln>
            </c:spPr>
          </c:dPt>
          <c:dPt>
            <c:idx val="9"/>
            <c:invertIfNegative val="0"/>
            <c:bubble3D val="0"/>
            <c:spPr>
              <a:pattFill prst="wdUpDiag">
                <a:fgClr>
                  <a:schemeClr val="bg1"/>
                </a:fgClr>
                <a:bgClr>
                  <a:schemeClr val="accent2"/>
                </a:bgClr>
              </a:pattFill>
              <a:ln>
                <a:solidFill>
                  <a:sysClr val="windowText" lastClr="000000"/>
                </a:solidFill>
              </a:ln>
            </c:spPr>
          </c:dPt>
          <c:dPt>
            <c:idx val="10"/>
            <c:invertIfNegative val="0"/>
            <c:bubble3D val="0"/>
            <c:spPr>
              <a:solidFill>
                <a:schemeClr val="accent3"/>
              </a:solidFill>
              <a:ln>
                <a:solidFill>
                  <a:sysClr val="windowText" lastClr="000000"/>
                </a:solidFill>
              </a:ln>
            </c:spPr>
          </c:dPt>
          <c:dPt>
            <c:idx val="11"/>
            <c:invertIfNegative val="0"/>
            <c:bubble3D val="0"/>
            <c:spPr>
              <a:solidFill>
                <a:schemeClr val="accent3"/>
              </a:solidFill>
              <a:ln>
                <a:solidFill>
                  <a:sysClr val="windowText" lastClr="000000"/>
                </a:solidFill>
              </a:ln>
            </c:spPr>
          </c:dPt>
          <c:dPt>
            <c:idx val="12"/>
            <c:invertIfNegative val="0"/>
            <c:bubble3D val="0"/>
            <c:spPr>
              <a:solidFill>
                <a:schemeClr val="accent3"/>
              </a:solidFill>
              <a:ln>
                <a:solidFill>
                  <a:sysClr val="windowText" lastClr="000000"/>
                </a:solidFill>
              </a:ln>
            </c:spPr>
          </c:dPt>
          <c:dPt>
            <c:idx val="14"/>
            <c:invertIfNegative val="0"/>
            <c:bubble3D val="0"/>
            <c:spPr>
              <a:pattFill prst="wdUpDiag">
                <a:fgClr>
                  <a:schemeClr val="bg1"/>
                </a:fgClr>
                <a:bgClr>
                  <a:schemeClr val="accent3"/>
                </a:bgClr>
              </a:pattFill>
              <a:ln>
                <a:solidFill>
                  <a:sysClr val="windowText" lastClr="000000"/>
                </a:solidFill>
              </a:ln>
            </c:spPr>
          </c:dPt>
          <c:dPt>
            <c:idx val="15"/>
            <c:invertIfNegative val="0"/>
            <c:bubble3D val="0"/>
            <c:spPr>
              <a:solidFill>
                <a:schemeClr val="accent4"/>
              </a:solidFill>
              <a:ln>
                <a:solidFill>
                  <a:sysClr val="windowText" lastClr="000000"/>
                </a:solidFill>
              </a:ln>
            </c:spPr>
          </c:dPt>
          <c:dPt>
            <c:idx val="16"/>
            <c:invertIfNegative val="0"/>
            <c:bubble3D val="0"/>
            <c:spPr>
              <a:solidFill>
                <a:schemeClr val="accent4"/>
              </a:solidFill>
              <a:ln>
                <a:solidFill>
                  <a:sysClr val="windowText" lastClr="000000"/>
                </a:solidFill>
              </a:ln>
            </c:spPr>
          </c:dPt>
          <c:dPt>
            <c:idx val="17"/>
            <c:invertIfNegative val="0"/>
            <c:bubble3D val="0"/>
            <c:spPr>
              <a:solidFill>
                <a:schemeClr val="accent4"/>
              </a:solidFill>
              <a:ln>
                <a:solidFill>
                  <a:sysClr val="windowText" lastClr="000000"/>
                </a:solidFill>
              </a:ln>
            </c:spPr>
          </c:dPt>
          <c:dPt>
            <c:idx val="19"/>
            <c:invertIfNegative val="0"/>
            <c:bubble3D val="0"/>
            <c:spPr>
              <a:pattFill prst="wdUpDiag">
                <a:fgClr>
                  <a:schemeClr val="bg1"/>
                </a:fgClr>
                <a:bgClr>
                  <a:schemeClr val="accent4"/>
                </a:bgClr>
              </a:pattFill>
              <a:ln>
                <a:solidFill>
                  <a:sysClr val="windowText" lastClr="000000"/>
                </a:solidFill>
              </a:ln>
            </c:spPr>
          </c:dPt>
          <c:dPt>
            <c:idx val="20"/>
            <c:invertIfNegative val="0"/>
            <c:bubble3D val="0"/>
            <c:spPr>
              <a:solidFill>
                <a:schemeClr val="accent5"/>
              </a:solidFill>
              <a:ln>
                <a:solidFill>
                  <a:sysClr val="windowText" lastClr="000000"/>
                </a:solidFill>
              </a:ln>
            </c:spPr>
          </c:dPt>
          <c:dPt>
            <c:idx val="21"/>
            <c:invertIfNegative val="0"/>
            <c:bubble3D val="0"/>
            <c:spPr>
              <a:solidFill>
                <a:schemeClr val="accent5"/>
              </a:solidFill>
              <a:ln>
                <a:solidFill>
                  <a:sysClr val="windowText" lastClr="000000"/>
                </a:solidFill>
              </a:ln>
            </c:spPr>
          </c:dPt>
          <c:dPt>
            <c:idx val="22"/>
            <c:invertIfNegative val="0"/>
            <c:bubble3D val="0"/>
            <c:spPr>
              <a:solidFill>
                <a:schemeClr val="accent5"/>
              </a:solidFill>
              <a:ln>
                <a:solidFill>
                  <a:sysClr val="windowText" lastClr="000000"/>
                </a:solidFill>
              </a:ln>
            </c:spPr>
          </c:dPt>
          <c:dPt>
            <c:idx val="24"/>
            <c:invertIfNegative val="0"/>
            <c:bubble3D val="0"/>
            <c:spPr>
              <a:pattFill prst="wdUpDiag">
                <a:fgClr>
                  <a:schemeClr val="bg1"/>
                </a:fgClr>
                <a:bgClr>
                  <a:schemeClr val="accent5"/>
                </a:bgClr>
              </a:pattFill>
              <a:ln>
                <a:solidFill>
                  <a:sysClr val="windowText" lastClr="000000"/>
                </a:solidFill>
              </a:ln>
            </c:spPr>
          </c:dPt>
          <c:dPt>
            <c:idx val="25"/>
            <c:invertIfNegative val="0"/>
            <c:bubble3D val="0"/>
            <c:spPr>
              <a:solidFill>
                <a:schemeClr val="accent6"/>
              </a:solidFill>
              <a:ln>
                <a:solidFill>
                  <a:sysClr val="windowText" lastClr="000000"/>
                </a:solidFill>
              </a:ln>
            </c:spPr>
          </c:dPt>
          <c:dPt>
            <c:idx val="26"/>
            <c:invertIfNegative val="0"/>
            <c:bubble3D val="0"/>
            <c:spPr>
              <a:solidFill>
                <a:schemeClr val="accent6"/>
              </a:solidFill>
              <a:ln>
                <a:solidFill>
                  <a:sysClr val="windowText" lastClr="000000"/>
                </a:solidFill>
              </a:ln>
            </c:spPr>
          </c:dPt>
          <c:dPt>
            <c:idx val="27"/>
            <c:invertIfNegative val="0"/>
            <c:bubble3D val="0"/>
            <c:spPr>
              <a:solidFill>
                <a:schemeClr val="accent6"/>
              </a:solidFill>
              <a:ln>
                <a:solidFill>
                  <a:sysClr val="windowText" lastClr="000000"/>
                </a:solidFill>
              </a:ln>
            </c:spPr>
          </c:dPt>
          <c:dPt>
            <c:idx val="29"/>
            <c:invertIfNegative val="0"/>
            <c:bubble3D val="0"/>
            <c:spPr>
              <a:pattFill prst="wdUpDiag">
                <a:fgClr>
                  <a:schemeClr val="bg1"/>
                </a:fgClr>
                <a:bgClr>
                  <a:schemeClr val="accent6"/>
                </a:bgClr>
              </a:pattFill>
              <a:ln>
                <a:solidFill>
                  <a:sysClr val="windowText" lastClr="000000"/>
                </a:solidFill>
              </a:ln>
            </c:spPr>
          </c:dPt>
          <c:dLbls>
            <c:showLegendKey val="0"/>
            <c:showVal val="1"/>
            <c:showCatName val="0"/>
            <c:showSerName val="0"/>
            <c:showPercent val="0"/>
            <c:showBubbleSize val="0"/>
            <c:showLeaderLines val="0"/>
          </c:dLbls>
          <c:cat>
            <c:strRef>
              <c:f>Fireblock!$C$21:$C$50</c:f>
              <c:strCache>
                <c:ptCount val="30"/>
                <c:pt idx="0">
                  <c:v>Top</c:v>
                </c:pt>
                <c:pt idx="1">
                  <c:v>Bottom</c:v>
                </c:pt>
                <c:pt idx="2">
                  <c:v>Front</c:v>
                </c:pt>
                <c:pt idx="3">
                  <c:v>Back</c:v>
                </c:pt>
                <c:pt idx="4">
                  <c:v>WL %</c:v>
                </c:pt>
                <c:pt idx="5">
                  <c:v>Top</c:v>
                </c:pt>
                <c:pt idx="6">
                  <c:v>Bottom</c:v>
                </c:pt>
                <c:pt idx="7">
                  <c:v>Front</c:v>
                </c:pt>
                <c:pt idx="8">
                  <c:v>Back</c:v>
                </c:pt>
                <c:pt idx="9">
                  <c:v>WL %</c:v>
                </c:pt>
                <c:pt idx="10">
                  <c:v>Top</c:v>
                </c:pt>
                <c:pt idx="11">
                  <c:v>Bottom</c:v>
                </c:pt>
                <c:pt idx="12">
                  <c:v>Front</c:v>
                </c:pt>
                <c:pt idx="13">
                  <c:v>Back</c:v>
                </c:pt>
                <c:pt idx="14">
                  <c:v>WL %</c:v>
                </c:pt>
                <c:pt idx="15">
                  <c:v>Top</c:v>
                </c:pt>
                <c:pt idx="16">
                  <c:v>Bottom</c:v>
                </c:pt>
                <c:pt idx="17">
                  <c:v>Front</c:v>
                </c:pt>
                <c:pt idx="18">
                  <c:v>Back</c:v>
                </c:pt>
                <c:pt idx="19">
                  <c:v>WL %</c:v>
                </c:pt>
                <c:pt idx="20">
                  <c:v>Top</c:v>
                </c:pt>
                <c:pt idx="21">
                  <c:v>Bottom</c:v>
                </c:pt>
                <c:pt idx="22">
                  <c:v>Front</c:v>
                </c:pt>
                <c:pt idx="23">
                  <c:v>Back</c:v>
                </c:pt>
                <c:pt idx="24">
                  <c:v>WL %</c:v>
                </c:pt>
                <c:pt idx="25">
                  <c:v>Top</c:v>
                </c:pt>
                <c:pt idx="26">
                  <c:v>Bottom</c:v>
                </c:pt>
                <c:pt idx="27">
                  <c:v>Front</c:v>
                </c:pt>
                <c:pt idx="28">
                  <c:v>Back</c:v>
                </c:pt>
                <c:pt idx="29">
                  <c:v>WL %</c:v>
                </c:pt>
              </c:strCache>
            </c:strRef>
          </c:cat>
          <c:val>
            <c:numRef>
              <c:f>Fireblock!$D$21:$D$50</c:f>
              <c:numCache>
                <c:formatCode>0.00</c:formatCode>
                <c:ptCount val="30"/>
                <c:pt idx="0">
                  <c:v>5.44</c:v>
                </c:pt>
                <c:pt idx="1">
                  <c:v>12.73</c:v>
                </c:pt>
                <c:pt idx="2">
                  <c:v>8.0399999999999991</c:v>
                </c:pt>
                <c:pt idx="3">
                  <c:v>0</c:v>
                </c:pt>
                <c:pt idx="4">
                  <c:v>7.55</c:v>
                </c:pt>
                <c:pt idx="5">
                  <c:v>9.2519685039370092</c:v>
                </c:pt>
                <c:pt idx="6">
                  <c:v>16.469816272965883</c:v>
                </c:pt>
                <c:pt idx="7">
                  <c:v>7.0472440944881898</c:v>
                </c:pt>
                <c:pt idx="8">
                  <c:v>5.2493438320209975</c:v>
                </c:pt>
                <c:pt idx="9">
                  <c:v>11.020000000000001</c:v>
                </c:pt>
                <c:pt idx="10">
                  <c:v>6.5333333333333341</c:v>
                </c:pt>
                <c:pt idx="11">
                  <c:v>4.666666666666667</c:v>
                </c:pt>
                <c:pt idx="12">
                  <c:v>10.200000000000001</c:v>
                </c:pt>
                <c:pt idx="13">
                  <c:v>0</c:v>
                </c:pt>
                <c:pt idx="14">
                  <c:v>4.6866666666666665</c:v>
                </c:pt>
                <c:pt idx="15">
                  <c:v>5.4333333333333336</c:v>
                </c:pt>
                <c:pt idx="16">
                  <c:v>15.833333333333334</c:v>
                </c:pt>
                <c:pt idx="17">
                  <c:v>8.0666666666666664</c:v>
                </c:pt>
                <c:pt idx="18">
                  <c:v>0</c:v>
                </c:pt>
                <c:pt idx="19">
                  <c:v>6.5</c:v>
                </c:pt>
                <c:pt idx="20">
                  <c:v>5.75</c:v>
                </c:pt>
                <c:pt idx="21">
                  <c:v>12.5</c:v>
                </c:pt>
                <c:pt idx="22">
                  <c:v>7.916666666666667</c:v>
                </c:pt>
                <c:pt idx="23">
                  <c:v>0</c:v>
                </c:pt>
                <c:pt idx="24">
                  <c:v>8.9700000000000006</c:v>
                </c:pt>
                <c:pt idx="25">
                  <c:v>6.833333333333333</c:v>
                </c:pt>
                <c:pt idx="26">
                  <c:v>15.166666666666666</c:v>
                </c:pt>
                <c:pt idx="27">
                  <c:v>8.2333333333333325</c:v>
                </c:pt>
                <c:pt idx="28">
                  <c:v>0</c:v>
                </c:pt>
                <c:pt idx="29">
                  <c:v>10.18</c:v>
                </c:pt>
              </c:numCache>
            </c:numRef>
          </c:val>
        </c:ser>
        <c:dLbls>
          <c:showLegendKey val="0"/>
          <c:showVal val="0"/>
          <c:showCatName val="0"/>
          <c:showSerName val="0"/>
          <c:showPercent val="0"/>
          <c:showBubbleSize val="0"/>
        </c:dLbls>
        <c:gapWidth val="0"/>
        <c:overlap val="-25"/>
        <c:axId val="131282816"/>
        <c:axId val="131284352"/>
      </c:barChart>
      <c:catAx>
        <c:axId val="131282816"/>
        <c:scaling>
          <c:orientation val="minMax"/>
        </c:scaling>
        <c:delete val="0"/>
        <c:axPos val="b"/>
        <c:numFmt formatCode="General" sourceLinked="1"/>
        <c:majorTickMark val="none"/>
        <c:minorTickMark val="none"/>
        <c:tickLblPos val="nextTo"/>
        <c:crossAx val="131284352"/>
        <c:crosses val="autoZero"/>
        <c:auto val="1"/>
        <c:lblAlgn val="ctr"/>
        <c:lblOffset val="100"/>
        <c:noMultiLvlLbl val="0"/>
      </c:catAx>
      <c:valAx>
        <c:axId val="131284352"/>
        <c:scaling>
          <c:orientation val="minMax"/>
        </c:scaling>
        <c:delete val="0"/>
        <c:axPos val="l"/>
        <c:majorGridlines/>
        <c:numFmt formatCode="0.00" sourceLinked="1"/>
        <c:majorTickMark val="none"/>
        <c:minorTickMark val="none"/>
        <c:tickLblPos val="nextTo"/>
        <c:spPr>
          <a:ln w="9525">
            <a:noFill/>
          </a:ln>
        </c:spPr>
        <c:crossAx val="131282816"/>
        <c:crosses val="autoZero"/>
        <c:crossBetween val="between"/>
      </c:valAx>
      <c:spPr>
        <a:ln>
          <a:noFill/>
        </a:ln>
      </c:spPr>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pPr>
              <a:defRPr/>
            </a:pPr>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pPr>
              <a:defRPr/>
            </a:pPr>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pPr>
              <a:defRPr/>
            </a:pPr>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pPr>
              <a:defRPr/>
            </a:pPr>
            <a:fld id="{ED790AE2-30AE-48D4-B5E5-1611F570B35C}" type="slidenum">
              <a:rPr lang="en-US"/>
              <a:pPr>
                <a:defRPr/>
              </a:pPr>
              <a:t>‹#›</a:t>
            </a:fld>
            <a:endParaRPr lang="en-US"/>
          </a:p>
        </p:txBody>
      </p:sp>
    </p:spTree>
    <p:extLst>
      <p:ext uri="{BB962C8B-B14F-4D97-AF65-F5344CB8AC3E}">
        <p14:creationId xmlns:p14="http://schemas.microsoft.com/office/powerpoint/2010/main" val="3436631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pPr>
              <a:defRPr/>
            </a:pPr>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pPr>
              <a:defRPr/>
            </a:pPr>
            <a:fld id="{C3D891AA-35D4-4158-96A1-4BD6A38890EE}" type="slidenum">
              <a:rPr lang="en-US"/>
              <a:pPr>
                <a:defRPr/>
              </a:pPr>
              <a:t>‹#›</a:t>
            </a:fld>
            <a:endParaRPr lang="en-US"/>
          </a:p>
        </p:txBody>
      </p:sp>
    </p:spTree>
    <p:extLst>
      <p:ext uri="{BB962C8B-B14F-4D97-AF65-F5344CB8AC3E}">
        <p14:creationId xmlns:p14="http://schemas.microsoft.com/office/powerpoint/2010/main" val="870248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1225" eaLnBrk="0" hangingPunct="0">
              <a:defRPr sz="1600">
                <a:solidFill>
                  <a:schemeClr val="tx1"/>
                </a:solidFill>
                <a:latin typeface="Arial" charset="0"/>
              </a:defRPr>
            </a:lvl1pPr>
            <a:lvl2pPr marL="742950" indent="-285750" defTabSz="911225" eaLnBrk="0" hangingPunct="0">
              <a:defRPr sz="1600">
                <a:solidFill>
                  <a:schemeClr val="tx1"/>
                </a:solidFill>
                <a:latin typeface="Arial" charset="0"/>
              </a:defRPr>
            </a:lvl2pPr>
            <a:lvl3pPr marL="1143000" indent="-228600" defTabSz="911225" eaLnBrk="0" hangingPunct="0">
              <a:defRPr sz="1600">
                <a:solidFill>
                  <a:schemeClr val="tx1"/>
                </a:solidFill>
                <a:latin typeface="Arial" charset="0"/>
              </a:defRPr>
            </a:lvl3pPr>
            <a:lvl4pPr marL="1600200" indent="-228600" defTabSz="911225" eaLnBrk="0" hangingPunct="0">
              <a:defRPr sz="1600">
                <a:solidFill>
                  <a:schemeClr val="tx1"/>
                </a:solidFill>
                <a:latin typeface="Arial" charset="0"/>
              </a:defRPr>
            </a:lvl4pPr>
            <a:lvl5pPr marL="2057400" indent="-228600" defTabSz="911225" eaLnBrk="0" hangingPunct="0">
              <a:defRPr sz="1600">
                <a:solidFill>
                  <a:schemeClr val="tx1"/>
                </a:solidFill>
                <a:latin typeface="Arial" charset="0"/>
              </a:defRPr>
            </a:lvl5pPr>
            <a:lvl6pPr marL="2514600" indent="-228600" defTabSz="911225" eaLnBrk="0" fontAlgn="base" hangingPunct="0">
              <a:spcBef>
                <a:spcPct val="50000"/>
              </a:spcBef>
              <a:spcAft>
                <a:spcPct val="0"/>
              </a:spcAft>
              <a:buChar char="•"/>
              <a:defRPr sz="1600">
                <a:solidFill>
                  <a:schemeClr val="tx1"/>
                </a:solidFill>
                <a:latin typeface="Arial" charset="0"/>
              </a:defRPr>
            </a:lvl6pPr>
            <a:lvl7pPr marL="2971800" indent="-228600" defTabSz="911225" eaLnBrk="0" fontAlgn="base" hangingPunct="0">
              <a:spcBef>
                <a:spcPct val="50000"/>
              </a:spcBef>
              <a:spcAft>
                <a:spcPct val="0"/>
              </a:spcAft>
              <a:buChar char="•"/>
              <a:defRPr sz="1600">
                <a:solidFill>
                  <a:schemeClr val="tx1"/>
                </a:solidFill>
                <a:latin typeface="Arial" charset="0"/>
              </a:defRPr>
            </a:lvl7pPr>
            <a:lvl8pPr marL="3429000" indent="-228600" defTabSz="911225" eaLnBrk="0" fontAlgn="base" hangingPunct="0">
              <a:spcBef>
                <a:spcPct val="50000"/>
              </a:spcBef>
              <a:spcAft>
                <a:spcPct val="0"/>
              </a:spcAft>
              <a:buChar char="•"/>
              <a:defRPr sz="1600">
                <a:solidFill>
                  <a:schemeClr val="tx1"/>
                </a:solidFill>
                <a:latin typeface="Arial" charset="0"/>
              </a:defRPr>
            </a:lvl8pPr>
            <a:lvl9pPr marL="3886200" indent="-228600" defTabSz="911225" eaLnBrk="0" fontAlgn="base" hangingPunct="0">
              <a:spcBef>
                <a:spcPct val="50000"/>
              </a:spcBef>
              <a:spcAft>
                <a:spcPct val="0"/>
              </a:spcAft>
              <a:buChar char="•"/>
              <a:defRPr sz="1600">
                <a:solidFill>
                  <a:schemeClr val="tx1"/>
                </a:solidFill>
                <a:latin typeface="Arial" charset="0"/>
              </a:defRPr>
            </a:lvl9pPr>
          </a:lstStyle>
          <a:p>
            <a:pPr eaLnBrk="1" hangingPunct="1"/>
            <a:fld id="{9FDF61D3-4EFC-4AD0-A4C6-1DC5DA144696}" type="slidenum">
              <a:rPr lang="en-US" sz="1200" smtClean="0">
                <a:latin typeface="Times New Roman" pitchFamily="18" charset="0"/>
              </a:rPr>
              <a:pPr eaLnBrk="1" hangingPunct="1"/>
              <a:t>1</a:t>
            </a:fld>
            <a:endParaRPr lang="en-US" sz="1200" smtClean="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defRPr/>
            </a:pPr>
            <a:r>
              <a:rPr lang="en-US" smtClean="0">
                <a:solidFill>
                  <a:schemeClr val="bg1"/>
                </a:solidFill>
              </a:rPr>
              <a:t>Presented to:</a:t>
            </a:r>
          </a:p>
          <a:p>
            <a:pPr eaLnBrk="1" hangingPunct="1">
              <a:buFontTx/>
              <a:buNone/>
              <a:defRPr/>
            </a:pPr>
            <a:endParaRPr lang="en-US" smtClean="0">
              <a:solidFill>
                <a:schemeClr val="bg1"/>
              </a:solidFill>
            </a:endParaRPr>
          </a:p>
          <a:p>
            <a:pPr eaLnBrk="1" hangingPunct="1">
              <a:buFontTx/>
              <a:buNone/>
              <a:defRPr/>
            </a:pPr>
            <a:r>
              <a:rPr lang="en-US" smtClean="0">
                <a:solidFill>
                  <a:schemeClr val="bg1"/>
                </a:solidFill>
              </a:rPr>
              <a:t>By:</a:t>
            </a:r>
          </a:p>
          <a:p>
            <a:pPr eaLnBrk="1" hangingPunct="1">
              <a:buFontTx/>
              <a:buNone/>
              <a:defRPr/>
            </a:pPr>
            <a:r>
              <a:rPr lang="en-US" smtClean="0">
                <a:solidFill>
                  <a:schemeClr val="bg1"/>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lnSpc>
                  <a:spcPct val="85000"/>
                </a:lnSpc>
                <a:spcBef>
                  <a:spcPct val="0"/>
                </a:spcBef>
                <a:buFontTx/>
                <a:buNone/>
                <a:defRPr/>
              </a:pPr>
              <a:r>
                <a:rPr lang="en-US" sz="1800" b="1" smtClean="0">
                  <a:solidFill>
                    <a:schemeClr val="bg1"/>
                  </a:solidFill>
                </a:rPr>
                <a:t>Federal Aviation</a:t>
              </a:r>
            </a:p>
            <a:p>
              <a:pPr eaLnBrk="1" hangingPunct="1">
                <a:lnSpc>
                  <a:spcPct val="85000"/>
                </a:lnSpc>
                <a:spcBef>
                  <a:spcPct val="0"/>
                </a:spcBef>
                <a:buFontTx/>
                <a:buNone/>
                <a:defRPr/>
              </a:pPr>
              <a:r>
                <a:rPr lang="en-US" sz="1800" b="1" smtClean="0">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50889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29D1F00-ABA2-4E3F-99FF-F918B5A81228}" type="slidenum">
              <a:rPr lang="en-US"/>
              <a:pPr>
                <a:defRPr/>
              </a:pPr>
              <a:t>‹#›</a:t>
            </a:fld>
            <a:endParaRPr lang="en-US"/>
          </a:p>
        </p:txBody>
      </p:sp>
    </p:spTree>
    <p:extLst>
      <p:ext uri="{BB962C8B-B14F-4D97-AF65-F5344CB8AC3E}">
        <p14:creationId xmlns:p14="http://schemas.microsoft.com/office/powerpoint/2010/main" val="124419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E37FD93-9B4E-460E-8325-03C58A75D5CF}" type="slidenum">
              <a:rPr lang="en-US"/>
              <a:pPr>
                <a:defRPr/>
              </a:pPr>
              <a:t>‹#›</a:t>
            </a:fld>
            <a:endParaRPr lang="en-US"/>
          </a:p>
        </p:txBody>
      </p:sp>
    </p:spTree>
    <p:extLst>
      <p:ext uri="{BB962C8B-B14F-4D97-AF65-F5344CB8AC3E}">
        <p14:creationId xmlns:p14="http://schemas.microsoft.com/office/powerpoint/2010/main" val="427131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95813" y="1508125"/>
            <a:ext cx="3949700"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95813" y="3779838"/>
            <a:ext cx="3949700"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7166072A-257E-40B5-965B-98992B7086A3}" type="slidenum">
              <a:rPr lang="en-US"/>
              <a:pPr>
                <a:defRPr/>
              </a:pPr>
              <a:t>‹#›</a:t>
            </a:fld>
            <a:endParaRPr lang="en-US"/>
          </a:p>
        </p:txBody>
      </p:sp>
    </p:spTree>
    <p:extLst>
      <p:ext uri="{BB962C8B-B14F-4D97-AF65-F5344CB8AC3E}">
        <p14:creationId xmlns:p14="http://schemas.microsoft.com/office/powerpoint/2010/main" val="1514967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01249AB-4526-498F-AE8F-A684CA619FF0}" type="slidenum">
              <a:rPr lang="en-US"/>
              <a:pPr>
                <a:defRPr/>
              </a:pPr>
              <a:t>‹#›</a:t>
            </a:fld>
            <a:endParaRPr lang="en-US"/>
          </a:p>
        </p:txBody>
      </p:sp>
    </p:spTree>
    <p:extLst>
      <p:ext uri="{BB962C8B-B14F-4D97-AF65-F5344CB8AC3E}">
        <p14:creationId xmlns:p14="http://schemas.microsoft.com/office/powerpoint/2010/main" val="139286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33111C2-15E0-4F6A-81C4-01BDDFB0F967}" type="slidenum">
              <a:rPr lang="en-US"/>
              <a:pPr>
                <a:defRPr/>
              </a:pPr>
              <a:t>‹#›</a:t>
            </a:fld>
            <a:endParaRPr lang="en-US"/>
          </a:p>
        </p:txBody>
      </p:sp>
    </p:spTree>
    <p:extLst>
      <p:ext uri="{BB962C8B-B14F-4D97-AF65-F5344CB8AC3E}">
        <p14:creationId xmlns:p14="http://schemas.microsoft.com/office/powerpoint/2010/main" val="327226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7C94AB8-3AD7-4E07-8279-938751BEC897}" type="slidenum">
              <a:rPr lang="en-US"/>
              <a:pPr>
                <a:defRPr/>
              </a:pPr>
              <a:t>‹#›</a:t>
            </a:fld>
            <a:endParaRPr lang="en-US"/>
          </a:p>
        </p:txBody>
      </p:sp>
    </p:spTree>
    <p:extLst>
      <p:ext uri="{BB962C8B-B14F-4D97-AF65-F5344CB8AC3E}">
        <p14:creationId xmlns:p14="http://schemas.microsoft.com/office/powerpoint/2010/main" val="316777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943CCB8-CCFF-4D76-850B-90D8796B4B1A}" type="slidenum">
              <a:rPr lang="en-US"/>
              <a:pPr>
                <a:defRPr/>
              </a:pPr>
              <a:t>‹#›</a:t>
            </a:fld>
            <a:endParaRPr lang="en-US"/>
          </a:p>
        </p:txBody>
      </p:sp>
    </p:spTree>
    <p:extLst>
      <p:ext uri="{BB962C8B-B14F-4D97-AF65-F5344CB8AC3E}">
        <p14:creationId xmlns:p14="http://schemas.microsoft.com/office/powerpoint/2010/main" val="215304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B670735-9CE6-4E72-AA0B-5C2FA631E5E0}" type="slidenum">
              <a:rPr lang="en-US"/>
              <a:pPr>
                <a:defRPr/>
              </a:pPr>
              <a:t>‹#›</a:t>
            </a:fld>
            <a:endParaRPr lang="en-US"/>
          </a:p>
        </p:txBody>
      </p:sp>
    </p:spTree>
    <p:extLst>
      <p:ext uri="{BB962C8B-B14F-4D97-AF65-F5344CB8AC3E}">
        <p14:creationId xmlns:p14="http://schemas.microsoft.com/office/powerpoint/2010/main" val="413626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48530609-B4E9-4E7F-A332-8C46986B8FF1}" type="slidenum">
              <a:rPr lang="en-US"/>
              <a:pPr>
                <a:defRPr/>
              </a:pPr>
              <a:t>‹#›</a:t>
            </a:fld>
            <a:endParaRPr lang="en-US"/>
          </a:p>
        </p:txBody>
      </p:sp>
    </p:spTree>
    <p:extLst>
      <p:ext uri="{BB962C8B-B14F-4D97-AF65-F5344CB8AC3E}">
        <p14:creationId xmlns:p14="http://schemas.microsoft.com/office/powerpoint/2010/main" val="276823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71782DEE-E2EB-4684-B9F3-9C5968D58AAC}" type="slidenum">
              <a:rPr lang="en-US"/>
              <a:pPr>
                <a:defRPr/>
              </a:pPr>
              <a:t>‹#›</a:t>
            </a:fld>
            <a:endParaRPr lang="en-US"/>
          </a:p>
        </p:txBody>
      </p:sp>
    </p:spTree>
    <p:extLst>
      <p:ext uri="{BB962C8B-B14F-4D97-AF65-F5344CB8AC3E}">
        <p14:creationId xmlns:p14="http://schemas.microsoft.com/office/powerpoint/2010/main" val="202476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930ED77-30F2-4913-9239-07B737D04A9B}" type="slidenum">
              <a:rPr lang="en-US"/>
              <a:pPr>
                <a:defRPr/>
              </a:pPr>
              <a:t>‹#›</a:t>
            </a:fld>
            <a:endParaRPr lang="en-US"/>
          </a:p>
        </p:txBody>
      </p:sp>
    </p:spTree>
    <p:extLst>
      <p:ext uri="{BB962C8B-B14F-4D97-AF65-F5344CB8AC3E}">
        <p14:creationId xmlns:p14="http://schemas.microsoft.com/office/powerpoint/2010/main" val="383711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17CAC6D-E193-4F1B-8838-43039E7BCB70}" type="slidenum">
              <a:rPr lang="en-US"/>
              <a:pPr>
                <a:defRPr/>
              </a:pPr>
              <a:t>‹#›</a:t>
            </a:fld>
            <a:endParaRPr lang="en-US"/>
          </a:p>
        </p:txBody>
      </p:sp>
    </p:spTree>
    <p:extLst>
      <p:ext uri="{BB962C8B-B14F-4D97-AF65-F5344CB8AC3E}">
        <p14:creationId xmlns:p14="http://schemas.microsoft.com/office/powerpoint/2010/main" val="2620385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A53F11F5-9F5C-4202-93E6-A75E23DC3824}"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spcBef>
                <a:spcPct val="0"/>
              </a:spcBef>
              <a:buFontTx/>
              <a:buNone/>
            </a:pPr>
            <a:fld id="{83857555-3DD2-4199-87CD-77C778FF07C2}" type="slidenum">
              <a:rPr lang="en-US" sz="1200" b="1">
                <a:solidFill>
                  <a:schemeClr val="bg1"/>
                </a:solidFill>
              </a:rPr>
              <a:pPr algn="r">
                <a:spcBef>
                  <a:spcPct val="0"/>
                </a:spcBef>
                <a:buFontTx/>
                <a:buNone/>
              </a:pPr>
              <a:t>‹#›</a:t>
            </a:fld>
            <a:endParaRPr lang="en-US" sz="1200" b="1">
              <a:solidFill>
                <a:schemeClr val="bg1"/>
              </a:solidFill>
            </a:endParaRPr>
          </a:p>
        </p:txBody>
      </p:sp>
      <p:grpSp>
        <p:nvGrpSpPr>
          <p:cNvPr id="1033" name="Group 25"/>
          <p:cNvGrpSpPr>
            <a:grpSpLocks/>
          </p:cNvGrpSpPr>
          <p:nvPr/>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5">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lnSpc>
                  <a:spcPct val="85000"/>
                </a:lnSpc>
                <a:spcBef>
                  <a:spcPct val="0"/>
                </a:spcBef>
                <a:buFontTx/>
                <a:buNone/>
                <a:defRPr/>
              </a:pPr>
              <a:r>
                <a:rPr lang="en-US" sz="1200" b="1" smtClean="0">
                  <a:solidFill>
                    <a:schemeClr val="bg1"/>
                  </a:solidFill>
                </a:rPr>
                <a:t>Federal Aviation</a:t>
              </a:r>
            </a:p>
            <a:p>
              <a:pPr eaLnBrk="1" hangingPunct="1">
                <a:lnSpc>
                  <a:spcPct val="85000"/>
                </a:lnSpc>
                <a:spcBef>
                  <a:spcPct val="0"/>
                </a:spcBef>
                <a:buFontTx/>
                <a:buNone/>
                <a:defRPr/>
              </a:pPr>
              <a:r>
                <a:rPr lang="en-US" sz="1200" b="1" smtClean="0">
                  <a:solidFill>
                    <a:schemeClr val="bg1"/>
                  </a:solidFill>
                </a:rPr>
                <a:t>Administration</a:t>
              </a:r>
            </a:p>
          </p:txBody>
        </p:sp>
      </p:grpSp>
      <p:sp>
        <p:nvSpPr>
          <p:cNvPr id="1034" name="Text Box 29"/>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defRPr/>
            </a:pPr>
            <a:r>
              <a:rPr lang="en-US" sz="1200" dirty="0" smtClean="0">
                <a:solidFill>
                  <a:srgbClr val="C0C0C0"/>
                </a:solidFill>
              </a:rPr>
              <a:t>Seat</a:t>
            </a:r>
            <a:r>
              <a:rPr lang="en-US" sz="1200" baseline="0" dirty="0" smtClean="0">
                <a:solidFill>
                  <a:srgbClr val="C0C0C0"/>
                </a:solidFill>
              </a:rPr>
              <a:t> Cushion Oil Burner Round Robin Update</a:t>
            </a:r>
            <a:endParaRPr lang="en-US" sz="1200" dirty="0" smtClean="0">
              <a:solidFill>
                <a:srgbClr val="C0C0C0"/>
              </a:solidFill>
            </a:endParaRPr>
          </a:p>
        </p:txBody>
      </p:sp>
      <p:sp>
        <p:nvSpPr>
          <p:cNvPr id="1035" name="Text Box 30"/>
          <p:cNvSpPr txBox="1">
            <a:spLocks noChangeArrowheads="1"/>
          </p:cNvSpPr>
          <p:nvPr/>
        </p:nvSpPr>
        <p:spPr bwMode="auto">
          <a:xfrm>
            <a:off x="441325" y="6384925"/>
            <a:ext cx="39155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defRPr/>
            </a:pPr>
            <a:r>
              <a:rPr lang="en-US" sz="1200" dirty="0" smtClean="0">
                <a:solidFill>
                  <a:srgbClr val="C0C0C0"/>
                </a:solidFill>
              </a:rPr>
              <a:t>IAMFTWG, June</a:t>
            </a:r>
            <a:r>
              <a:rPr lang="en-US" sz="1200" baseline="0" dirty="0" smtClean="0">
                <a:solidFill>
                  <a:srgbClr val="C0C0C0"/>
                </a:solidFill>
              </a:rPr>
              <a:t> 25-26</a:t>
            </a:r>
            <a:r>
              <a:rPr lang="en-US" sz="1200" dirty="0" smtClean="0">
                <a:solidFill>
                  <a:srgbClr val="C0C0C0"/>
                </a:solidFill>
              </a:rPr>
              <a:t>, 2014, Solothurn,</a:t>
            </a:r>
            <a:r>
              <a:rPr lang="en-US" sz="1200" baseline="0" dirty="0" smtClean="0">
                <a:solidFill>
                  <a:srgbClr val="C0C0C0"/>
                </a:solidFill>
              </a:rPr>
              <a:t> Switzerland</a:t>
            </a:r>
            <a:endParaRPr lang="en-US" sz="1200" dirty="0" smtClean="0">
              <a:solidFill>
                <a:srgbClr val="C0C0C0"/>
              </a:solidFill>
            </a:endParaRPr>
          </a:p>
        </p:txBody>
      </p:sp>
    </p:spTree>
  </p:cSld>
  <p:clrMap bg1="lt1" tx1="dk1" bg2="lt2" tx2="dk2" accent1="accent1" accent2="accent2" accent3="accent3" accent4="accent4" accent5="accent5" accent6="accent6" hlink="hlink" folHlink="folHlink"/>
  <p:sldLayoutIdLst>
    <p:sldLayoutId id="2147483831"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36563" y="765175"/>
            <a:ext cx="4983162" cy="1395413"/>
          </a:xfrm>
        </p:spPr>
        <p:txBody>
          <a:bodyPr/>
          <a:lstStyle/>
          <a:p>
            <a:pPr algn="ctr" eaLnBrk="1" hangingPunct="1"/>
            <a:r>
              <a:rPr lang="en-US" sz="3200" b="0" smtClean="0"/>
              <a:t>International Aircraft Materials Fire Test Working Group Meeting</a:t>
            </a:r>
            <a:endParaRPr lang="en-US" sz="3200" smtClean="0"/>
          </a:p>
        </p:txBody>
      </p:sp>
      <p:sp>
        <p:nvSpPr>
          <p:cNvPr id="3075" name="Rectangle 3"/>
          <p:cNvSpPr>
            <a:spLocks noGrp="1" noChangeArrowheads="1"/>
          </p:cNvSpPr>
          <p:nvPr>
            <p:ph type="subTitle" idx="1"/>
          </p:nvPr>
        </p:nvSpPr>
        <p:spPr>
          <a:xfrm>
            <a:off x="385763" y="2678113"/>
            <a:ext cx="4951412" cy="1514475"/>
          </a:xfrm>
        </p:spPr>
        <p:txBody>
          <a:bodyPr/>
          <a:lstStyle/>
          <a:p>
            <a:pPr algn="ctr" eaLnBrk="1" hangingPunct="1">
              <a:lnSpc>
                <a:spcPct val="90000"/>
              </a:lnSpc>
            </a:pPr>
            <a:r>
              <a:rPr lang="en-US" dirty="0" smtClean="0">
                <a:solidFill>
                  <a:schemeClr val="bg1"/>
                </a:solidFill>
              </a:rPr>
              <a:t>Seat Cushion Oil Burner Round Robin Update</a:t>
            </a:r>
          </a:p>
        </p:txBody>
      </p:sp>
      <p:sp>
        <p:nvSpPr>
          <p:cNvPr id="3076" name="Text Box 4"/>
          <p:cNvSpPr txBox="1">
            <a:spLocks noChangeArrowheads="1"/>
          </p:cNvSpPr>
          <p:nvPr/>
        </p:nvSpPr>
        <p:spPr bwMode="auto">
          <a:xfrm>
            <a:off x="1754188" y="4497388"/>
            <a:ext cx="38004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pPr>
            <a:r>
              <a:rPr lang="en-US" dirty="0">
                <a:solidFill>
                  <a:schemeClr val="bg1"/>
                </a:solidFill>
              </a:rPr>
              <a:t>International Aircraft Materials Fire Test Working </a:t>
            </a:r>
            <a:r>
              <a:rPr lang="en-US" dirty="0" smtClean="0">
                <a:solidFill>
                  <a:schemeClr val="bg1"/>
                </a:solidFill>
              </a:rPr>
              <a:t>Group</a:t>
            </a:r>
            <a:endParaRPr lang="en-US" dirty="0">
              <a:solidFill>
                <a:schemeClr val="bg1"/>
              </a:solidFill>
            </a:endParaRPr>
          </a:p>
        </p:txBody>
      </p:sp>
      <p:sp>
        <p:nvSpPr>
          <p:cNvPr id="3077" name="Text Box 5"/>
          <p:cNvSpPr txBox="1">
            <a:spLocks noChangeArrowheads="1"/>
          </p:cNvSpPr>
          <p:nvPr/>
        </p:nvSpPr>
        <p:spPr bwMode="auto">
          <a:xfrm>
            <a:off x="869950" y="524033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pPr>
            <a:r>
              <a:rPr lang="en-US" dirty="0">
                <a:solidFill>
                  <a:schemeClr val="bg1"/>
                </a:solidFill>
              </a:rPr>
              <a:t>Tim Salter, FAA Technical Center</a:t>
            </a:r>
          </a:p>
        </p:txBody>
      </p:sp>
      <p:sp>
        <p:nvSpPr>
          <p:cNvPr id="3078" name="Text Box 6"/>
          <p:cNvSpPr txBox="1">
            <a:spLocks noChangeArrowheads="1"/>
          </p:cNvSpPr>
          <p:nvPr/>
        </p:nvSpPr>
        <p:spPr bwMode="auto">
          <a:xfrm>
            <a:off x="1019175" y="5605463"/>
            <a:ext cx="40641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eaLnBrk="1" hangingPunct="1">
              <a:buFontTx/>
              <a:buNone/>
            </a:pPr>
            <a:r>
              <a:rPr lang="en-US" dirty="0" smtClean="0">
                <a:solidFill>
                  <a:schemeClr val="bg1"/>
                </a:solidFill>
              </a:rPr>
              <a:t>June 25-26, 2014, Solothurn, Switzerland</a:t>
            </a:r>
            <a:endParaRPr lang="en-US" dirty="0">
              <a:solidFill>
                <a:schemeClr val="bg1"/>
              </a:solidFill>
            </a:endParaRPr>
          </a:p>
        </p:txBody>
      </p:sp>
    </p:spTree>
    <p:extLst>
      <p:ext uri="{BB962C8B-B14F-4D97-AF65-F5344CB8AC3E}">
        <p14:creationId xmlns:p14="http://schemas.microsoft.com/office/powerpoint/2010/main" val="19264448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Round Robin Test Results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31959408"/>
              </p:ext>
            </p:extLst>
          </p:nvPr>
        </p:nvGraphicFramePr>
        <p:xfrm>
          <a:off x="495300" y="1508125"/>
          <a:ext cx="8050213"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194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Round Robin Test Results</a:t>
            </a:r>
            <a:endParaRPr lang="en-US" dirty="0"/>
          </a:p>
        </p:txBody>
      </p:sp>
      <p:cxnSp>
        <p:nvCxnSpPr>
          <p:cNvPr id="6" name="Straight Connector 5"/>
          <p:cNvCxnSpPr/>
          <p:nvPr/>
        </p:nvCxnSpPr>
        <p:spPr bwMode="auto">
          <a:xfrm>
            <a:off x="1229033" y="2625214"/>
            <a:ext cx="6656438" cy="0"/>
          </a:xfrm>
          <a:prstGeom prst="line">
            <a:avLst/>
          </a:prstGeom>
          <a:noFill/>
          <a:ln w="349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Content Placeholder 7"/>
          <p:cNvGraphicFramePr>
            <a:graphicFrameLocks noGrp="1"/>
          </p:cNvGraphicFramePr>
          <p:nvPr>
            <p:ph idx="1"/>
          </p:nvPr>
        </p:nvGraphicFramePr>
        <p:xfrm>
          <a:off x="495300" y="1508125"/>
          <a:ext cx="8050213"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425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Round Robin Test Results</a:t>
            </a:r>
            <a:endParaRPr lang="en-US" dirty="0"/>
          </a:p>
        </p:txBody>
      </p:sp>
      <p:sp>
        <p:nvSpPr>
          <p:cNvPr id="7" name="TextBox 6"/>
          <p:cNvSpPr txBox="1"/>
          <p:nvPr/>
        </p:nvSpPr>
        <p:spPr>
          <a:xfrm>
            <a:off x="196646" y="4935793"/>
            <a:ext cx="8819536" cy="707886"/>
          </a:xfrm>
          <a:prstGeom prst="rect">
            <a:avLst/>
          </a:prstGeom>
          <a:noFill/>
        </p:spPr>
        <p:txBody>
          <a:bodyPr wrap="square" rtlCol="0">
            <a:spAutoFit/>
          </a:bodyPr>
          <a:lstStyle/>
          <a:p>
            <a:r>
              <a:rPr lang="en-US" dirty="0" smtClean="0"/>
              <a:t>No average weight loss % failures have been experienced in a lab for the 2013 round robin</a:t>
            </a:r>
          </a:p>
          <a:p>
            <a:r>
              <a:rPr lang="en-US" dirty="0" smtClean="0"/>
              <a:t>%</a:t>
            </a:r>
            <a:r>
              <a:rPr lang="en-US" dirty="0" err="1" smtClean="0"/>
              <a:t>Stdev</a:t>
            </a:r>
            <a:r>
              <a:rPr lang="en-US" dirty="0" smtClean="0"/>
              <a:t> results are above the preferred 10% limit when comparing all lab’s results</a:t>
            </a:r>
          </a:p>
        </p:txBody>
      </p:sp>
      <p:sp>
        <p:nvSpPr>
          <p:cNvPr id="8" name="TextBox 7"/>
          <p:cNvSpPr txBox="1"/>
          <p:nvPr/>
        </p:nvSpPr>
        <p:spPr>
          <a:xfrm>
            <a:off x="5722374" y="1386348"/>
            <a:ext cx="3293808" cy="338554"/>
          </a:xfrm>
          <a:prstGeom prst="rect">
            <a:avLst/>
          </a:prstGeom>
          <a:noFill/>
        </p:spPr>
        <p:txBody>
          <a:bodyPr wrap="square" rtlCol="0">
            <a:spAutoFit/>
          </a:bodyPr>
          <a:lstStyle/>
          <a:p>
            <a:pPr algn="ctr">
              <a:buNone/>
            </a:pPr>
            <a:r>
              <a:rPr lang="en-US" dirty="0" smtClean="0"/>
              <a:t>Average Weight Loss % Results</a:t>
            </a:r>
            <a:endParaRPr lang="en-US" dirty="0"/>
          </a:p>
        </p:txBody>
      </p:sp>
      <p:cxnSp>
        <p:nvCxnSpPr>
          <p:cNvPr id="11" name="Straight Connector 10"/>
          <p:cNvCxnSpPr/>
          <p:nvPr/>
        </p:nvCxnSpPr>
        <p:spPr bwMode="auto">
          <a:xfrm>
            <a:off x="894733" y="2379406"/>
            <a:ext cx="4198377" cy="0"/>
          </a:xfrm>
          <a:prstGeom prst="line">
            <a:avLst/>
          </a:prstGeom>
          <a:noFill/>
          <a:ln w="349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4" name="Table 13"/>
          <p:cNvGraphicFramePr>
            <a:graphicFrameLocks noGrp="1"/>
          </p:cNvGraphicFramePr>
          <p:nvPr>
            <p:extLst>
              <p:ext uri="{D42A27DB-BD31-4B8C-83A1-F6EECF244321}">
                <p14:modId xmlns:p14="http://schemas.microsoft.com/office/powerpoint/2010/main" val="1836732214"/>
              </p:ext>
            </p:extLst>
          </p:nvPr>
        </p:nvGraphicFramePr>
        <p:xfrm>
          <a:off x="5926416" y="1828804"/>
          <a:ext cx="2952112" cy="2831686"/>
        </p:xfrm>
        <a:graphic>
          <a:graphicData uri="http://schemas.openxmlformats.org/drawingml/2006/table">
            <a:tbl>
              <a:tblPr/>
              <a:tblGrid>
                <a:gridCol w="738028"/>
                <a:gridCol w="738028"/>
                <a:gridCol w="738028"/>
                <a:gridCol w="738028"/>
              </a:tblGrid>
              <a:tr h="206477">
                <a:tc>
                  <a:txBody>
                    <a:bodyPr/>
                    <a:lstStyle/>
                    <a:p>
                      <a:pPr algn="l" fontAlgn="b"/>
                      <a:r>
                        <a:rPr lang="en-US" sz="11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Fireblock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Dax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Airflex</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45">
                <a:tc>
                  <a:txBody>
                    <a:bodyPr/>
                    <a:lstStyle/>
                    <a:p>
                      <a:pPr algn="l" fontAlgn="b"/>
                      <a:r>
                        <a:rPr lang="en-US" sz="1100" b="0" i="0" u="none" strike="noStrike">
                          <a:solidFill>
                            <a:srgbClr val="000000"/>
                          </a:solidFill>
                          <a:effectLst/>
                          <a:latin typeface="Calibri"/>
                        </a:rPr>
                        <a:t>Lab 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645">
                <a:tc>
                  <a:txBody>
                    <a:bodyPr/>
                    <a:lstStyle/>
                    <a:p>
                      <a:pPr algn="l" fontAlgn="b"/>
                      <a:r>
                        <a:rPr lang="en-US" sz="1100" b="0" i="0" u="none" strike="noStrike">
                          <a:solidFill>
                            <a:srgbClr val="000000"/>
                          </a:solidFill>
                          <a:effectLst/>
                          <a:latin typeface="Calibri"/>
                        </a:rPr>
                        <a:t>Lab 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a:rPr>
                        <a:t>7.35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000" b="0" i="0" u="none" strike="noStrike">
                          <a:solidFill>
                            <a:srgbClr val="000000"/>
                          </a:solidFill>
                          <a:effectLst/>
                          <a:latin typeface="Arial"/>
                        </a:rPr>
                        <a:t>8.38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7.35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7">
                <a:tc>
                  <a:txBody>
                    <a:bodyPr/>
                    <a:lstStyle/>
                    <a:p>
                      <a:pPr algn="l" fontAlgn="b"/>
                      <a:r>
                        <a:rPr lang="en-US" sz="1100" b="0" i="0" u="none" strike="noStrike">
                          <a:solidFill>
                            <a:srgbClr val="000000"/>
                          </a:solidFill>
                          <a:effectLst/>
                          <a:latin typeface="Calibri"/>
                        </a:rPr>
                        <a:t>Lab 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5.55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645">
                <a:tc>
                  <a:txBody>
                    <a:bodyPr/>
                    <a:lstStyle/>
                    <a:p>
                      <a:pPr algn="l" fontAlgn="b"/>
                      <a:r>
                        <a:rPr lang="en-US" sz="1100" b="0" i="0" u="none" strike="noStrike">
                          <a:solidFill>
                            <a:srgbClr val="000000"/>
                          </a:solidFill>
                          <a:effectLst/>
                          <a:latin typeface="Calibri"/>
                        </a:rPr>
                        <a:t>Lab 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a:rPr>
                        <a:t>8.32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7">
                <a:tc>
                  <a:txBody>
                    <a:bodyPr/>
                    <a:lstStyle/>
                    <a:p>
                      <a:pPr algn="l" fontAlgn="b"/>
                      <a:r>
                        <a:rPr lang="en-US" sz="1100" b="0" i="0" u="none" strike="noStrike">
                          <a:solidFill>
                            <a:srgbClr val="000000"/>
                          </a:solidFill>
                          <a:effectLst/>
                          <a:latin typeface="Calibri"/>
                        </a:rPr>
                        <a:t>Lab 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9.36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8.87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7">
                <a:tc>
                  <a:txBody>
                    <a:bodyPr/>
                    <a:lstStyle/>
                    <a:p>
                      <a:pPr algn="l" fontAlgn="b"/>
                      <a:r>
                        <a:rPr lang="en-US" sz="1100" b="0" i="0" u="none" strike="noStrike">
                          <a:solidFill>
                            <a:srgbClr val="000000"/>
                          </a:solidFill>
                          <a:effectLst/>
                          <a:latin typeface="Calibri"/>
                        </a:rPr>
                        <a:t>Lab F</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5.73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645">
                <a:tc>
                  <a:txBody>
                    <a:bodyPr/>
                    <a:lstStyle/>
                    <a:p>
                      <a:pPr algn="l" fontAlgn="b"/>
                      <a:r>
                        <a:rPr lang="en-US" sz="1100" b="0" i="0" u="none" strike="noStrike">
                          <a:solidFill>
                            <a:srgbClr val="000000"/>
                          </a:solidFill>
                          <a:effectLst/>
                          <a:latin typeface="Calibri"/>
                        </a:rPr>
                        <a:t>Lab 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7">
                <a:tc>
                  <a:txBody>
                    <a:bodyPr/>
                    <a:lstStyle/>
                    <a:p>
                      <a:pPr algn="l" fontAlgn="b"/>
                      <a:r>
                        <a:rPr lang="en-US" sz="1100" b="0" i="0" u="none" strike="noStrike">
                          <a:solidFill>
                            <a:srgbClr val="000000"/>
                          </a:solidFill>
                          <a:effectLst/>
                          <a:latin typeface="Calibri"/>
                        </a:rPr>
                        <a:t>Lab 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196645">
                <a:tc>
                  <a:txBody>
                    <a:bodyPr/>
                    <a:lstStyle/>
                    <a:p>
                      <a:pPr algn="l" fontAlgn="b"/>
                      <a:r>
                        <a:rPr lang="en-US" sz="1100" b="0" i="0" u="none" strike="noStrike">
                          <a:solidFill>
                            <a:srgbClr val="000000"/>
                          </a:solidFill>
                          <a:effectLst/>
                          <a:latin typeface="Calibri"/>
                        </a:rPr>
                        <a:t>Lab I</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06477">
                <a:tc>
                  <a:txBody>
                    <a:bodyPr/>
                    <a:lstStyle/>
                    <a:p>
                      <a:pPr algn="l" fontAlgn="b"/>
                      <a:r>
                        <a:rPr lang="en-US" sz="1100" b="0" i="0" u="none" strike="noStrike">
                          <a:solidFill>
                            <a:srgbClr val="000000"/>
                          </a:solidFill>
                          <a:effectLst/>
                          <a:latin typeface="Calibri"/>
                        </a:rPr>
                        <a:t>Lab J</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en-US" sz="11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96645">
                <a:tc>
                  <a:txBody>
                    <a:bodyPr/>
                    <a:lstStyle/>
                    <a:p>
                      <a:pPr algn="l" fontAlgn="b"/>
                      <a:r>
                        <a:rPr lang="en-US" sz="1100" b="0" i="0" u="none" strike="noStrike">
                          <a:solidFill>
                            <a:srgbClr val="000000"/>
                          </a:solidFill>
                          <a:effectLst/>
                          <a:latin typeface="Calibri"/>
                        </a:rPr>
                        <a:t>Avg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6.41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7.15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7">
                <a:tc>
                  <a:txBody>
                    <a:bodyPr/>
                    <a:lstStyle/>
                    <a:p>
                      <a:pPr algn="l" fontAlgn="b"/>
                      <a:r>
                        <a:rPr lang="en-US" sz="1100" b="0" i="0" u="none" strike="noStrike">
                          <a:solidFill>
                            <a:srgbClr val="000000"/>
                          </a:solidFill>
                          <a:effectLst/>
                          <a:latin typeface="Calibri"/>
                        </a:rPr>
                        <a:t>Stdev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a:rPr>
                        <a:t>1.22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7">
                <a:tc>
                  <a:txBody>
                    <a:bodyPr/>
                    <a:lstStyle/>
                    <a:p>
                      <a:pPr algn="l" fontAlgn="b"/>
                      <a:r>
                        <a:rPr lang="en-US" sz="1100" b="1" i="0" u="none" strike="noStrike">
                          <a:solidFill>
                            <a:srgbClr val="000000"/>
                          </a:solidFill>
                          <a:effectLst/>
                          <a:latin typeface="Calibri"/>
                        </a:rPr>
                        <a:t>%Stdev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a:rPr>
                        <a:t>21.83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a:rPr>
                        <a:t>21.94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1" i="0" u="none" strike="noStrike" dirty="0">
                          <a:solidFill>
                            <a:srgbClr val="000000"/>
                          </a:solidFill>
                          <a:effectLst/>
                          <a:latin typeface="Calibri"/>
                        </a:rPr>
                        <a:t>17.10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16" name="Content Placeholder 7"/>
          <p:cNvGraphicFramePr>
            <a:graphicFrameLocks noGrp="1"/>
          </p:cNvGraphicFramePr>
          <p:nvPr>
            <p:ph idx="1"/>
            <p:extLst>
              <p:ext uri="{D42A27DB-BD31-4B8C-83A1-F6EECF244321}">
                <p14:modId xmlns:p14="http://schemas.microsoft.com/office/powerpoint/2010/main" val="3352072771"/>
              </p:ext>
            </p:extLst>
          </p:nvPr>
        </p:nvGraphicFramePr>
        <p:xfrm>
          <a:off x="151118" y="1427805"/>
          <a:ext cx="5571256" cy="3323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8402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Round Robin Test Results</a:t>
            </a:r>
            <a:endParaRPr lang="en-US" dirty="0"/>
          </a:p>
        </p:txBody>
      </p:sp>
      <p:sp>
        <p:nvSpPr>
          <p:cNvPr id="8" name="TextBox 7"/>
          <p:cNvSpPr txBox="1"/>
          <p:nvPr/>
        </p:nvSpPr>
        <p:spPr>
          <a:xfrm>
            <a:off x="442451" y="1484671"/>
            <a:ext cx="3264309" cy="5016758"/>
          </a:xfrm>
          <a:prstGeom prst="rect">
            <a:avLst/>
          </a:prstGeom>
          <a:noFill/>
        </p:spPr>
        <p:txBody>
          <a:bodyPr wrap="square" rtlCol="0">
            <a:spAutoFit/>
          </a:bodyPr>
          <a:lstStyle/>
          <a:p>
            <a:r>
              <a:rPr lang="en-US" dirty="0" smtClean="0"/>
              <a:t>The data on the previous slide shows the %</a:t>
            </a:r>
            <a:r>
              <a:rPr lang="en-US" dirty="0" err="1" smtClean="0"/>
              <a:t>Stdev</a:t>
            </a:r>
            <a:r>
              <a:rPr lang="en-US" dirty="0" smtClean="0"/>
              <a:t> among the participating labs to be elevated</a:t>
            </a:r>
          </a:p>
          <a:p>
            <a:r>
              <a:rPr lang="en-US" dirty="0" smtClean="0"/>
              <a:t>Results are likely due to different configurations of labs (test area size, ventilation, etc.)</a:t>
            </a:r>
            <a:endParaRPr lang="en-US" dirty="0"/>
          </a:p>
          <a:p>
            <a:r>
              <a:rPr lang="en-US" dirty="0" smtClean="0"/>
              <a:t>However, when examining the results of one lab at a time, there appears to be much higher consistency</a:t>
            </a:r>
            <a:endParaRPr lang="en-US" dirty="0"/>
          </a:p>
          <a:p>
            <a:r>
              <a:rPr lang="en-US" dirty="0" smtClean="0"/>
              <a:t>The graph shown (right) shows the %</a:t>
            </a:r>
            <a:r>
              <a:rPr lang="en-US" dirty="0" err="1" smtClean="0"/>
              <a:t>Stdev</a:t>
            </a:r>
            <a:r>
              <a:rPr lang="en-US" dirty="0" smtClean="0"/>
              <a:t> for weight loss percent within each particular </a:t>
            </a:r>
            <a:r>
              <a:rPr lang="en-US" dirty="0" smtClean="0"/>
              <a:t>lab</a:t>
            </a:r>
          </a:p>
          <a:p>
            <a:r>
              <a:rPr lang="en-US" dirty="0" smtClean="0"/>
              <a:t>Variations in test results not likely caused by burner</a:t>
            </a:r>
            <a:endParaRPr lang="en-US" dirty="0" smtClean="0"/>
          </a:p>
          <a:p>
            <a:endParaRPr lang="en-US" dirty="0" smtClean="0"/>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121062522"/>
              </p:ext>
            </p:extLst>
          </p:nvPr>
        </p:nvGraphicFramePr>
        <p:xfrm>
          <a:off x="3706760" y="1484671"/>
          <a:ext cx="5305425" cy="43529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1595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Conclusion of 2013 Seat Cushion Round Robin</a:t>
            </a:r>
            <a:endParaRPr lang="en-US" sz="2800" dirty="0"/>
          </a:p>
        </p:txBody>
      </p:sp>
      <p:pic>
        <p:nvPicPr>
          <p:cNvPr id="5" name="Picture 2" descr="2turbs"/>
          <p:cNvPicPr>
            <a:picLocks noChangeAspect="1" noChangeArrowheads="1"/>
          </p:cNvPicPr>
          <p:nvPr/>
        </p:nvPicPr>
        <p:blipFill rotWithShape="1">
          <a:blip r:embed="rId2" cstate="print">
            <a:clrChange>
              <a:clrFrom>
                <a:srgbClr val="EAECEB"/>
              </a:clrFrom>
              <a:clrTo>
                <a:srgbClr val="EAECEB">
                  <a:alpha val="0"/>
                </a:srgbClr>
              </a:clrTo>
            </a:clrChange>
            <a:extLst>
              <a:ext uri="{28A0092B-C50C-407E-A947-70E740481C1C}">
                <a14:useLocalDpi xmlns:a14="http://schemas.microsoft.com/office/drawing/2010/main" val="0"/>
              </a:ext>
            </a:extLst>
          </a:blip>
          <a:srcRect l="52044" t="11600" r="-2044" b="19513"/>
          <a:stretch/>
        </p:blipFill>
        <p:spPr bwMode="auto">
          <a:xfrm>
            <a:off x="1479947" y="1485897"/>
            <a:ext cx="1785938" cy="1838326"/>
          </a:xfrm>
          <a:prstGeom prst="rect">
            <a:avLst/>
          </a:prstGeom>
          <a:solidFill>
            <a:schemeClr val="bg1"/>
          </a:solidFill>
          <a:ln w="6350">
            <a:noFill/>
            <a:miter lim="800000"/>
            <a:headEnd/>
            <a:tailEnd/>
          </a:ln>
        </p:spPr>
      </p:pic>
      <p:pic>
        <p:nvPicPr>
          <p:cNvPr id="6"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49999" t="-1287" r="2362" b="11231"/>
          <a:stretch/>
        </p:blipFill>
        <p:spPr bwMode="auto">
          <a:xfrm>
            <a:off x="1347788" y="3563936"/>
            <a:ext cx="2050256" cy="20558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7" name="Content Placeholder 9"/>
          <p:cNvPicPr>
            <a:picLocks noChangeAspect="1"/>
          </p:cNvPicPr>
          <p:nvPr/>
        </p:nvPicPr>
        <p:blipFill>
          <a:blip r:embed="rId4">
            <a:extLst>
              <a:ext uri="{28A0092B-C50C-407E-A947-70E740481C1C}">
                <a14:useLocalDpi xmlns:a14="http://schemas.microsoft.com/office/drawing/2010/main" val="0"/>
              </a:ext>
            </a:extLst>
          </a:blip>
          <a:srcRect l="21288" t="23727" r="16286" b="13104"/>
          <a:stretch>
            <a:fillRect/>
          </a:stretch>
        </p:blipFill>
        <p:spPr>
          <a:xfrm>
            <a:off x="5809360" y="1545113"/>
            <a:ext cx="2171099" cy="1647825"/>
          </a:xfrm>
          <a:prstGeom prst="rect">
            <a:avLst/>
          </a:prstGeom>
        </p:spPr>
      </p:pic>
      <p:pic>
        <p:nvPicPr>
          <p:cNvPr id="8" name="Content Placeholder 10"/>
          <p:cNvPicPr>
            <a:picLocks noChangeAspect="1"/>
          </p:cNvPicPr>
          <p:nvPr/>
        </p:nvPicPr>
        <p:blipFill rotWithShape="1">
          <a:blip r:embed="rId5">
            <a:extLst>
              <a:ext uri="{28A0092B-C50C-407E-A947-70E740481C1C}">
                <a14:useLocalDpi xmlns:a14="http://schemas.microsoft.com/office/drawing/2010/main" val="0"/>
              </a:ext>
            </a:extLst>
          </a:blip>
          <a:srcRect l="16774" t="24344" r="25387" b="5093"/>
          <a:stretch/>
        </p:blipFill>
        <p:spPr>
          <a:xfrm>
            <a:off x="5809360" y="3631089"/>
            <a:ext cx="2133600" cy="1952625"/>
          </a:xfrm>
          <a:prstGeom prst="rect">
            <a:avLst/>
          </a:prstGeom>
        </p:spPr>
      </p:pic>
      <p:sp>
        <p:nvSpPr>
          <p:cNvPr id="11" name="TextBox 10"/>
          <p:cNvSpPr txBox="1"/>
          <p:nvPr/>
        </p:nvSpPr>
        <p:spPr>
          <a:xfrm>
            <a:off x="1789510" y="1180264"/>
            <a:ext cx="1166812" cy="338554"/>
          </a:xfrm>
          <a:prstGeom prst="rect">
            <a:avLst/>
          </a:prstGeom>
          <a:noFill/>
        </p:spPr>
        <p:txBody>
          <a:bodyPr wrap="square" rtlCol="0">
            <a:spAutoFit/>
          </a:bodyPr>
          <a:lstStyle/>
          <a:p>
            <a:pPr algn="ctr">
              <a:buNone/>
            </a:pPr>
            <a:r>
              <a:rPr lang="en-US" dirty="0" smtClean="0"/>
              <a:t>Turbulator</a:t>
            </a:r>
            <a:endParaRPr lang="en-US" dirty="0"/>
          </a:p>
        </p:txBody>
      </p:sp>
      <p:sp>
        <p:nvSpPr>
          <p:cNvPr id="12" name="TextBox 11"/>
          <p:cNvSpPr txBox="1"/>
          <p:nvPr/>
        </p:nvSpPr>
        <p:spPr>
          <a:xfrm>
            <a:off x="6287992" y="5602765"/>
            <a:ext cx="1293017" cy="338554"/>
          </a:xfrm>
          <a:prstGeom prst="rect">
            <a:avLst/>
          </a:prstGeom>
          <a:noFill/>
        </p:spPr>
        <p:txBody>
          <a:bodyPr wrap="square" rtlCol="0">
            <a:spAutoFit/>
          </a:bodyPr>
          <a:lstStyle/>
          <a:p>
            <a:pPr algn="ctr">
              <a:buNone/>
            </a:pPr>
            <a:r>
              <a:rPr lang="en-US" dirty="0" smtClean="0"/>
              <a:t>Static Plate</a:t>
            </a:r>
            <a:endParaRPr lang="en-US" dirty="0"/>
          </a:p>
        </p:txBody>
      </p:sp>
      <p:sp>
        <p:nvSpPr>
          <p:cNvPr id="13" name="TextBox 12"/>
          <p:cNvSpPr txBox="1"/>
          <p:nvPr/>
        </p:nvSpPr>
        <p:spPr>
          <a:xfrm>
            <a:off x="1789510" y="5638798"/>
            <a:ext cx="1166812" cy="338554"/>
          </a:xfrm>
          <a:prstGeom prst="rect">
            <a:avLst/>
          </a:prstGeom>
          <a:noFill/>
        </p:spPr>
        <p:txBody>
          <a:bodyPr wrap="square" rtlCol="0">
            <a:spAutoFit/>
          </a:bodyPr>
          <a:lstStyle/>
          <a:p>
            <a:pPr algn="ctr">
              <a:buNone/>
            </a:pPr>
            <a:r>
              <a:rPr lang="en-US" dirty="0" smtClean="0"/>
              <a:t>Stator</a:t>
            </a:r>
            <a:endParaRPr lang="en-US" dirty="0"/>
          </a:p>
        </p:txBody>
      </p:sp>
      <p:sp>
        <p:nvSpPr>
          <p:cNvPr id="14" name="TextBox 13"/>
          <p:cNvSpPr txBox="1"/>
          <p:nvPr/>
        </p:nvSpPr>
        <p:spPr>
          <a:xfrm>
            <a:off x="5317631" y="1144233"/>
            <a:ext cx="2336007" cy="338554"/>
          </a:xfrm>
          <a:prstGeom prst="rect">
            <a:avLst/>
          </a:prstGeom>
          <a:noFill/>
        </p:spPr>
        <p:txBody>
          <a:bodyPr wrap="square" rtlCol="0">
            <a:spAutoFit/>
          </a:bodyPr>
          <a:lstStyle/>
          <a:p>
            <a:pPr algn="ctr">
              <a:buNone/>
            </a:pPr>
            <a:r>
              <a:rPr lang="en-US" dirty="0" smtClean="0"/>
              <a:t>Flame Retention Head</a:t>
            </a:r>
            <a:endParaRPr lang="en-US" dirty="0"/>
          </a:p>
        </p:txBody>
      </p:sp>
      <p:pic>
        <p:nvPicPr>
          <p:cNvPr id="24580" name="Picture 4" descr="C:\Users\Timothy Salter\AppData\Local\Microsoft\Windows\Temporary Internet Files\Content.IE5\2T6LI6I4\MC90044131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2230" y="1881666"/>
            <a:ext cx="3364540" cy="336454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C:\Users\Timothy Salter\AppData\Local\Microsoft\Windows\Temporary Internet Files\Content.IE5\VZM4H94O\MC900432537[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405" y="2369025"/>
            <a:ext cx="2454058" cy="245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81375" y="2365375"/>
            <a:ext cx="2236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50000"/>
              </a:spcBef>
              <a:spcAft>
                <a:spcPct val="0"/>
              </a:spcAft>
              <a:buChar char="•"/>
              <a:defRPr sz="1600">
                <a:solidFill>
                  <a:schemeClr val="tx1"/>
                </a:solidFill>
                <a:latin typeface="Arial" charset="0"/>
              </a:defRPr>
            </a:lvl6pPr>
            <a:lvl7pPr marL="2971800" indent="-228600" eaLnBrk="0" fontAlgn="base" hangingPunct="0">
              <a:spcBef>
                <a:spcPct val="50000"/>
              </a:spcBef>
              <a:spcAft>
                <a:spcPct val="0"/>
              </a:spcAft>
              <a:buChar char="•"/>
              <a:defRPr sz="1600">
                <a:solidFill>
                  <a:schemeClr val="tx1"/>
                </a:solidFill>
                <a:latin typeface="Arial" charset="0"/>
              </a:defRPr>
            </a:lvl7pPr>
            <a:lvl8pPr marL="3429000" indent="-228600" eaLnBrk="0" fontAlgn="base" hangingPunct="0">
              <a:spcBef>
                <a:spcPct val="50000"/>
              </a:spcBef>
              <a:spcAft>
                <a:spcPct val="0"/>
              </a:spcAft>
              <a:buChar char="•"/>
              <a:defRPr sz="1600">
                <a:solidFill>
                  <a:schemeClr val="tx1"/>
                </a:solidFill>
                <a:latin typeface="Arial" charset="0"/>
              </a:defRPr>
            </a:lvl8pPr>
            <a:lvl9pPr marL="3886200" indent="-228600" eaLnBrk="0" fontAlgn="base" hangingPunct="0">
              <a:spcBef>
                <a:spcPct val="50000"/>
              </a:spcBef>
              <a:spcAft>
                <a:spcPct val="0"/>
              </a:spcAft>
              <a:buChar char="•"/>
              <a:defRPr sz="1600">
                <a:solidFill>
                  <a:schemeClr val="tx1"/>
                </a:solidFill>
                <a:latin typeface="Arial" charset="0"/>
              </a:defRPr>
            </a:lvl9pPr>
          </a:lstStyle>
          <a:p>
            <a:pPr algn="ctr" eaLnBrk="1" hangingPunct="1">
              <a:buFontTx/>
              <a:buNone/>
            </a:pPr>
            <a:r>
              <a:rPr lang="en-US" sz="3200">
                <a:solidFill>
                  <a:srgbClr val="1D2F68"/>
                </a:solidFill>
              </a:rPr>
              <a:t>Questions?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2012 Round Robin Test Results</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4047206207"/>
              </p:ext>
            </p:extLst>
          </p:nvPr>
        </p:nvGraphicFramePr>
        <p:xfrm>
          <a:off x="6206706" y="1259459"/>
          <a:ext cx="2674188" cy="3640344"/>
        </p:xfrm>
        <a:graphic>
          <a:graphicData uri="http://schemas.openxmlformats.org/drawingml/2006/table">
            <a:tbl>
              <a:tblPr>
                <a:tableStyleId>{5C22544A-7EE6-4342-B048-85BDC9FD1C3A}</a:tableStyleId>
              </a:tblPr>
              <a:tblGrid>
                <a:gridCol w="668547"/>
                <a:gridCol w="668547"/>
                <a:gridCol w="668547"/>
                <a:gridCol w="668547"/>
              </a:tblGrid>
              <a:tr h="305789">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Fireblock</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Dax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Airflex</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u="none" strike="noStrike">
                          <a:effectLst/>
                        </a:rPr>
                        <a:t>Lab A</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7.55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7.00</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7.55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u="none" strike="noStrike">
                          <a:effectLst/>
                        </a:rPr>
                        <a:t>Lab B</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11.02</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5.85</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8.52</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u="none" strike="noStrike">
                          <a:effectLst/>
                        </a:rPr>
                        <a:t>Lab C</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4.69</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6.60</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6.66</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u="none" strike="noStrike">
                          <a:effectLst/>
                        </a:rPr>
                        <a:t>Lab D</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6.50</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8.97</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7.93</a:t>
                      </a:r>
                      <a:endParaRPr lang="en-US" sz="1000" b="0" i="0" u="none" strike="noStrike">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u="none" strike="noStrike">
                          <a:effectLst/>
                        </a:rPr>
                        <a:t>Lab E</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8.97</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7.55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5.94</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u="none" strike="noStrike">
                          <a:effectLst/>
                        </a:rPr>
                        <a:t>Lab F</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10.18</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7.10</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6.45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u="none" strike="noStrike">
                          <a:effectLst/>
                        </a:rPr>
                        <a:t>Lab G</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u="none" strike="noStrike">
                          <a:effectLst/>
                        </a:rPr>
                        <a:t>Lab H</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27">
                <a:tc>
                  <a:txBody>
                    <a:bodyPr/>
                    <a:lstStyle/>
                    <a:p>
                      <a:pPr algn="l" fontAlgn="b"/>
                      <a:r>
                        <a:rPr lang="en-US" sz="1100" b="1" u="none" strike="noStrike">
                          <a:effectLst/>
                        </a:rPr>
                        <a:t>Avg</a:t>
                      </a:r>
                      <a:endParaRPr lang="en-US" sz="11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8.15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7.18</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7.17</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27">
                <a:tc>
                  <a:txBody>
                    <a:bodyPr/>
                    <a:lstStyle/>
                    <a:p>
                      <a:pPr algn="l" fontAlgn="b"/>
                      <a:r>
                        <a:rPr lang="en-US" sz="1100" b="1" u="none" strike="noStrike" dirty="0" err="1">
                          <a:effectLst/>
                        </a:rPr>
                        <a:t>stdev</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2.37</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1.05</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a:effectLst/>
                        </a:rPr>
                        <a:t>0.98</a:t>
                      </a:r>
                      <a:endParaRPr lang="en-US" sz="11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789">
                <a:tc>
                  <a:txBody>
                    <a:bodyPr/>
                    <a:lstStyle/>
                    <a:p>
                      <a:pPr algn="l" fontAlgn="b"/>
                      <a:r>
                        <a:rPr lang="en-US" sz="1100" b="1" u="none" strike="noStrike" dirty="0">
                          <a:effectLst/>
                        </a:rPr>
                        <a:t>%</a:t>
                      </a:r>
                      <a:r>
                        <a:rPr lang="en-US" sz="1100" b="1" u="none" strike="noStrike" dirty="0" err="1">
                          <a:effectLst/>
                        </a:rPr>
                        <a:t>stdev</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29.09</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14.57</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1" u="none" strike="noStrike" dirty="0">
                          <a:effectLst/>
                        </a:rPr>
                        <a:t>13.72</a:t>
                      </a:r>
                      <a:endParaRPr lang="en-US" sz="11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6258466" y="5046452"/>
            <a:ext cx="2579298" cy="461665"/>
          </a:xfrm>
          <a:prstGeom prst="rect">
            <a:avLst/>
          </a:prstGeom>
          <a:noFill/>
        </p:spPr>
        <p:txBody>
          <a:bodyPr wrap="square" rtlCol="0">
            <a:spAutoFit/>
          </a:bodyPr>
          <a:lstStyle/>
          <a:p>
            <a:pPr algn="ctr"/>
            <a:r>
              <a:rPr lang="en-US" b="1" dirty="0" smtClean="0"/>
              <a:t>FAA is Lab A</a:t>
            </a:r>
            <a:endParaRPr lang="en-US" b="1"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500212629"/>
              </p:ext>
            </p:extLst>
          </p:nvPr>
        </p:nvGraphicFramePr>
        <p:xfrm>
          <a:off x="279639" y="990540"/>
          <a:ext cx="5819236" cy="4918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1042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2012 Round Robin Test Results</a:t>
            </a:r>
          </a:p>
        </p:txBody>
      </p:sp>
      <p:sp>
        <p:nvSpPr>
          <p:cNvPr id="38916" name="TextBox 7"/>
          <p:cNvSpPr txBox="1">
            <a:spLocks noChangeArrowheads="1"/>
          </p:cNvSpPr>
          <p:nvPr/>
        </p:nvSpPr>
        <p:spPr bwMode="auto">
          <a:xfrm>
            <a:off x="771525" y="5504551"/>
            <a:ext cx="768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r>
              <a:rPr lang="en-US" dirty="0"/>
              <a:t>Lab </a:t>
            </a:r>
            <a:r>
              <a:rPr lang="en-US" dirty="0" smtClean="0"/>
              <a:t>at far left is FAA </a:t>
            </a:r>
            <a:r>
              <a:rPr lang="en-US" dirty="0"/>
              <a:t>Technical Center</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03952019"/>
              </p:ext>
            </p:extLst>
          </p:nvPr>
        </p:nvGraphicFramePr>
        <p:xfrm>
          <a:off x="457200" y="100584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259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6" name="Content Placeholder 5"/>
          <p:cNvSpPr>
            <a:spLocks noGrp="1"/>
          </p:cNvSpPr>
          <p:nvPr>
            <p:ph idx="1"/>
          </p:nvPr>
        </p:nvSpPr>
        <p:spPr/>
        <p:txBody>
          <a:bodyPr/>
          <a:lstStyle/>
          <a:p>
            <a:r>
              <a:rPr lang="en-US" sz="1400" dirty="0" smtClean="0"/>
              <a:t>Previous </a:t>
            </a:r>
            <a:r>
              <a:rPr lang="en-US" sz="1400" dirty="0" err="1" smtClean="0"/>
              <a:t>interlab</a:t>
            </a:r>
            <a:r>
              <a:rPr lang="en-US" sz="1400" dirty="0" smtClean="0"/>
              <a:t> studies had shown the </a:t>
            </a:r>
            <a:r>
              <a:rPr lang="en-US" sz="1400" dirty="0" err="1" smtClean="0"/>
              <a:t>NexGen</a:t>
            </a:r>
            <a:r>
              <a:rPr lang="en-US" sz="1400" dirty="0" smtClean="0"/>
              <a:t> burner test results to be less repeatable than originally thought</a:t>
            </a:r>
          </a:p>
          <a:p>
            <a:pPr lvl="1"/>
            <a:r>
              <a:rPr lang="en-US" sz="1400" dirty="0" smtClean="0"/>
              <a:t>Within a single lab, as well as among multiple test labs</a:t>
            </a:r>
          </a:p>
          <a:p>
            <a:endParaRPr lang="en-US" sz="1400" dirty="0" smtClean="0"/>
          </a:p>
          <a:p>
            <a:r>
              <a:rPr lang="en-US" sz="1400" dirty="0" smtClean="0"/>
              <a:t>In the case of the Park burner, the stator and turbulator inside the burner draft tube could be adjusted to compensate for any irregularities in burner performance which might impact test results</a:t>
            </a:r>
          </a:p>
          <a:p>
            <a:endParaRPr lang="en-US" sz="1400" dirty="0" smtClean="0"/>
          </a:p>
          <a:p>
            <a:r>
              <a:rPr lang="en-US" sz="1400" dirty="0" smtClean="0"/>
              <a:t>The </a:t>
            </a:r>
            <a:r>
              <a:rPr lang="en-US" sz="1400" dirty="0" err="1" smtClean="0"/>
              <a:t>NexGen</a:t>
            </a:r>
            <a:r>
              <a:rPr lang="en-US" sz="1400" dirty="0" smtClean="0"/>
              <a:t> burner was designed to be setup in a standardized configuration, meaning that there are no adjustments to be made in order to simplify </a:t>
            </a:r>
            <a:r>
              <a:rPr lang="en-US" sz="1400" dirty="0" err="1" smtClean="0"/>
              <a:t>NexGen</a:t>
            </a:r>
            <a:r>
              <a:rPr lang="en-US" sz="1400" dirty="0" smtClean="0"/>
              <a:t> burner test rig setup</a:t>
            </a:r>
          </a:p>
          <a:p>
            <a:endParaRPr lang="en-US" sz="1400" dirty="0" smtClean="0"/>
          </a:p>
          <a:p>
            <a:r>
              <a:rPr lang="en-US" sz="1400" dirty="0" smtClean="0"/>
              <a:t>Flames coming from the </a:t>
            </a:r>
            <a:r>
              <a:rPr lang="en-US" sz="1400" dirty="0" err="1" smtClean="0"/>
              <a:t>NexGen</a:t>
            </a:r>
            <a:r>
              <a:rPr lang="en-US" sz="1400" dirty="0" smtClean="0"/>
              <a:t> burner cone were often bias to the left or right side, rather than exiting evenly from the cone</a:t>
            </a:r>
          </a:p>
          <a:p>
            <a:endParaRPr lang="en-US" sz="1400" dirty="0" smtClean="0"/>
          </a:p>
          <a:p>
            <a:r>
              <a:rPr lang="en-US" sz="1400" dirty="0" smtClean="0"/>
              <a:t>It was thought that redesigning the internal components of the </a:t>
            </a:r>
            <a:r>
              <a:rPr lang="en-US" sz="1400" dirty="0" err="1" smtClean="0"/>
              <a:t>NexGen</a:t>
            </a:r>
            <a:r>
              <a:rPr lang="en-US" sz="1400" dirty="0" smtClean="0"/>
              <a:t> burner may help reduce flame bias and increase test repeatability</a:t>
            </a:r>
          </a:p>
        </p:txBody>
      </p:sp>
    </p:spTree>
    <p:extLst>
      <p:ext uri="{BB962C8B-B14F-4D97-AF65-F5344CB8AC3E}">
        <p14:creationId xmlns:p14="http://schemas.microsoft.com/office/powerpoint/2010/main" val="262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Vs. New Burner Internals</a:t>
            </a:r>
            <a:endParaRPr lang="en-US" dirty="0"/>
          </a:p>
        </p:txBody>
      </p:sp>
      <p:sp>
        <p:nvSpPr>
          <p:cNvPr id="3" name="Text Placeholder 2"/>
          <p:cNvSpPr>
            <a:spLocks noGrp="1"/>
          </p:cNvSpPr>
          <p:nvPr>
            <p:ph type="body" sz="half" idx="1"/>
          </p:nvPr>
        </p:nvSpPr>
        <p:spPr>
          <a:xfrm>
            <a:off x="142876" y="1033463"/>
            <a:ext cx="3432572" cy="4391025"/>
          </a:xfrm>
        </p:spPr>
        <p:txBody>
          <a:bodyPr/>
          <a:lstStyle/>
          <a:p>
            <a:r>
              <a:rPr lang="en-US" sz="1400" dirty="0" smtClean="0"/>
              <a:t>The original concept was to retain the same internals from the Park burner for use in the </a:t>
            </a:r>
            <a:r>
              <a:rPr lang="en-US" sz="1400" dirty="0" err="1" smtClean="0"/>
              <a:t>NexGen</a:t>
            </a:r>
            <a:r>
              <a:rPr lang="en-US" sz="1400" dirty="0" smtClean="0"/>
              <a:t> burner in order to keep burner performance similar</a:t>
            </a:r>
          </a:p>
          <a:p>
            <a:endParaRPr lang="en-US" sz="1400" dirty="0"/>
          </a:p>
          <a:p>
            <a:r>
              <a:rPr lang="en-US" sz="1400" dirty="0" smtClean="0"/>
              <a:t>After trialing the </a:t>
            </a:r>
            <a:r>
              <a:rPr lang="en-US" sz="1400" dirty="0" err="1" smtClean="0"/>
              <a:t>igniterless</a:t>
            </a:r>
            <a:r>
              <a:rPr lang="en-US" sz="1400" dirty="0" smtClean="0"/>
              <a:t> stator design with no success, other options were considered</a:t>
            </a:r>
          </a:p>
          <a:p>
            <a:endParaRPr lang="en-US" sz="1400" dirty="0"/>
          </a:p>
          <a:p>
            <a:r>
              <a:rPr lang="en-US" sz="1400" dirty="0" smtClean="0"/>
              <a:t>Oil burners on the market today no longer use stators and turbulators to direct the flow of air through the burner</a:t>
            </a:r>
          </a:p>
          <a:p>
            <a:endParaRPr lang="en-US" sz="1400" dirty="0" smtClean="0"/>
          </a:p>
          <a:p>
            <a:r>
              <a:rPr lang="en-US" sz="1400" dirty="0" smtClean="0"/>
              <a:t>Flame retentions heads (FRH) are now used in their place</a:t>
            </a:r>
          </a:p>
          <a:p>
            <a:pPr lvl="1"/>
            <a:r>
              <a:rPr lang="en-US" sz="1400" dirty="0" smtClean="0"/>
              <a:t>Generate a more efficient and complete combustion</a:t>
            </a:r>
          </a:p>
          <a:p>
            <a:pPr lvl="1"/>
            <a:r>
              <a:rPr lang="en-US" sz="1400" dirty="0" smtClean="0"/>
              <a:t>Simpler in design</a:t>
            </a:r>
          </a:p>
          <a:p>
            <a:pPr lvl="1"/>
            <a:r>
              <a:rPr lang="en-US" sz="1400" dirty="0" smtClean="0"/>
              <a:t>Relatively easier to produce</a:t>
            </a:r>
          </a:p>
          <a:p>
            <a:pPr lvl="1"/>
            <a:endParaRPr lang="en-US" sz="1400" dirty="0"/>
          </a:p>
        </p:txBody>
      </p:sp>
      <p:pic>
        <p:nvPicPr>
          <p:cNvPr id="6" name="Picture 2" descr="2turbs"/>
          <p:cNvPicPr>
            <a:picLocks noChangeAspect="1" noChangeArrowheads="1"/>
          </p:cNvPicPr>
          <p:nvPr/>
        </p:nvPicPr>
        <p:blipFill rotWithShape="1">
          <a:blip r:embed="rId2" cstate="print">
            <a:clrChange>
              <a:clrFrom>
                <a:srgbClr val="EAECEB"/>
              </a:clrFrom>
              <a:clrTo>
                <a:srgbClr val="EAECEB">
                  <a:alpha val="0"/>
                </a:srgbClr>
              </a:clrTo>
            </a:clrChange>
            <a:extLst>
              <a:ext uri="{28A0092B-C50C-407E-A947-70E740481C1C}">
                <a14:useLocalDpi xmlns:a14="http://schemas.microsoft.com/office/drawing/2010/main" val="0"/>
              </a:ext>
            </a:extLst>
          </a:blip>
          <a:srcRect l="52044" t="11600" r="-2044" b="19513"/>
          <a:stretch/>
        </p:blipFill>
        <p:spPr bwMode="auto">
          <a:xfrm>
            <a:off x="3707607" y="1390650"/>
            <a:ext cx="1785938" cy="1838326"/>
          </a:xfrm>
          <a:prstGeom prst="rect">
            <a:avLst/>
          </a:prstGeom>
          <a:solidFill>
            <a:schemeClr val="bg1"/>
          </a:solidFill>
          <a:ln w="6350">
            <a:noFill/>
            <a:miter lim="800000"/>
            <a:headEnd/>
            <a:tailEnd/>
          </a:ln>
        </p:spPr>
      </p:pic>
      <p:pic>
        <p:nvPicPr>
          <p:cNvPr id="7" name="Picture 19"/>
          <p:cNvPicPr>
            <a:picLocks noChangeAspect="1" noChangeArrowheads="1"/>
          </p:cNvPicPr>
          <p:nvPr/>
        </p:nvPicPr>
        <p:blipFill rotWithShape="1">
          <a:blip r:embed="rId3">
            <a:extLst>
              <a:ext uri="{28A0092B-C50C-407E-A947-70E740481C1C}">
                <a14:useLocalDpi xmlns:a14="http://schemas.microsoft.com/office/drawing/2010/main" val="0"/>
              </a:ext>
            </a:extLst>
          </a:blip>
          <a:srcRect l="49999" t="-1287" r="2362" b="11231"/>
          <a:stretch/>
        </p:blipFill>
        <p:spPr bwMode="auto">
          <a:xfrm>
            <a:off x="3575448" y="3468689"/>
            <a:ext cx="2050256" cy="20558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Content Placeholder 9"/>
          <p:cNvPicPr>
            <a:picLocks noGrp="1" noChangeAspect="1"/>
          </p:cNvPicPr>
          <p:nvPr>
            <p:ph sz="quarter" idx="2"/>
          </p:nvPr>
        </p:nvPicPr>
        <p:blipFill>
          <a:blip r:embed="rId4">
            <a:extLst>
              <a:ext uri="{28A0092B-C50C-407E-A947-70E740481C1C}">
                <a14:useLocalDpi xmlns:a14="http://schemas.microsoft.com/office/drawing/2010/main" val="0"/>
              </a:ext>
            </a:extLst>
          </a:blip>
          <a:srcRect l="21288" t="23727" r="16286" b="13104"/>
          <a:stretch>
            <a:fillRect/>
          </a:stretch>
        </p:blipFill>
        <p:spPr>
          <a:xfrm>
            <a:off x="6822282" y="1485899"/>
            <a:ext cx="2171099" cy="1647825"/>
          </a:xfrm>
        </p:spPr>
      </p:pic>
      <p:pic>
        <p:nvPicPr>
          <p:cNvPr id="9" name="Content Placeholder 10"/>
          <p:cNvPicPr>
            <a:picLocks noChangeAspect="1"/>
          </p:cNvPicPr>
          <p:nvPr/>
        </p:nvPicPr>
        <p:blipFill rotWithShape="1">
          <a:blip r:embed="rId5">
            <a:extLst>
              <a:ext uri="{28A0092B-C50C-407E-A947-70E740481C1C}">
                <a14:useLocalDpi xmlns:a14="http://schemas.microsoft.com/office/drawing/2010/main" val="0"/>
              </a:ext>
            </a:extLst>
          </a:blip>
          <a:srcRect l="16774" t="24344" r="25387" b="5093"/>
          <a:stretch/>
        </p:blipFill>
        <p:spPr>
          <a:xfrm>
            <a:off x="6822282" y="3571875"/>
            <a:ext cx="2133600" cy="1952625"/>
          </a:xfrm>
          <a:prstGeom prst="rect">
            <a:avLst/>
          </a:prstGeom>
        </p:spPr>
      </p:pic>
      <p:sp>
        <p:nvSpPr>
          <p:cNvPr id="11" name="Striped Right Arrow 10"/>
          <p:cNvSpPr/>
          <p:nvPr/>
        </p:nvSpPr>
        <p:spPr bwMode="auto">
          <a:xfrm>
            <a:off x="5625704" y="4181475"/>
            <a:ext cx="1153716" cy="707232"/>
          </a:xfrm>
          <a:prstGeom prst="stripedRightArrow">
            <a:avLst>
              <a:gd name="adj1" fmla="val 54395"/>
              <a:gd name="adj2" fmla="val 50000"/>
            </a:avLst>
          </a:prstGeom>
          <a:solidFill>
            <a:srgbClr val="33CC33"/>
          </a:solidFill>
          <a:ln>
            <a:noFill/>
          </a:ln>
          <a:effectLst/>
          <a:extLst/>
        </p:spPr>
        <p:txBody>
          <a:bodyPr wrap="square">
            <a:spAutoFit/>
          </a:bodyPr>
          <a:lstStyle/>
          <a:p>
            <a:pPr>
              <a:defRPr/>
            </a:pPr>
            <a:endParaRPr lang="en-US"/>
          </a:p>
        </p:txBody>
      </p:sp>
      <p:sp>
        <p:nvSpPr>
          <p:cNvPr id="12" name="Striped Right Arrow 11"/>
          <p:cNvSpPr/>
          <p:nvPr/>
        </p:nvSpPr>
        <p:spPr bwMode="auto">
          <a:xfrm>
            <a:off x="5625704" y="1956197"/>
            <a:ext cx="1153716" cy="707232"/>
          </a:xfrm>
          <a:prstGeom prst="stripedRightArrow">
            <a:avLst>
              <a:gd name="adj1" fmla="val 54395"/>
              <a:gd name="adj2" fmla="val 50000"/>
            </a:avLst>
          </a:prstGeom>
          <a:solidFill>
            <a:srgbClr val="33CC33"/>
          </a:solidFill>
          <a:ln>
            <a:noFill/>
          </a:ln>
          <a:effectLst/>
          <a:extLst/>
        </p:spPr>
        <p:txBody>
          <a:bodyPr wrap="square">
            <a:spAutoFit/>
          </a:bodyPr>
          <a:lstStyle/>
          <a:p>
            <a:pPr>
              <a:defRPr/>
            </a:pPr>
            <a:endParaRPr lang="en-US"/>
          </a:p>
        </p:txBody>
      </p:sp>
      <p:sp>
        <p:nvSpPr>
          <p:cNvPr id="13" name="TextBox 12"/>
          <p:cNvSpPr txBox="1"/>
          <p:nvPr/>
        </p:nvSpPr>
        <p:spPr>
          <a:xfrm>
            <a:off x="4017170" y="1085017"/>
            <a:ext cx="1166812" cy="338554"/>
          </a:xfrm>
          <a:prstGeom prst="rect">
            <a:avLst/>
          </a:prstGeom>
          <a:noFill/>
        </p:spPr>
        <p:txBody>
          <a:bodyPr wrap="square" rtlCol="0">
            <a:spAutoFit/>
          </a:bodyPr>
          <a:lstStyle/>
          <a:p>
            <a:pPr algn="ctr">
              <a:buNone/>
            </a:pPr>
            <a:r>
              <a:rPr lang="en-US" dirty="0" smtClean="0"/>
              <a:t>Turbulator</a:t>
            </a:r>
            <a:endParaRPr lang="en-US" dirty="0"/>
          </a:p>
        </p:txBody>
      </p:sp>
      <p:sp>
        <p:nvSpPr>
          <p:cNvPr id="17" name="TextBox 16"/>
          <p:cNvSpPr txBox="1"/>
          <p:nvPr/>
        </p:nvSpPr>
        <p:spPr>
          <a:xfrm>
            <a:off x="7300914" y="5543551"/>
            <a:ext cx="1293017" cy="338554"/>
          </a:xfrm>
          <a:prstGeom prst="rect">
            <a:avLst/>
          </a:prstGeom>
          <a:noFill/>
        </p:spPr>
        <p:txBody>
          <a:bodyPr wrap="square" rtlCol="0">
            <a:spAutoFit/>
          </a:bodyPr>
          <a:lstStyle/>
          <a:p>
            <a:pPr algn="ctr">
              <a:buNone/>
            </a:pPr>
            <a:r>
              <a:rPr lang="en-US" dirty="0" smtClean="0"/>
              <a:t>Static Plate</a:t>
            </a:r>
            <a:endParaRPr lang="en-US" dirty="0"/>
          </a:p>
        </p:txBody>
      </p:sp>
      <p:sp>
        <p:nvSpPr>
          <p:cNvPr id="18" name="TextBox 17"/>
          <p:cNvSpPr txBox="1"/>
          <p:nvPr/>
        </p:nvSpPr>
        <p:spPr>
          <a:xfrm>
            <a:off x="4017170" y="5543551"/>
            <a:ext cx="1166812" cy="338554"/>
          </a:xfrm>
          <a:prstGeom prst="rect">
            <a:avLst/>
          </a:prstGeom>
          <a:noFill/>
        </p:spPr>
        <p:txBody>
          <a:bodyPr wrap="square" rtlCol="0">
            <a:spAutoFit/>
          </a:bodyPr>
          <a:lstStyle/>
          <a:p>
            <a:pPr algn="ctr">
              <a:buNone/>
            </a:pPr>
            <a:r>
              <a:rPr lang="en-US" dirty="0" smtClean="0"/>
              <a:t>Stator</a:t>
            </a:r>
            <a:endParaRPr lang="en-US" dirty="0"/>
          </a:p>
        </p:txBody>
      </p:sp>
      <p:sp>
        <p:nvSpPr>
          <p:cNvPr id="19" name="TextBox 18"/>
          <p:cNvSpPr txBox="1"/>
          <p:nvPr/>
        </p:nvSpPr>
        <p:spPr>
          <a:xfrm>
            <a:off x="6721078" y="1085017"/>
            <a:ext cx="2336007" cy="338554"/>
          </a:xfrm>
          <a:prstGeom prst="rect">
            <a:avLst/>
          </a:prstGeom>
          <a:noFill/>
        </p:spPr>
        <p:txBody>
          <a:bodyPr wrap="square" rtlCol="0">
            <a:spAutoFit/>
          </a:bodyPr>
          <a:lstStyle/>
          <a:p>
            <a:pPr algn="ctr">
              <a:buNone/>
            </a:pPr>
            <a:r>
              <a:rPr lang="en-US" dirty="0" smtClean="0"/>
              <a:t>Flame Retention Head</a:t>
            </a:r>
            <a:endParaRPr lang="en-US" dirty="0"/>
          </a:p>
        </p:txBody>
      </p:sp>
    </p:spTree>
    <p:extLst>
      <p:ext uri="{BB962C8B-B14F-4D97-AF65-F5344CB8AC3E}">
        <p14:creationId xmlns:p14="http://schemas.microsoft.com/office/powerpoint/2010/main" val="526092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FRH vs. Stator and </a:t>
            </a:r>
            <a:r>
              <a:rPr lang="en-US" dirty="0" err="1" smtClean="0"/>
              <a:t>Turbulator</a:t>
            </a:r>
            <a:endParaRPr lang="en-US" dirty="0"/>
          </a:p>
        </p:txBody>
      </p:sp>
      <p:sp>
        <p:nvSpPr>
          <p:cNvPr id="7" name="Text Placeholder 6"/>
          <p:cNvSpPr>
            <a:spLocks noGrp="1"/>
          </p:cNvSpPr>
          <p:nvPr>
            <p:ph type="body" idx="1"/>
          </p:nvPr>
        </p:nvSpPr>
        <p:spPr>
          <a:xfrm>
            <a:off x="299884" y="1344613"/>
            <a:ext cx="4040188" cy="639762"/>
          </a:xfrm>
        </p:spPr>
        <p:txBody>
          <a:bodyPr/>
          <a:lstStyle/>
          <a:p>
            <a:pPr algn="ctr"/>
            <a:r>
              <a:rPr lang="en-US" dirty="0" smtClean="0"/>
              <a:t>Flame Retention Head</a:t>
            </a:r>
            <a:endParaRPr lang="en-US" dirty="0"/>
          </a:p>
        </p:txBody>
      </p:sp>
      <p:pic>
        <p:nvPicPr>
          <p:cNvPr id="11" name="Content Placeholder 10"/>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b="37887"/>
          <a:stretch/>
        </p:blipFill>
        <p:spPr>
          <a:xfrm>
            <a:off x="178979" y="1984375"/>
            <a:ext cx="4355106" cy="3606800"/>
          </a:xfrm>
        </p:spPr>
      </p:pic>
      <p:sp>
        <p:nvSpPr>
          <p:cNvPr id="9" name="Text Placeholder 8"/>
          <p:cNvSpPr>
            <a:spLocks noGrp="1"/>
          </p:cNvSpPr>
          <p:nvPr>
            <p:ph type="body" sz="quarter" idx="3"/>
          </p:nvPr>
        </p:nvSpPr>
        <p:spPr>
          <a:xfrm>
            <a:off x="4831838" y="1334781"/>
            <a:ext cx="4041775" cy="639762"/>
          </a:xfrm>
        </p:spPr>
        <p:txBody>
          <a:bodyPr/>
          <a:lstStyle/>
          <a:p>
            <a:pPr algn="ctr"/>
            <a:r>
              <a:rPr lang="en-US" dirty="0" smtClean="0"/>
              <a:t>Stator and </a:t>
            </a:r>
            <a:r>
              <a:rPr lang="en-US" dirty="0" err="1" smtClean="0"/>
              <a:t>Turbulator</a:t>
            </a:r>
            <a:endParaRPr lang="en-US" dirty="0"/>
          </a:p>
        </p:txBody>
      </p:sp>
      <p:pic>
        <p:nvPicPr>
          <p:cNvPr id="20" name="Content Placeholder 19"/>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t="1" b="36922"/>
          <a:stretch/>
        </p:blipFill>
        <p:spPr>
          <a:xfrm>
            <a:off x="4705350" y="1984374"/>
            <a:ext cx="4291695" cy="3609461"/>
          </a:xfrm>
        </p:spPr>
      </p:pic>
    </p:spTree>
    <p:extLst>
      <p:ext uri="{BB962C8B-B14F-4D97-AF65-F5344CB8AC3E}">
        <p14:creationId xmlns:p14="http://schemas.microsoft.com/office/powerpoint/2010/main" val="1259743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dirty="0" err="1" smtClean="0"/>
              <a:t>NexGen</a:t>
            </a:r>
            <a:r>
              <a:rPr lang="en-US" sz="3200" dirty="0" smtClean="0"/>
              <a:t> Burner Settings for 2013 Seat Cushion Flammability Round Robin</a:t>
            </a:r>
          </a:p>
        </p:txBody>
      </p:sp>
      <p:sp>
        <p:nvSpPr>
          <p:cNvPr id="20483" name="Rectangle 3"/>
          <p:cNvSpPr>
            <a:spLocks noGrp="1" noChangeArrowheads="1"/>
          </p:cNvSpPr>
          <p:nvPr>
            <p:ph type="body" idx="1"/>
          </p:nvPr>
        </p:nvSpPr>
        <p:spPr>
          <a:xfrm>
            <a:off x="447675" y="1146175"/>
            <a:ext cx="8050213" cy="4391025"/>
          </a:xfrm>
        </p:spPr>
        <p:txBody>
          <a:bodyPr/>
          <a:lstStyle/>
          <a:p>
            <a:pPr eaLnBrk="1" hangingPunct="1"/>
            <a:endParaRPr lang="en-US" sz="2000" dirty="0" smtClean="0"/>
          </a:p>
          <a:p>
            <a:pPr eaLnBrk="1" hangingPunct="1"/>
            <a:r>
              <a:rPr lang="en-US" sz="2000" dirty="0" smtClean="0"/>
              <a:t>Face of FRH to nozzle tip:  1-1/8”</a:t>
            </a:r>
          </a:p>
          <a:p>
            <a:pPr eaLnBrk="1" hangingPunct="1"/>
            <a:r>
              <a:rPr lang="en-US" sz="2000" dirty="0" smtClean="0"/>
              <a:t>Fuel nozzle adapter to static plate: 2-3/8”</a:t>
            </a:r>
          </a:p>
          <a:p>
            <a:pPr eaLnBrk="1" hangingPunct="1"/>
            <a:r>
              <a:rPr lang="en-US" sz="2000" dirty="0" smtClean="0"/>
              <a:t>Static Plate Angle: </a:t>
            </a:r>
            <a:r>
              <a:rPr lang="en-US" sz="2000" dirty="0" smtClean="0">
                <a:cs typeface="Arial" charset="0"/>
              </a:rPr>
              <a:t>centerline of igniters at </a:t>
            </a:r>
            <a:r>
              <a:rPr lang="en-US" sz="2000" dirty="0" smtClean="0"/>
              <a:t>0</a:t>
            </a:r>
            <a:r>
              <a:rPr lang="en-US" sz="2000" dirty="0" smtClean="0">
                <a:cs typeface="Arial" charset="0"/>
              </a:rPr>
              <a:t>° </a:t>
            </a:r>
          </a:p>
          <a:p>
            <a:pPr lvl="1" eaLnBrk="1" hangingPunct="1"/>
            <a:r>
              <a:rPr lang="en-US" sz="2000" dirty="0" smtClean="0">
                <a:cs typeface="Arial" charset="0"/>
              </a:rPr>
              <a:t>Looking into the cone of the burner, the centerline between the igniters will be at </a:t>
            </a:r>
            <a:r>
              <a:rPr lang="en-US" sz="2000" dirty="0" smtClean="0"/>
              <a:t>0</a:t>
            </a:r>
            <a:r>
              <a:rPr lang="en-US" sz="2000" dirty="0" smtClean="0">
                <a:cs typeface="Arial" charset="0"/>
              </a:rPr>
              <a:t>° on the burner reference </a:t>
            </a:r>
          </a:p>
          <a:p>
            <a:pPr eaLnBrk="1" hangingPunct="1"/>
            <a:r>
              <a:rPr lang="en-US" sz="2000" dirty="0" smtClean="0">
                <a:cs typeface="Arial" charset="0"/>
              </a:rPr>
              <a:t>Fuel pressure: 108 psi (+/- 4 psi)</a:t>
            </a:r>
          </a:p>
          <a:p>
            <a:pPr lvl="1" eaLnBrk="1" hangingPunct="1"/>
            <a:r>
              <a:rPr lang="en-US" sz="2000" dirty="0" smtClean="0">
                <a:cs typeface="Arial" charset="0"/>
              </a:rPr>
              <a:t>This pressure is to be used as a starting point when flow checking the fuel flow rate</a:t>
            </a:r>
          </a:p>
          <a:p>
            <a:pPr eaLnBrk="1" hangingPunct="1"/>
            <a:r>
              <a:rPr lang="en-US" sz="2000" dirty="0" smtClean="0">
                <a:cs typeface="Arial" charset="0"/>
              </a:rPr>
              <a:t>Air pressure: 45 psi</a:t>
            </a:r>
          </a:p>
          <a:p>
            <a:pPr eaLnBrk="1" hangingPunct="1"/>
            <a:r>
              <a:rPr lang="en-US" sz="2000" dirty="0" smtClean="0">
                <a:cs typeface="Arial" charset="0"/>
              </a:rPr>
              <a:t>Air Temperature: 40-60°F</a:t>
            </a:r>
          </a:p>
          <a:p>
            <a:pPr eaLnBrk="1" hangingPunct="1"/>
            <a:r>
              <a:rPr lang="en-US" sz="2000" dirty="0" smtClean="0">
                <a:cs typeface="Arial" charset="0"/>
              </a:rPr>
              <a:t>Fuel Temperature: 32-52°F </a:t>
            </a:r>
          </a:p>
        </p:txBody>
      </p:sp>
    </p:spTree>
    <p:extLst>
      <p:ext uri="{BB962C8B-B14F-4D97-AF65-F5344CB8AC3E}">
        <p14:creationId xmlns:p14="http://schemas.microsoft.com/office/powerpoint/2010/main" val="3484234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Test Materials</a:t>
            </a:r>
          </a:p>
        </p:txBody>
      </p:sp>
      <p:sp>
        <p:nvSpPr>
          <p:cNvPr id="28675" name="Content Placeholder 2"/>
          <p:cNvSpPr>
            <a:spLocks noGrp="1"/>
          </p:cNvSpPr>
          <p:nvPr>
            <p:ph idx="1"/>
          </p:nvPr>
        </p:nvSpPr>
        <p:spPr>
          <a:xfrm>
            <a:off x="495300" y="1279525"/>
            <a:ext cx="8050213" cy="4391025"/>
          </a:xfrm>
        </p:spPr>
        <p:txBody>
          <a:bodyPr/>
          <a:lstStyle/>
          <a:p>
            <a:pPr>
              <a:defRPr/>
            </a:pPr>
            <a:r>
              <a:rPr lang="en-US" sz="1800" dirty="0" smtClean="0"/>
              <a:t>All participating labs provided with cushions for testing purposes</a:t>
            </a:r>
          </a:p>
          <a:p>
            <a:pPr>
              <a:defRPr/>
            </a:pPr>
            <a:endParaRPr lang="en-US" sz="1800" dirty="0" smtClean="0"/>
          </a:p>
          <a:p>
            <a:pPr>
              <a:defRPr/>
            </a:pPr>
            <a:r>
              <a:rPr lang="en-US" sz="1800" dirty="0" smtClean="0"/>
              <a:t>3 different foam cushion types will be provided</a:t>
            </a:r>
          </a:p>
          <a:p>
            <a:pPr lvl="1">
              <a:defRPr/>
            </a:pPr>
            <a:r>
              <a:rPr lang="en-US" sz="1800" dirty="0" err="1" smtClean="0"/>
              <a:t>Airflex</a:t>
            </a:r>
            <a:r>
              <a:rPr lang="en-US" sz="1800" dirty="0" smtClean="0"/>
              <a:t> fire hardened foam</a:t>
            </a:r>
          </a:p>
          <a:p>
            <a:pPr lvl="1">
              <a:defRPr/>
            </a:pPr>
            <a:r>
              <a:rPr lang="en-US" sz="1800" dirty="0" err="1" smtClean="0"/>
              <a:t>Dax</a:t>
            </a:r>
            <a:r>
              <a:rPr lang="en-US" sz="1800" dirty="0" smtClean="0"/>
              <a:t> fire hardened foam</a:t>
            </a:r>
          </a:p>
          <a:p>
            <a:pPr lvl="1">
              <a:defRPr/>
            </a:pPr>
            <a:r>
              <a:rPr lang="en-US" sz="1800" dirty="0" smtClean="0"/>
              <a:t>Fire retarded polyurethane foam with a fire blocking layer</a:t>
            </a:r>
          </a:p>
          <a:p>
            <a:pPr>
              <a:defRPr/>
            </a:pPr>
            <a:endParaRPr lang="en-US" sz="1800" dirty="0" smtClean="0"/>
          </a:p>
          <a:p>
            <a:pPr>
              <a:defRPr/>
            </a:pPr>
            <a:r>
              <a:rPr lang="en-US" sz="1800" dirty="0" smtClean="0"/>
              <a:t>There will be 3 cushion sets of each cushion type provided </a:t>
            </a:r>
          </a:p>
          <a:p>
            <a:pPr lvl="1">
              <a:defRPr/>
            </a:pPr>
            <a:r>
              <a:rPr lang="en-US" sz="1800" dirty="0" smtClean="0"/>
              <a:t>9 samples total</a:t>
            </a:r>
          </a:p>
          <a:p>
            <a:pPr lvl="1">
              <a:defRPr/>
            </a:pPr>
            <a:endParaRPr lang="en-US" sz="1800" dirty="0"/>
          </a:p>
          <a:p>
            <a:pPr>
              <a:defRPr/>
            </a:pPr>
            <a:r>
              <a:rPr lang="en-US" sz="1800" dirty="0" smtClean="0"/>
              <a:t>Testing should be performed as described in the Rule or Fire Test Handbook</a:t>
            </a:r>
          </a:p>
          <a:p>
            <a:pPr marL="0" indent="0">
              <a:buFontTx/>
              <a:buNone/>
              <a:defRPr/>
            </a:pPr>
            <a:endParaRPr lang="en-US" sz="1800" dirty="0" smtClean="0"/>
          </a:p>
          <a:p>
            <a:pPr marL="0" indent="0">
              <a:buFontTx/>
              <a:buNone/>
              <a:defRPr/>
            </a:pPr>
            <a:endParaRPr lang="en-US" sz="1800" dirty="0" smtClean="0"/>
          </a:p>
        </p:txBody>
      </p:sp>
    </p:spTree>
    <p:extLst>
      <p:ext uri="{BB962C8B-B14F-4D97-AF65-F5344CB8AC3E}">
        <p14:creationId xmlns:p14="http://schemas.microsoft.com/office/powerpoint/2010/main" val="1324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FAA Initial Test Results using the FRH with the </a:t>
            </a:r>
            <a:r>
              <a:rPr lang="en-US" sz="3200" dirty="0" err="1" smtClean="0"/>
              <a:t>NexGen</a:t>
            </a:r>
            <a:r>
              <a:rPr lang="en-US" sz="3200" dirty="0" smtClean="0"/>
              <a:t> Burner</a:t>
            </a:r>
            <a:endParaRPr lang="en-US" sz="3200" dirty="0"/>
          </a:p>
        </p:txBody>
      </p:sp>
      <p:sp>
        <p:nvSpPr>
          <p:cNvPr id="3" name="Content Placeholder 2"/>
          <p:cNvSpPr>
            <a:spLocks noGrp="1"/>
          </p:cNvSpPr>
          <p:nvPr>
            <p:ph idx="1"/>
          </p:nvPr>
        </p:nvSpPr>
        <p:spPr>
          <a:xfrm>
            <a:off x="854015" y="1155940"/>
            <a:ext cx="4692770" cy="793631"/>
          </a:xfrm>
        </p:spPr>
        <p:txBody>
          <a:bodyPr/>
          <a:lstStyle/>
          <a:p>
            <a:pPr marL="0" indent="0" algn="ctr">
              <a:buNone/>
            </a:pPr>
            <a:r>
              <a:rPr lang="en-US" sz="1800" dirty="0" smtClean="0"/>
              <a:t>% Weight Loss for each Cushion Sample Set Tested using Delavan W nozzle and 45 psi air pressure</a:t>
            </a:r>
            <a:endParaRPr lang="en-US" sz="1800" dirty="0"/>
          </a:p>
        </p:txBody>
      </p:sp>
      <p:graphicFrame>
        <p:nvGraphicFramePr>
          <p:cNvPr id="10" name="Table 9"/>
          <p:cNvGraphicFramePr>
            <a:graphicFrameLocks noGrp="1"/>
          </p:cNvGraphicFramePr>
          <p:nvPr>
            <p:extLst>
              <p:ext uri="{D42A27DB-BD31-4B8C-83A1-F6EECF244321}">
                <p14:modId xmlns:p14="http://schemas.microsoft.com/office/powerpoint/2010/main" val="4044870600"/>
              </p:ext>
            </p:extLst>
          </p:nvPr>
        </p:nvGraphicFramePr>
        <p:xfrm>
          <a:off x="5883217" y="2407069"/>
          <a:ext cx="3071003" cy="2630756"/>
        </p:xfrm>
        <a:graphic>
          <a:graphicData uri="http://schemas.openxmlformats.org/drawingml/2006/table">
            <a:tbl>
              <a:tblPr/>
              <a:tblGrid>
                <a:gridCol w="747316"/>
                <a:gridCol w="747316"/>
                <a:gridCol w="747316"/>
                <a:gridCol w="829055"/>
              </a:tblGrid>
              <a:tr h="280199">
                <a:tc>
                  <a:txBody>
                    <a:bodyPr/>
                    <a:lstStyle/>
                    <a:p>
                      <a:pPr algn="ctr" fontAlgn="b"/>
                      <a:endParaRPr lang="en-US" sz="1000" b="0" i="0" u="none" strike="noStrike" dirty="0">
                        <a:effectLst/>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a:rPr>
                        <a:t>Airflex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a:rPr>
                        <a:t>Fireblock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a:rPr>
                        <a:t>Dax</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698">
                <a:tc>
                  <a:txBody>
                    <a:bodyPr/>
                    <a:lstStyle/>
                    <a:p>
                      <a:pPr algn="l" fontAlgn="b"/>
                      <a:r>
                        <a:rPr lang="en-US" sz="1000" b="0" i="0" u="none" strike="noStrike" dirty="0">
                          <a:effectLst/>
                          <a:latin typeface="Arial"/>
                        </a:rPr>
                        <a:t>Sample #1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effectLst/>
                          <a:latin typeface="Arial"/>
                        </a:rPr>
                        <a:t>7.50%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a:rPr>
                        <a:t>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a:rPr>
                        <a:t>6.58%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3698">
                <a:tc>
                  <a:txBody>
                    <a:bodyPr/>
                    <a:lstStyle/>
                    <a:p>
                      <a:pPr algn="l" fontAlgn="b"/>
                      <a:r>
                        <a:rPr lang="en-US" sz="1000" b="0" i="0" u="none" strike="noStrike" dirty="0">
                          <a:effectLst/>
                          <a:latin typeface="Arial"/>
                        </a:rPr>
                        <a:t>Sample #2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effectLst/>
                          <a:latin typeface="Arial"/>
                        </a:rPr>
                        <a:t>7.25%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effectLst/>
                          <a:latin typeface="Arial"/>
                        </a:rPr>
                        <a:t>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a:rPr>
                        <a:t>7.43%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3698">
                <a:tc>
                  <a:txBody>
                    <a:bodyPr/>
                    <a:lstStyle/>
                    <a:p>
                      <a:pPr algn="l" fontAlgn="b"/>
                      <a:r>
                        <a:rPr lang="en-US" sz="1000" b="0" i="0" u="none" strike="noStrike" dirty="0">
                          <a:effectLst/>
                          <a:latin typeface="Arial"/>
                        </a:rPr>
                        <a:t>Sample #3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a:rPr>
                        <a:t>6.93%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effectLst/>
                          <a:latin typeface="Arial"/>
                        </a:rPr>
                        <a:t>6.12%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a:rPr>
                        <a:t>7.72%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632">
                <a:tc>
                  <a:txBody>
                    <a:bodyPr/>
                    <a:lstStyle/>
                    <a:p>
                      <a:pPr algn="l" fontAlgn="b"/>
                      <a:r>
                        <a:rPr lang="en-US" sz="1000" b="1" i="0" u="none" strike="noStrike" dirty="0">
                          <a:effectLst/>
                          <a:latin typeface="Arial"/>
                        </a:rPr>
                        <a:t>Average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a:rPr>
                        <a:t>7.22%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a:rPr>
                        <a:t>7.06%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a:rPr>
                        <a:t>7.24%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32">
                <a:tc>
                  <a:txBody>
                    <a:bodyPr/>
                    <a:lstStyle/>
                    <a:p>
                      <a:pPr algn="l" fontAlgn="b"/>
                      <a:r>
                        <a:rPr lang="en-US" sz="1000" b="1" i="0" u="none" strike="noStrike" dirty="0" err="1">
                          <a:effectLst/>
                          <a:latin typeface="Arial"/>
                        </a:rPr>
                        <a:t>Stdev</a:t>
                      </a:r>
                      <a:endParaRPr lang="en-US" sz="10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a:rPr>
                        <a:t>0.287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a:rPr>
                        <a:t>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a:rPr>
                        <a:t>0.594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199">
                <a:tc>
                  <a:txBody>
                    <a:bodyPr/>
                    <a:lstStyle/>
                    <a:p>
                      <a:pPr algn="l" fontAlgn="b"/>
                      <a:r>
                        <a:rPr lang="en-US" sz="1000" b="1" i="0" u="none" strike="noStrike" dirty="0">
                          <a:effectLst/>
                          <a:latin typeface="Arial"/>
                        </a:rPr>
                        <a:t>%</a:t>
                      </a:r>
                      <a:r>
                        <a:rPr lang="en-US" sz="1000" b="1" i="0" u="none" strike="noStrike" dirty="0" err="1">
                          <a:effectLst/>
                          <a:latin typeface="Arial"/>
                        </a:rPr>
                        <a:t>Stdev</a:t>
                      </a:r>
                      <a:endParaRPr lang="en-US" sz="1000" b="1"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a:rPr>
                        <a:t>3.97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a:rPr>
                        <a:t>11.67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effectLst/>
                          <a:latin typeface="Arial"/>
                        </a:rPr>
                        <a:t>8.20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899745334"/>
              </p:ext>
            </p:extLst>
          </p:nvPr>
        </p:nvGraphicFramePr>
        <p:xfrm>
          <a:off x="207753" y="1958196"/>
          <a:ext cx="5589198" cy="4019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0231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Round Robin Test Results</a:t>
            </a:r>
            <a:endParaRPr lang="en-US" dirty="0"/>
          </a:p>
        </p:txBody>
      </p:sp>
      <p:graphicFrame>
        <p:nvGraphicFramePr>
          <p:cNvPr id="5" name="Content Placeholder 4"/>
          <p:cNvGraphicFramePr>
            <a:graphicFrameLocks noGrp="1"/>
          </p:cNvGraphicFramePr>
          <p:nvPr>
            <p:ph idx="1"/>
          </p:nvPr>
        </p:nvGraphicFramePr>
        <p:xfrm>
          <a:off x="495300" y="1508125"/>
          <a:ext cx="8050213"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064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Round Robin Test Results</a:t>
            </a:r>
            <a:endParaRPr lang="en-US" dirty="0"/>
          </a:p>
        </p:txBody>
      </p:sp>
      <p:graphicFrame>
        <p:nvGraphicFramePr>
          <p:cNvPr id="5" name="Content Placeholder 4"/>
          <p:cNvGraphicFramePr>
            <a:graphicFrameLocks noGrp="1"/>
          </p:cNvGraphicFramePr>
          <p:nvPr>
            <p:ph idx="1"/>
          </p:nvPr>
        </p:nvGraphicFramePr>
        <p:xfrm>
          <a:off x="495300" y="1508125"/>
          <a:ext cx="8050213" cy="4391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9811839"/>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34264</TotalTime>
  <Words>915</Words>
  <Application>Microsoft Office PowerPoint</Application>
  <PresentationFormat>On-screen Show (4:3)</PresentationFormat>
  <Paragraphs>226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1_Custom Design</vt:lpstr>
      <vt:lpstr>International Aircraft Materials Fire Test Working Group Meeting</vt:lpstr>
      <vt:lpstr>Introduction</vt:lpstr>
      <vt:lpstr>Old Vs. New Burner Internals</vt:lpstr>
      <vt:lpstr>FRH vs. Stator and Turbulator</vt:lpstr>
      <vt:lpstr>NexGen Burner Settings for 2013 Seat Cushion Flammability Round Robin</vt:lpstr>
      <vt:lpstr>Test Materials</vt:lpstr>
      <vt:lpstr>FAA Initial Test Results using the FRH with the NexGen Burner</vt:lpstr>
      <vt:lpstr>2013 Round Robin Test Results</vt:lpstr>
      <vt:lpstr>2013 Round Robin Test Results</vt:lpstr>
      <vt:lpstr>2013 Round Robin Test Results</vt:lpstr>
      <vt:lpstr>2013 Round Robin Test Results</vt:lpstr>
      <vt:lpstr>2013 Round Robin Test Results</vt:lpstr>
      <vt:lpstr>2013 Round Robin Test Results</vt:lpstr>
      <vt:lpstr>Conclusion of 2013 Seat Cushion Round Robin</vt:lpstr>
      <vt:lpstr>PowerPoint Presentation</vt:lpstr>
      <vt:lpstr>2012 Round Robin Test Results</vt:lpstr>
      <vt:lpstr>2012 Round Robin Test Results</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Salter, Timothy (FAA)</cp:lastModifiedBy>
  <cp:revision>424</cp:revision>
  <cp:lastPrinted>2013-12-03T14:50:13Z</cp:lastPrinted>
  <dcterms:created xsi:type="dcterms:W3CDTF">2005-01-28T20:32:53Z</dcterms:created>
  <dcterms:modified xsi:type="dcterms:W3CDTF">2014-06-23T11:47:50Z</dcterms:modified>
</cp:coreProperties>
</file>