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32" r:id="rId2"/>
  </p:sldMasterIdLst>
  <p:notesMasterIdLst>
    <p:notesMasterId r:id="rId16"/>
  </p:notesMasterIdLst>
  <p:handoutMasterIdLst>
    <p:handoutMasterId r:id="rId17"/>
  </p:handoutMasterIdLst>
  <p:sldIdLst>
    <p:sldId id="277" r:id="rId3"/>
    <p:sldId id="432" r:id="rId4"/>
    <p:sldId id="431" r:id="rId5"/>
    <p:sldId id="429" r:id="rId6"/>
    <p:sldId id="425" r:id="rId7"/>
    <p:sldId id="430" r:id="rId8"/>
    <p:sldId id="427" r:id="rId9"/>
    <p:sldId id="433" r:id="rId10"/>
    <p:sldId id="436" r:id="rId11"/>
    <p:sldId id="424" r:id="rId12"/>
    <p:sldId id="434" r:id="rId13"/>
    <p:sldId id="435" r:id="rId14"/>
    <p:sldId id="366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33CC33"/>
    <a:srgbClr val="FFFF99"/>
    <a:srgbClr val="FFCC00"/>
    <a:srgbClr val="DDDDDD"/>
    <a:srgbClr val="C0C0C0"/>
    <a:srgbClr val="1D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9" autoAdjust="0"/>
    <p:restoredTop sz="94762" autoAdjust="0"/>
  </p:normalViewPr>
  <p:slideViewPr>
    <p:cSldViewPr snapToGrid="0">
      <p:cViewPr varScale="1">
        <p:scale>
          <a:sx n="100" d="100"/>
          <a:sy n="100" d="100"/>
        </p:scale>
        <p:origin x="-546" y="-8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398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FAA Leather Seat Cushion Average Weight Loss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09763600925561"/>
          <c:y val="0.22988788024884854"/>
          <c:w val="0.70347102859105215"/>
          <c:h val="0.59259134704784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Comparison!$B$4</c:f>
              <c:strCache>
                <c:ptCount val="1"/>
                <c:pt idx="0">
                  <c:v>1/8" SS Rod</c:v>
                </c:pt>
              </c:strCache>
            </c:strRef>
          </c:tx>
          <c:invertIfNegative val="0"/>
          <c:cat>
            <c:strRef>
              <c:f>Comparison!$C$3:$F$3</c:f>
              <c:strCache>
                <c:ptCount val="4"/>
                <c:pt idx="0">
                  <c:v>Dark Blue Synthetic Leather</c:v>
                </c:pt>
                <c:pt idx="1">
                  <c:v>Tan Leather</c:v>
                </c:pt>
                <c:pt idx="2">
                  <c:v>Light Blue Leather</c:v>
                </c:pt>
                <c:pt idx="3">
                  <c:v>Brown Lether</c:v>
                </c:pt>
              </c:strCache>
            </c:strRef>
          </c:cat>
          <c:val>
            <c:numRef>
              <c:f>Comparison!$C$4:$F$4</c:f>
              <c:numCache>
                <c:formatCode>0.00%</c:formatCode>
                <c:ptCount val="4"/>
                <c:pt idx="0">
                  <c:v>5.6758004660053235E-2</c:v>
                </c:pt>
                <c:pt idx="1">
                  <c:v>6.803026879278723E-2</c:v>
                </c:pt>
                <c:pt idx="2">
                  <c:v>9.5283954624970649E-2</c:v>
                </c:pt>
                <c:pt idx="3">
                  <c:v>7.78650889182263E-2</c:v>
                </c:pt>
              </c:numCache>
            </c:numRef>
          </c:val>
        </c:ser>
        <c:ser>
          <c:idx val="1"/>
          <c:order val="1"/>
          <c:tx>
            <c:strRef>
              <c:f>Comparison!$B$5</c:f>
              <c:strCache>
                <c:ptCount val="1"/>
                <c:pt idx="0">
                  <c:v>Safety Wire</c:v>
                </c:pt>
              </c:strCache>
            </c:strRef>
          </c:tx>
          <c:invertIfNegative val="0"/>
          <c:cat>
            <c:strRef>
              <c:f>Comparison!$C$3:$F$3</c:f>
              <c:strCache>
                <c:ptCount val="4"/>
                <c:pt idx="0">
                  <c:v>Dark Blue Synthetic Leather</c:v>
                </c:pt>
                <c:pt idx="1">
                  <c:v>Tan Leather</c:v>
                </c:pt>
                <c:pt idx="2">
                  <c:v>Light Blue Leather</c:v>
                </c:pt>
                <c:pt idx="3">
                  <c:v>Brown Lether</c:v>
                </c:pt>
              </c:strCache>
            </c:strRef>
          </c:cat>
          <c:val>
            <c:numRef>
              <c:f>Comparison!$C$5:$F$5</c:f>
              <c:numCache>
                <c:formatCode>0.00%</c:formatCode>
                <c:ptCount val="4"/>
                <c:pt idx="0">
                  <c:v>7.3906634696833201E-2</c:v>
                </c:pt>
                <c:pt idx="1">
                  <c:v>8.4177256435320924E-2</c:v>
                </c:pt>
                <c:pt idx="2">
                  <c:v>0.11065820878953143</c:v>
                </c:pt>
                <c:pt idx="3">
                  <c:v>9.0062586554209581E-2</c:v>
                </c:pt>
              </c:numCache>
            </c:numRef>
          </c:val>
        </c:ser>
        <c:ser>
          <c:idx val="2"/>
          <c:order val="2"/>
          <c:tx>
            <c:strRef>
              <c:f>Comparison!$B$6</c:f>
              <c:strCache>
                <c:ptCount val="1"/>
                <c:pt idx="0">
                  <c:v>Weight Loss % Difference</c:v>
                </c:pt>
              </c:strCache>
            </c:strRef>
          </c:tx>
          <c:invertIfNegative val="0"/>
          <c:cat>
            <c:strRef>
              <c:f>Comparison!$C$3:$F$3</c:f>
              <c:strCache>
                <c:ptCount val="4"/>
                <c:pt idx="0">
                  <c:v>Dark Blue Synthetic Leather</c:v>
                </c:pt>
                <c:pt idx="1">
                  <c:v>Tan Leather</c:v>
                </c:pt>
                <c:pt idx="2">
                  <c:v>Light Blue Leather</c:v>
                </c:pt>
                <c:pt idx="3">
                  <c:v>Brown Lether</c:v>
                </c:pt>
              </c:strCache>
            </c:strRef>
          </c:cat>
          <c:val>
            <c:numRef>
              <c:f>Comparison!$C$6:$F$6</c:f>
              <c:numCache>
                <c:formatCode>0.00%</c:formatCode>
                <c:ptCount val="4"/>
                <c:pt idx="0">
                  <c:v>1.7148630036779966E-2</c:v>
                </c:pt>
                <c:pt idx="1">
                  <c:v>1.6146987642533694E-2</c:v>
                </c:pt>
                <c:pt idx="2">
                  <c:v>1.5374254164560786E-2</c:v>
                </c:pt>
                <c:pt idx="3">
                  <c:v>1.2197497635983282E-2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00800"/>
        <c:axId val="97902592"/>
      </c:barChart>
      <c:catAx>
        <c:axId val="9790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97902592"/>
        <c:crosses val="autoZero"/>
        <c:auto val="1"/>
        <c:lblAlgn val="ctr"/>
        <c:lblOffset val="100"/>
        <c:noMultiLvlLbl val="0"/>
      </c:catAx>
      <c:valAx>
        <c:axId val="97902592"/>
        <c:scaling>
          <c:orientation val="minMax"/>
          <c:max val="0.15000000000000002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790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35851400372429"/>
          <c:y val="0.36846347276756669"/>
          <c:w val="0.15950424005218525"/>
          <c:h val="0.345441818061583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Accufleet Leather Seat</a:t>
            </a:r>
            <a:r>
              <a:rPr lang="en-US" baseline="0"/>
              <a:t> Cushion </a:t>
            </a:r>
            <a:r>
              <a:rPr lang="en-US"/>
              <a:t>Average Weight Loss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03018372703412"/>
          <c:y val="0.24790521499754828"/>
          <c:w val="0.70416501157391109"/>
          <c:h val="0.56066092047725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Sheet2!$C$10</c:f>
              <c:strCache>
                <c:ptCount val="1"/>
                <c:pt idx="0">
                  <c:v>1/8" SS Rod</c:v>
                </c:pt>
              </c:strCache>
            </c:strRef>
          </c:tx>
          <c:invertIfNegative val="0"/>
          <c:cat>
            <c:strRef>
              <c:f>Sheet2!$D$9:$G$9</c:f>
              <c:strCache>
                <c:ptCount val="4"/>
                <c:pt idx="0">
                  <c:v>Dark Blue Synthetic Leather</c:v>
                </c:pt>
                <c:pt idx="1">
                  <c:v>Tan Leather</c:v>
                </c:pt>
                <c:pt idx="2">
                  <c:v>Light Blue Leather</c:v>
                </c:pt>
                <c:pt idx="3">
                  <c:v>Brown Leather</c:v>
                </c:pt>
              </c:strCache>
            </c:strRef>
          </c:cat>
          <c:val>
            <c:numRef>
              <c:f>Sheet2!$D$10:$G$10</c:f>
              <c:numCache>
                <c:formatCode>0.00%</c:formatCode>
                <c:ptCount val="4"/>
                <c:pt idx="0">
                  <c:v>6.4980977086463873E-2</c:v>
                </c:pt>
                <c:pt idx="1">
                  <c:v>7.1444642859657417E-2</c:v>
                </c:pt>
                <c:pt idx="2">
                  <c:v>6.2794419437201335E-2</c:v>
                </c:pt>
                <c:pt idx="3">
                  <c:v>6.3662268723843937E-2</c:v>
                </c:pt>
              </c:numCache>
            </c:numRef>
          </c:val>
        </c:ser>
        <c:ser>
          <c:idx val="1"/>
          <c:order val="1"/>
          <c:tx>
            <c:strRef>
              <c:f>Sheet2!$C$11</c:f>
              <c:strCache>
                <c:ptCount val="1"/>
                <c:pt idx="0">
                  <c:v>Saftey Wire</c:v>
                </c:pt>
              </c:strCache>
            </c:strRef>
          </c:tx>
          <c:invertIfNegative val="0"/>
          <c:cat>
            <c:strRef>
              <c:f>Sheet2!$D$9:$G$9</c:f>
              <c:strCache>
                <c:ptCount val="4"/>
                <c:pt idx="0">
                  <c:v>Dark Blue Synthetic Leather</c:v>
                </c:pt>
                <c:pt idx="1">
                  <c:v>Tan Leather</c:v>
                </c:pt>
                <c:pt idx="2">
                  <c:v>Light Blue Leather</c:v>
                </c:pt>
                <c:pt idx="3">
                  <c:v>Brown Leather</c:v>
                </c:pt>
              </c:strCache>
            </c:strRef>
          </c:cat>
          <c:val>
            <c:numRef>
              <c:f>Sheet2!$D$11:$G$11</c:f>
              <c:numCache>
                <c:formatCode>0.00%</c:formatCode>
                <c:ptCount val="4"/>
                <c:pt idx="0">
                  <c:v>5.8149994450636171E-2</c:v>
                </c:pt>
                <c:pt idx="1">
                  <c:v>6.6799611848307808E-2</c:v>
                </c:pt>
                <c:pt idx="2">
                  <c:v>5.3998897224664243E-2</c:v>
                </c:pt>
                <c:pt idx="3">
                  <c:v>6.1536500488674505E-2</c:v>
                </c:pt>
              </c:numCache>
            </c:numRef>
          </c:val>
        </c:ser>
        <c:ser>
          <c:idx val="2"/>
          <c:order val="2"/>
          <c:tx>
            <c:strRef>
              <c:f>Sheet2!$C$12</c:f>
              <c:strCache>
                <c:ptCount val="1"/>
                <c:pt idx="0">
                  <c:v>Weight Loss % Difference</c:v>
                </c:pt>
              </c:strCache>
            </c:strRef>
          </c:tx>
          <c:invertIfNegative val="0"/>
          <c:cat>
            <c:strRef>
              <c:f>Sheet2!$D$9:$G$9</c:f>
              <c:strCache>
                <c:ptCount val="4"/>
                <c:pt idx="0">
                  <c:v>Dark Blue Synthetic Leather</c:v>
                </c:pt>
                <c:pt idx="1">
                  <c:v>Tan Leather</c:v>
                </c:pt>
                <c:pt idx="2">
                  <c:v>Light Blue Leather</c:v>
                </c:pt>
                <c:pt idx="3">
                  <c:v>Brown Leather</c:v>
                </c:pt>
              </c:strCache>
            </c:strRef>
          </c:cat>
          <c:val>
            <c:numRef>
              <c:f>Sheet2!$D$12:$G$12</c:f>
              <c:numCache>
                <c:formatCode>0.00%</c:formatCode>
                <c:ptCount val="4"/>
                <c:pt idx="0">
                  <c:v>2.12576823516943E-3</c:v>
                </c:pt>
                <c:pt idx="1">
                  <c:v>4.6450310113496096E-3</c:v>
                </c:pt>
                <c:pt idx="2">
                  <c:v>6.8309826358276997E-3</c:v>
                </c:pt>
                <c:pt idx="3">
                  <c:v>8.7955222125370904E-3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79552"/>
        <c:axId val="110681088"/>
      </c:barChart>
      <c:catAx>
        <c:axId val="1106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681088"/>
        <c:crosses val="autoZero"/>
        <c:auto val="1"/>
        <c:lblAlgn val="ctr"/>
        <c:lblOffset val="100"/>
        <c:noMultiLvlLbl val="0"/>
      </c:catAx>
      <c:valAx>
        <c:axId val="110681088"/>
        <c:scaling>
          <c:orientation val="minMax"/>
          <c:max val="0.15000000000000002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1067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46281127382537"/>
          <c:y val="0.32843829887579756"/>
          <c:w val="0.16693474287827759"/>
          <c:h val="0.3832234432234432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D790AE2-30AE-48D4-B5E5-1611F570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3D891AA-35D4-4158-96A1-4BD6A388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F61D3-4EFC-4AD0-A4C6-1DC5DA144696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</a:rPr>
              <a:t>Presented to:</a:t>
            </a:r>
          </a:p>
          <a:p>
            <a:pPr eaLnBrk="1" hangingPunct="1">
              <a:buFontTx/>
              <a:buNone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</a:rPr>
              <a:t>By: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50889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1F00-ABA2-4E3F-99FF-F918B5A81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FD93-9B4E-460E-8325-03C58A75D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072A-257E-40B5-965B-98992B70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249AB-4526-498F-AE8F-A684CA619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7B07-EF19-4627-889B-12231ED174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CF6E-0ABA-45CF-BC05-D2ADFCA515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5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5D28-757B-4E93-8A5A-500652699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EEFF-116E-43A0-9FD1-24CFB249DD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2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D19D-DB44-4C4F-8CE1-D692E3C977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8F61-1E53-437E-BE87-95E09E7F99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6F91-42DE-47BF-BD28-AFB651A51C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5AF9-58AA-406B-B294-0E90010CC3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86F96-5502-444F-A60E-8D196CC71E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6B99-1D27-4BAE-B48C-9B1DF73BD6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67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4FD8-AD43-4190-B980-CE7E8B47D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CE09-BE74-4971-B927-316B7EEA7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11C2-15E0-4F6A-81C4-01BDDFB0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4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7680-52B1-4B65-8F3B-417C00331A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66DD-C211-4643-B3D9-0CC2ADC045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18BE-4EA8-48AA-A2E5-402BD621E4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E278-C93C-4CC1-9FC1-59977C521A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D120-8347-4DF3-B2BE-FB2B06ED6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7809-6B1A-4894-A199-412C5496D9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7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5174-9355-4D94-8CC5-D0A12CF808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2F70-F1E3-4774-BF30-F9C3DEBD8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6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366D-BA48-45C3-81D2-7715E34B9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7083-B38D-4553-BCE4-8B442DF781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7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4AB8-3AD7-4E07-8279-938751BEC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CCB8-CCFF-4D76-850B-90D8796B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0735-9CE6-4E72-AA0B-5C2FA631E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0609-B4E9-4E7F-A332-8C46986B8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2DEE-E2EB-4684-B9F3-9C5968D58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ED77-30F2-4913-9239-07B737D0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AC6D-E193-4F1B-8838-43039E7BC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8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53F11F5-9F5C-4202-93E6-A75E23DC3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83857555-3DD2-4199-87CD-77C778FF07C2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Restraining Leather Cushions for the Seat Oil Burner Test</a:t>
            </a: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915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IAMFTWG, June</a:t>
            </a:r>
            <a:r>
              <a:rPr lang="en-US" sz="1200" baseline="0" dirty="0" smtClean="0">
                <a:solidFill>
                  <a:srgbClr val="C0C0C0"/>
                </a:solidFill>
              </a:rPr>
              <a:t> 25-26</a:t>
            </a:r>
            <a:r>
              <a:rPr lang="en-US" sz="1200" dirty="0" smtClean="0">
                <a:solidFill>
                  <a:srgbClr val="C0C0C0"/>
                </a:solidFill>
              </a:rPr>
              <a:t>, 2014, Solothurn,</a:t>
            </a:r>
            <a:r>
              <a:rPr lang="en-US" sz="1200" baseline="0" dirty="0" smtClean="0">
                <a:solidFill>
                  <a:srgbClr val="C0C0C0"/>
                </a:solidFill>
              </a:rPr>
              <a:t> Switzerland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buFontTx/>
              <a:buNone/>
              <a:defRPr/>
            </a:pPr>
            <a:fld id="{6D0AA259-2255-4E64-99EE-1D6EE0AC69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FontTx/>
                <a:buNone/>
                <a:defRPr/>
              </a:pPr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buFontTx/>
              <a:buNone/>
              <a:defRPr/>
            </a:pPr>
            <a:fld id="{CEC1CFD8-7872-4BA0-B278-4CEA6C04BE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563" y="765175"/>
            <a:ext cx="4983162" cy="1395413"/>
          </a:xfrm>
        </p:spPr>
        <p:txBody>
          <a:bodyPr/>
          <a:lstStyle/>
          <a:p>
            <a:pPr algn="ctr" eaLnBrk="1" hangingPunct="1"/>
            <a:r>
              <a:rPr lang="en-US" sz="3200" b="0" smtClean="0"/>
              <a:t>International Aircraft Materials Fire Test Working Group Meeting</a:t>
            </a:r>
            <a:endParaRPr lang="en-US" sz="3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3" y="2678113"/>
            <a:ext cx="4951412" cy="1514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Restraining Leather Cushions for the Seat Oil Burner Test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4188" y="4497388"/>
            <a:ext cx="3800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International Aircraft Materials Fire Test Working </a:t>
            </a:r>
            <a:r>
              <a:rPr lang="en-US" dirty="0" smtClean="0">
                <a:solidFill>
                  <a:schemeClr val="bg1"/>
                </a:solidFill>
              </a:rPr>
              <a:t>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69950" y="5240338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Tim Salter, FAA Technical Center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19174" y="5605463"/>
            <a:ext cx="3990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June 25-26, 2014, Solothurn, Switzerland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Interlab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4825" y="1422400"/>
            <a:ext cx="8050213" cy="4391025"/>
          </a:xfrm>
        </p:spPr>
        <p:txBody>
          <a:bodyPr/>
          <a:lstStyle/>
          <a:p>
            <a:r>
              <a:rPr lang="en-US" sz="1800" dirty="0" smtClean="0"/>
              <a:t>A “mini round robin” was performed to test the effectiveness of the new configuration, as well as compare the performance of SS rod compared to 0.032” steel wire</a:t>
            </a:r>
          </a:p>
          <a:p>
            <a:endParaRPr lang="en-US" sz="1800" dirty="0" smtClean="0"/>
          </a:p>
          <a:p>
            <a:r>
              <a:rPr lang="en-US" sz="1800" dirty="0" smtClean="0"/>
              <a:t>The FAA Tech Center and </a:t>
            </a:r>
            <a:r>
              <a:rPr lang="en-US" sz="1800" dirty="0" err="1" smtClean="0"/>
              <a:t>Accufleet</a:t>
            </a:r>
            <a:r>
              <a:rPr lang="en-US" sz="1800" dirty="0" smtClean="0"/>
              <a:t> </a:t>
            </a:r>
            <a:r>
              <a:rPr lang="en-US" sz="1800" dirty="0" err="1" smtClean="0"/>
              <a:t>conductedthe</a:t>
            </a:r>
            <a:r>
              <a:rPr lang="en-US" sz="1800" dirty="0" smtClean="0"/>
              <a:t> round robin</a:t>
            </a:r>
          </a:p>
          <a:p>
            <a:endParaRPr lang="en-US" sz="1800" dirty="0" smtClean="0"/>
          </a:p>
          <a:p>
            <a:r>
              <a:rPr lang="en-US" sz="1800" dirty="0" smtClean="0"/>
              <a:t>The test specimens used were fire hardened foam cushions covered in four different materials</a:t>
            </a:r>
          </a:p>
          <a:p>
            <a:pPr lvl="1"/>
            <a:r>
              <a:rPr lang="en-US" sz="1800" dirty="0" smtClean="0"/>
              <a:t>3 different styles of leather</a:t>
            </a:r>
          </a:p>
          <a:p>
            <a:pPr lvl="1"/>
            <a:r>
              <a:rPr lang="en-US" sz="1800" dirty="0" smtClean="0"/>
              <a:t>1 synthetic type leather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3 specimens of each type were tested for both the SS rod and safety wire restraint configurations</a:t>
            </a:r>
          </a:p>
          <a:p>
            <a:pPr lvl="1"/>
            <a:r>
              <a:rPr lang="en-US" sz="1800" dirty="0" smtClean="0"/>
              <a:t>3 specimens x 4 leather types x 2 configurations = 24 tests per lab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01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Results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04060"/>
              </p:ext>
            </p:extLst>
          </p:nvPr>
        </p:nvGraphicFramePr>
        <p:xfrm>
          <a:off x="219074" y="1021556"/>
          <a:ext cx="4448176" cy="360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204793"/>
              </p:ext>
            </p:extLst>
          </p:nvPr>
        </p:nvGraphicFramePr>
        <p:xfrm>
          <a:off x="4672013" y="933451"/>
          <a:ext cx="4471987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0002"/>
              </p:ext>
            </p:extLst>
          </p:nvPr>
        </p:nvGraphicFramePr>
        <p:xfrm>
          <a:off x="0" y="4594675"/>
          <a:ext cx="4524375" cy="1409700"/>
        </p:xfrm>
        <a:graphic>
          <a:graphicData uri="http://schemas.openxmlformats.org/drawingml/2006/table">
            <a:tbl>
              <a:tblPr/>
              <a:tblGrid>
                <a:gridCol w="568706"/>
                <a:gridCol w="1314343"/>
                <a:gridCol w="829047"/>
                <a:gridCol w="970593"/>
                <a:gridCol w="841686"/>
              </a:tblGrid>
              <a:tr h="28877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Dark Blue Synthetic Leather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 Leather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Blue Leather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 Leather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1/8" SS Rod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5.68%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6.80%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9.53%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7.79%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Saftey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7.39%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8.42%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11.07%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9.01%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44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 Loss % 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1.71%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1.61%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1.54%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1.22%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4774"/>
              </p:ext>
            </p:extLst>
          </p:nvPr>
        </p:nvGraphicFramePr>
        <p:xfrm>
          <a:off x="4543425" y="4594675"/>
          <a:ext cx="4524375" cy="1409700"/>
        </p:xfrm>
        <a:graphic>
          <a:graphicData uri="http://schemas.openxmlformats.org/drawingml/2006/table">
            <a:tbl>
              <a:tblPr/>
              <a:tblGrid>
                <a:gridCol w="568706"/>
                <a:gridCol w="1314343"/>
                <a:gridCol w="829047"/>
                <a:gridCol w="970593"/>
                <a:gridCol w="841686"/>
              </a:tblGrid>
              <a:tr h="28877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Dark Blue Synthetic Leather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 Leather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Blue Leather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 Leather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1/8" SS Rod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Saftey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4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 Loss % 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1/8” is strong, reusable, and moves with the seat cushion as it shrinks from exposure to the flame</a:t>
            </a:r>
          </a:p>
          <a:p>
            <a:endParaRPr lang="en-US" dirty="0"/>
          </a:p>
          <a:p>
            <a:r>
              <a:rPr lang="en-US" dirty="0" smtClean="0"/>
              <a:t>The safety wire can be used only once, sometimes snaps during a test, and the seat cushion back can sometimes shrink out from under the restraint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7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381375" y="2365375"/>
            <a:ext cx="2236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>
                <a:solidFill>
                  <a:srgbClr val="1D2F68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restraints necessary for testing of leather seat cushions?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333375" y="1727610"/>
            <a:ext cx="4514850" cy="3797300"/>
          </a:xfrm>
        </p:spPr>
        <p:txBody>
          <a:bodyPr/>
          <a:lstStyle/>
          <a:p>
            <a:r>
              <a:rPr lang="en-US" sz="1800" dirty="0" smtClean="0"/>
              <a:t>Typical </a:t>
            </a:r>
            <a:r>
              <a:rPr lang="en-US" sz="1800" dirty="0"/>
              <a:t>fabric </a:t>
            </a:r>
            <a:r>
              <a:rPr lang="en-US" sz="1800" dirty="0" smtClean="0"/>
              <a:t>covered </a:t>
            </a:r>
            <a:r>
              <a:rPr lang="en-US" sz="1800" dirty="0"/>
              <a:t>seat </a:t>
            </a:r>
            <a:r>
              <a:rPr lang="en-US" sz="1800" dirty="0" smtClean="0"/>
              <a:t>cushions burn </a:t>
            </a:r>
            <a:r>
              <a:rPr lang="en-US" sz="1800" dirty="0"/>
              <a:t>away but do not deform </a:t>
            </a:r>
            <a:r>
              <a:rPr lang="en-US" sz="1800" dirty="0" smtClean="0"/>
              <a:t>when tested (top)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Leather cushions will </a:t>
            </a:r>
            <a:r>
              <a:rPr lang="en-US" sz="1800" dirty="0"/>
              <a:t>tend to shrink and pull away from the burner </a:t>
            </a:r>
            <a:r>
              <a:rPr lang="en-US" sz="1800" dirty="0" smtClean="0"/>
              <a:t>flame</a:t>
            </a:r>
            <a:r>
              <a:rPr lang="en-US" sz="1800" dirty="0"/>
              <a:t> (</a:t>
            </a:r>
            <a:r>
              <a:rPr lang="en-US" sz="1800" dirty="0" smtClean="0"/>
              <a:t>bottom)</a:t>
            </a:r>
          </a:p>
          <a:p>
            <a:endParaRPr lang="en-US" sz="1800" dirty="0"/>
          </a:p>
          <a:p>
            <a:r>
              <a:rPr lang="en-US" sz="1800" dirty="0" smtClean="0"/>
              <a:t>If the cushion pulls away from the flame during testing, does this decrease weight loss and burn lengths? Are the results still valid?</a:t>
            </a:r>
            <a:endParaRPr lang="en-US" sz="1800" dirty="0"/>
          </a:p>
        </p:txBody>
      </p:sp>
      <p:pic>
        <p:nvPicPr>
          <p:cNvPr id="25603" name="Picture 3" descr="F:\Leather seat pics\IMG_2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13" y="139741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F:\Leather seat pics\IMG_3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13" y="370246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/>
              <a:t>7.3.5  Specimen Mounting Frame </a:t>
            </a:r>
          </a:p>
          <a:p>
            <a:r>
              <a:rPr lang="en-US" sz="1800" b="0" dirty="0"/>
              <a:t>The mounting frame for the test specimen will be fabricated of 1 by 1 by 1/8-inch (25 × 25 × </a:t>
            </a:r>
            <a:r>
              <a:rPr lang="en-US" sz="1800" b="0" dirty="0" smtClean="0"/>
              <a:t>3-mm</a:t>
            </a:r>
            <a:r>
              <a:rPr lang="en-US" sz="1800" b="0" dirty="0"/>
              <a:t>) steel angle, as shown in figure 7-1.  </a:t>
            </a:r>
            <a:r>
              <a:rPr lang="en-US" sz="2400" dirty="0"/>
              <a:t>A wire can be added to the mounting frame for the </a:t>
            </a:r>
            <a:r>
              <a:rPr lang="en-US" sz="2400" dirty="0" smtClean="0"/>
              <a:t>seat  </a:t>
            </a:r>
            <a:r>
              <a:rPr lang="en-US" sz="2400" dirty="0"/>
              <a:t>back  cushion  to  secure  the  specimen  into  place.   </a:t>
            </a:r>
            <a:r>
              <a:rPr lang="en-US" sz="2400" dirty="0">
                <a:solidFill>
                  <a:srgbClr val="FF0000"/>
                </a:solidFill>
              </a:rPr>
              <a:t>More  than  one wire may  be  used  to </a:t>
            </a:r>
            <a:r>
              <a:rPr lang="en-US" sz="2400" dirty="0" smtClean="0">
                <a:solidFill>
                  <a:srgbClr val="FF0000"/>
                </a:solidFill>
              </a:rPr>
              <a:t>restrain </a:t>
            </a:r>
            <a:r>
              <a:rPr lang="en-US" sz="2400" dirty="0">
                <a:solidFill>
                  <a:srgbClr val="FF0000"/>
                </a:solidFill>
              </a:rPr>
              <a:t>leather seat components as  long as the wires do not impede or redirect the </a:t>
            </a:r>
            <a:r>
              <a:rPr lang="en-US" sz="2400" dirty="0" smtClean="0">
                <a:solidFill>
                  <a:srgbClr val="FF0000"/>
                </a:solidFill>
              </a:rPr>
              <a:t>flame.</a:t>
            </a:r>
            <a:r>
              <a:rPr lang="en-US" sz="2400" dirty="0" smtClean="0"/>
              <a:t> </a:t>
            </a:r>
            <a:r>
              <a:rPr lang="en-US" sz="1800" b="0" dirty="0" smtClean="0"/>
              <a:t>The mounting  </a:t>
            </a:r>
            <a:r>
              <a:rPr lang="en-US" sz="1800" b="0" dirty="0"/>
              <a:t>stand  will  be  used  for mounting  the  test  specimen  seat  bottom  and  seat  back,  as </a:t>
            </a:r>
            <a:r>
              <a:rPr lang="en-US" sz="1800" b="0" dirty="0" smtClean="0"/>
              <a:t>shown </a:t>
            </a:r>
            <a:r>
              <a:rPr lang="en-US" sz="1800" b="0" dirty="0"/>
              <a:t>in figure 7-2.  Reference paragraph 7.3.5 of Chapter 7 Supplement.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97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VSwire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473" y="3507792"/>
            <a:ext cx="3090241" cy="2317275"/>
          </a:xfrm>
        </p:spPr>
      </p:pic>
      <p:pic>
        <p:nvPicPr>
          <p:cNvPr id="6" name="Content Placeholder 3" descr="6 WIRE TIGH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4" y="442384"/>
            <a:ext cx="30006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s5_c3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5" y="1410759"/>
            <a:ext cx="2963029" cy="394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Timothy Salter\Desktop\Leather Seats\Leather Pics\FAA Fire Test 10 09 2009 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031876"/>
            <a:ext cx="2647950" cy="47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Leather Cushion Restraints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86673" y="1275213"/>
            <a:ext cx="8050213" cy="4754652"/>
          </a:xfrm>
        </p:spPr>
        <p:txBody>
          <a:bodyPr/>
          <a:lstStyle/>
          <a:p>
            <a:pPr eaLnBrk="1" hangingPunct="1"/>
            <a:r>
              <a:rPr lang="en-US" sz="1600" dirty="0" smtClean="0"/>
              <a:t>Current definition of leather cushion restraint method is vague and open to interpretation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smtClean="0"/>
              <a:t>Different methods of restraint among test labs can lead to disparities in test results and be the difference between a specimen that passes or a specimen that fails</a:t>
            </a:r>
          </a:p>
          <a:p>
            <a:pPr marL="0" indent="0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1600" dirty="0" smtClean="0"/>
              <a:t>Testing and research has been done in the past, but no final decisions were made regarding a standardized leather cushion restraint method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Past data has shown that there is not necessarily a correct or incorrect method of restraining leather cushions, so long as restraints do not impede the flame</a:t>
            </a:r>
          </a:p>
          <a:p>
            <a:pPr marL="0" indent="0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1600" dirty="0" smtClean="0"/>
              <a:t>A standardized restraint method used by all labs should increase test result repeatability</a:t>
            </a:r>
          </a:p>
        </p:txBody>
      </p:sp>
    </p:spTree>
    <p:extLst>
      <p:ext uri="{BB962C8B-B14F-4D97-AF65-F5344CB8AC3E}">
        <p14:creationId xmlns:p14="http://schemas.microsoft.com/office/powerpoint/2010/main" val="3576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Restraint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Things to consider when deciding on a restraint method: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Configuration</a:t>
            </a:r>
          </a:p>
          <a:p>
            <a:pPr lvl="1"/>
            <a:r>
              <a:rPr lang="en-US" sz="2000" dirty="0" smtClean="0"/>
              <a:t>The arrangement of the restraints</a:t>
            </a:r>
          </a:p>
          <a:p>
            <a:r>
              <a:rPr lang="en-US" sz="2000" dirty="0" smtClean="0"/>
              <a:t>Quantity</a:t>
            </a:r>
          </a:p>
          <a:p>
            <a:pPr lvl="1"/>
            <a:r>
              <a:rPr lang="en-US" sz="2000" dirty="0" smtClean="0"/>
              <a:t>The number of individual restraints</a:t>
            </a:r>
          </a:p>
          <a:p>
            <a:r>
              <a:rPr lang="en-US" sz="2000" dirty="0" smtClean="0"/>
              <a:t>Materials</a:t>
            </a:r>
          </a:p>
          <a:p>
            <a:pPr lvl="1"/>
            <a:r>
              <a:rPr lang="en-US" sz="2000" dirty="0" smtClean="0"/>
              <a:t>Steel rod, safety wire, hook and loop, etc.</a:t>
            </a:r>
            <a:endParaRPr lang="en-US" sz="2000" dirty="0"/>
          </a:p>
          <a:p>
            <a:pPr eaLnBrk="1" hangingPunct="1"/>
            <a:r>
              <a:rPr lang="en-US" sz="2000" dirty="0"/>
              <a:t>Goal</a:t>
            </a:r>
          </a:p>
          <a:p>
            <a:pPr lvl="1" eaLnBrk="1" hangingPunct="1"/>
            <a:r>
              <a:rPr lang="en-US" sz="2000" dirty="0"/>
              <a:t>Devise a method of restraint to maximize repeatability, but not overcomplicate restraint method in order </a:t>
            </a:r>
            <a:r>
              <a:rPr lang="en-US" sz="2000" dirty="0" smtClean="0"/>
              <a:t>minimize sample preparation time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1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Standardized Restraint Configuration</a:t>
            </a:r>
          </a:p>
        </p:txBody>
      </p:sp>
      <p:sp>
        <p:nvSpPr>
          <p:cNvPr id="34821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 smtClean="0"/>
          </a:p>
        </p:txBody>
      </p:sp>
      <p:pic>
        <p:nvPicPr>
          <p:cNvPr id="34822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162175"/>
            <a:ext cx="4341813" cy="3255963"/>
          </a:xfrm>
        </p:spPr>
      </p:pic>
      <p:cxnSp>
        <p:nvCxnSpPr>
          <p:cNvPr id="16" name="Straight Connector 15"/>
          <p:cNvCxnSpPr/>
          <p:nvPr/>
        </p:nvCxnSpPr>
        <p:spPr bwMode="auto">
          <a:xfrm>
            <a:off x="5819775" y="2562225"/>
            <a:ext cx="1352550" cy="85725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6619875" y="4667250"/>
            <a:ext cx="0" cy="409575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6610350" y="4219575"/>
            <a:ext cx="1095375" cy="461963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V="1">
            <a:off x="5905500" y="3990975"/>
            <a:ext cx="1266825" cy="346075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3513" y="1485900"/>
            <a:ext cx="4040188" cy="4653756"/>
          </a:xfrm>
        </p:spPr>
        <p:txBody>
          <a:bodyPr/>
          <a:lstStyle/>
          <a:p>
            <a:r>
              <a:rPr lang="en-US" sz="1800" dirty="0" smtClean="0"/>
              <a:t>After testing numerous configurations, it was determined that the most effective and simple method of restraint uses only three pieces of 0.032” steel wire wrapped around the cushions and frame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Wire placement:</a:t>
            </a:r>
            <a:endParaRPr lang="en-US" sz="1800" dirty="0"/>
          </a:p>
          <a:p>
            <a:r>
              <a:rPr lang="en-US" sz="1800" dirty="0" smtClean="0"/>
              <a:t>1.5” ± 0.5” from top of vertical cushion</a:t>
            </a:r>
          </a:p>
          <a:p>
            <a:r>
              <a:rPr lang="en-US" sz="1800" dirty="0" smtClean="0"/>
              <a:t>1.5” ± 0.5” from bottom of </a:t>
            </a:r>
            <a:r>
              <a:rPr lang="en-US" sz="1800" dirty="0"/>
              <a:t>vertical </a:t>
            </a:r>
            <a:r>
              <a:rPr lang="en-US" sz="1800" dirty="0" smtClean="0"/>
              <a:t>cushion</a:t>
            </a:r>
          </a:p>
          <a:p>
            <a:r>
              <a:rPr lang="en-US" sz="1800" dirty="0" smtClean="0"/>
              <a:t>Center of horizontal cushion</a:t>
            </a:r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793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42" y="1346200"/>
            <a:ext cx="8050213" cy="4391025"/>
          </a:xfrm>
        </p:spPr>
        <p:txBody>
          <a:bodyPr/>
          <a:lstStyle/>
          <a:p>
            <a:r>
              <a:rPr lang="en-US" sz="1400" dirty="0" smtClean="0"/>
              <a:t>Initial testing involved the use of safety wire wrapped around the cushion and frame</a:t>
            </a:r>
          </a:p>
          <a:p>
            <a:endParaRPr lang="en-US" sz="1400" dirty="0" smtClean="0"/>
          </a:p>
          <a:p>
            <a:r>
              <a:rPr lang="en-US" sz="1400" dirty="0" smtClean="0"/>
              <a:t>Alternatively, pre-bent 1/8 inch stainless steel rod was selected as an option due to its ease of use</a:t>
            </a:r>
          </a:p>
          <a:p>
            <a:endParaRPr lang="en-US" sz="1400" dirty="0" smtClean="0"/>
          </a:p>
          <a:p>
            <a:r>
              <a:rPr lang="en-US" sz="1400" dirty="0" smtClean="0"/>
              <a:t>The rod can quickly be “clipped” onto the cushion and frame, and reused for many tests</a:t>
            </a:r>
          </a:p>
          <a:p>
            <a:endParaRPr lang="en-US" sz="1400" dirty="0" smtClean="0"/>
          </a:p>
          <a:p>
            <a:r>
              <a:rPr lang="en-US" sz="1400" dirty="0" smtClean="0"/>
              <a:t>Safety wire is more tedious to attach, and must be disposed of for each test run</a:t>
            </a:r>
          </a:p>
          <a:p>
            <a:endParaRPr lang="en-US" sz="1400" dirty="0" smtClean="0"/>
          </a:p>
          <a:p>
            <a:r>
              <a:rPr lang="en-US" sz="1400" dirty="0" smtClean="0"/>
              <a:t>Using the clip-on SS rod can save time and money if it can demonstrate to be an effective method of restraint</a:t>
            </a:r>
            <a:endParaRPr lang="en-US" sz="1400" dirty="0"/>
          </a:p>
        </p:txBody>
      </p:sp>
      <p:pic>
        <p:nvPicPr>
          <p:cNvPr id="26626" name="Picture 2" descr="C:\Users\Timothy Salter\Desktop\SS rods\IMG_1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0" b="36341"/>
          <a:stretch/>
        </p:blipFill>
        <p:spPr bwMode="auto">
          <a:xfrm>
            <a:off x="1371599" y="4171949"/>
            <a:ext cx="6210301" cy="17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7"/>
          <p:cNvGrpSpPr>
            <a:grpSpLocks/>
          </p:cNvGrpSpPr>
          <p:nvPr/>
        </p:nvGrpSpPr>
        <p:grpSpPr bwMode="auto">
          <a:xfrm>
            <a:off x="38100" y="301625"/>
            <a:ext cx="8636000" cy="6448425"/>
            <a:chOff x="37999" y="302208"/>
            <a:chExt cx="8636740" cy="6448528"/>
          </a:xfrm>
        </p:grpSpPr>
        <p:grpSp>
          <p:nvGrpSpPr>
            <p:cNvPr id="2051" name="Group 107"/>
            <p:cNvGrpSpPr>
              <a:grpSpLocks/>
            </p:cNvGrpSpPr>
            <p:nvPr/>
          </p:nvGrpSpPr>
          <p:grpSpPr bwMode="auto">
            <a:xfrm>
              <a:off x="37999" y="595783"/>
              <a:ext cx="2266950" cy="4998895"/>
              <a:chOff x="400050" y="1295400"/>
              <a:chExt cx="2266950" cy="4998895"/>
            </a:xfrm>
          </p:grpSpPr>
          <p:grpSp>
            <p:nvGrpSpPr>
              <p:cNvPr id="2093" name="Group 60"/>
              <p:cNvGrpSpPr>
                <a:grpSpLocks/>
              </p:cNvGrpSpPr>
              <p:nvPr/>
            </p:nvGrpSpPr>
            <p:grpSpPr bwMode="auto">
              <a:xfrm>
                <a:off x="1524000" y="1295400"/>
                <a:ext cx="1143000" cy="4992303"/>
                <a:chOff x="304800" y="1523999"/>
                <a:chExt cx="1143000" cy="4992303"/>
              </a:xfrm>
            </p:grpSpPr>
            <p:sp>
              <p:nvSpPr>
                <p:cNvPr id="5" name="Cube 4"/>
                <p:cNvSpPr/>
                <p:nvPr/>
              </p:nvSpPr>
              <p:spPr>
                <a:xfrm>
                  <a:off x="336649" y="1524117"/>
                  <a:ext cx="1066891" cy="4992767"/>
                </a:xfrm>
                <a:prstGeom prst="cube">
                  <a:avLst>
                    <a:gd name="adj" fmla="val 6368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01" name="Group 20"/>
                <p:cNvGrpSpPr>
                  <a:grpSpLocks/>
                </p:cNvGrpSpPr>
                <p:nvPr/>
              </p:nvGrpSpPr>
              <p:grpSpPr bwMode="auto">
                <a:xfrm>
                  <a:off x="304800" y="1905000"/>
                  <a:ext cx="1143000" cy="762000"/>
                  <a:chOff x="304800" y="1905000"/>
                  <a:chExt cx="1143000" cy="7620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304896" y="2657610"/>
                    <a:ext cx="365156" cy="9525"/>
                  </a:xfrm>
                  <a:prstGeom prst="line">
                    <a:avLst/>
                  </a:prstGeom>
                  <a:ln w="6350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670052" y="1905123"/>
                    <a:ext cx="777942" cy="762012"/>
                  </a:xfrm>
                  <a:prstGeom prst="line">
                    <a:avLst/>
                  </a:prstGeom>
                  <a:ln w="6350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2" name="Group 27"/>
                <p:cNvGrpSpPr>
                  <a:grpSpLocks/>
                </p:cNvGrpSpPr>
                <p:nvPr/>
              </p:nvGrpSpPr>
              <p:grpSpPr bwMode="auto">
                <a:xfrm>
                  <a:off x="341496" y="5312867"/>
                  <a:ext cx="1101541" cy="762000"/>
                  <a:chOff x="304800" y="1731467"/>
                  <a:chExt cx="1101541" cy="762000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304716" y="2484627"/>
                    <a:ext cx="365156" cy="9525"/>
                  </a:xfrm>
                  <a:prstGeom prst="line">
                    <a:avLst/>
                  </a:prstGeom>
                  <a:ln w="6350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628594" y="1732140"/>
                    <a:ext cx="777941" cy="762012"/>
                  </a:xfrm>
                  <a:prstGeom prst="line">
                    <a:avLst/>
                  </a:prstGeom>
                  <a:ln w="6350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94" name="Group 67"/>
              <p:cNvGrpSpPr>
                <a:grpSpLocks/>
              </p:cNvGrpSpPr>
              <p:nvPr/>
            </p:nvGrpSpPr>
            <p:grpSpPr bwMode="auto">
              <a:xfrm>
                <a:off x="417696" y="1976788"/>
                <a:ext cx="1143000" cy="457201"/>
                <a:chOff x="417696" y="1976788"/>
                <a:chExt cx="1143000" cy="457201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1447890" y="1976566"/>
                  <a:ext cx="0" cy="45720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9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417696" y="2020722"/>
                  <a:ext cx="1143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800" smtClean="0">
                      <a:solidFill>
                        <a:prstClr val="black"/>
                      </a:solidFill>
                      <a:cs typeface="Arial" charset="0"/>
                    </a:rPr>
                    <a:t>1.5” ± ½”</a:t>
                  </a:r>
                </a:p>
              </p:txBody>
            </p:sp>
          </p:grpSp>
          <p:grpSp>
            <p:nvGrpSpPr>
              <p:cNvPr id="2095" name="Group 68"/>
              <p:cNvGrpSpPr>
                <a:grpSpLocks/>
              </p:cNvGrpSpPr>
              <p:nvPr/>
            </p:nvGrpSpPr>
            <p:grpSpPr bwMode="auto">
              <a:xfrm>
                <a:off x="400050" y="5837094"/>
                <a:ext cx="1143000" cy="457201"/>
                <a:chOff x="417696" y="1976788"/>
                <a:chExt cx="1143000" cy="457201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1448072" y="1977122"/>
                  <a:ext cx="0" cy="45720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7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417696" y="2020722"/>
                  <a:ext cx="1143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800" smtClean="0">
                      <a:solidFill>
                        <a:prstClr val="black"/>
                      </a:solidFill>
                      <a:cs typeface="Arial" charset="0"/>
                    </a:rPr>
                    <a:t>1.5” ± ½”</a:t>
                  </a:r>
                </a:p>
              </p:txBody>
            </p:sp>
          </p:grpSp>
        </p:grpSp>
        <p:grpSp>
          <p:nvGrpSpPr>
            <p:cNvPr id="2052" name="Group 108"/>
            <p:cNvGrpSpPr>
              <a:grpSpLocks/>
            </p:cNvGrpSpPr>
            <p:nvPr/>
          </p:nvGrpSpPr>
          <p:grpSpPr bwMode="auto">
            <a:xfrm>
              <a:off x="3477438" y="4794766"/>
              <a:ext cx="3771900" cy="1955970"/>
              <a:chOff x="2861109" y="4560332"/>
              <a:chExt cx="3771900" cy="1955970"/>
            </a:xfrm>
          </p:grpSpPr>
          <p:grpSp>
            <p:nvGrpSpPr>
              <p:cNvPr id="2087" name="Group 61"/>
              <p:cNvGrpSpPr>
                <a:grpSpLocks/>
              </p:cNvGrpSpPr>
              <p:nvPr/>
            </p:nvGrpSpPr>
            <p:grpSpPr bwMode="auto">
              <a:xfrm>
                <a:off x="2861109" y="5029200"/>
                <a:ext cx="3771900" cy="1487102"/>
                <a:chOff x="2861109" y="5029200"/>
                <a:chExt cx="3771900" cy="1487102"/>
              </a:xfrm>
            </p:grpSpPr>
            <p:sp>
              <p:nvSpPr>
                <p:cNvPr id="4" name="Cube 3"/>
                <p:cNvSpPr/>
                <p:nvPr/>
              </p:nvSpPr>
              <p:spPr>
                <a:xfrm>
                  <a:off x="2860490" y="5028791"/>
                  <a:ext cx="3772223" cy="1487511"/>
                </a:xfrm>
                <a:prstGeom prst="cube">
                  <a:avLst>
                    <a:gd name="adj" fmla="val 4452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4" idx="1"/>
                  <a:endCxn id="4" idx="3"/>
                </p:cNvCxnSpPr>
                <p:nvPr/>
              </p:nvCxnSpPr>
              <p:spPr>
                <a:xfrm>
                  <a:off x="4414786" y="5690789"/>
                  <a:ext cx="0" cy="825513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4" idx="1"/>
                  <a:endCxn id="4" idx="0"/>
                </p:cNvCxnSpPr>
                <p:nvPr/>
              </p:nvCxnSpPr>
              <p:spPr>
                <a:xfrm flipV="1">
                  <a:off x="4414786" y="5028791"/>
                  <a:ext cx="663632" cy="661998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Arrow Connector 75"/>
              <p:cNvCxnSpPr/>
              <p:nvPr/>
            </p:nvCxnSpPr>
            <p:spPr>
              <a:xfrm flipH="1">
                <a:off x="3505070" y="4952590"/>
                <a:ext cx="15733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9" name="TextBox 76"/>
              <p:cNvSpPr txBox="1">
                <a:spLocks noChangeArrowheads="1"/>
              </p:cNvSpPr>
              <p:nvPr/>
            </p:nvSpPr>
            <p:spPr bwMode="auto">
              <a:xfrm>
                <a:off x="3709987" y="4560332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 smtClean="0">
                    <a:solidFill>
                      <a:prstClr val="black"/>
                    </a:solidFill>
                    <a:cs typeface="Arial" charset="0"/>
                  </a:rPr>
                  <a:t>10” ± ½”</a:t>
                </a:r>
              </a:p>
            </p:txBody>
          </p:sp>
        </p:grpSp>
        <p:grpSp>
          <p:nvGrpSpPr>
            <p:cNvPr id="2053" name="Group 110"/>
            <p:cNvGrpSpPr>
              <a:grpSpLocks/>
            </p:cNvGrpSpPr>
            <p:nvPr/>
          </p:nvGrpSpPr>
          <p:grpSpPr bwMode="auto">
            <a:xfrm>
              <a:off x="3115433" y="1440892"/>
              <a:ext cx="5105400" cy="990600"/>
              <a:chOff x="3124200" y="609600"/>
              <a:chExt cx="5105400" cy="990600"/>
            </a:xfrm>
          </p:grpSpPr>
          <p:grpSp>
            <p:nvGrpSpPr>
              <p:cNvPr id="2073" name="Group 62"/>
              <p:cNvGrpSpPr>
                <a:grpSpLocks/>
              </p:cNvGrpSpPr>
              <p:nvPr/>
            </p:nvGrpSpPr>
            <p:grpSpPr bwMode="auto">
              <a:xfrm>
                <a:off x="3124200" y="609600"/>
                <a:ext cx="5105400" cy="990600"/>
                <a:chOff x="2286000" y="914400"/>
                <a:chExt cx="3124200" cy="394636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5636" y="914229"/>
                  <a:ext cx="3124467" cy="0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285636" y="914229"/>
                  <a:ext cx="0" cy="380729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285636" y="1294958"/>
                  <a:ext cx="610126" cy="0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410103" y="914229"/>
                  <a:ext cx="0" cy="380729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799977" y="1308872"/>
                  <a:ext cx="610126" cy="0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Arrow Connector 80"/>
              <p:cNvCxnSpPr/>
              <p:nvPr/>
            </p:nvCxnSpPr>
            <p:spPr>
              <a:xfrm>
                <a:off x="7964307" y="647273"/>
                <a:ext cx="0" cy="9175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5" name="TextBox 81"/>
              <p:cNvSpPr txBox="1">
                <a:spLocks noChangeArrowheads="1"/>
              </p:cNvSpPr>
              <p:nvPr/>
            </p:nvSpPr>
            <p:spPr bwMode="auto">
              <a:xfrm>
                <a:off x="7620000" y="922169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 smtClean="0">
                    <a:solidFill>
                      <a:prstClr val="black"/>
                    </a:solidFill>
                    <a:cs typeface="Arial" charset="0"/>
                  </a:rPr>
                  <a:t>2”</a:t>
                </a:r>
              </a:p>
            </p:txBody>
          </p:sp>
          <p:grpSp>
            <p:nvGrpSpPr>
              <p:cNvPr id="2076" name="Group 93"/>
              <p:cNvGrpSpPr>
                <a:grpSpLocks/>
              </p:cNvGrpSpPr>
              <p:nvPr/>
            </p:nvGrpSpPr>
            <p:grpSpPr bwMode="auto">
              <a:xfrm>
                <a:off x="3166482" y="1078468"/>
                <a:ext cx="987812" cy="369332"/>
                <a:chOff x="3166482" y="1078468"/>
                <a:chExt cx="987812" cy="369332"/>
              </a:xfrm>
            </p:grpSpPr>
            <p:cxnSp>
              <p:nvCxnSpPr>
                <p:cNvPr id="86" name="Straight Arrow Connector 85"/>
                <p:cNvCxnSpPr/>
                <p:nvPr/>
              </p:nvCxnSpPr>
              <p:spPr>
                <a:xfrm flipH="1">
                  <a:off x="3166472" y="1447386"/>
                  <a:ext cx="9875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1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3481387" y="1078468"/>
                  <a:ext cx="4572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800" smtClean="0">
                      <a:solidFill>
                        <a:prstClr val="black"/>
                      </a:solidFill>
                      <a:cs typeface="Arial" charset="0"/>
                    </a:rPr>
                    <a:t>3”</a:t>
                  </a:r>
                </a:p>
              </p:txBody>
            </p:sp>
          </p:grpSp>
          <p:grpSp>
            <p:nvGrpSpPr>
              <p:cNvPr id="2077" name="Group 97"/>
              <p:cNvGrpSpPr>
                <a:grpSpLocks/>
              </p:cNvGrpSpPr>
              <p:nvPr/>
            </p:nvGrpSpPr>
            <p:grpSpPr bwMode="auto">
              <a:xfrm>
                <a:off x="3183441" y="838200"/>
                <a:ext cx="4986918" cy="470118"/>
                <a:chOff x="3183441" y="838200"/>
                <a:chExt cx="4986918" cy="470118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 flipH="1" flipV="1">
                  <a:off x="3182348" y="837776"/>
                  <a:ext cx="4988352" cy="952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9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5448300" y="938986"/>
                  <a:ext cx="5715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800" smtClean="0">
                      <a:solidFill>
                        <a:prstClr val="black"/>
                      </a:solidFill>
                      <a:cs typeface="Arial" charset="0"/>
                    </a:rPr>
                    <a:t>18”</a:t>
                  </a:r>
                </a:p>
              </p:txBody>
            </p:sp>
          </p:grpSp>
        </p:grpSp>
        <p:grpSp>
          <p:nvGrpSpPr>
            <p:cNvPr id="2054" name="Group 109"/>
            <p:cNvGrpSpPr>
              <a:grpSpLocks/>
            </p:cNvGrpSpPr>
            <p:nvPr/>
          </p:nvGrpSpPr>
          <p:grpSpPr bwMode="auto">
            <a:xfrm>
              <a:off x="3131189" y="2922872"/>
              <a:ext cx="5105400" cy="1783080"/>
              <a:chOff x="3124200" y="2560320"/>
              <a:chExt cx="5105400" cy="1783080"/>
            </a:xfrm>
          </p:grpSpPr>
          <p:grpSp>
            <p:nvGrpSpPr>
              <p:cNvPr id="2059" name="Group 63"/>
              <p:cNvGrpSpPr>
                <a:grpSpLocks/>
              </p:cNvGrpSpPr>
              <p:nvPr/>
            </p:nvGrpSpPr>
            <p:grpSpPr bwMode="auto">
              <a:xfrm>
                <a:off x="3124200" y="2560320"/>
                <a:ext cx="5105400" cy="1783080"/>
                <a:chOff x="5175584" y="3886200"/>
                <a:chExt cx="3124200" cy="79248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175293" y="3886352"/>
                  <a:ext cx="3124467" cy="0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175293" y="3886352"/>
                  <a:ext cx="0" cy="762012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299761" y="3895524"/>
                  <a:ext cx="0" cy="762012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175293" y="4648364"/>
                  <a:ext cx="610126" cy="0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689635" y="4678703"/>
                  <a:ext cx="610126" cy="0"/>
                </a:xfrm>
                <a:prstGeom prst="line">
                  <a:avLst/>
                </a:prstGeom>
                <a:ln w="6350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0" name="Group 94"/>
              <p:cNvGrpSpPr>
                <a:grpSpLocks/>
              </p:cNvGrpSpPr>
              <p:nvPr/>
            </p:nvGrpSpPr>
            <p:grpSpPr bwMode="auto">
              <a:xfrm>
                <a:off x="3162533" y="3791551"/>
                <a:ext cx="987812" cy="369332"/>
                <a:chOff x="3166482" y="1078468"/>
                <a:chExt cx="987812" cy="369332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flipH="1">
                  <a:off x="3165777" y="1447803"/>
                  <a:ext cx="9875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7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3481387" y="1078468"/>
                  <a:ext cx="4572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800" smtClean="0">
                      <a:solidFill>
                        <a:prstClr val="black"/>
                      </a:solidFill>
                      <a:cs typeface="Arial" charset="0"/>
                    </a:rPr>
                    <a:t>3”</a:t>
                  </a:r>
                </a:p>
              </p:txBody>
            </p:sp>
          </p:grpSp>
          <p:grpSp>
            <p:nvGrpSpPr>
              <p:cNvPr id="2061" name="Group 101"/>
              <p:cNvGrpSpPr>
                <a:grpSpLocks/>
              </p:cNvGrpSpPr>
              <p:nvPr/>
            </p:nvGrpSpPr>
            <p:grpSpPr bwMode="auto">
              <a:xfrm>
                <a:off x="3183441" y="2895600"/>
                <a:ext cx="4986918" cy="470118"/>
                <a:chOff x="3183441" y="838200"/>
                <a:chExt cx="4986918" cy="470118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>
                <a:xfrm flipH="1" flipV="1">
                  <a:off x="3182468" y="838228"/>
                  <a:ext cx="4988352" cy="952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5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5448300" y="938986"/>
                  <a:ext cx="5715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800" smtClean="0">
                      <a:solidFill>
                        <a:prstClr val="black"/>
                      </a:solidFill>
                      <a:cs typeface="Arial" charset="0"/>
                    </a:rPr>
                    <a:t>18”</a:t>
                  </a:r>
                </a:p>
              </p:txBody>
            </p:sp>
          </p:grpSp>
          <p:cxnSp>
            <p:nvCxnSpPr>
              <p:cNvPr id="105" name="Straight Arrow Connector 104"/>
              <p:cNvCxnSpPr/>
              <p:nvPr/>
            </p:nvCxnSpPr>
            <p:spPr>
              <a:xfrm>
                <a:off x="8005706" y="2628924"/>
                <a:ext cx="0" cy="16669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3" name="TextBox 105"/>
              <p:cNvSpPr txBox="1">
                <a:spLocks noChangeArrowheads="1"/>
              </p:cNvSpPr>
              <p:nvPr/>
            </p:nvSpPr>
            <p:spPr bwMode="auto">
              <a:xfrm>
                <a:off x="7653337" y="3417570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 smtClean="0">
                    <a:solidFill>
                      <a:prstClr val="black"/>
                    </a:solidFill>
                    <a:cs typeface="Arial" charset="0"/>
                  </a:rPr>
                  <a:t>4”</a:t>
                </a: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 flipV="1">
              <a:off x="2057472" y="1357913"/>
              <a:ext cx="914478" cy="55245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2057472" y="1910372"/>
              <a:ext cx="914478" cy="258607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>
              <a:off x="5562972" y="4836180"/>
              <a:ext cx="1686069" cy="71438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TextBox 124"/>
            <p:cNvSpPr txBox="1">
              <a:spLocks noChangeArrowheads="1"/>
            </p:cNvSpPr>
            <p:nvPr/>
          </p:nvSpPr>
          <p:spPr bwMode="auto">
            <a:xfrm>
              <a:off x="2807339" y="302208"/>
              <a:ext cx="5867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b="1" smtClean="0">
                  <a:solidFill>
                    <a:prstClr val="black"/>
                  </a:solidFill>
                  <a:cs typeface="Arial" charset="0"/>
                </a:rPr>
                <a:t>Bend 1/8” stainless steel rod, and “clip” onto seat cushions as shown.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95905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34499</TotalTime>
  <Words>847</Words>
  <Application>Microsoft Office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1_Custom Design</vt:lpstr>
      <vt:lpstr>Office Theme</vt:lpstr>
      <vt:lpstr>International Aircraft Materials Fire Test Working Group Meeting</vt:lpstr>
      <vt:lpstr>Why are restraints necessary for testing of leather seat cushions?</vt:lpstr>
      <vt:lpstr>From the Handbook</vt:lpstr>
      <vt:lpstr>PowerPoint Presentation</vt:lpstr>
      <vt:lpstr>Leather Cushion Restraints</vt:lpstr>
      <vt:lpstr>Selecting a Restraint Method</vt:lpstr>
      <vt:lpstr>Standardized Restraint Configuration</vt:lpstr>
      <vt:lpstr>Restraint Materials</vt:lpstr>
      <vt:lpstr>PowerPoint Presentation</vt:lpstr>
      <vt:lpstr>Interlab Study</vt:lpstr>
      <vt:lpstr>Round Robin Results</vt:lpstr>
      <vt:lpstr>Additional Notes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Salter, Timothy (FAA)</cp:lastModifiedBy>
  <cp:revision>402</cp:revision>
  <dcterms:created xsi:type="dcterms:W3CDTF">2005-01-28T20:32:53Z</dcterms:created>
  <dcterms:modified xsi:type="dcterms:W3CDTF">2014-06-23T11:51:00Z</dcterms:modified>
</cp:coreProperties>
</file>