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19"/>
  </p:notesMasterIdLst>
  <p:handoutMasterIdLst>
    <p:handoutMasterId r:id="rId20"/>
  </p:handoutMasterIdLst>
  <p:sldIdLst>
    <p:sldId id="277" r:id="rId2"/>
    <p:sldId id="412" r:id="rId3"/>
    <p:sldId id="413" r:id="rId4"/>
    <p:sldId id="429" r:id="rId5"/>
    <p:sldId id="431" r:id="rId6"/>
    <p:sldId id="433" r:id="rId7"/>
    <p:sldId id="434" r:id="rId8"/>
    <p:sldId id="425" r:id="rId9"/>
    <p:sldId id="430" r:id="rId10"/>
    <p:sldId id="435" r:id="rId11"/>
    <p:sldId id="436" r:id="rId12"/>
    <p:sldId id="437" r:id="rId13"/>
    <p:sldId id="438" r:id="rId14"/>
    <p:sldId id="426" r:id="rId15"/>
    <p:sldId id="439" r:id="rId16"/>
    <p:sldId id="427" r:id="rId17"/>
    <p:sldId id="366" r:id="rId18"/>
  </p:sldIdLst>
  <p:sldSz cx="9144000" cy="6858000" type="screen4x3"/>
  <p:notesSz cx="7010400" cy="9296400"/>
  <p:defaultTextStyle>
    <a:defPPr>
      <a:defRPr lang="en-US"/>
    </a:defPPr>
    <a:lvl1pPr algn="l" rtl="0" fontAlgn="base">
      <a:spcBef>
        <a:spcPct val="50000"/>
      </a:spcBef>
      <a:spcAft>
        <a:spcPct val="0"/>
      </a:spcAft>
      <a:buChar char="•"/>
      <a:defRPr sz="1600" kern="1200">
        <a:solidFill>
          <a:schemeClr val="tx1"/>
        </a:solidFill>
        <a:latin typeface="Arial" charset="0"/>
        <a:ea typeface="+mn-ea"/>
        <a:cs typeface="+mn-cs"/>
      </a:defRPr>
    </a:lvl1pPr>
    <a:lvl2pPr marL="457200" algn="l" rtl="0" fontAlgn="base">
      <a:spcBef>
        <a:spcPct val="50000"/>
      </a:spcBef>
      <a:spcAft>
        <a:spcPct val="0"/>
      </a:spcAft>
      <a:buChar char="•"/>
      <a:defRPr sz="1600" kern="1200">
        <a:solidFill>
          <a:schemeClr val="tx1"/>
        </a:solidFill>
        <a:latin typeface="Arial" charset="0"/>
        <a:ea typeface="+mn-ea"/>
        <a:cs typeface="+mn-cs"/>
      </a:defRPr>
    </a:lvl2pPr>
    <a:lvl3pPr marL="914400" algn="l" rtl="0" fontAlgn="base">
      <a:spcBef>
        <a:spcPct val="50000"/>
      </a:spcBef>
      <a:spcAft>
        <a:spcPct val="0"/>
      </a:spcAft>
      <a:buChar char="•"/>
      <a:defRPr sz="1600" kern="1200">
        <a:solidFill>
          <a:schemeClr val="tx1"/>
        </a:solidFill>
        <a:latin typeface="Arial" charset="0"/>
        <a:ea typeface="+mn-ea"/>
        <a:cs typeface="+mn-cs"/>
      </a:defRPr>
    </a:lvl3pPr>
    <a:lvl4pPr marL="1371600" algn="l" rtl="0" fontAlgn="base">
      <a:spcBef>
        <a:spcPct val="50000"/>
      </a:spcBef>
      <a:spcAft>
        <a:spcPct val="0"/>
      </a:spcAft>
      <a:buChar char="•"/>
      <a:defRPr sz="1600" kern="1200">
        <a:solidFill>
          <a:schemeClr val="tx1"/>
        </a:solidFill>
        <a:latin typeface="Arial" charset="0"/>
        <a:ea typeface="+mn-ea"/>
        <a:cs typeface="+mn-cs"/>
      </a:defRPr>
    </a:lvl4pPr>
    <a:lvl5pPr marL="1828800" algn="l" rtl="0" fontAlgn="base">
      <a:spcBef>
        <a:spcPct val="50000"/>
      </a:spcBef>
      <a:spcAft>
        <a:spcPct val="0"/>
      </a:spcAft>
      <a:buChar char="•"/>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00"/>
    <a:srgbClr val="33CC33"/>
    <a:srgbClr val="FFFF99"/>
    <a:srgbClr val="FFCC00"/>
    <a:srgbClr val="DDDDDD"/>
    <a:srgbClr val="C0C0C0"/>
    <a:srgbClr val="1D2F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29" autoAdjust="0"/>
    <p:restoredTop sz="94762" autoAdjust="0"/>
  </p:normalViewPr>
  <p:slideViewPr>
    <p:cSldViewPr snapToGrid="0">
      <p:cViewPr varScale="1">
        <p:scale>
          <a:sx n="100" d="100"/>
          <a:sy n="100" d="100"/>
        </p:scale>
        <p:origin x="-546" y="-84"/>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1398"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pPr>
              <a:defRPr/>
            </a:pPr>
            <a:endParaRPr lang="en-US"/>
          </a:p>
        </p:txBody>
      </p:sp>
      <p:sp>
        <p:nvSpPr>
          <p:cNvPr id="24579" name="Rectangle 3"/>
          <p:cNvSpPr>
            <a:spLocks noGrp="1" noChangeArrowheads="1"/>
          </p:cNvSpPr>
          <p:nvPr>
            <p:ph type="dt" sz="quarter" idx="1"/>
          </p:nvPr>
        </p:nvSpPr>
        <p:spPr bwMode="auto">
          <a:xfrm>
            <a:off x="397256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pPr>
              <a:defRPr/>
            </a:pPr>
            <a:endParaRPr lang="en-US"/>
          </a:p>
        </p:txBody>
      </p:sp>
      <p:sp>
        <p:nvSpPr>
          <p:cNvPr id="24580" name="Rectangle 4"/>
          <p:cNvSpPr>
            <a:spLocks noGrp="1" noChangeArrowheads="1"/>
          </p:cNvSpPr>
          <p:nvPr>
            <p:ph type="ftr" sz="quarter" idx="2"/>
          </p:nvPr>
        </p:nvSpPr>
        <p:spPr bwMode="auto">
          <a:xfrm>
            <a:off x="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pPr>
              <a:defRPr/>
            </a:pPr>
            <a:endParaRPr lang="en-US"/>
          </a:p>
        </p:txBody>
      </p:sp>
      <p:sp>
        <p:nvSpPr>
          <p:cNvPr id="24581" name="Rectangle 5"/>
          <p:cNvSpPr>
            <a:spLocks noGrp="1" noChangeArrowheads="1"/>
          </p:cNvSpPr>
          <p:nvPr>
            <p:ph type="sldNum" sz="quarter" idx="3"/>
          </p:nvPr>
        </p:nvSpPr>
        <p:spPr bwMode="auto">
          <a:xfrm>
            <a:off x="397256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pPr>
              <a:defRPr/>
            </a:pPr>
            <a:fld id="{ED790AE2-30AE-48D4-B5E5-1611F570B35C}" type="slidenum">
              <a:rPr lang="en-US"/>
              <a:pPr>
                <a:defRPr/>
              </a:pPr>
              <a:t>‹#›</a:t>
            </a:fld>
            <a:endParaRPr lang="en-US"/>
          </a:p>
        </p:txBody>
      </p:sp>
    </p:spTree>
    <p:extLst>
      <p:ext uri="{BB962C8B-B14F-4D97-AF65-F5344CB8AC3E}">
        <p14:creationId xmlns:p14="http://schemas.microsoft.com/office/powerpoint/2010/main" val="34366315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pPr>
              <a:defRPr/>
            </a:pPr>
            <a:endParaRPr lang="en-US"/>
          </a:p>
        </p:txBody>
      </p:sp>
      <p:sp>
        <p:nvSpPr>
          <p:cNvPr id="21507" name="Rectangle 3"/>
          <p:cNvSpPr>
            <a:spLocks noGrp="1" noChangeArrowheads="1"/>
          </p:cNvSpPr>
          <p:nvPr>
            <p:ph type="dt" idx="1"/>
          </p:nvPr>
        </p:nvSpPr>
        <p:spPr bwMode="auto">
          <a:xfrm>
            <a:off x="397256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34720" y="4416426"/>
            <a:ext cx="514096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pPr>
              <a:defRPr/>
            </a:pPr>
            <a:endParaRPr lang="en-US"/>
          </a:p>
        </p:txBody>
      </p:sp>
      <p:sp>
        <p:nvSpPr>
          <p:cNvPr id="21511" name="Rectangle 7"/>
          <p:cNvSpPr>
            <a:spLocks noGrp="1" noChangeArrowheads="1"/>
          </p:cNvSpPr>
          <p:nvPr>
            <p:ph type="sldNum" sz="quarter" idx="5"/>
          </p:nvPr>
        </p:nvSpPr>
        <p:spPr bwMode="auto">
          <a:xfrm>
            <a:off x="397256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pPr>
              <a:defRPr/>
            </a:pPr>
            <a:fld id="{C3D891AA-35D4-4158-96A1-4BD6A38890EE}" type="slidenum">
              <a:rPr lang="en-US"/>
              <a:pPr>
                <a:defRPr/>
              </a:pPr>
              <a:t>‹#›</a:t>
            </a:fld>
            <a:endParaRPr lang="en-US"/>
          </a:p>
        </p:txBody>
      </p:sp>
    </p:spTree>
    <p:extLst>
      <p:ext uri="{BB962C8B-B14F-4D97-AF65-F5344CB8AC3E}">
        <p14:creationId xmlns:p14="http://schemas.microsoft.com/office/powerpoint/2010/main" val="8702480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11225" eaLnBrk="0" hangingPunct="0">
              <a:defRPr sz="1600">
                <a:solidFill>
                  <a:schemeClr val="tx1"/>
                </a:solidFill>
                <a:latin typeface="Arial" charset="0"/>
              </a:defRPr>
            </a:lvl1pPr>
            <a:lvl2pPr marL="742950" indent="-285750" defTabSz="911225" eaLnBrk="0" hangingPunct="0">
              <a:defRPr sz="1600">
                <a:solidFill>
                  <a:schemeClr val="tx1"/>
                </a:solidFill>
                <a:latin typeface="Arial" charset="0"/>
              </a:defRPr>
            </a:lvl2pPr>
            <a:lvl3pPr marL="1143000" indent="-228600" defTabSz="911225" eaLnBrk="0" hangingPunct="0">
              <a:defRPr sz="1600">
                <a:solidFill>
                  <a:schemeClr val="tx1"/>
                </a:solidFill>
                <a:latin typeface="Arial" charset="0"/>
              </a:defRPr>
            </a:lvl3pPr>
            <a:lvl4pPr marL="1600200" indent="-228600" defTabSz="911225" eaLnBrk="0" hangingPunct="0">
              <a:defRPr sz="1600">
                <a:solidFill>
                  <a:schemeClr val="tx1"/>
                </a:solidFill>
                <a:latin typeface="Arial" charset="0"/>
              </a:defRPr>
            </a:lvl4pPr>
            <a:lvl5pPr marL="2057400" indent="-228600" defTabSz="911225" eaLnBrk="0" hangingPunct="0">
              <a:defRPr sz="1600">
                <a:solidFill>
                  <a:schemeClr val="tx1"/>
                </a:solidFill>
                <a:latin typeface="Arial" charset="0"/>
              </a:defRPr>
            </a:lvl5pPr>
            <a:lvl6pPr marL="2514600" indent="-228600" defTabSz="911225" eaLnBrk="0" fontAlgn="base" hangingPunct="0">
              <a:spcBef>
                <a:spcPct val="50000"/>
              </a:spcBef>
              <a:spcAft>
                <a:spcPct val="0"/>
              </a:spcAft>
              <a:buChar char="•"/>
              <a:defRPr sz="1600">
                <a:solidFill>
                  <a:schemeClr val="tx1"/>
                </a:solidFill>
                <a:latin typeface="Arial" charset="0"/>
              </a:defRPr>
            </a:lvl6pPr>
            <a:lvl7pPr marL="2971800" indent="-228600" defTabSz="911225" eaLnBrk="0" fontAlgn="base" hangingPunct="0">
              <a:spcBef>
                <a:spcPct val="50000"/>
              </a:spcBef>
              <a:spcAft>
                <a:spcPct val="0"/>
              </a:spcAft>
              <a:buChar char="•"/>
              <a:defRPr sz="1600">
                <a:solidFill>
                  <a:schemeClr val="tx1"/>
                </a:solidFill>
                <a:latin typeface="Arial" charset="0"/>
              </a:defRPr>
            </a:lvl7pPr>
            <a:lvl8pPr marL="3429000" indent="-228600" defTabSz="911225" eaLnBrk="0" fontAlgn="base" hangingPunct="0">
              <a:spcBef>
                <a:spcPct val="50000"/>
              </a:spcBef>
              <a:spcAft>
                <a:spcPct val="0"/>
              </a:spcAft>
              <a:buChar char="•"/>
              <a:defRPr sz="1600">
                <a:solidFill>
                  <a:schemeClr val="tx1"/>
                </a:solidFill>
                <a:latin typeface="Arial" charset="0"/>
              </a:defRPr>
            </a:lvl8pPr>
            <a:lvl9pPr marL="3886200" indent="-228600" defTabSz="911225" eaLnBrk="0" fontAlgn="base" hangingPunct="0">
              <a:spcBef>
                <a:spcPct val="50000"/>
              </a:spcBef>
              <a:spcAft>
                <a:spcPct val="0"/>
              </a:spcAft>
              <a:buChar char="•"/>
              <a:defRPr sz="1600">
                <a:solidFill>
                  <a:schemeClr val="tx1"/>
                </a:solidFill>
                <a:latin typeface="Arial" charset="0"/>
              </a:defRPr>
            </a:lvl9pPr>
          </a:lstStyle>
          <a:p>
            <a:pPr eaLnBrk="1" hangingPunct="1"/>
            <a:fld id="{9FDF61D3-4EFC-4AD0-A4C6-1DC5DA144696}" type="slidenum">
              <a:rPr lang="en-US" sz="1200" smtClean="0">
                <a:latin typeface="Times New Roman" pitchFamily="18" charset="0"/>
              </a:rPr>
              <a:pPr eaLnBrk="1" hangingPunct="1"/>
              <a:t>1</a:t>
            </a:fld>
            <a:endParaRPr lang="en-US" sz="1200" smtClean="0">
              <a:latin typeface="Times New Roman"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51"/>
          <p:cNvSpPr txBox="1">
            <a:spLocks noChangeArrowheads="1"/>
          </p:cNvSpPr>
          <p:nvPr userDrawn="1"/>
        </p:nvSpPr>
        <p:spPr bwMode="auto">
          <a:xfrm>
            <a:off x="427038" y="4497388"/>
            <a:ext cx="4822825" cy="14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50000"/>
              </a:spcBef>
              <a:spcAft>
                <a:spcPct val="0"/>
              </a:spcAft>
              <a:buChar char="•"/>
              <a:defRPr sz="1600">
                <a:solidFill>
                  <a:schemeClr val="tx1"/>
                </a:solidFill>
                <a:latin typeface="Arial" charset="0"/>
              </a:defRPr>
            </a:lvl6pPr>
            <a:lvl7pPr marL="2971800" indent="-228600" eaLnBrk="0" fontAlgn="base" hangingPunct="0">
              <a:spcBef>
                <a:spcPct val="50000"/>
              </a:spcBef>
              <a:spcAft>
                <a:spcPct val="0"/>
              </a:spcAft>
              <a:buChar char="•"/>
              <a:defRPr sz="1600">
                <a:solidFill>
                  <a:schemeClr val="tx1"/>
                </a:solidFill>
                <a:latin typeface="Arial" charset="0"/>
              </a:defRPr>
            </a:lvl7pPr>
            <a:lvl8pPr marL="3429000" indent="-228600" eaLnBrk="0" fontAlgn="base" hangingPunct="0">
              <a:spcBef>
                <a:spcPct val="50000"/>
              </a:spcBef>
              <a:spcAft>
                <a:spcPct val="0"/>
              </a:spcAft>
              <a:buChar char="•"/>
              <a:defRPr sz="1600">
                <a:solidFill>
                  <a:schemeClr val="tx1"/>
                </a:solidFill>
                <a:latin typeface="Arial" charset="0"/>
              </a:defRPr>
            </a:lvl8pPr>
            <a:lvl9pPr marL="3886200" indent="-228600" eaLnBrk="0" fontAlgn="base" hangingPunct="0">
              <a:spcBef>
                <a:spcPct val="50000"/>
              </a:spcBef>
              <a:spcAft>
                <a:spcPct val="0"/>
              </a:spcAft>
              <a:buChar char="•"/>
              <a:defRPr sz="1600">
                <a:solidFill>
                  <a:schemeClr val="tx1"/>
                </a:solidFill>
                <a:latin typeface="Arial" charset="0"/>
              </a:defRPr>
            </a:lvl9pPr>
          </a:lstStyle>
          <a:p>
            <a:pPr eaLnBrk="1" hangingPunct="1">
              <a:buFontTx/>
              <a:buNone/>
              <a:defRPr/>
            </a:pPr>
            <a:r>
              <a:rPr lang="en-US" smtClean="0">
                <a:solidFill>
                  <a:schemeClr val="bg1"/>
                </a:solidFill>
              </a:rPr>
              <a:t>Presented to:</a:t>
            </a:r>
          </a:p>
          <a:p>
            <a:pPr eaLnBrk="1" hangingPunct="1">
              <a:buFontTx/>
              <a:buNone/>
              <a:defRPr/>
            </a:pPr>
            <a:endParaRPr lang="en-US" smtClean="0">
              <a:solidFill>
                <a:schemeClr val="bg1"/>
              </a:solidFill>
            </a:endParaRPr>
          </a:p>
          <a:p>
            <a:pPr eaLnBrk="1" hangingPunct="1">
              <a:buFontTx/>
              <a:buNone/>
              <a:defRPr/>
            </a:pPr>
            <a:r>
              <a:rPr lang="en-US" smtClean="0">
                <a:solidFill>
                  <a:schemeClr val="bg1"/>
                </a:solidFill>
              </a:rPr>
              <a:t>By:</a:t>
            </a:r>
          </a:p>
          <a:p>
            <a:pPr eaLnBrk="1" hangingPunct="1">
              <a:buFontTx/>
              <a:buNone/>
              <a:defRPr/>
            </a:pPr>
            <a:r>
              <a:rPr lang="en-US" smtClean="0">
                <a:solidFill>
                  <a:schemeClr val="bg1"/>
                </a:solidFill>
              </a:rPr>
              <a:t>Date:</a:t>
            </a:r>
          </a:p>
        </p:txBody>
      </p:sp>
      <p:grpSp>
        <p:nvGrpSpPr>
          <p:cNvPr id="6" name="Group 1080"/>
          <p:cNvGrpSpPr>
            <a:grpSpLocks/>
          </p:cNvGrpSpPr>
          <p:nvPr userDrawn="1"/>
        </p:nvGrpSpPr>
        <p:grpSpPr bwMode="auto">
          <a:xfrm>
            <a:off x="5873750" y="269875"/>
            <a:ext cx="2895600" cy="911225"/>
            <a:chOff x="3700" y="170"/>
            <a:chExt cx="1824" cy="574"/>
          </a:xfrm>
        </p:grpSpPr>
        <p:pic>
          <p:nvPicPr>
            <p:cNvPr id="7"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50000"/>
                </a:spcBef>
                <a:spcAft>
                  <a:spcPct val="0"/>
                </a:spcAft>
                <a:buChar char="•"/>
                <a:defRPr sz="1600">
                  <a:solidFill>
                    <a:schemeClr val="tx1"/>
                  </a:solidFill>
                  <a:latin typeface="Arial" charset="0"/>
                </a:defRPr>
              </a:lvl6pPr>
              <a:lvl7pPr marL="2971800" indent="-228600" eaLnBrk="0" fontAlgn="base" hangingPunct="0">
                <a:spcBef>
                  <a:spcPct val="50000"/>
                </a:spcBef>
                <a:spcAft>
                  <a:spcPct val="0"/>
                </a:spcAft>
                <a:buChar char="•"/>
                <a:defRPr sz="1600">
                  <a:solidFill>
                    <a:schemeClr val="tx1"/>
                  </a:solidFill>
                  <a:latin typeface="Arial" charset="0"/>
                </a:defRPr>
              </a:lvl7pPr>
              <a:lvl8pPr marL="3429000" indent="-228600" eaLnBrk="0" fontAlgn="base" hangingPunct="0">
                <a:spcBef>
                  <a:spcPct val="50000"/>
                </a:spcBef>
                <a:spcAft>
                  <a:spcPct val="0"/>
                </a:spcAft>
                <a:buChar char="•"/>
                <a:defRPr sz="1600">
                  <a:solidFill>
                    <a:schemeClr val="tx1"/>
                  </a:solidFill>
                  <a:latin typeface="Arial" charset="0"/>
                </a:defRPr>
              </a:lvl8pPr>
              <a:lvl9pPr marL="3886200" indent="-228600" eaLnBrk="0" fontAlgn="base" hangingPunct="0">
                <a:spcBef>
                  <a:spcPct val="50000"/>
                </a:spcBef>
                <a:spcAft>
                  <a:spcPct val="0"/>
                </a:spcAft>
                <a:buChar char="•"/>
                <a:defRPr sz="1600">
                  <a:solidFill>
                    <a:schemeClr val="tx1"/>
                  </a:solidFill>
                  <a:latin typeface="Arial" charset="0"/>
                </a:defRPr>
              </a:lvl9pPr>
            </a:lstStyle>
            <a:p>
              <a:pPr eaLnBrk="1" hangingPunct="1">
                <a:lnSpc>
                  <a:spcPct val="85000"/>
                </a:lnSpc>
                <a:spcBef>
                  <a:spcPct val="0"/>
                </a:spcBef>
                <a:buFontTx/>
                <a:buNone/>
                <a:defRPr/>
              </a:pPr>
              <a:r>
                <a:rPr lang="en-US" sz="1800" b="1" smtClean="0">
                  <a:solidFill>
                    <a:schemeClr val="bg1"/>
                  </a:solidFill>
                </a:rPr>
                <a:t>Federal Aviation</a:t>
              </a:r>
            </a:p>
            <a:p>
              <a:pPr eaLnBrk="1" hangingPunct="1">
                <a:lnSpc>
                  <a:spcPct val="85000"/>
                </a:lnSpc>
                <a:spcBef>
                  <a:spcPct val="0"/>
                </a:spcBef>
                <a:buFontTx/>
                <a:buNone/>
                <a:defRPr/>
              </a:pPr>
              <a:r>
                <a:rPr lang="en-US" sz="1800" b="1" smtClean="0">
                  <a:solidFill>
                    <a:schemeClr val="bg1"/>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1508894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29D1F00-ABA2-4E3F-99FF-F918B5A81228}" type="slidenum">
              <a:rPr lang="en-US"/>
              <a:pPr>
                <a:defRPr/>
              </a:pPr>
              <a:t>‹#›</a:t>
            </a:fld>
            <a:endParaRPr lang="en-US"/>
          </a:p>
        </p:txBody>
      </p:sp>
    </p:spTree>
    <p:extLst>
      <p:ext uri="{BB962C8B-B14F-4D97-AF65-F5344CB8AC3E}">
        <p14:creationId xmlns:p14="http://schemas.microsoft.com/office/powerpoint/2010/main" val="1244198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E37FD93-9B4E-460E-8325-03C58A75D5CF}" type="slidenum">
              <a:rPr lang="en-US"/>
              <a:pPr>
                <a:defRPr/>
              </a:pPr>
              <a:t>‹#›</a:t>
            </a:fld>
            <a:endParaRPr lang="en-US"/>
          </a:p>
        </p:txBody>
      </p:sp>
    </p:spTree>
    <p:extLst>
      <p:ext uri="{BB962C8B-B14F-4D97-AF65-F5344CB8AC3E}">
        <p14:creationId xmlns:p14="http://schemas.microsoft.com/office/powerpoint/2010/main" val="4271315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95813" y="1508125"/>
            <a:ext cx="3949700"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95813" y="3779838"/>
            <a:ext cx="3949700"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7166072A-257E-40B5-965B-98992B7086A3}" type="slidenum">
              <a:rPr lang="en-US"/>
              <a:pPr>
                <a:defRPr/>
              </a:pPr>
              <a:t>‹#›</a:t>
            </a:fld>
            <a:endParaRPr lang="en-US"/>
          </a:p>
        </p:txBody>
      </p:sp>
    </p:spTree>
    <p:extLst>
      <p:ext uri="{BB962C8B-B14F-4D97-AF65-F5344CB8AC3E}">
        <p14:creationId xmlns:p14="http://schemas.microsoft.com/office/powerpoint/2010/main" val="1514967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A01249AB-4526-498F-AE8F-A684CA619FF0}" type="slidenum">
              <a:rPr lang="en-US"/>
              <a:pPr>
                <a:defRPr/>
              </a:pPr>
              <a:t>‹#›</a:t>
            </a:fld>
            <a:endParaRPr lang="en-US"/>
          </a:p>
        </p:txBody>
      </p:sp>
    </p:spTree>
    <p:extLst>
      <p:ext uri="{BB962C8B-B14F-4D97-AF65-F5344CB8AC3E}">
        <p14:creationId xmlns:p14="http://schemas.microsoft.com/office/powerpoint/2010/main" val="1392862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E33111C2-15E0-4F6A-81C4-01BDDFB0F967}" type="slidenum">
              <a:rPr lang="en-US"/>
              <a:pPr>
                <a:defRPr/>
              </a:pPr>
              <a:t>‹#›</a:t>
            </a:fld>
            <a:endParaRPr lang="en-US"/>
          </a:p>
        </p:txBody>
      </p:sp>
    </p:spTree>
    <p:extLst>
      <p:ext uri="{BB962C8B-B14F-4D97-AF65-F5344CB8AC3E}">
        <p14:creationId xmlns:p14="http://schemas.microsoft.com/office/powerpoint/2010/main" val="3272264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7C94AB8-3AD7-4E07-8279-938751BEC897}" type="slidenum">
              <a:rPr lang="en-US"/>
              <a:pPr>
                <a:defRPr/>
              </a:pPr>
              <a:t>‹#›</a:t>
            </a:fld>
            <a:endParaRPr lang="en-US"/>
          </a:p>
        </p:txBody>
      </p:sp>
    </p:spTree>
    <p:extLst>
      <p:ext uri="{BB962C8B-B14F-4D97-AF65-F5344CB8AC3E}">
        <p14:creationId xmlns:p14="http://schemas.microsoft.com/office/powerpoint/2010/main" val="3167773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8943CCB8-CCFF-4D76-850B-90D8796B4B1A}" type="slidenum">
              <a:rPr lang="en-US"/>
              <a:pPr>
                <a:defRPr/>
              </a:pPr>
              <a:t>‹#›</a:t>
            </a:fld>
            <a:endParaRPr lang="en-US"/>
          </a:p>
        </p:txBody>
      </p:sp>
    </p:spTree>
    <p:extLst>
      <p:ext uri="{BB962C8B-B14F-4D97-AF65-F5344CB8AC3E}">
        <p14:creationId xmlns:p14="http://schemas.microsoft.com/office/powerpoint/2010/main" val="215304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DB670735-9CE6-4E72-AA0B-5C2FA631E5E0}" type="slidenum">
              <a:rPr lang="en-US"/>
              <a:pPr>
                <a:defRPr/>
              </a:pPr>
              <a:t>‹#›</a:t>
            </a:fld>
            <a:endParaRPr lang="en-US"/>
          </a:p>
        </p:txBody>
      </p:sp>
    </p:spTree>
    <p:extLst>
      <p:ext uri="{BB962C8B-B14F-4D97-AF65-F5344CB8AC3E}">
        <p14:creationId xmlns:p14="http://schemas.microsoft.com/office/powerpoint/2010/main" val="4136265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48530609-B4E9-4E7F-A332-8C46986B8FF1}" type="slidenum">
              <a:rPr lang="en-US"/>
              <a:pPr>
                <a:defRPr/>
              </a:pPr>
              <a:t>‹#›</a:t>
            </a:fld>
            <a:endParaRPr lang="en-US"/>
          </a:p>
        </p:txBody>
      </p:sp>
    </p:spTree>
    <p:extLst>
      <p:ext uri="{BB962C8B-B14F-4D97-AF65-F5344CB8AC3E}">
        <p14:creationId xmlns:p14="http://schemas.microsoft.com/office/powerpoint/2010/main" val="2768237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71782DEE-E2EB-4684-B9F3-9C5968D58AAC}" type="slidenum">
              <a:rPr lang="en-US"/>
              <a:pPr>
                <a:defRPr/>
              </a:pPr>
              <a:t>‹#›</a:t>
            </a:fld>
            <a:endParaRPr lang="en-US"/>
          </a:p>
        </p:txBody>
      </p:sp>
    </p:spTree>
    <p:extLst>
      <p:ext uri="{BB962C8B-B14F-4D97-AF65-F5344CB8AC3E}">
        <p14:creationId xmlns:p14="http://schemas.microsoft.com/office/powerpoint/2010/main" val="2024766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8930ED77-30F2-4913-9239-07B737D04A9B}" type="slidenum">
              <a:rPr lang="en-US"/>
              <a:pPr>
                <a:defRPr/>
              </a:pPr>
              <a:t>‹#›</a:t>
            </a:fld>
            <a:endParaRPr lang="en-US"/>
          </a:p>
        </p:txBody>
      </p:sp>
    </p:spTree>
    <p:extLst>
      <p:ext uri="{BB962C8B-B14F-4D97-AF65-F5344CB8AC3E}">
        <p14:creationId xmlns:p14="http://schemas.microsoft.com/office/powerpoint/2010/main" val="3837115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17CAC6D-E193-4F1B-8838-43039E7BCB70}" type="slidenum">
              <a:rPr lang="en-US"/>
              <a:pPr>
                <a:defRPr/>
              </a:pPr>
              <a:t>‹#›</a:t>
            </a:fld>
            <a:endParaRPr lang="en-US"/>
          </a:p>
        </p:txBody>
      </p:sp>
    </p:spTree>
    <p:extLst>
      <p:ext uri="{BB962C8B-B14F-4D97-AF65-F5344CB8AC3E}">
        <p14:creationId xmlns:p14="http://schemas.microsoft.com/office/powerpoint/2010/main" val="2620385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A53F11F5-9F5C-4202-93E6-A75E23DC3824}" type="slidenum">
              <a:rPr lang="en-US"/>
              <a:pPr>
                <a:defRPr/>
              </a:pPr>
              <a:t>‹#›</a:t>
            </a:fld>
            <a:endParaRPr lang="en-US"/>
          </a:p>
        </p:txBody>
      </p:sp>
      <p:sp>
        <p:nvSpPr>
          <p:cNvPr id="1031"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spcBef>
                <a:spcPct val="0"/>
              </a:spcBef>
              <a:buFontTx/>
              <a:buNone/>
            </a:pPr>
            <a:fld id="{83857555-3DD2-4199-87CD-77C778FF07C2}" type="slidenum">
              <a:rPr lang="en-US" sz="1200" b="1">
                <a:solidFill>
                  <a:schemeClr val="bg1"/>
                </a:solidFill>
              </a:rPr>
              <a:pPr algn="r">
                <a:spcBef>
                  <a:spcPct val="0"/>
                </a:spcBef>
                <a:buFontTx/>
                <a:buNone/>
              </a:pPr>
              <a:t>‹#›</a:t>
            </a:fld>
            <a:endParaRPr lang="en-US" sz="1200" b="1">
              <a:solidFill>
                <a:schemeClr val="bg1"/>
              </a:solidFill>
            </a:endParaRPr>
          </a:p>
        </p:txBody>
      </p:sp>
      <p:grpSp>
        <p:nvGrpSpPr>
          <p:cNvPr id="1033" name="Group 25"/>
          <p:cNvGrpSpPr>
            <a:grpSpLocks/>
          </p:cNvGrpSpPr>
          <p:nvPr/>
        </p:nvGrpSpPr>
        <p:grpSpPr bwMode="auto">
          <a:xfrm>
            <a:off x="5708650" y="6124575"/>
            <a:ext cx="2047875" cy="661988"/>
            <a:chOff x="3596" y="3858"/>
            <a:chExt cx="1290" cy="417"/>
          </a:xfrm>
        </p:grpSpPr>
        <p:pic>
          <p:nvPicPr>
            <p:cNvPr id="1036" name="Picture 26" descr="NEW FAA LOGO"/>
            <p:cNvPicPr>
              <a:picLocks noChangeAspect="1" noChangeArrowheads="1"/>
            </p:cNvPicPr>
            <p:nvPr userDrawn="1"/>
          </p:nvPicPr>
          <p:blipFill>
            <a:blip r:embed="rId15">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50000"/>
                </a:spcBef>
                <a:spcAft>
                  <a:spcPct val="0"/>
                </a:spcAft>
                <a:buChar char="•"/>
                <a:defRPr sz="1600">
                  <a:solidFill>
                    <a:schemeClr val="tx1"/>
                  </a:solidFill>
                  <a:latin typeface="Arial" charset="0"/>
                </a:defRPr>
              </a:lvl6pPr>
              <a:lvl7pPr marL="2971800" indent="-228600" eaLnBrk="0" fontAlgn="base" hangingPunct="0">
                <a:spcBef>
                  <a:spcPct val="50000"/>
                </a:spcBef>
                <a:spcAft>
                  <a:spcPct val="0"/>
                </a:spcAft>
                <a:buChar char="•"/>
                <a:defRPr sz="1600">
                  <a:solidFill>
                    <a:schemeClr val="tx1"/>
                  </a:solidFill>
                  <a:latin typeface="Arial" charset="0"/>
                </a:defRPr>
              </a:lvl7pPr>
              <a:lvl8pPr marL="3429000" indent="-228600" eaLnBrk="0" fontAlgn="base" hangingPunct="0">
                <a:spcBef>
                  <a:spcPct val="50000"/>
                </a:spcBef>
                <a:spcAft>
                  <a:spcPct val="0"/>
                </a:spcAft>
                <a:buChar char="•"/>
                <a:defRPr sz="1600">
                  <a:solidFill>
                    <a:schemeClr val="tx1"/>
                  </a:solidFill>
                  <a:latin typeface="Arial" charset="0"/>
                </a:defRPr>
              </a:lvl8pPr>
              <a:lvl9pPr marL="3886200" indent="-228600" eaLnBrk="0" fontAlgn="base" hangingPunct="0">
                <a:spcBef>
                  <a:spcPct val="50000"/>
                </a:spcBef>
                <a:spcAft>
                  <a:spcPct val="0"/>
                </a:spcAft>
                <a:buChar char="•"/>
                <a:defRPr sz="1600">
                  <a:solidFill>
                    <a:schemeClr val="tx1"/>
                  </a:solidFill>
                  <a:latin typeface="Arial" charset="0"/>
                </a:defRPr>
              </a:lvl9pPr>
            </a:lstStyle>
            <a:p>
              <a:pPr eaLnBrk="1" hangingPunct="1">
                <a:lnSpc>
                  <a:spcPct val="85000"/>
                </a:lnSpc>
                <a:spcBef>
                  <a:spcPct val="0"/>
                </a:spcBef>
                <a:buFontTx/>
                <a:buNone/>
                <a:defRPr/>
              </a:pPr>
              <a:r>
                <a:rPr lang="en-US" sz="1200" b="1" smtClean="0">
                  <a:solidFill>
                    <a:schemeClr val="bg1"/>
                  </a:solidFill>
                </a:rPr>
                <a:t>Federal Aviation</a:t>
              </a:r>
            </a:p>
            <a:p>
              <a:pPr eaLnBrk="1" hangingPunct="1">
                <a:lnSpc>
                  <a:spcPct val="85000"/>
                </a:lnSpc>
                <a:spcBef>
                  <a:spcPct val="0"/>
                </a:spcBef>
                <a:buFontTx/>
                <a:buNone/>
                <a:defRPr/>
              </a:pPr>
              <a:r>
                <a:rPr lang="en-US" sz="1200" b="1" smtClean="0">
                  <a:solidFill>
                    <a:schemeClr val="bg1"/>
                  </a:solidFill>
                </a:rPr>
                <a:t>Administration</a:t>
              </a:r>
            </a:p>
          </p:txBody>
        </p:sp>
      </p:grpSp>
      <p:sp>
        <p:nvSpPr>
          <p:cNvPr id="1034" name="Text Box 29"/>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50000"/>
              </a:spcBef>
              <a:spcAft>
                <a:spcPct val="0"/>
              </a:spcAft>
              <a:buChar char="•"/>
              <a:defRPr sz="1600">
                <a:solidFill>
                  <a:schemeClr val="tx1"/>
                </a:solidFill>
                <a:latin typeface="Arial" charset="0"/>
              </a:defRPr>
            </a:lvl6pPr>
            <a:lvl7pPr marL="2971800" indent="-228600" eaLnBrk="0" fontAlgn="base" hangingPunct="0">
              <a:spcBef>
                <a:spcPct val="50000"/>
              </a:spcBef>
              <a:spcAft>
                <a:spcPct val="0"/>
              </a:spcAft>
              <a:buChar char="•"/>
              <a:defRPr sz="1600">
                <a:solidFill>
                  <a:schemeClr val="tx1"/>
                </a:solidFill>
                <a:latin typeface="Arial" charset="0"/>
              </a:defRPr>
            </a:lvl7pPr>
            <a:lvl8pPr marL="3429000" indent="-228600" eaLnBrk="0" fontAlgn="base" hangingPunct="0">
              <a:spcBef>
                <a:spcPct val="50000"/>
              </a:spcBef>
              <a:spcAft>
                <a:spcPct val="0"/>
              </a:spcAft>
              <a:buChar char="•"/>
              <a:defRPr sz="1600">
                <a:solidFill>
                  <a:schemeClr val="tx1"/>
                </a:solidFill>
                <a:latin typeface="Arial" charset="0"/>
              </a:defRPr>
            </a:lvl8pPr>
            <a:lvl9pPr marL="3886200" indent="-228600" eaLnBrk="0" fontAlgn="base" hangingPunct="0">
              <a:spcBef>
                <a:spcPct val="50000"/>
              </a:spcBef>
              <a:spcAft>
                <a:spcPct val="0"/>
              </a:spcAft>
              <a:buChar char="•"/>
              <a:defRPr sz="1600">
                <a:solidFill>
                  <a:schemeClr val="tx1"/>
                </a:solidFill>
                <a:latin typeface="Arial" charset="0"/>
              </a:defRPr>
            </a:lvl9pPr>
          </a:lstStyle>
          <a:p>
            <a:pPr eaLnBrk="1" hangingPunct="1">
              <a:buFontTx/>
              <a:buNone/>
              <a:defRPr/>
            </a:pPr>
            <a:r>
              <a:rPr lang="en-US" sz="1200" dirty="0" smtClean="0">
                <a:solidFill>
                  <a:srgbClr val="C0C0C0"/>
                </a:solidFill>
              </a:rPr>
              <a:t>Test Results for Proposed Cargo Liner Advisory Circular Material</a:t>
            </a:r>
          </a:p>
        </p:txBody>
      </p:sp>
      <p:sp>
        <p:nvSpPr>
          <p:cNvPr id="1035" name="Text Box 30"/>
          <p:cNvSpPr txBox="1">
            <a:spLocks noChangeArrowheads="1"/>
          </p:cNvSpPr>
          <p:nvPr/>
        </p:nvSpPr>
        <p:spPr bwMode="auto">
          <a:xfrm>
            <a:off x="441325" y="6384925"/>
            <a:ext cx="42920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50000"/>
              </a:spcBef>
              <a:spcAft>
                <a:spcPct val="0"/>
              </a:spcAft>
              <a:buChar char="•"/>
              <a:defRPr sz="1600">
                <a:solidFill>
                  <a:schemeClr val="tx1"/>
                </a:solidFill>
                <a:latin typeface="Arial" charset="0"/>
              </a:defRPr>
            </a:lvl6pPr>
            <a:lvl7pPr marL="2971800" indent="-228600" eaLnBrk="0" fontAlgn="base" hangingPunct="0">
              <a:spcBef>
                <a:spcPct val="50000"/>
              </a:spcBef>
              <a:spcAft>
                <a:spcPct val="0"/>
              </a:spcAft>
              <a:buChar char="•"/>
              <a:defRPr sz="1600">
                <a:solidFill>
                  <a:schemeClr val="tx1"/>
                </a:solidFill>
                <a:latin typeface="Arial" charset="0"/>
              </a:defRPr>
            </a:lvl7pPr>
            <a:lvl8pPr marL="3429000" indent="-228600" eaLnBrk="0" fontAlgn="base" hangingPunct="0">
              <a:spcBef>
                <a:spcPct val="50000"/>
              </a:spcBef>
              <a:spcAft>
                <a:spcPct val="0"/>
              </a:spcAft>
              <a:buChar char="•"/>
              <a:defRPr sz="1600">
                <a:solidFill>
                  <a:schemeClr val="tx1"/>
                </a:solidFill>
                <a:latin typeface="Arial" charset="0"/>
              </a:defRPr>
            </a:lvl8pPr>
            <a:lvl9pPr marL="3886200" indent="-228600" eaLnBrk="0" fontAlgn="base" hangingPunct="0">
              <a:spcBef>
                <a:spcPct val="50000"/>
              </a:spcBef>
              <a:spcAft>
                <a:spcPct val="0"/>
              </a:spcAft>
              <a:buChar char="•"/>
              <a:defRPr sz="1600">
                <a:solidFill>
                  <a:schemeClr val="tx1"/>
                </a:solidFill>
                <a:latin typeface="Arial" charset="0"/>
              </a:defRPr>
            </a:lvl9pPr>
          </a:lstStyle>
          <a:p>
            <a:pPr eaLnBrk="1" hangingPunct="1">
              <a:buFontTx/>
              <a:buNone/>
              <a:defRPr/>
            </a:pPr>
            <a:r>
              <a:rPr lang="en-US" sz="1200" dirty="0" smtClean="0">
                <a:solidFill>
                  <a:srgbClr val="C0C0C0"/>
                </a:solidFill>
              </a:rPr>
              <a:t>IAMFTWG, June</a:t>
            </a:r>
            <a:r>
              <a:rPr lang="en-US" sz="1200" baseline="0" dirty="0" smtClean="0">
                <a:solidFill>
                  <a:srgbClr val="C0C0C0"/>
                </a:solidFill>
              </a:rPr>
              <a:t> 25-26</a:t>
            </a:r>
            <a:r>
              <a:rPr lang="en-US" sz="1200" dirty="0" smtClean="0">
                <a:solidFill>
                  <a:srgbClr val="C0C0C0"/>
                </a:solidFill>
              </a:rPr>
              <a:t>, 2014, Solothurn,</a:t>
            </a:r>
            <a:r>
              <a:rPr lang="en-US" sz="1200" baseline="0" dirty="0" smtClean="0">
                <a:solidFill>
                  <a:srgbClr val="C0C0C0"/>
                </a:solidFill>
              </a:rPr>
              <a:t> Switzerland</a:t>
            </a:r>
            <a:endParaRPr lang="en-US" sz="1200" dirty="0" smtClean="0">
              <a:solidFill>
                <a:srgbClr val="C0C0C0"/>
              </a:solidFill>
            </a:endParaRPr>
          </a:p>
        </p:txBody>
      </p:sp>
    </p:spTree>
  </p:cSld>
  <p:clrMap bg1="lt1" tx1="dk1" bg2="lt2" tx2="dk2" accent1="accent1" accent2="accent2" accent3="accent3" accent4="accent4" accent5="accent5" accent6="accent6" hlink="hlink" folHlink="folHlink"/>
  <p:sldLayoutIdLst>
    <p:sldLayoutId id="2147483831"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36563" y="765175"/>
            <a:ext cx="4983162" cy="1395413"/>
          </a:xfrm>
        </p:spPr>
        <p:txBody>
          <a:bodyPr/>
          <a:lstStyle/>
          <a:p>
            <a:pPr algn="ctr" eaLnBrk="1" hangingPunct="1"/>
            <a:r>
              <a:rPr lang="en-US" sz="3200" b="0" smtClean="0"/>
              <a:t>International Aircraft Materials Fire Test Working Group Meeting</a:t>
            </a:r>
            <a:endParaRPr lang="en-US" sz="3200" smtClean="0"/>
          </a:p>
        </p:txBody>
      </p:sp>
      <p:sp>
        <p:nvSpPr>
          <p:cNvPr id="3075" name="Rectangle 3"/>
          <p:cNvSpPr>
            <a:spLocks noGrp="1" noChangeArrowheads="1"/>
          </p:cNvSpPr>
          <p:nvPr>
            <p:ph type="subTitle" idx="1"/>
          </p:nvPr>
        </p:nvSpPr>
        <p:spPr>
          <a:xfrm>
            <a:off x="385763" y="2678113"/>
            <a:ext cx="4951412" cy="1514475"/>
          </a:xfrm>
        </p:spPr>
        <p:txBody>
          <a:bodyPr/>
          <a:lstStyle/>
          <a:p>
            <a:pPr algn="ctr" eaLnBrk="1" hangingPunct="1">
              <a:lnSpc>
                <a:spcPct val="90000"/>
              </a:lnSpc>
            </a:pPr>
            <a:r>
              <a:rPr lang="en-US" dirty="0" smtClean="0">
                <a:solidFill>
                  <a:schemeClr val="bg1"/>
                </a:solidFill>
              </a:rPr>
              <a:t>Test </a:t>
            </a:r>
            <a:r>
              <a:rPr lang="en-US" dirty="0" smtClean="0">
                <a:solidFill>
                  <a:schemeClr val="bg1"/>
                </a:solidFill>
              </a:rPr>
              <a:t>Results</a:t>
            </a:r>
            <a:r>
              <a:rPr lang="en-US" dirty="0" smtClean="0">
                <a:solidFill>
                  <a:schemeClr val="bg1"/>
                </a:solidFill>
              </a:rPr>
              <a:t> </a:t>
            </a:r>
            <a:r>
              <a:rPr lang="en-US" dirty="0" smtClean="0">
                <a:solidFill>
                  <a:schemeClr val="bg1"/>
                </a:solidFill>
              </a:rPr>
              <a:t>for Proposed Cargo Liner Advisory Circular Material</a:t>
            </a:r>
          </a:p>
        </p:txBody>
      </p:sp>
      <p:sp>
        <p:nvSpPr>
          <p:cNvPr id="3076" name="Text Box 4"/>
          <p:cNvSpPr txBox="1">
            <a:spLocks noChangeArrowheads="1"/>
          </p:cNvSpPr>
          <p:nvPr/>
        </p:nvSpPr>
        <p:spPr bwMode="auto">
          <a:xfrm>
            <a:off x="1754188" y="4497388"/>
            <a:ext cx="38004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50000"/>
              </a:spcBef>
              <a:spcAft>
                <a:spcPct val="0"/>
              </a:spcAft>
              <a:buChar char="•"/>
              <a:defRPr sz="1600">
                <a:solidFill>
                  <a:schemeClr val="tx1"/>
                </a:solidFill>
                <a:latin typeface="Arial" charset="0"/>
              </a:defRPr>
            </a:lvl6pPr>
            <a:lvl7pPr marL="2971800" indent="-228600" eaLnBrk="0" fontAlgn="base" hangingPunct="0">
              <a:spcBef>
                <a:spcPct val="50000"/>
              </a:spcBef>
              <a:spcAft>
                <a:spcPct val="0"/>
              </a:spcAft>
              <a:buChar char="•"/>
              <a:defRPr sz="1600">
                <a:solidFill>
                  <a:schemeClr val="tx1"/>
                </a:solidFill>
                <a:latin typeface="Arial" charset="0"/>
              </a:defRPr>
            </a:lvl7pPr>
            <a:lvl8pPr marL="3429000" indent="-228600" eaLnBrk="0" fontAlgn="base" hangingPunct="0">
              <a:spcBef>
                <a:spcPct val="50000"/>
              </a:spcBef>
              <a:spcAft>
                <a:spcPct val="0"/>
              </a:spcAft>
              <a:buChar char="•"/>
              <a:defRPr sz="1600">
                <a:solidFill>
                  <a:schemeClr val="tx1"/>
                </a:solidFill>
                <a:latin typeface="Arial" charset="0"/>
              </a:defRPr>
            </a:lvl8pPr>
            <a:lvl9pPr marL="3886200" indent="-228600" eaLnBrk="0" fontAlgn="base" hangingPunct="0">
              <a:spcBef>
                <a:spcPct val="50000"/>
              </a:spcBef>
              <a:spcAft>
                <a:spcPct val="0"/>
              </a:spcAft>
              <a:buChar char="•"/>
              <a:defRPr sz="1600">
                <a:solidFill>
                  <a:schemeClr val="tx1"/>
                </a:solidFill>
                <a:latin typeface="Arial" charset="0"/>
              </a:defRPr>
            </a:lvl9pPr>
          </a:lstStyle>
          <a:p>
            <a:pPr eaLnBrk="1" hangingPunct="1">
              <a:buFontTx/>
              <a:buNone/>
            </a:pPr>
            <a:r>
              <a:rPr lang="en-US" dirty="0">
                <a:solidFill>
                  <a:schemeClr val="bg1"/>
                </a:solidFill>
              </a:rPr>
              <a:t>International Aircraft Materials Fire Test Working </a:t>
            </a:r>
            <a:r>
              <a:rPr lang="en-US" dirty="0" smtClean="0">
                <a:solidFill>
                  <a:schemeClr val="bg1"/>
                </a:solidFill>
              </a:rPr>
              <a:t>Group</a:t>
            </a:r>
            <a:endParaRPr lang="en-US" dirty="0">
              <a:solidFill>
                <a:schemeClr val="bg1"/>
              </a:solidFill>
            </a:endParaRPr>
          </a:p>
        </p:txBody>
      </p:sp>
      <p:sp>
        <p:nvSpPr>
          <p:cNvPr id="3077" name="Text Box 5"/>
          <p:cNvSpPr txBox="1">
            <a:spLocks noChangeArrowheads="1"/>
          </p:cNvSpPr>
          <p:nvPr/>
        </p:nvSpPr>
        <p:spPr bwMode="auto">
          <a:xfrm>
            <a:off x="869950" y="524033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50000"/>
              </a:spcBef>
              <a:spcAft>
                <a:spcPct val="0"/>
              </a:spcAft>
              <a:buChar char="•"/>
              <a:defRPr sz="1600">
                <a:solidFill>
                  <a:schemeClr val="tx1"/>
                </a:solidFill>
                <a:latin typeface="Arial" charset="0"/>
              </a:defRPr>
            </a:lvl6pPr>
            <a:lvl7pPr marL="2971800" indent="-228600" eaLnBrk="0" fontAlgn="base" hangingPunct="0">
              <a:spcBef>
                <a:spcPct val="50000"/>
              </a:spcBef>
              <a:spcAft>
                <a:spcPct val="0"/>
              </a:spcAft>
              <a:buChar char="•"/>
              <a:defRPr sz="1600">
                <a:solidFill>
                  <a:schemeClr val="tx1"/>
                </a:solidFill>
                <a:latin typeface="Arial" charset="0"/>
              </a:defRPr>
            </a:lvl7pPr>
            <a:lvl8pPr marL="3429000" indent="-228600" eaLnBrk="0" fontAlgn="base" hangingPunct="0">
              <a:spcBef>
                <a:spcPct val="50000"/>
              </a:spcBef>
              <a:spcAft>
                <a:spcPct val="0"/>
              </a:spcAft>
              <a:buChar char="•"/>
              <a:defRPr sz="1600">
                <a:solidFill>
                  <a:schemeClr val="tx1"/>
                </a:solidFill>
                <a:latin typeface="Arial" charset="0"/>
              </a:defRPr>
            </a:lvl8pPr>
            <a:lvl9pPr marL="3886200" indent="-228600" eaLnBrk="0" fontAlgn="base" hangingPunct="0">
              <a:spcBef>
                <a:spcPct val="50000"/>
              </a:spcBef>
              <a:spcAft>
                <a:spcPct val="0"/>
              </a:spcAft>
              <a:buChar char="•"/>
              <a:defRPr sz="1600">
                <a:solidFill>
                  <a:schemeClr val="tx1"/>
                </a:solidFill>
                <a:latin typeface="Arial" charset="0"/>
              </a:defRPr>
            </a:lvl9pPr>
          </a:lstStyle>
          <a:p>
            <a:pPr eaLnBrk="1" hangingPunct="1">
              <a:buFontTx/>
              <a:buNone/>
            </a:pPr>
            <a:r>
              <a:rPr lang="en-US" dirty="0">
                <a:solidFill>
                  <a:schemeClr val="bg1"/>
                </a:solidFill>
              </a:rPr>
              <a:t>Tim Salter, FAA Technical Center</a:t>
            </a:r>
          </a:p>
        </p:txBody>
      </p:sp>
      <p:sp>
        <p:nvSpPr>
          <p:cNvPr id="3078" name="Text Box 6"/>
          <p:cNvSpPr txBox="1">
            <a:spLocks noChangeArrowheads="1"/>
          </p:cNvSpPr>
          <p:nvPr/>
        </p:nvSpPr>
        <p:spPr bwMode="auto">
          <a:xfrm>
            <a:off x="1019175" y="5605463"/>
            <a:ext cx="40767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50000"/>
              </a:spcBef>
              <a:spcAft>
                <a:spcPct val="0"/>
              </a:spcAft>
              <a:buChar char="•"/>
              <a:defRPr sz="1600">
                <a:solidFill>
                  <a:schemeClr val="tx1"/>
                </a:solidFill>
                <a:latin typeface="Arial" charset="0"/>
              </a:defRPr>
            </a:lvl6pPr>
            <a:lvl7pPr marL="2971800" indent="-228600" eaLnBrk="0" fontAlgn="base" hangingPunct="0">
              <a:spcBef>
                <a:spcPct val="50000"/>
              </a:spcBef>
              <a:spcAft>
                <a:spcPct val="0"/>
              </a:spcAft>
              <a:buChar char="•"/>
              <a:defRPr sz="1600">
                <a:solidFill>
                  <a:schemeClr val="tx1"/>
                </a:solidFill>
                <a:latin typeface="Arial" charset="0"/>
              </a:defRPr>
            </a:lvl7pPr>
            <a:lvl8pPr marL="3429000" indent="-228600" eaLnBrk="0" fontAlgn="base" hangingPunct="0">
              <a:spcBef>
                <a:spcPct val="50000"/>
              </a:spcBef>
              <a:spcAft>
                <a:spcPct val="0"/>
              </a:spcAft>
              <a:buChar char="•"/>
              <a:defRPr sz="1600">
                <a:solidFill>
                  <a:schemeClr val="tx1"/>
                </a:solidFill>
                <a:latin typeface="Arial" charset="0"/>
              </a:defRPr>
            </a:lvl8pPr>
            <a:lvl9pPr marL="3886200" indent="-228600" eaLnBrk="0" fontAlgn="base" hangingPunct="0">
              <a:spcBef>
                <a:spcPct val="50000"/>
              </a:spcBef>
              <a:spcAft>
                <a:spcPct val="0"/>
              </a:spcAft>
              <a:buChar char="•"/>
              <a:defRPr sz="1600">
                <a:solidFill>
                  <a:schemeClr val="tx1"/>
                </a:solidFill>
                <a:latin typeface="Arial" charset="0"/>
              </a:defRPr>
            </a:lvl9pPr>
          </a:lstStyle>
          <a:p>
            <a:pPr eaLnBrk="1" hangingPunct="1">
              <a:buFontTx/>
              <a:buNone/>
            </a:pPr>
            <a:r>
              <a:rPr lang="en-US" dirty="0" smtClean="0">
                <a:solidFill>
                  <a:schemeClr val="bg1"/>
                </a:solidFill>
              </a:rPr>
              <a:t>June 25-26, 2014, Solothurn, Switzerland</a:t>
            </a:r>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Fastener Pitch Hardware</a:t>
            </a:r>
            <a:endParaRPr lang="en-US" dirty="0"/>
          </a:p>
        </p:txBody>
      </p:sp>
      <p:sp>
        <p:nvSpPr>
          <p:cNvPr id="11" name="Text Placeholder 10"/>
          <p:cNvSpPr>
            <a:spLocks noGrp="1"/>
          </p:cNvSpPr>
          <p:nvPr>
            <p:ph type="body" idx="1"/>
          </p:nvPr>
        </p:nvSpPr>
        <p:spPr/>
        <p:txBody>
          <a:bodyPr/>
          <a:lstStyle/>
          <a:p>
            <a:pPr algn="ctr"/>
            <a:r>
              <a:rPr lang="en-US" dirty="0" smtClean="0"/>
              <a:t>Bolt and Washer</a:t>
            </a:r>
            <a:endParaRPr lang="en-US"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6624" y="2343151"/>
            <a:ext cx="4387021" cy="3289112"/>
          </a:xfrm>
        </p:spPr>
      </p:pic>
      <p:sp>
        <p:nvSpPr>
          <p:cNvPr id="12" name="Text Placeholder 11"/>
          <p:cNvSpPr>
            <a:spLocks noGrp="1"/>
          </p:cNvSpPr>
          <p:nvPr>
            <p:ph type="body" sz="quarter" idx="3"/>
          </p:nvPr>
        </p:nvSpPr>
        <p:spPr/>
        <p:txBody>
          <a:bodyPr/>
          <a:lstStyle/>
          <a:p>
            <a:pPr algn="ctr"/>
            <a:r>
              <a:rPr lang="en-US" dirty="0" err="1" smtClean="0"/>
              <a:t>Nutplate</a:t>
            </a:r>
            <a:r>
              <a:rPr lang="en-US" dirty="0" smtClean="0"/>
              <a:t> with Rivets</a:t>
            </a:r>
            <a:endParaRPr lang="en-US" dirty="0"/>
          </a:p>
        </p:txBody>
      </p:sp>
      <p:pic>
        <p:nvPicPr>
          <p:cNvPr id="9" name="Content Placeholder 8"/>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8200" y="2350242"/>
            <a:ext cx="4377563" cy="3282021"/>
          </a:xfrm>
        </p:spPr>
      </p:pic>
    </p:spTree>
    <p:extLst>
      <p:ext uri="{BB962C8B-B14F-4D97-AF65-F5344CB8AC3E}">
        <p14:creationId xmlns:p14="http://schemas.microsoft.com/office/powerpoint/2010/main" val="3434646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Conolite</a:t>
            </a:r>
            <a:r>
              <a:rPr lang="en-US" dirty="0" smtClean="0"/>
              <a:t> Samples</a:t>
            </a:r>
            <a:endParaRPr lang="en-US" dirty="0"/>
          </a:p>
        </p:txBody>
      </p:sp>
      <p:sp>
        <p:nvSpPr>
          <p:cNvPr id="8" name="Text Placeholder 7"/>
          <p:cNvSpPr>
            <a:spLocks noGrp="1"/>
          </p:cNvSpPr>
          <p:nvPr>
            <p:ph type="body" idx="1"/>
          </p:nvPr>
        </p:nvSpPr>
        <p:spPr/>
        <p:txBody>
          <a:bodyPr/>
          <a:lstStyle/>
          <a:p>
            <a:pPr algn="ctr"/>
            <a:r>
              <a:rPr lang="en-US" dirty="0" smtClean="0"/>
              <a:t>Joint Sample, 4” Pitch Spacing</a:t>
            </a:r>
            <a:endParaRPr lang="en-US" dirty="0"/>
          </a:p>
        </p:txBody>
      </p:sp>
      <p:pic>
        <p:nvPicPr>
          <p:cNvPr id="13" name="Content Placeholder 1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635448"/>
            <a:ext cx="4040188" cy="3030141"/>
          </a:xfrm>
        </p:spPr>
      </p:pic>
      <p:sp>
        <p:nvSpPr>
          <p:cNvPr id="10" name="Text Placeholder 9"/>
          <p:cNvSpPr>
            <a:spLocks noGrp="1"/>
          </p:cNvSpPr>
          <p:nvPr>
            <p:ph type="body" sz="quarter" idx="3"/>
          </p:nvPr>
        </p:nvSpPr>
        <p:spPr/>
        <p:txBody>
          <a:bodyPr/>
          <a:lstStyle/>
          <a:p>
            <a:pPr algn="ctr"/>
            <a:r>
              <a:rPr lang="en-US" dirty="0" smtClean="0"/>
              <a:t>Joint Sample w/Bracket, 9” Pitch Spacing</a:t>
            </a:r>
            <a:endParaRPr lang="en-US" dirty="0"/>
          </a:p>
        </p:txBody>
      </p:sp>
      <p:pic>
        <p:nvPicPr>
          <p:cNvPr id="14" name="Content Placeholder 13"/>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634853"/>
            <a:ext cx="4041775" cy="3031331"/>
          </a:xfrm>
        </p:spPr>
      </p:pic>
    </p:spTree>
    <p:extLst>
      <p:ext uri="{BB962C8B-B14F-4D97-AF65-F5344CB8AC3E}">
        <p14:creationId xmlns:p14="http://schemas.microsoft.com/office/powerpoint/2010/main" val="1634943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Tedlar</a:t>
            </a:r>
            <a:r>
              <a:rPr lang="en-US" dirty="0" smtClean="0"/>
              <a:t> Coated Samples</a:t>
            </a:r>
            <a:endParaRPr lang="en-US" dirty="0"/>
          </a:p>
        </p:txBody>
      </p:sp>
      <p:sp>
        <p:nvSpPr>
          <p:cNvPr id="8" name="Text Placeholder 7"/>
          <p:cNvSpPr>
            <a:spLocks noGrp="1"/>
          </p:cNvSpPr>
          <p:nvPr>
            <p:ph type="body" idx="1"/>
          </p:nvPr>
        </p:nvSpPr>
        <p:spPr/>
        <p:txBody>
          <a:bodyPr/>
          <a:lstStyle/>
          <a:p>
            <a:pPr algn="ctr"/>
            <a:r>
              <a:rPr lang="en-US" dirty="0" smtClean="0"/>
              <a:t>Joint Sample, 4” Pitch Spacing</a:t>
            </a:r>
            <a:endParaRPr lang="en-US" dirty="0"/>
          </a:p>
        </p:txBody>
      </p:sp>
      <p:pic>
        <p:nvPicPr>
          <p:cNvPr id="13" name="Content Placeholder 1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635448"/>
            <a:ext cx="4040188" cy="3030141"/>
          </a:xfrm>
        </p:spPr>
      </p:pic>
      <p:sp>
        <p:nvSpPr>
          <p:cNvPr id="10" name="Text Placeholder 9"/>
          <p:cNvSpPr>
            <a:spLocks noGrp="1"/>
          </p:cNvSpPr>
          <p:nvPr>
            <p:ph type="body" sz="quarter" idx="3"/>
          </p:nvPr>
        </p:nvSpPr>
        <p:spPr/>
        <p:txBody>
          <a:bodyPr/>
          <a:lstStyle/>
          <a:p>
            <a:pPr algn="ctr"/>
            <a:r>
              <a:rPr lang="en-US" dirty="0" smtClean="0"/>
              <a:t>Joint Sample w/Bracket, 9” Pitch Spacing</a:t>
            </a:r>
            <a:endParaRPr lang="en-US" dirty="0"/>
          </a:p>
        </p:txBody>
      </p:sp>
      <p:pic>
        <p:nvPicPr>
          <p:cNvPr id="14" name="Content Placeholder 13"/>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634853"/>
            <a:ext cx="4041774" cy="3031331"/>
          </a:xfrm>
        </p:spPr>
      </p:pic>
    </p:spTree>
    <p:extLst>
      <p:ext uri="{BB962C8B-B14F-4D97-AF65-F5344CB8AC3E}">
        <p14:creationId xmlns:p14="http://schemas.microsoft.com/office/powerpoint/2010/main" val="4275255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Fastener Pitch Test Results</a:t>
            </a:r>
            <a:endParaRPr lang="en-US" dirty="0"/>
          </a:p>
        </p:txBody>
      </p:sp>
      <p:sp>
        <p:nvSpPr>
          <p:cNvPr id="9" name="Text Placeholder 8"/>
          <p:cNvSpPr>
            <a:spLocks noGrp="1"/>
          </p:cNvSpPr>
          <p:nvPr>
            <p:ph type="body" sz="half" idx="1"/>
          </p:nvPr>
        </p:nvSpPr>
        <p:spPr/>
        <p:txBody>
          <a:bodyPr/>
          <a:lstStyle/>
          <a:p>
            <a:r>
              <a:rPr lang="en-US" sz="1600" dirty="0" smtClean="0"/>
              <a:t>2 samples of each configuration were tested for a total of 8 tests</a:t>
            </a:r>
          </a:p>
          <a:p>
            <a:endParaRPr lang="en-US" sz="1600" dirty="0"/>
          </a:p>
          <a:p>
            <a:r>
              <a:rPr lang="en-US" sz="1600" dirty="0" smtClean="0"/>
              <a:t>Temperatures measured 4 inches above the samples did not exceed 300ºF for any of the tests (100ºF below the 400ºF failure criteria)</a:t>
            </a:r>
          </a:p>
          <a:p>
            <a:endParaRPr lang="en-US" sz="1600" dirty="0"/>
          </a:p>
          <a:p>
            <a:r>
              <a:rPr lang="en-US" sz="1600" dirty="0" smtClean="0"/>
              <a:t>Flame penetration did not occur for any of the samples tested</a:t>
            </a:r>
          </a:p>
          <a:p>
            <a:endParaRPr lang="en-US" sz="1600" dirty="0" smtClean="0"/>
          </a:p>
          <a:p>
            <a:r>
              <a:rPr lang="en-US" sz="1600" dirty="0" smtClean="0"/>
              <a:t>Proposed guidance material is acceptable</a:t>
            </a:r>
            <a:endParaRPr lang="en-US" sz="1600" dirty="0"/>
          </a:p>
          <a:p>
            <a:endParaRPr lang="en-US" sz="1600" dirty="0"/>
          </a:p>
        </p:txBody>
      </p:sp>
      <p:pic>
        <p:nvPicPr>
          <p:cNvPr id="11" name="Content Placeholder 10"/>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38650" y="1768078"/>
            <a:ext cx="4555595" cy="3416697"/>
          </a:xfrm>
        </p:spPr>
      </p:pic>
    </p:spTree>
    <p:extLst>
      <p:ext uri="{BB962C8B-B14F-4D97-AF65-F5344CB8AC3E}">
        <p14:creationId xmlns:p14="http://schemas.microsoft.com/office/powerpoint/2010/main" val="2631678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NexGen</a:t>
            </a:r>
            <a:r>
              <a:rPr lang="en-US" dirty="0" smtClean="0"/>
              <a:t> Burner Calibration</a:t>
            </a:r>
            <a:endParaRPr lang="en-US" dirty="0"/>
          </a:p>
        </p:txBody>
      </p:sp>
      <p:sp>
        <p:nvSpPr>
          <p:cNvPr id="3" name="Content Placeholder 2"/>
          <p:cNvSpPr>
            <a:spLocks noGrp="1"/>
          </p:cNvSpPr>
          <p:nvPr>
            <p:ph idx="1"/>
          </p:nvPr>
        </p:nvSpPr>
        <p:spPr/>
        <p:txBody>
          <a:bodyPr/>
          <a:lstStyle/>
          <a:p>
            <a:r>
              <a:rPr lang="en-US" sz="1200" dirty="0" smtClean="0"/>
              <a:t>The current calibration requirement in the Handbook was written specifically for the Park burner using the 7 thermocouple rake with 1/16” SS sheathed K-type thermocouples</a:t>
            </a:r>
          </a:p>
          <a:p>
            <a:endParaRPr lang="en-US" sz="1200" dirty="0" smtClean="0"/>
          </a:p>
          <a:p>
            <a:r>
              <a:rPr lang="en-US" sz="1200" dirty="0" smtClean="0"/>
              <a:t>The </a:t>
            </a:r>
            <a:r>
              <a:rPr lang="en-US" sz="1200" dirty="0" err="1" smtClean="0"/>
              <a:t>NexGen</a:t>
            </a:r>
            <a:r>
              <a:rPr lang="en-US" sz="1200" dirty="0" smtClean="0"/>
              <a:t> sonic burner currently uses a 7 thermocouple rake with 1/8” SS sheathed K-type thermocouples</a:t>
            </a:r>
          </a:p>
          <a:p>
            <a:endParaRPr lang="en-US" sz="1200" dirty="0" smtClean="0"/>
          </a:p>
          <a:p>
            <a:r>
              <a:rPr lang="en-US" sz="1200" dirty="0" smtClean="0"/>
              <a:t>All things being equal, a 1/8” TC will often read significantly lower than a 1/16” TC when exposed to the same burner flame</a:t>
            </a:r>
          </a:p>
          <a:p>
            <a:endParaRPr lang="en-US" sz="1200" dirty="0" smtClean="0"/>
          </a:p>
          <a:p>
            <a:r>
              <a:rPr lang="en-US" sz="1200" dirty="0" smtClean="0"/>
              <a:t>A calibration temperature requirement specific to the </a:t>
            </a:r>
            <a:r>
              <a:rPr lang="en-US" sz="1200" dirty="0" err="1" smtClean="0"/>
              <a:t>NexGen</a:t>
            </a:r>
            <a:r>
              <a:rPr lang="en-US" sz="1200" dirty="0" smtClean="0"/>
              <a:t> burner needed to be developed, as the </a:t>
            </a:r>
            <a:r>
              <a:rPr lang="en-US" sz="1200" dirty="0" err="1" smtClean="0"/>
              <a:t>NexGen</a:t>
            </a:r>
            <a:r>
              <a:rPr lang="en-US" sz="1200" dirty="0" smtClean="0"/>
              <a:t> burner does not always calibrate to the current Park burner standards</a:t>
            </a:r>
          </a:p>
          <a:p>
            <a:endParaRPr lang="en-US" sz="1200" dirty="0" smtClean="0"/>
          </a:p>
          <a:p>
            <a:r>
              <a:rPr lang="en-US" sz="1200" dirty="0" smtClean="0"/>
              <a:t>This calibration requirement will be used to ensure there are no significant problems with the </a:t>
            </a:r>
            <a:r>
              <a:rPr lang="en-US" sz="1200" dirty="0" err="1" smtClean="0"/>
              <a:t>NexGen</a:t>
            </a:r>
            <a:r>
              <a:rPr lang="en-US" sz="1200" dirty="0" smtClean="0"/>
              <a:t> burner, not fine tune the burner flame, as there are no adjustments to be made on the </a:t>
            </a:r>
            <a:r>
              <a:rPr lang="en-US" sz="1200" dirty="0" err="1" smtClean="0"/>
              <a:t>NexGen</a:t>
            </a:r>
            <a:r>
              <a:rPr lang="en-US" sz="1200" dirty="0" smtClean="0"/>
              <a:t> sonic burner</a:t>
            </a:r>
          </a:p>
          <a:p>
            <a:endParaRPr lang="en-US" sz="1200" dirty="0"/>
          </a:p>
          <a:p>
            <a:r>
              <a:rPr lang="en-US" sz="1200" dirty="0" smtClean="0"/>
              <a:t>The FAA will test used new as well as old and weathered thermocouples such that the calibration requirement was reasonable to achieve without the constant need to install new thermocouples in order to meet the calibration criteria</a:t>
            </a:r>
          </a:p>
        </p:txBody>
      </p:sp>
    </p:spTree>
    <p:extLst>
      <p:ext uri="{BB962C8B-B14F-4D97-AF65-F5344CB8AC3E}">
        <p14:creationId xmlns:p14="http://schemas.microsoft.com/office/powerpoint/2010/main" val="2160267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NexGen</a:t>
            </a:r>
            <a:r>
              <a:rPr lang="en-US" dirty="0" smtClean="0"/>
              <a:t> Burner Calibration</a:t>
            </a:r>
            <a:endParaRPr lang="en-US" dirty="0"/>
          </a:p>
        </p:txBody>
      </p:sp>
      <p:sp>
        <p:nvSpPr>
          <p:cNvPr id="5" name="Text Placeholder 4"/>
          <p:cNvSpPr>
            <a:spLocks noGrp="1"/>
          </p:cNvSpPr>
          <p:nvPr>
            <p:ph type="body" idx="1"/>
          </p:nvPr>
        </p:nvSpPr>
        <p:spPr/>
        <p:txBody>
          <a:bodyPr/>
          <a:lstStyle/>
          <a:p>
            <a:pPr algn="ctr"/>
            <a:r>
              <a:rPr lang="en-US" dirty="0" smtClean="0"/>
              <a:t>Park Burner</a:t>
            </a:r>
          </a:p>
          <a:p>
            <a:pPr algn="ctr"/>
            <a:r>
              <a:rPr lang="en-US" dirty="0" smtClean="0"/>
              <a:t>(Handbook)</a:t>
            </a:r>
            <a:endParaRPr lang="en-US" dirty="0"/>
          </a:p>
        </p:txBody>
      </p:sp>
      <p:sp>
        <p:nvSpPr>
          <p:cNvPr id="6" name="Content Placeholder 5"/>
          <p:cNvSpPr>
            <a:spLocks noGrp="1"/>
          </p:cNvSpPr>
          <p:nvPr>
            <p:ph sz="half" idx="2"/>
          </p:nvPr>
        </p:nvSpPr>
        <p:spPr/>
        <p:txBody>
          <a:bodyPr/>
          <a:lstStyle/>
          <a:p>
            <a:r>
              <a:rPr lang="en-US" sz="1400" dirty="0"/>
              <a:t>8.7.6 Turn on the burner and allow it to warm up for at least 2 minutes. After </a:t>
            </a:r>
            <a:r>
              <a:rPr lang="en-US" sz="1400" dirty="0" err="1"/>
              <a:t>warmup</a:t>
            </a:r>
            <a:r>
              <a:rPr lang="en-US" sz="1400" dirty="0"/>
              <a:t>, record the temperature of the thermocouples at least once per second averaged over a 30-second time period. </a:t>
            </a:r>
            <a:r>
              <a:rPr lang="en-US" sz="1400" u="sng" dirty="0"/>
              <a:t>The temperature of each thermocouple will be 1600°F (871°C) or greater</a:t>
            </a:r>
            <a:r>
              <a:rPr lang="en-US" sz="1400" dirty="0"/>
              <a:t>. </a:t>
            </a:r>
          </a:p>
          <a:p>
            <a:endParaRPr lang="en-US" sz="1400" dirty="0" smtClean="0"/>
          </a:p>
          <a:p>
            <a:r>
              <a:rPr lang="en-US" sz="1400" dirty="0" smtClean="0"/>
              <a:t>8.7.7 </a:t>
            </a:r>
            <a:r>
              <a:rPr lang="en-US" sz="1400" dirty="0"/>
              <a:t>If the temperature of each thermocouple is not within the specified range, repeat sections 8.7.1 through </a:t>
            </a:r>
            <a:r>
              <a:rPr lang="en-US" sz="1400" dirty="0" smtClean="0"/>
              <a:t>8.7.3 until </a:t>
            </a:r>
            <a:r>
              <a:rPr lang="en-US" sz="1400" dirty="0"/>
              <a:t>all parameters are within the calibration range. When required thermocouple temperatures have been achieved, check that the airflow is within the required range. </a:t>
            </a:r>
          </a:p>
        </p:txBody>
      </p:sp>
      <p:sp>
        <p:nvSpPr>
          <p:cNvPr id="7" name="Text Placeholder 6"/>
          <p:cNvSpPr>
            <a:spLocks noGrp="1"/>
          </p:cNvSpPr>
          <p:nvPr>
            <p:ph type="body" sz="quarter" idx="3"/>
          </p:nvPr>
        </p:nvSpPr>
        <p:spPr/>
        <p:txBody>
          <a:bodyPr/>
          <a:lstStyle/>
          <a:p>
            <a:pPr algn="ctr"/>
            <a:r>
              <a:rPr lang="en-US" dirty="0" err="1" smtClean="0"/>
              <a:t>NexGen</a:t>
            </a:r>
            <a:r>
              <a:rPr lang="en-US" dirty="0" smtClean="0"/>
              <a:t> Sonic Burner (Workbook)</a:t>
            </a:r>
            <a:endParaRPr lang="en-US" dirty="0"/>
          </a:p>
        </p:txBody>
      </p:sp>
      <p:sp>
        <p:nvSpPr>
          <p:cNvPr id="8" name="Content Placeholder 7"/>
          <p:cNvSpPr>
            <a:spLocks noGrp="1"/>
          </p:cNvSpPr>
          <p:nvPr>
            <p:ph sz="quarter" idx="4"/>
          </p:nvPr>
        </p:nvSpPr>
        <p:spPr/>
        <p:txBody>
          <a:bodyPr/>
          <a:lstStyle/>
          <a:p>
            <a:r>
              <a:rPr lang="en-US" sz="1400" dirty="0" smtClean="0"/>
              <a:t>…. Although </a:t>
            </a:r>
            <a:r>
              <a:rPr lang="en-US" sz="1400" u="sng" dirty="0"/>
              <a:t>not a requirement for testing</a:t>
            </a:r>
            <a:r>
              <a:rPr lang="en-US" sz="1400" dirty="0"/>
              <a:t>, the recommended average temperature of each of </a:t>
            </a:r>
            <a:r>
              <a:rPr lang="en-US" sz="1400" u="sng" dirty="0"/>
              <a:t>the seven thermocouples should be 1600°F (927°C) +</a:t>
            </a:r>
            <a:r>
              <a:rPr lang="en-US" sz="1400" dirty="0"/>
              <a:t> 100°F.  The burner should be rechecked to ensure it is configured properly if temperatures are measured outside of this recommended range.  If no problems are found with the burner, any thermocouple reading outside of this range may require replacement.  It is recommended that burner flame temperature be validated prior to running a series of tests to ensure test result </a:t>
            </a:r>
            <a:r>
              <a:rPr lang="en-US" sz="1400" dirty="0" smtClean="0"/>
              <a:t>consistency…..</a:t>
            </a:r>
            <a:endParaRPr lang="en-US" sz="1400" dirty="0"/>
          </a:p>
          <a:p>
            <a:endParaRPr lang="en-US" sz="1400" dirty="0"/>
          </a:p>
        </p:txBody>
      </p:sp>
    </p:spTree>
    <p:extLst>
      <p:ext uri="{BB962C8B-B14F-4D97-AF65-F5344CB8AC3E}">
        <p14:creationId xmlns:p14="http://schemas.microsoft.com/office/powerpoint/2010/main" val="373416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334963"/>
            <a:ext cx="8472488" cy="609600"/>
          </a:xfrm>
        </p:spPr>
        <p:txBody>
          <a:bodyPr/>
          <a:lstStyle/>
          <a:p>
            <a:r>
              <a:rPr lang="en-US" dirty="0" smtClean="0"/>
              <a:t>Exhaust Flow</a:t>
            </a:r>
            <a:endParaRPr lang="en-US" dirty="0"/>
          </a:p>
        </p:txBody>
      </p:sp>
      <p:sp>
        <p:nvSpPr>
          <p:cNvPr id="3" name="Content Placeholder 2"/>
          <p:cNvSpPr>
            <a:spLocks noGrp="1"/>
          </p:cNvSpPr>
          <p:nvPr>
            <p:ph idx="1"/>
          </p:nvPr>
        </p:nvSpPr>
        <p:spPr>
          <a:xfrm>
            <a:off x="495300" y="1355725"/>
            <a:ext cx="8050213" cy="4391025"/>
          </a:xfrm>
        </p:spPr>
        <p:txBody>
          <a:bodyPr/>
          <a:lstStyle/>
          <a:p>
            <a:r>
              <a:rPr lang="en-US" sz="1400" dirty="0" smtClean="0"/>
              <a:t>Tests have shown that the airflow rate created by the exhaust fume hood in test labs can often impact the results of a test</a:t>
            </a:r>
          </a:p>
          <a:p>
            <a:endParaRPr lang="en-US" sz="1400" dirty="0" smtClean="0"/>
          </a:p>
          <a:p>
            <a:r>
              <a:rPr lang="en-US" sz="1400" dirty="0" smtClean="0"/>
              <a:t>Too low an airflow can cause elevated temperatures in the test chamber, while higher airflows may lower temperatures measured at the cargo liner test sample</a:t>
            </a:r>
          </a:p>
          <a:p>
            <a:endParaRPr lang="en-US" sz="1400" dirty="0" smtClean="0"/>
          </a:p>
          <a:p>
            <a:r>
              <a:rPr lang="en-US" sz="1400" dirty="0" smtClean="0"/>
              <a:t>Tests were run in order to determine a suitable maximum airflow which would not interfere with test results</a:t>
            </a:r>
          </a:p>
          <a:p>
            <a:endParaRPr lang="en-US" sz="1400" dirty="0" smtClean="0"/>
          </a:p>
          <a:p>
            <a:r>
              <a:rPr lang="en-US" sz="1400" dirty="0" smtClean="0"/>
              <a:t>This involved running tests while varying the airflow rate through the use of baffles and controlling fan speed</a:t>
            </a:r>
          </a:p>
          <a:p>
            <a:endParaRPr lang="en-US" sz="1400" dirty="0" smtClean="0"/>
          </a:p>
          <a:p>
            <a:r>
              <a:rPr lang="en-US" sz="1400" dirty="0" smtClean="0"/>
              <a:t>Result</a:t>
            </a:r>
          </a:p>
          <a:p>
            <a:pPr lvl="1"/>
            <a:r>
              <a:rPr lang="en-US" sz="1400" b="1" dirty="0" smtClean="0"/>
              <a:t>“…The </a:t>
            </a:r>
            <a:r>
              <a:rPr lang="en-US" sz="1400" b="1" dirty="0"/>
              <a:t>vertical air velocity within 12 inches from the test specimen mounting frame will be </a:t>
            </a:r>
            <a:r>
              <a:rPr lang="en-US" sz="1400" b="1" u="sng" dirty="0"/>
              <a:t>less than 100 </a:t>
            </a:r>
            <a:r>
              <a:rPr lang="en-US" sz="1400" b="1" u="sng" dirty="0" err="1"/>
              <a:t>ft</a:t>
            </a:r>
            <a:r>
              <a:rPr lang="en-US" sz="1400" b="1" u="sng" dirty="0"/>
              <a:t>/min</a:t>
            </a:r>
            <a:r>
              <a:rPr lang="en-US" sz="1400" b="1" dirty="0"/>
              <a:t> (25.4 cm/second).  The horizontal air velocity within 12-inches of the test specimen mounting frame will be less than </a:t>
            </a:r>
            <a:r>
              <a:rPr lang="en-US" sz="1400" b="1" u="sng" dirty="0"/>
              <a:t>50 </a:t>
            </a:r>
            <a:r>
              <a:rPr lang="en-US" sz="1400" b="1" u="sng" dirty="0" err="1"/>
              <a:t>ft</a:t>
            </a:r>
            <a:r>
              <a:rPr lang="en-US" sz="1400" b="1" u="sng" dirty="0"/>
              <a:t>/min </a:t>
            </a:r>
            <a:r>
              <a:rPr lang="en-US" sz="1400" b="1" dirty="0"/>
              <a:t>(12.7 cm/second</a:t>
            </a:r>
            <a:r>
              <a:rPr lang="en-US" sz="1400" b="1" dirty="0" smtClean="0"/>
              <a:t>)….”</a:t>
            </a:r>
          </a:p>
          <a:p>
            <a:pPr lvl="1"/>
            <a:endParaRPr lang="en-US" sz="1400" b="1" dirty="0"/>
          </a:p>
          <a:p>
            <a:r>
              <a:rPr lang="en-US" sz="1400" dirty="0" smtClean="0"/>
              <a:t>May do further testing using more sensitive equipment</a:t>
            </a:r>
            <a:endParaRPr lang="en-US" sz="1400" b="1" dirty="0" smtClean="0"/>
          </a:p>
        </p:txBody>
      </p:sp>
    </p:spTree>
    <p:extLst>
      <p:ext uri="{BB962C8B-B14F-4D97-AF65-F5344CB8AC3E}">
        <p14:creationId xmlns:p14="http://schemas.microsoft.com/office/powerpoint/2010/main" val="2791000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381375" y="2365375"/>
            <a:ext cx="22367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50000"/>
              </a:spcBef>
              <a:spcAft>
                <a:spcPct val="0"/>
              </a:spcAft>
              <a:buChar char="•"/>
              <a:defRPr sz="1600">
                <a:solidFill>
                  <a:schemeClr val="tx1"/>
                </a:solidFill>
                <a:latin typeface="Arial" charset="0"/>
              </a:defRPr>
            </a:lvl6pPr>
            <a:lvl7pPr marL="2971800" indent="-228600" eaLnBrk="0" fontAlgn="base" hangingPunct="0">
              <a:spcBef>
                <a:spcPct val="50000"/>
              </a:spcBef>
              <a:spcAft>
                <a:spcPct val="0"/>
              </a:spcAft>
              <a:buChar char="•"/>
              <a:defRPr sz="1600">
                <a:solidFill>
                  <a:schemeClr val="tx1"/>
                </a:solidFill>
                <a:latin typeface="Arial" charset="0"/>
              </a:defRPr>
            </a:lvl7pPr>
            <a:lvl8pPr marL="3429000" indent="-228600" eaLnBrk="0" fontAlgn="base" hangingPunct="0">
              <a:spcBef>
                <a:spcPct val="50000"/>
              </a:spcBef>
              <a:spcAft>
                <a:spcPct val="0"/>
              </a:spcAft>
              <a:buChar char="•"/>
              <a:defRPr sz="1600">
                <a:solidFill>
                  <a:schemeClr val="tx1"/>
                </a:solidFill>
                <a:latin typeface="Arial" charset="0"/>
              </a:defRPr>
            </a:lvl8pPr>
            <a:lvl9pPr marL="3886200" indent="-228600" eaLnBrk="0" fontAlgn="base" hangingPunct="0">
              <a:spcBef>
                <a:spcPct val="50000"/>
              </a:spcBef>
              <a:spcAft>
                <a:spcPct val="0"/>
              </a:spcAft>
              <a:buChar char="•"/>
              <a:defRPr sz="1600">
                <a:solidFill>
                  <a:schemeClr val="tx1"/>
                </a:solidFill>
                <a:latin typeface="Arial" charset="0"/>
              </a:defRPr>
            </a:lvl9pPr>
          </a:lstStyle>
          <a:p>
            <a:pPr algn="ctr" eaLnBrk="1" hangingPunct="1">
              <a:buFontTx/>
              <a:buNone/>
            </a:pPr>
            <a:r>
              <a:rPr lang="en-US" sz="3200">
                <a:solidFill>
                  <a:srgbClr val="1D2F68"/>
                </a:solidFill>
              </a:rPr>
              <a:t>Questions?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p:cNvSpPr>
          <p:nvPr>
            <p:ph type="title"/>
          </p:nvPr>
        </p:nvSpPr>
        <p:spPr/>
        <p:txBody>
          <a:bodyPr/>
          <a:lstStyle/>
          <a:p>
            <a:r>
              <a:rPr lang="en-US" dirty="0" smtClean="0"/>
              <a:t>Last Meeting</a:t>
            </a:r>
          </a:p>
        </p:txBody>
      </p:sp>
      <p:sp>
        <p:nvSpPr>
          <p:cNvPr id="2" name="Content Placeholder 1"/>
          <p:cNvSpPr>
            <a:spLocks noGrp="1"/>
          </p:cNvSpPr>
          <p:nvPr>
            <p:ph idx="1"/>
          </p:nvPr>
        </p:nvSpPr>
        <p:spPr/>
        <p:txBody>
          <a:bodyPr/>
          <a:lstStyle/>
          <a:p>
            <a:r>
              <a:rPr lang="en-US" dirty="0"/>
              <a:t>P</a:t>
            </a:r>
            <a:r>
              <a:rPr lang="en-US" dirty="0" smtClean="0"/>
              <a:t>roposed guidance submitted by the Cargo Liner AC Task Group is currently under review</a:t>
            </a:r>
            <a:endParaRPr lang="en-US" dirty="0"/>
          </a:p>
          <a:p>
            <a:endParaRPr lang="en-US" dirty="0" smtClean="0"/>
          </a:p>
          <a:p>
            <a:r>
              <a:rPr lang="en-US" dirty="0" smtClean="0"/>
              <a:t>Some of the items proposed by the task group, as well as items to be added by the FAA, needed to be tested before they were proven to be acceptable for implementation into an Advisory Circular</a:t>
            </a:r>
            <a:endParaRPr lang="en-US" dirty="0"/>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Items Tested	</a:t>
            </a:r>
          </a:p>
        </p:txBody>
      </p:sp>
      <p:sp>
        <p:nvSpPr>
          <p:cNvPr id="5123" name="Content Placeholder 2"/>
          <p:cNvSpPr>
            <a:spLocks noGrp="1"/>
          </p:cNvSpPr>
          <p:nvPr>
            <p:ph idx="1"/>
          </p:nvPr>
        </p:nvSpPr>
        <p:spPr/>
        <p:txBody>
          <a:bodyPr/>
          <a:lstStyle/>
          <a:p>
            <a:r>
              <a:rPr lang="en-US" sz="1800" dirty="0" smtClean="0"/>
              <a:t>Backside Burning</a:t>
            </a:r>
          </a:p>
          <a:p>
            <a:pPr lvl="1"/>
            <a:r>
              <a:rPr lang="en-US" sz="1800" dirty="0" smtClean="0"/>
              <a:t>Define acceptable time and/or temperature during backside burning of a test material</a:t>
            </a:r>
          </a:p>
          <a:p>
            <a:endParaRPr lang="en-US" sz="1800" dirty="0" smtClean="0"/>
          </a:p>
          <a:p>
            <a:r>
              <a:rPr lang="en-US" sz="1800" dirty="0" smtClean="0"/>
              <a:t>Fastener Pitch</a:t>
            </a:r>
          </a:p>
          <a:p>
            <a:pPr lvl="1"/>
            <a:r>
              <a:rPr lang="en-US" sz="1800" dirty="0" smtClean="0"/>
              <a:t>Test proposed maximum safe fastener spacing for standard liner joint configurations</a:t>
            </a:r>
          </a:p>
          <a:p>
            <a:endParaRPr lang="en-US" sz="1800" dirty="0" smtClean="0"/>
          </a:p>
          <a:p>
            <a:r>
              <a:rPr lang="en-US" sz="1800" dirty="0" err="1" smtClean="0"/>
              <a:t>NexGen</a:t>
            </a:r>
            <a:r>
              <a:rPr lang="en-US" sz="1800" dirty="0" smtClean="0"/>
              <a:t> Burner Calibration</a:t>
            </a:r>
            <a:endParaRPr lang="en-US" sz="1800" dirty="0"/>
          </a:p>
          <a:p>
            <a:pPr lvl="1"/>
            <a:r>
              <a:rPr lang="en-US" sz="1800" dirty="0" smtClean="0"/>
              <a:t>Define thermocouple configuration and calibration temperatures</a:t>
            </a:r>
          </a:p>
          <a:p>
            <a:endParaRPr lang="en-US" sz="1800" dirty="0" smtClean="0"/>
          </a:p>
          <a:p>
            <a:r>
              <a:rPr lang="en-US" sz="1800" dirty="0" smtClean="0"/>
              <a:t>Exhaust Flow</a:t>
            </a:r>
          </a:p>
          <a:p>
            <a:pPr lvl="1"/>
            <a:r>
              <a:rPr lang="en-US" sz="1800" dirty="0" smtClean="0"/>
              <a:t>Determine allowable minimum/maximum exhaust airflow rates in test </a:t>
            </a:r>
            <a:r>
              <a:rPr lang="en-US" sz="1800" dirty="0"/>
              <a:t>c</a:t>
            </a:r>
            <a:r>
              <a:rPr lang="en-US" sz="1800" dirty="0" smtClean="0"/>
              <a:t>hamber</a:t>
            </a:r>
          </a:p>
          <a:p>
            <a:endParaRPr lang="en-US" sz="1800" dirty="0" smtClean="0"/>
          </a:p>
          <a:p>
            <a:endParaRPr lang="en-US" sz="1800" dirty="0" smtClean="0"/>
          </a:p>
          <a:p>
            <a:endParaRPr lang="en-US" sz="1800" dirty="0" smtClean="0"/>
          </a:p>
          <a:p>
            <a:endParaRPr lang="en-US" sz="1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Backside Burning</a:t>
            </a:r>
            <a:endParaRPr lang="en-US" dirty="0"/>
          </a:p>
        </p:txBody>
      </p:sp>
      <p:sp>
        <p:nvSpPr>
          <p:cNvPr id="3" name="Content Placeholder 2"/>
          <p:cNvSpPr>
            <a:spLocks noGrp="1"/>
          </p:cNvSpPr>
          <p:nvPr>
            <p:ph idx="1"/>
          </p:nvPr>
        </p:nvSpPr>
        <p:spPr/>
        <p:txBody>
          <a:bodyPr/>
          <a:lstStyle/>
          <a:p>
            <a:r>
              <a:rPr lang="en-US" sz="1600" dirty="0" smtClean="0"/>
              <a:t>From the Handbook:</a:t>
            </a:r>
          </a:p>
          <a:p>
            <a:pPr lvl="1"/>
            <a:r>
              <a:rPr lang="en-US" sz="1600" dirty="0" smtClean="0"/>
              <a:t>“Occasionally, the back face ignition is due to the test flame wrapping around the sample holder, directly igniting backside outgasses.  This is not considered a failure, but may void the test.”</a:t>
            </a:r>
          </a:p>
          <a:p>
            <a:endParaRPr lang="en-US" sz="1600" dirty="0"/>
          </a:p>
          <a:p>
            <a:r>
              <a:rPr lang="en-US" sz="1600" dirty="0" smtClean="0"/>
              <a:t>Ran multiple tests using a woven epoxy, as well as sandwich panels which are known to both be materials capable of passing the cargo liner test criteria</a:t>
            </a:r>
          </a:p>
          <a:p>
            <a:endParaRPr lang="en-US" sz="1600" dirty="0" smtClean="0"/>
          </a:p>
          <a:p>
            <a:r>
              <a:rPr lang="en-US" sz="1600" dirty="0" smtClean="0"/>
              <a:t>Ignite outgassing using an electric igniters located above the liner material</a:t>
            </a:r>
          </a:p>
          <a:p>
            <a:endParaRPr lang="en-US" sz="1600" dirty="0" smtClean="0"/>
          </a:p>
          <a:p>
            <a:r>
              <a:rPr lang="en-US" sz="1600" dirty="0" smtClean="0"/>
              <a:t>Observed the amount of time required for the back side burning to self extinguish, as well as the location of the flame on the material</a:t>
            </a:r>
          </a:p>
          <a:p>
            <a:endParaRPr lang="en-US" sz="1600" dirty="0" smtClean="0"/>
          </a:p>
          <a:p>
            <a:r>
              <a:rPr lang="en-US" sz="1600" dirty="0" smtClean="0"/>
              <a:t>Determine if a time limit is required for self extinguishment, or material can be considered a failure based only on exceeding the 400°F failure criteria</a:t>
            </a:r>
            <a:endParaRPr lang="en-US" sz="1600" dirty="0"/>
          </a:p>
        </p:txBody>
      </p:sp>
    </p:spTree>
    <p:extLst>
      <p:ext uri="{BB962C8B-B14F-4D97-AF65-F5344CB8AC3E}">
        <p14:creationId xmlns:p14="http://schemas.microsoft.com/office/powerpoint/2010/main" val="2827290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Backside Burning</a:t>
            </a:r>
            <a:endParaRPr lang="en-US" dirty="0"/>
          </a:p>
        </p:txBody>
      </p:sp>
      <p:sp>
        <p:nvSpPr>
          <p:cNvPr id="5" name="Text Placeholder 4"/>
          <p:cNvSpPr>
            <a:spLocks noGrp="1"/>
          </p:cNvSpPr>
          <p:nvPr>
            <p:ph type="body" sz="half" idx="1"/>
          </p:nvPr>
        </p:nvSpPr>
        <p:spPr/>
        <p:txBody>
          <a:bodyPr/>
          <a:lstStyle/>
          <a:p>
            <a:r>
              <a:rPr lang="en-US" sz="1600" dirty="0" smtClean="0"/>
              <a:t>During testing, the liner material releases an epoxy vapor, which can sometimes ignite and cause a flame to appear on the side of the material facing away from the burner flame</a:t>
            </a:r>
          </a:p>
          <a:p>
            <a:endParaRPr lang="en-US" sz="1600" dirty="0" smtClean="0"/>
          </a:p>
          <a:p>
            <a:r>
              <a:rPr lang="en-US" sz="1600" dirty="0" smtClean="0"/>
              <a:t>This situation is less likely to occur on an aircraft, but can bring up questions during liner testing</a:t>
            </a:r>
          </a:p>
          <a:p>
            <a:endParaRPr lang="en-US" sz="1600" dirty="0" smtClean="0"/>
          </a:p>
          <a:p>
            <a:r>
              <a:rPr lang="en-US" sz="1600" dirty="0" smtClean="0"/>
              <a:t>Igniters and an additional thermocouple were added (for this study only) to the standard test rig to induce backside burning and help more closely examine the issue</a:t>
            </a:r>
            <a:endParaRPr lang="en-US" sz="1600"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354512" y="1781175"/>
            <a:ext cx="4538133" cy="3403600"/>
          </a:xfrm>
        </p:spPr>
      </p:pic>
    </p:spTree>
    <p:extLst>
      <p:ext uri="{BB962C8B-B14F-4D97-AF65-F5344CB8AC3E}">
        <p14:creationId xmlns:p14="http://schemas.microsoft.com/office/powerpoint/2010/main" val="3352470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Backside Burning</a:t>
            </a:r>
            <a:endParaRPr lang="en-US" dirty="0"/>
          </a:p>
        </p:txBody>
      </p:sp>
      <p:sp>
        <p:nvSpPr>
          <p:cNvPr id="5" name="Text Placeholder 4"/>
          <p:cNvSpPr>
            <a:spLocks noGrp="1"/>
          </p:cNvSpPr>
          <p:nvPr>
            <p:ph type="body" sz="half" idx="1"/>
          </p:nvPr>
        </p:nvSpPr>
        <p:spPr>
          <a:xfrm>
            <a:off x="495301" y="1508125"/>
            <a:ext cx="3714750" cy="4391025"/>
          </a:xfrm>
        </p:spPr>
        <p:txBody>
          <a:bodyPr/>
          <a:lstStyle/>
          <a:p>
            <a:r>
              <a:rPr lang="en-US" sz="1600" dirty="0"/>
              <a:t>Burning on the </a:t>
            </a:r>
            <a:r>
              <a:rPr lang="en-US" sz="1600" dirty="0" smtClean="0"/>
              <a:t>back face </a:t>
            </a:r>
            <a:r>
              <a:rPr lang="en-US" sz="1600" dirty="0"/>
              <a:t>of the liner material often occurs around the out perimeter of the sample</a:t>
            </a:r>
            <a:r>
              <a:rPr lang="en-US" sz="1600" dirty="0" smtClean="0"/>
              <a:t>, near the metal sample holder, and </a:t>
            </a:r>
            <a:r>
              <a:rPr lang="en-US" sz="1600" dirty="0"/>
              <a:t>away from the thermocouple positioned near the center of the sample</a:t>
            </a:r>
          </a:p>
          <a:p>
            <a:endParaRPr lang="en-US" sz="1600" dirty="0" smtClean="0"/>
          </a:p>
          <a:p>
            <a:r>
              <a:rPr lang="en-US" sz="1600" dirty="0" smtClean="0"/>
              <a:t>The </a:t>
            </a:r>
            <a:r>
              <a:rPr lang="en-US" sz="1600" dirty="0"/>
              <a:t>addition of another thermocouple located nearer to the flame on the </a:t>
            </a:r>
            <a:r>
              <a:rPr lang="en-US" sz="1600" dirty="0" smtClean="0"/>
              <a:t>back face </a:t>
            </a:r>
            <a:r>
              <a:rPr lang="en-US" sz="1600" dirty="0"/>
              <a:t>of the sample showed the that </a:t>
            </a:r>
            <a:r>
              <a:rPr lang="en-US" sz="1600" dirty="0" smtClean="0"/>
              <a:t>temperatures </a:t>
            </a:r>
            <a:r>
              <a:rPr lang="en-US" sz="1600" dirty="0"/>
              <a:t>measured four inches above the </a:t>
            </a:r>
            <a:r>
              <a:rPr lang="en-US" sz="1600" dirty="0" smtClean="0"/>
              <a:t>woven/epoxy </a:t>
            </a:r>
            <a:r>
              <a:rPr lang="en-US" sz="1600" dirty="0" smtClean="0"/>
              <a:t>material </a:t>
            </a:r>
            <a:r>
              <a:rPr lang="en-US" sz="1600" dirty="0"/>
              <a:t>did not exceed 400º F</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354512" y="1781175"/>
            <a:ext cx="4538133" cy="3403600"/>
          </a:xfrm>
        </p:spPr>
      </p:pic>
    </p:spTree>
    <p:extLst>
      <p:ext uri="{BB962C8B-B14F-4D97-AF65-F5344CB8AC3E}">
        <p14:creationId xmlns:p14="http://schemas.microsoft.com/office/powerpoint/2010/main" val="402415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Backside Burning</a:t>
            </a:r>
            <a:endParaRPr lang="en-US" dirty="0"/>
          </a:p>
        </p:txBody>
      </p:sp>
      <p:sp>
        <p:nvSpPr>
          <p:cNvPr id="5" name="Text Placeholder 4"/>
          <p:cNvSpPr>
            <a:spLocks noGrp="1"/>
          </p:cNvSpPr>
          <p:nvPr>
            <p:ph type="body" sz="half" idx="1"/>
          </p:nvPr>
        </p:nvSpPr>
        <p:spPr>
          <a:xfrm>
            <a:off x="495301" y="1508125"/>
            <a:ext cx="3714750" cy="4391025"/>
          </a:xfrm>
        </p:spPr>
        <p:txBody>
          <a:bodyPr/>
          <a:lstStyle/>
          <a:p>
            <a:r>
              <a:rPr lang="en-US" sz="1600" dirty="0" smtClean="0"/>
              <a:t>Sandwich panels often outgas through the edges of their </a:t>
            </a:r>
            <a:r>
              <a:rPr lang="en-US" sz="1600" dirty="0" smtClean="0"/>
              <a:t>core</a:t>
            </a:r>
            <a:endParaRPr lang="en-US" sz="1600" dirty="0" smtClean="0"/>
          </a:p>
          <a:p>
            <a:endParaRPr lang="en-US" sz="1600" dirty="0" smtClean="0"/>
          </a:p>
          <a:p>
            <a:r>
              <a:rPr lang="en-US" sz="1600" dirty="0" smtClean="0"/>
              <a:t>When ignited, these flames were shown to exceed 1400º F for a period of a few seconds, and may stay above 400º F for 2-3 minutes or more during testing</a:t>
            </a:r>
          </a:p>
          <a:p>
            <a:endParaRPr lang="en-US" sz="1600" dirty="0"/>
          </a:p>
          <a:p>
            <a:r>
              <a:rPr lang="en-US" sz="1600" dirty="0" smtClean="0"/>
              <a:t>Currently working on a final ruling regarding backside burning and how it relates to pass/fail criteria, can be discussed in task group</a:t>
            </a:r>
            <a:endParaRPr lang="en-US" sz="1600"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354512" y="1781175"/>
            <a:ext cx="4538133" cy="3403600"/>
          </a:xfrm>
        </p:spPr>
      </p:pic>
    </p:spTree>
    <p:extLst>
      <p:ext uri="{BB962C8B-B14F-4D97-AF65-F5344CB8AC3E}">
        <p14:creationId xmlns:p14="http://schemas.microsoft.com/office/powerpoint/2010/main" val="804935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Fastener Pitch</a:t>
            </a:r>
            <a:endParaRPr lang="en-US" dirty="0"/>
          </a:p>
        </p:txBody>
      </p:sp>
      <p:sp>
        <p:nvSpPr>
          <p:cNvPr id="3" name="Content Placeholder 2"/>
          <p:cNvSpPr>
            <a:spLocks noGrp="1"/>
          </p:cNvSpPr>
          <p:nvPr>
            <p:ph idx="1"/>
          </p:nvPr>
        </p:nvSpPr>
        <p:spPr>
          <a:xfrm>
            <a:off x="244444" y="1219849"/>
            <a:ext cx="5225107" cy="4391025"/>
          </a:xfrm>
        </p:spPr>
        <p:txBody>
          <a:bodyPr/>
          <a:lstStyle/>
          <a:p>
            <a:r>
              <a:rPr lang="en-US" sz="1600" dirty="0" smtClean="0"/>
              <a:t>The guidance material has proposed that the following joint configurations require no testing:</a:t>
            </a:r>
          </a:p>
          <a:p>
            <a:endParaRPr lang="en-US" sz="1600" dirty="0"/>
          </a:p>
          <a:p>
            <a:r>
              <a:rPr lang="en-US" sz="1400" b="0" dirty="0" smtClean="0"/>
              <a:t>Overlap </a:t>
            </a:r>
            <a:r>
              <a:rPr lang="en-US" sz="1400" b="0" dirty="0"/>
              <a:t>joint of </a:t>
            </a:r>
            <a:r>
              <a:rPr lang="en-US" sz="1800" dirty="0"/>
              <a:t>laminate liners with a 1” or greater overlap, and 4” or less spacing between fireproof fasteners </a:t>
            </a:r>
            <a:r>
              <a:rPr lang="en-US" sz="1400" b="0" dirty="0"/>
              <a:t>when the liners pass the oil burner Material Only Test.  (This test exclusion does not apply to sandwich panels.)</a:t>
            </a:r>
          </a:p>
          <a:p>
            <a:endParaRPr lang="en-US" sz="1600" dirty="0" smtClean="0"/>
          </a:p>
          <a:p>
            <a:r>
              <a:rPr lang="en-US" sz="1400" b="0" dirty="0" smtClean="0"/>
              <a:t>Overlap </a:t>
            </a:r>
            <a:r>
              <a:rPr lang="en-US" sz="1400" b="0" dirty="0"/>
              <a:t>joint of </a:t>
            </a:r>
            <a:r>
              <a:rPr lang="en-US" sz="1800" dirty="0"/>
              <a:t>laminate liners with a metallic support on the backside of the joint and 1” or greater overlap, and 9” or less spacing between fireproof fasteners.</a:t>
            </a:r>
            <a:r>
              <a:rPr lang="en-US" sz="1400" dirty="0"/>
              <a:t> </a:t>
            </a:r>
            <a:r>
              <a:rPr lang="en-US" sz="1400" b="0" dirty="0"/>
              <a:t>The liners pass the oil burner Material Only Test and metallic support is at least 1” wide and 0.04” thick. </a:t>
            </a:r>
          </a:p>
        </p:txBody>
      </p:sp>
      <p:pic>
        <p:nvPicPr>
          <p:cNvPr id="1026"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l="13612" r="12222" b="56705"/>
          <a:stretch/>
        </p:blipFill>
        <p:spPr bwMode="auto">
          <a:xfrm>
            <a:off x="5399103" y="2136360"/>
            <a:ext cx="3744897" cy="117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l="13612" r="12222" b="41816"/>
          <a:stretch/>
        </p:blipFill>
        <p:spPr bwMode="auto">
          <a:xfrm>
            <a:off x="5469551" y="3990972"/>
            <a:ext cx="3603999" cy="152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alf Frame 6"/>
          <p:cNvSpPr/>
          <p:nvPr/>
        </p:nvSpPr>
        <p:spPr bwMode="auto">
          <a:xfrm>
            <a:off x="6985801" y="5114921"/>
            <a:ext cx="643724" cy="647700"/>
          </a:xfrm>
          <a:prstGeom prst="halfFrame">
            <a:avLst>
              <a:gd name="adj1" fmla="val 18731"/>
              <a:gd name="adj2" fmla="val 14478"/>
            </a:avLst>
          </a:prstGeom>
          <a:solidFill>
            <a:schemeClr val="bg1">
              <a:lumMod val="65000"/>
            </a:schemeClr>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600" b="1" i="0" u="none" strike="noStrike" normalizeH="0" baseline="0" smtClean="0">
              <a:ln w="18000">
                <a:solidFill>
                  <a:schemeClr val="accent2">
                    <a:satMod val="140000"/>
                  </a:schemeClr>
                </a:solidFill>
                <a:prstDash val="solid"/>
                <a:miter lim="800000"/>
              </a:ln>
              <a:effectLst>
                <a:outerShdw blurRad="25500" dist="23000" dir="7020000" algn="tl">
                  <a:srgbClr val="000000">
                    <a:alpha val="50000"/>
                  </a:srgbClr>
                </a:outerShdw>
              </a:effectLst>
              <a:latin typeface="Arial" charset="0"/>
            </a:endParaRPr>
          </a:p>
        </p:txBody>
      </p:sp>
      <p:sp>
        <p:nvSpPr>
          <p:cNvPr id="9" name="TextBox 8"/>
          <p:cNvSpPr txBox="1"/>
          <p:nvPr/>
        </p:nvSpPr>
        <p:spPr>
          <a:xfrm>
            <a:off x="6985801" y="5610874"/>
            <a:ext cx="1104900" cy="307777"/>
          </a:xfrm>
          <a:prstGeom prst="rect">
            <a:avLst/>
          </a:prstGeom>
          <a:noFill/>
        </p:spPr>
        <p:txBody>
          <a:bodyPr wrap="square" rtlCol="0">
            <a:spAutoFit/>
          </a:bodyPr>
          <a:lstStyle/>
          <a:p>
            <a:pPr>
              <a:buNone/>
            </a:pPr>
            <a:r>
              <a:rPr lang="en-US" sz="1400" dirty="0" smtClean="0"/>
              <a:t>Support</a:t>
            </a:r>
            <a:endParaRPr lang="en-US" sz="1400" dirty="0"/>
          </a:p>
        </p:txBody>
      </p:sp>
    </p:spTree>
    <p:extLst>
      <p:ext uri="{BB962C8B-B14F-4D97-AF65-F5344CB8AC3E}">
        <p14:creationId xmlns:p14="http://schemas.microsoft.com/office/powerpoint/2010/main" val="1098253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Fastener Pitch</a:t>
            </a:r>
            <a:endParaRPr lang="en-US" dirty="0"/>
          </a:p>
        </p:txBody>
      </p:sp>
      <p:sp>
        <p:nvSpPr>
          <p:cNvPr id="3" name="Content Placeholder 2"/>
          <p:cNvSpPr>
            <a:spLocks noGrp="1"/>
          </p:cNvSpPr>
          <p:nvPr>
            <p:ph idx="1"/>
          </p:nvPr>
        </p:nvSpPr>
        <p:spPr/>
        <p:txBody>
          <a:bodyPr/>
          <a:lstStyle/>
          <a:p>
            <a:r>
              <a:rPr lang="en-US" sz="1600" dirty="0" smtClean="0"/>
              <a:t>Constructed samples based on description of standard joint as described in the guidance material</a:t>
            </a:r>
          </a:p>
          <a:p>
            <a:endParaRPr lang="en-US" sz="1600" dirty="0"/>
          </a:p>
          <a:p>
            <a:r>
              <a:rPr lang="en-US" sz="1600" dirty="0" smtClean="0"/>
              <a:t>Joints were constructed from a heavy woven “</a:t>
            </a:r>
            <a:r>
              <a:rPr lang="en-US" sz="1600" dirty="0" err="1" smtClean="0"/>
              <a:t>Conolite</a:t>
            </a:r>
            <a:r>
              <a:rPr lang="en-US" sz="1600" dirty="0" smtClean="0"/>
              <a:t>” material (0.033” thickness), as well as a thinner </a:t>
            </a:r>
            <a:r>
              <a:rPr lang="en-US" sz="1600" dirty="0" err="1"/>
              <a:t>T</a:t>
            </a:r>
            <a:r>
              <a:rPr lang="en-US" sz="1600" dirty="0" err="1" smtClean="0"/>
              <a:t>edlar</a:t>
            </a:r>
            <a:r>
              <a:rPr lang="en-US" sz="1600" dirty="0" smtClean="0"/>
              <a:t> coated liner (0.013” thickness) in order to determine, if any, the effect of cargo liner thickness on fastener pitch</a:t>
            </a:r>
          </a:p>
          <a:p>
            <a:endParaRPr lang="en-US" sz="1600" dirty="0" smtClean="0"/>
          </a:p>
          <a:p>
            <a:r>
              <a:rPr lang="en-US" sz="1600" dirty="0" smtClean="0"/>
              <a:t>Steel bolts and </a:t>
            </a:r>
            <a:r>
              <a:rPr lang="en-US" sz="1600" dirty="0" err="1" smtClean="0"/>
              <a:t>nutplates</a:t>
            </a:r>
            <a:r>
              <a:rPr lang="en-US" sz="1600" dirty="0" smtClean="0"/>
              <a:t> provided by Zodiac were used to assemble the joints</a:t>
            </a:r>
          </a:p>
          <a:p>
            <a:endParaRPr lang="en-US" sz="1600" dirty="0"/>
          </a:p>
          <a:p>
            <a:r>
              <a:rPr lang="en-US" sz="1600" dirty="0" smtClean="0"/>
              <a:t>The metallic support will be constructed from 0.04” thickness 2024 aluminum alloy in the shape of an “L” bracket</a:t>
            </a:r>
          </a:p>
          <a:p>
            <a:endParaRPr lang="en-US" sz="1600" dirty="0"/>
          </a:p>
          <a:p>
            <a:r>
              <a:rPr lang="en-US" sz="1600" dirty="0" smtClean="0"/>
              <a:t>Samples will be tested to ensure no flame penetration and temperatures measured 4 inches above the center of the panel remain under 400°F</a:t>
            </a:r>
            <a:endParaRPr lang="en-US" sz="1600" dirty="0"/>
          </a:p>
        </p:txBody>
      </p:sp>
    </p:spTree>
    <p:extLst>
      <p:ext uri="{BB962C8B-B14F-4D97-AF65-F5344CB8AC3E}">
        <p14:creationId xmlns:p14="http://schemas.microsoft.com/office/powerpoint/2010/main" val="1294022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36008</TotalTime>
  <Words>1357</Words>
  <Application>Microsoft Office PowerPoint</Application>
  <PresentationFormat>On-screen Show (4:3)</PresentationFormat>
  <Paragraphs>119</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1_Custom Design</vt:lpstr>
      <vt:lpstr>International Aircraft Materials Fire Test Working Group Meeting</vt:lpstr>
      <vt:lpstr>Last Meeting</vt:lpstr>
      <vt:lpstr>Items Tested </vt:lpstr>
      <vt:lpstr>Backside Burning</vt:lpstr>
      <vt:lpstr>Backside Burning</vt:lpstr>
      <vt:lpstr>Backside Burning</vt:lpstr>
      <vt:lpstr>Backside Burning</vt:lpstr>
      <vt:lpstr>Fastener Pitch</vt:lpstr>
      <vt:lpstr>Fastener Pitch</vt:lpstr>
      <vt:lpstr>Fastener Pitch Hardware</vt:lpstr>
      <vt:lpstr>Conolite Samples</vt:lpstr>
      <vt:lpstr>Tedlar Coated Samples</vt:lpstr>
      <vt:lpstr>Fastener Pitch Test Results</vt:lpstr>
      <vt:lpstr>NexGen Burner Calibration</vt:lpstr>
      <vt:lpstr>NexGen Burner Calibration</vt:lpstr>
      <vt:lpstr>Exhaust Flow</vt:lpstr>
      <vt:lpstr>PowerPoint Presentation</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Salter, Timothy (FAA)</cp:lastModifiedBy>
  <cp:revision>421</cp:revision>
  <cp:lastPrinted>2014-02-26T14:43:13Z</cp:lastPrinted>
  <dcterms:created xsi:type="dcterms:W3CDTF">2005-01-28T20:32:53Z</dcterms:created>
  <dcterms:modified xsi:type="dcterms:W3CDTF">2014-06-23T11:44:30Z</dcterms:modified>
</cp:coreProperties>
</file>