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01" r:id="rId2"/>
  </p:sldMasterIdLst>
  <p:notesMasterIdLst>
    <p:notesMasterId r:id="rId47"/>
  </p:notesMasterIdLst>
  <p:handoutMasterIdLst>
    <p:handoutMasterId r:id="rId48"/>
  </p:handoutMasterIdLst>
  <p:sldIdLst>
    <p:sldId id="277" r:id="rId3"/>
    <p:sldId id="657" r:id="rId4"/>
    <p:sldId id="622" r:id="rId5"/>
    <p:sldId id="618" r:id="rId6"/>
    <p:sldId id="617" r:id="rId7"/>
    <p:sldId id="623" r:id="rId8"/>
    <p:sldId id="624" r:id="rId9"/>
    <p:sldId id="683" r:id="rId10"/>
    <p:sldId id="677" r:id="rId11"/>
    <p:sldId id="670" r:id="rId12"/>
    <p:sldId id="684" r:id="rId13"/>
    <p:sldId id="658" r:id="rId14"/>
    <p:sldId id="680" r:id="rId15"/>
    <p:sldId id="661" r:id="rId16"/>
    <p:sldId id="679" r:id="rId17"/>
    <p:sldId id="665" r:id="rId18"/>
    <p:sldId id="666" r:id="rId19"/>
    <p:sldId id="667" r:id="rId20"/>
    <p:sldId id="660" r:id="rId21"/>
    <p:sldId id="659" r:id="rId22"/>
    <p:sldId id="678" r:id="rId23"/>
    <p:sldId id="681" r:id="rId24"/>
    <p:sldId id="682" r:id="rId25"/>
    <p:sldId id="664" r:id="rId26"/>
    <p:sldId id="669" r:id="rId27"/>
    <p:sldId id="663" r:id="rId28"/>
    <p:sldId id="671" r:id="rId29"/>
    <p:sldId id="631" r:id="rId30"/>
    <p:sldId id="649" r:id="rId31"/>
    <p:sldId id="643" r:id="rId32"/>
    <p:sldId id="650" r:id="rId33"/>
    <p:sldId id="651" r:id="rId34"/>
    <p:sldId id="632" r:id="rId35"/>
    <p:sldId id="629" r:id="rId36"/>
    <p:sldId id="626" r:id="rId37"/>
    <p:sldId id="627" r:id="rId38"/>
    <p:sldId id="628" r:id="rId39"/>
    <p:sldId id="645" r:id="rId40"/>
    <p:sldId id="630" r:id="rId41"/>
    <p:sldId id="644" r:id="rId42"/>
    <p:sldId id="621" r:id="rId43"/>
    <p:sldId id="647" r:id="rId44"/>
    <p:sldId id="656" r:id="rId45"/>
    <p:sldId id="672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FF"/>
    <a:srgbClr val="00CC00"/>
    <a:srgbClr val="F78609"/>
    <a:srgbClr val="E88F18"/>
    <a:srgbClr val="FCC8D1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705" autoAdjust="0"/>
  </p:normalViewPr>
  <p:slideViewPr>
    <p:cSldViewPr snapToGrid="0">
      <p:cViewPr>
        <p:scale>
          <a:sx n="100" d="100"/>
          <a:sy n="100" d="100"/>
        </p:scale>
        <p:origin x="-492" y="-7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notesViewPr>
    <p:cSldViewPr snapToGrid="0">
      <p:cViewPr varScale="1">
        <p:scale>
          <a:sx n="82" d="100"/>
          <a:sy n="82" d="100"/>
        </p:scale>
        <p:origin x="-2064" y="-10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3E2C00-D3E1-44CA-AF95-B3E6AD26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5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D69DB8E-F5BD-409A-9D18-EA18D68BA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1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88F135-3BA2-48F1-BFEA-20D664AC9BBA}" type="slidenum">
              <a:rPr lang="en-US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chemeClr val="bg1"/>
                </a:solidFill>
              </a:rPr>
              <a:t>Presented to:</a:t>
            </a:r>
          </a:p>
          <a:p>
            <a:pPr eaLnBrk="1" hangingPunct="1">
              <a:buFontTx/>
              <a:buNone/>
              <a:defRPr/>
            </a:pPr>
            <a:endParaRPr lang="en-US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chemeClr val="bg1"/>
                </a:solidFill>
              </a:rPr>
              <a:t>By:</a:t>
            </a:r>
          </a:p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chemeClr val="bg1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65563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47E2-58CD-4F68-AD16-78173E123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856F-7A88-454E-9FA6-0A61B0C3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2F98-9408-4957-ADB3-AEC0A48B5D69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AB2-AC5C-44BD-ACE8-77711D3C8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7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5648-E872-46FC-B06D-98C9547DE708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C77D-0636-4E45-828C-D92F903F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CB85-5F9D-4C7F-9698-9573A3C2F7C1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19BB-D01D-43BB-B442-947724EF8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013B-BD19-4EDC-9ADA-07E8088C3575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D624-0AC5-454C-A443-E0D8BF685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8300-BB94-4051-ABFA-24C70B7BE0E8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229C-5A66-4798-AAB7-4AC6A6CE3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86AF-13EB-4981-8523-439DA8FDBC4A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C7D6-B670-4B72-821C-3342D7F60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8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5339-D027-4463-A81D-7708188C4612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A1B9-7692-466A-8D40-322DB4FCB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1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1D9C-CCBD-4DC1-943C-7A12D02C8838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BF0F-529D-44F8-B6D5-D010D0EA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5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84A6-44D4-4BC1-BA61-B48B7D6DC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5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347A-C846-4973-A0B5-6DFB1BD718FD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AC36-7011-41FB-9BC5-EE96CE374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A23-0480-4D16-8A10-FD4F2885CE0D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59D2-BC90-4B7B-9728-74BF49744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ABB4-2AF7-466E-8B11-FA5A9F43AE00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AC07-7611-472F-9826-54A594828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A2B3-766B-4305-83F0-F0603C75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1691-B717-4B1C-9449-7DDD32AB5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6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77BB-0004-40ED-A0C0-17FE05B28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735F-59EB-495B-A206-2AEA63F26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F4AA7D3-D93B-4DE0-AAF4-EF3FC486FBB1}" type="slidenum">
              <a:rPr lang="en-US" altLang="en-US" sz="12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en-US" sz="1200" b="1">
                <a:solidFill>
                  <a:schemeClr val="bg1"/>
                </a:solidFill>
              </a:rPr>
              <a:t> of 44</a:t>
            </a:r>
          </a:p>
        </p:txBody>
      </p:sp>
      <p:grpSp>
        <p:nvGrpSpPr>
          <p:cNvPr id="4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7" name="Text Box 29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Development of a Flammability Test for Magnesium Alloys</a:t>
            </a:r>
          </a:p>
        </p:txBody>
      </p:sp>
      <p:sp>
        <p:nvSpPr>
          <p:cNvPr id="8" name="Text Box 30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June 25, 2014</a:t>
            </a:r>
          </a:p>
        </p:txBody>
      </p:sp>
    </p:spTree>
    <p:extLst>
      <p:ext uri="{BB962C8B-B14F-4D97-AF65-F5344CB8AC3E}">
        <p14:creationId xmlns:p14="http://schemas.microsoft.com/office/powerpoint/2010/main" val="32856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51F5-E8AE-4EE8-957E-E8D90D59A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FA81-5E06-42C8-95E2-E17F6C83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3B08D4-9BD9-463C-8BB0-01A734837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433ADC-618C-4215-AE0E-D327336820C5}" type="slidenum">
              <a:rPr lang="en-US" altLang="en-US" sz="12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en-US" sz="1200" b="1">
                <a:solidFill>
                  <a:schemeClr val="bg1"/>
                </a:solidFill>
              </a:rPr>
              <a:t> of 36</a:t>
            </a: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smtClean="0">
                <a:solidFill>
                  <a:srgbClr val="C0C0C0"/>
                </a:solidFill>
              </a:rPr>
              <a:t>Task Group Session on Seat Structure Test</a:t>
            </a:r>
          </a:p>
        </p:txBody>
      </p:sp>
      <p:sp>
        <p:nvSpPr>
          <p:cNvPr id="1035" name="Text Box 30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smtClean="0">
                <a:solidFill>
                  <a:srgbClr val="C0C0C0"/>
                </a:solidFill>
              </a:rPr>
              <a:t>February 8,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3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404" r:id="rId7"/>
    <p:sldLayoutId id="2147485388" r:id="rId8"/>
    <p:sldLayoutId id="2147485389" r:id="rId9"/>
    <p:sldLayoutId id="2147485390" r:id="rId10"/>
    <p:sldLayoutId id="21474853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ADF27F-36CD-46FA-8F14-621299AA89AE}" type="datetimeFigureOut">
              <a:rPr lang="en-US"/>
              <a:pPr>
                <a:defRPr/>
              </a:pPr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EEFC1D-D97F-43AE-84C1-85DB6010C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563" y="765175"/>
            <a:ext cx="4983162" cy="1395413"/>
          </a:xfrm>
        </p:spPr>
        <p:txBody>
          <a:bodyPr/>
          <a:lstStyle/>
          <a:p>
            <a:pPr algn="ctr" eaLnBrk="1" hangingPunct="1"/>
            <a:r>
              <a:rPr lang="en-US" altLang="en-US" sz="3200" b="0" dirty="0" smtClean="0"/>
              <a:t>International Aircraft Materials Fire Test Working Group Meeting</a:t>
            </a:r>
            <a:endParaRPr lang="en-US" altLang="en-US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3663"/>
            <a:ext cx="4951412" cy="15144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Development of a New Flammability Test for Magnesium-Alloy Seat Structure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54188" y="4497388"/>
            <a:ext cx="37766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International Aircraft Materials Fire Test Working Group, Solothurn, Switzerland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9463" y="5222875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Tim Marker, FAA Technical Center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00125" y="5605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June 25,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24025" y="195263"/>
            <a:ext cx="569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Translation of Sample Away from Burner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609600"/>
            <a:ext cx="721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36575" y="195263"/>
            <a:ext cx="820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Vibration or Momentum Can Cause Burning Sample to Fall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57225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76263"/>
            <a:ext cx="7210425" cy="54086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41650" y="195263"/>
            <a:ext cx="306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Steel Cover for 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80975"/>
            <a:ext cx="80422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642938"/>
            <a:ext cx="7105650" cy="53292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590800" y="195263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Super Wool Cover for 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74625"/>
            <a:ext cx="8035925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20713"/>
            <a:ext cx="715327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917700" y="195263"/>
            <a:ext cx="530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Warped Sample Restrained in Fixture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17563"/>
            <a:ext cx="8793163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184400" y="195263"/>
            <a:ext cx="542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Sample Restrained in Fixture - Locked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35000"/>
            <a:ext cx="71818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184400" y="195263"/>
            <a:ext cx="477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Elongation of Restrained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619125"/>
            <a:ext cx="7134225" cy="5351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50988" y="195263"/>
            <a:ext cx="604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Alternate Sample Holder Allows Elongation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519363" y="123825"/>
            <a:ext cx="4105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Activities Since Last Meeting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09550" y="4332288"/>
            <a:ext cx="419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Insert new test method into Handbook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09550" y="1143000"/>
            <a:ext cx="778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Refined method of determining when sample begins to burn (10-sec dwell)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09550" y="1674813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Refined method of determining when sample self-extinguishes (video)</a:t>
            </a: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09550" y="2205038"/>
            <a:ext cx="696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Investigated various techniques when measuring post-test weights</a:t>
            </a: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209550" y="3268663"/>
            <a:ext cx="708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Experimentation with not moving sample away from burner after test</a:t>
            </a: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209550" y="3800475"/>
            <a:ext cx="813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Experimentation with new sample holder that allows elongation during heating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209550" y="2736850"/>
            <a:ext cx="651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Investigated use of igniterless stator for more consistent flame</a:t>
            </a:r>
          </a:p>
        </p:txBody>
      </p:sp>
      <p:pic>
        <p:nvPicPr>
          <p:cNvPr id="6154" name="Picture 10" descr="C:\Users\Tim Marker\AppData\Local\Microsoft\Windows\Temporary Internet Files\Content.IE5\8SCDECF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058863"/>
            <a:ext cx="538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C:\Users\Tim Marker\AppData\Local\Microsoft\Windows\Temporary Internet Files\Content.IE5\8SCDECF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590675"/>
            <a:ext cx="5381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0" descr="C:\Users\Tim Marker\AppData\Local\Microsoft\Windows\Temporary Internet Files\Content.IE5\8SCDECF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120900"/>
            <a:ext cx="536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0" descr="C:\Users\Tim Marker\AppData\Local\Microsoft\Windows\Temporary Internet Files\Content.IE5\8SCDECF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652713"/>
            <a:ext cx="5381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0" descr="C:\Users\Tim Marker\AppData\Local\Microsoft\Windows\Temporary Internet Files\Content.IE5\8SCDECF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184525"/>
            <a:ext cx="538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0" descr="C:\Users\Tim Marker\AppData\Local\Microsoft\Windows\Temporary Internet Files\Content.IE5\8SCDECF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3716338"/>
            <a:ext cx="5381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/>
          <p:cNvSpPr/>
          <p:nvPr/>
        </p:nvSpPr>
        <p:spPr bwMode="auto">
          <a:xfrm>
            <a:off x="4276725" y="4287838"/>
            <a:ext cx="457200" cy="4572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628650"/>
            <a:ext cx="7185025" cy="538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550988" y="195263"/>
            <a:ext cx="604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Alternate Sample Holder Allows Elongation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60338"/>
            <a:ext cx="8026400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0975"/>
            <a:ext cx="8048625" cy="58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71450"/>
            <a:ext cx="80676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025"/>
            <a:ext cx="8020050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00025"/>
            <a:ext cx="8008937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80975"/>
            <a:ext cx="8027987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71450"/>
            <a:ext cx="809466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624138" y="2112963"/>
            <a:ext cx="389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/>
              <a:t>Other Areas of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1422400" y="190500"/>
          <a:ext cx="6845300" cy="579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A&amp;L Express Graphic" r:id="rId3" imgW="8275320" imgH="7008495" progId="ALEditor">
                  <p:embed/>
                </p:oleObj>
              </mc:Choice>
              <mc:Fallback>
                <p:oleObj name="A&amp;L Express Graphic" r:id="rId3" imgW="8275320" imgH="7008495" progId="ALEdito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90500"/>
                        <a:ext cx="6845300" cy="579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463"/>
            <a:ext cx="8131175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246313" y="204788"/>
            <a:ext cx="465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Possible Areas of Mag-Alloy Use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847725"/>
            <a:ext cx="7721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666750"/>
            <a:ext cx="517048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246313" y="204788"/>
            <a:ext cx="465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Possible Areas of Mag-Alloy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13013" y="2179638"/>
            <a:ext cx="411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/>
              <a:t>How Can We Certify?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460625" y="204788"/>
            <a:ext cx="422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Surface Area to Volume Ratio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712788"/>
            <a:ext cx="7165975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magnesium cone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3756025"/>
            <a:ext cx="2771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366713" y="971550"/>
            <a:ext cx="640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For </a:t>
            </a:r>
            <a:r>
              <a:rPr lang="en-US" altLang="en-US" sz="1800" u="sng"/>
              <a:t>truncated cone</a:t>
            </a:r>
            <a:r>
              <a:rPr lang="en-US" altLang="en-US" sz="1800"/>
              <a:t> test sample: (l = 10, D</a:t>
            </a:r>
            <a:r>
              <a:rPr lang="en-US" altLang="en-US" sz="1800" baseline="-25000"/>
              <a:t>b</a:t>
            </a:r>
            <a:r>
              <a:rPr lang="en-US" altLang="en-US" sz="1800"/>
              <a:t> = 1.57, D</a:t>
            </a:r>
            <a:r>
              <a:rPr lang="en-US" altLang="en-US" sz="1800" baseline="-25000"/>
              <a:t>h</a:t>
            </a:r>
            <a:r>
              <a:rPr lang="en-US" altLang="en-US" sz="1800"/>
              <a:t> = 0.40)</a:t>
            </a:r>
          </a:p>
        </p:txBody>
      </p:sp>
      <p:sp>
        <p:nvSpPr>
          <p:cNvPr id="6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2832" y="1791026"/>
            <a:ext cx="6857583" cy="1060868"/>
          </a:xfrm>
          <a:prstGeom prst="rect">
            <a:avLst/>
          </a:prstGeom>
          <a:blipFill rotWithShape="1">
            <a:blip r:embed="rId3"/>
            <a:stretch>
              <a:fillRect l="-800" t="-344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182563" y="2763838"/>
            <a:ext cx="298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Surface Area = 33.0592 in</a:t>
            </a:r>
            <a:r>
              <a:rPr lang="en-US" altLang="en-US" sz="1800" baseline="30000"/>
              <a:t>2</a:t>
            </a:r>
          </a:p>
        </p:txBody>
      </p:sp>
      <p:sp>
        <p:nvSpPr>
          <p:cNvPr id="13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2832" y="3453403"/>
            <a:ext cx="7748788" cy="404983"/>
          </a:xfrm>
          <a:prstGeom prst="rect">
            <a:avLst/>
          </a:prstGeom>
          <a:blipFill rotWithShape="1">
            <a:blip r:embed="rId4"/>
            <a:stretch>
              <a:fillRect l="-708" t="-3030" b="-1969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182563" y="3825875"/>
            <a:ext cx="229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Volume = 8.5161 in</a:t>
            </a:r>
            <a:r>
              <a:rPr lang="en-US" altLang="en-US" sz="1800" baseline="30000"/>
              <a:t>3</a:t>
            </a:r>
          </a:p>
        </p:txBody>
      </p:sp>
      <p:sp>
        <p:nvSpPr>
          <p:cNvPr id="38920" name="TextBox 1"/>
          <p:cNvSpPr txBox="1">
            <a:spLocks noChangeArrowheads="1"/>
          </p:cNvSpPr>
          <p:nvPr/>
        </p:nvSpPr>
        <p:spPr bwMode="auto">
          <a:xfrm>
            <a:off x="182563" y="4395788"/>
            <a:ext cx="437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33.0592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altLang="en-US" sz="1800"/>
              <a:t> 8.5161 = 3.88 in</a:t>
            </a:r>
            <a:r>
              <a:rPr lang="en-US" altLang="en-US" sz="1800" baseline="30000"/>
              <a:t>-1</a:t>
            </a:r>
          </a:p>
        </p:txBody>
      </p:sp>
      <p:sp>
        <p:nvSpPr>
          <p:cNvPr id="38921" name="TextBox 2"/>
          <p:cNvSpPr txBox="1">
            <a:spLocks noChangeArrowheads="1"/>
          </p:cNvSpPr>
          <p:nvPr/>
        </p:nvSpPr>
        <p:spPr bwMode="auto">
          <a:xfrm>
            <a:off x="2460625" y="204788"/>
            <a:ext cx="422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Surface Area to Volume Ratio</a:t>
            </a:r>
          </a:p>
        </p:txBody>
      </p:sp>
      <p:sp>
        <p:nvSpPr>
          <p:cNvPr id="38922" name="TextBox 1"/>
          <p:cNvSpPr txBox="1">
            <a:spLocks noChangeArrowheads="1"/>
          </p:cNvSpPr>
          <p:nvPr/>
        </p:nvSpPr>
        <p:spPr bwMode="auto">
          <a:xfrm>
            <a:off x="182563" y="4910138"/>
            <a:ext cx="1943100" cy="36988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3.88</a:t>
            </a:r>
            <a:endParaRPr lang="en-US" altLang="en-US" sz="18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66713" y="1155700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For </a:t>
            </a:r>
            <a:r>
              <a:rPr lang="en-US" altLang="en-US" sz="1800" u="sng"/>
              <a:t>rectangular bar</a:t>
            </a:r>
            <a:r>
              <a:rPr lang="en-US" altLang="en-US" sz="1800"/>
              <a:t> test sample: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620713" y="1790700"/>
            <a:ext cx="673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Surface Area = (2 x 0.25 x 20) + (2 x 1.5 x 20) + (2 x 0.25 x 1.5) </a:t>
            </a:r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627063" y="2359025"/>
            <a:ext cx="494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Surface Area = (10) + (60) + (0.75) = 70.75 in</a:t>
            </a:r>
            <a:r>
              <a:rPr lang="en-US" altLang="en-US" sz="1800" baseline="30000"/>
              <a:t>2</a:t>
            </a: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627063" y="2882900"/>
            <a:ext cx="379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Volume = (0.25 x 1.5 x 20) = 7.5 in</a:t>
            </a:r>
            <a:r>
              <a:rPr lang="en-US" altLang="en-US" sz="1800" baseline="30000"/>
              <a:t>3</a:t>
            </a:r>
          </a:p>
        </p:txBody>
      </p: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627063" y="3430588"/>
            <a:ext cx="3803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70.75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altLang="en-US" sz="1800"/>
              <a:t> 7.5 = 9.42 in</a:t>
            </a:r>
            <a:r>
              <a:rPr lang="en-US" altLang="en-US" sz="1800" baseline="30000"/>
              <a:t>-1</a:t>
            </a:r>
          </a:p>
        </p:txBody>
      </p:sp>
      <p:pic>
        <p:nvPicPr>
          <p:cNvPr id="39943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2882900"/>
            <a:ext cx="33369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2"/>
          <p:cNvSpPr txBox="1">
            <a:spLocks noChangeArrowheads="1"/>
          </p:cNvSpPr>
          <p:nvPr/>
        </p:nvSpPr>
        <p:spPr bwMode="auto">
          <a:xfrm>
            <a:off x="2460625" y="204788"/>
            <a:ext cx="422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Surface Area to Volume Ratio</a:t>
            </a: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27063" y="3992563"/>
            <a:ext cx="1943100" cy="36988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9.42</a:t>
            </a:r>
            <a:endParaRPr lang="en-US" altLang="en-US" sz="18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23863" y="989013"/>
            <a:ext cx="688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For </a:t>
            </a:r>
            <a:r>
              <a:rPr lang="en-US" altLang="en-US" sz="1800" u="sng"/>
              <a:t>hollow cylinder</a:t>
            </a:r>
            <a:r>
              <a:rPr lang="en-US" altLang="en-US" sz="1800"/>
              <a:t> test sample (1.75 OD, wall thickness = 0.094):</a:t>
            </a:r>
          </a:p>
        </p:txBody>
      </p:sp>
      <p:sp>
        <p:nvSpPr>
          <p:cNvPr id="11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6047" y="2099159"/>
            <a:ext cx="8416984" cy="369332"/>
          </a:xfrm>
          <a:prstGeom prst="rect">
            <a:avLst/>
          </a:prstGeom>
          <a:blipFill rotWithShape="1">
            <a:blip r:embed="rId2"/>
            <a:stretch>
              <a:fillRect l="-652" t="-8197" b="-2459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6047" y="1550530"/>
            <a:ext cx="7972247" cy="369332"/>
          </a:xfrm>
          <a:prstGeom prst="rect">
            <a:avLst/>
          </a:prstGeom>
          <a:blipFill rotWithShape="1">
            <a:blip r:embed="rId3"/>
            <a:stretch>
              <a:fillRect l="-689" t="-8197" b="-2459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6047" y="2612091"/>
            <a:ext cx="6582379" cy="369332"/>
          </a:xfrm>
          <a:prstGeom prst="rect">
            <a:avLst/>
          </a:prstGeom>
          <a:blipFill rotWithShape="1">
            <a:blip r:embed="rId4"/>
            <a:stretch>
              <a:fillRect l="-834" t="-8197" b="-2459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406400" y="3133725"/>
            <a:ext cx="311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Surface Area = 84.22782 in</a:t>
            </a:r>
            <a:r>
              <a:rPr lang="en-US" altLang="en-US" sz="1800" baseline="30000"/>
              <a:t>2</a:t>
            </a:r>
          </a:p>
        </p:txBody>
      </p:sp>
      <p:sp>
        <p:nvSpPr>
          <p:cNvPr id="15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5758" y="3655554"/>
            <a:ext cx="4634987" cy="404983"/>
          </a:xfrm>
          <a:prstGeom prst="rect">
            <a:avLst/>
          </a:prstGeom>
          <a:blipFill rotWithShape="1">
            <a:blip r:embed="rId5"/>
            <a:stretch>
              <a:fillRect l="-1184" t="-3030" b="-1969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0968" name="TextBox 1"/>
          <p:cNvSpPr txBox="1">
            <a:spLocks noChangeArrowheads="1"/>
          </p:cNvSpPr>
          <p:nvPr/>
        </p:nvSpPr>
        <p:spPr bwMode="auto">
          <a:xfrm>
            <a:off x="425450" y="4711700"/>
            <a:ext cx="476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84.22782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altLang="en-US" sz="1800"/>
              <a:t> 3.90248 = 21.58 in</a:t>
            </a:r>
            <a:r>
              <a:rPr lang="en-US" altLang="en-US" sz="1800" baseline="30000"/>
              <a:t>-1</a:t>
            </a:r>
          </a:p>
        </p:txBody>
      </p:sp>
      <p:pic>
        <p:nvPicPr>
          <p:cNvPr id="40969" name="Picture 3" descr="magnesium cone 0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075113"/>
            <a:ext cx="294481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2"/>
          <p:cNvSpPr txBox="1">
            <a:spLocks noChangeArrowheads="1"/>
          </p:cNvSpPr>
          <p:nvPr/>
        </p:nvSpPr>
        <p:spPr bwMode="auto">
          <a:xfrm>
            <a:off x="2460625" y="204788"/>
            <a:ext cx="422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Surface Area to Volume Ratio</a:t>
            </a:r>
          </a:p>
        </p:txBody>
      </p:sp>
      <p:sp>
        <p:nvSpPr>
          <p:cNvPr id="40971" name="TextBox 1"/>
          <p:cNvSpPr txBox="1">
            <a:spLocks noChangeArrowheads="1"/>
          </p:cNvSpPr>
          <p:nvPr/>
        </p:nvSpPr>
        <p:spPr bwMode="auto">
          <a:xfrm>
            <a:off x="425450" y="5265738"/>
            <a:ext cx="2071688" cy="36988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21.58</a:t>
            </a:r>
            <a:endParaRPr lang="en-US" altLang="en-US" sz="1800" baseline="30000"/>
          </a:p>
        </p:txBody>
      </p:sp>
      <p:sp>
        <p:nvSpPr>
          <p:cNvPr id="16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5758" y="4169693"/>
            <a:ext cx="6324552" cy="404983"/>
          </a:xfrm>
          <a:prstGeom prst="rect">
            <a:avLst/>
          </a:prstGeom>
          <a:blipFill rotWithShape="1">
            <a:blip r:embed="rId7"/>
            <a:stretch>
              <a:fillRect l="-868" t="-3030" b="-1969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66713" y="1155700"/>
            <a:ext cx="669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For </a:t>
            </a:r>
            <a:r>
              <a:rPr lang="en-US" altLang="en-US" sz="1800" u="sng"/>
              <a:t>thin sheet</a:t>
            </a:r>
            <a:r>
              <a:rPr lang="en-US" altLang="en-US" sz="1800"/>
              <a:t> test sample: (10 inch square, thickness = 0.0625)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620713" y="1790700"/>
            <a:ext cx="5256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Surface Area = (2 x 10 x 10) + (4 x 0.0625 x 10)</a:t>
            </a: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620713" y="2324100"/>
            <a:ext cx="426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Surface Area = (200) + (2.5) = 202.5 in</a:t>
            </a:r>
            <a:r>
              <a:rPr lang="en-US" altLang="en-US" sz="1800" baseline="30000"/>
              <a:t>2</a:t>
            </a: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620713" y="2852738"/>
            <a:ext cx="213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Volume = (l x w x t)</a:t>
            </a:r>
          </a:p>
        </p:txBody>
      </p:sp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622300" y="3386138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Volume = (10 x 10 x .0625) = 6.25 in</a:t>
            </a:r>
            <a:r>
              <a:rPr lang="en-US" altLang="en-US" sz="1800" baseline="30000"/>
              <a:t>3</a:t>
            </a:r>
          </a:p>
        </p:txBody>
      </p:sp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622300" y="3916363"/>
            <a:ext cx="386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202.5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altLang="en-US" sz="1800"/>
              <a:t> 6.25 = 32.4 in</a:t>
            </a:r>
            <a:r>
              <a:rPr lang="en-US" altLang="en-US" sz="1800" baseline="30000"/>
              <a:t>-1</a:t>
            </a:r>
          </a:p>
        </p:txBody>
      </p:sp>
      <p:sp>
        <p:nvSpPr>
          <p:cNvPr id="41992" name="TextBox 2"/>
          <p:cNvSpPr txBox="1">
            <a:spLocks noChangeArrowheads="1"/>
          </p:cNvSpPr>
          <p:nvPr/>
        </p:nvSpPr>
        <p:spPr bwMode="auto">
          <a:xfrm>
            <a:off x="2460625" y="204788"/>
            <a:ext cx="422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Surface Area to Volume Ratio</a:t>
            </a:r>
          </a:p>
        </p:txBody>
      </p:sp>
      <p:graphicFrame>
        <p:nvGraphicFramePr>
          <p:cNvPr id="41993" name="Object 1"/>
          <p:cNvGraphicFramePr>
            <a:graphicFrameLocks noChangeAspect="1"/>
          </p:cNvGraphicFramePr>
          <p:nvPr/>
        </p:nvGraphicFramePr>
        <p:xfrm>
          <a:off x="5688013" y="2905125"/>
          <a:ext cx="19907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A&amp;L Express Graphic" r:id="rId3" imgW="1241425" imgH="1241425" progId="ALEditor">
                  <p:embed/>
                </p:oleObj>
              </mc:Choice>
              <mc:Fallback>
                <p:oleObj name="A&amp;L Express Graphic" r:id="rId3" imgW="1241425" imgH="1241425" progId="ALEdito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2905125"/>
                        <a:ext cx="1990725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Box 1"/>
          <p:cNvSpPr txBox="1">
            <a:spLocks noChangeArrowheads="1"/>
          </p:cNvSpPr>
          <p:nvPr/>
        </p:nvSpPr>
        <p:spPr bwMode="auto">
          <a:xfrm>
            <a:off x="622300" y="4473575"/>
            <a:ext cx="1943100" cy="369888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32.4</a:t>
            </a:r>
            <a:endParaRPr lang="en-US" altLang="en-US" sz="18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66713" y="11557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For solid </a:t>
            </a:r>
            <a:r>
              <a:rPr lang="en-US" altLang="en-US" sz="1800" u="sng"/>
              <a:t>basketball-sized</a:t>
            </a:r>
            <a:r>
              <a:rPr lang="en-US" altLang="en-US" sz="1800"/>
              <a:t> test sample: (9.5-inch diameter)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620713" y="1790700"/>
            <a:ext cx="231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Surface Area = 4 </a:t>
            </a:r>
            <a:r>
              <a:rPr lang="en-US" altLang="en-US" sz="1800">
                <a:latin typeface="GreekC" pitchFamily="2" charset="0"/>
                <a:ea typeface="GreekC" pitchFamily="2" charset="0"/>
                <a:cs typeface="GreekC" pitchFamily="2" charset="0"/>
              </a:rPr>
              <a:t>p</a:t>
            </a:r>
            <a:r>
              <a:rPr lang="en-US" altLang="en-US" sz="1800"/>
              <a:t>r</a:t>
            </a:r>
            <a:r>
              <a:rPr lang="en-US" altLang="en-US" sz="1800" baseline="30000"/>
              <a:t>2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620713" y="2324100"/>
            <a:ext cx="512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Surface Area = (4 x 3.14 x 22.5625) = 283.53 in</a:t>
            </a:r>
            <a:r>
              <a:rPr lang="en-US" altLang="en-US" sz="1800" baseline="30000"/>
              <a:t>2</a:t>
            </a: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620713" y="2852738"/>
            <a:ext cx="188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Volume = 4/3</a:t>
            </a:r>
            <a:r>
              <a:rPr lang="en-US" altLang="en-US" sz="1800">
                <a:latin typeface="GreekC" pitchFamily="2" charset="0"/>
                <a:ea typeface="GreekC" pitchFamily="2" charset="0"/>
                <a:cs typeface="GreekC" pitchFamily="2" charset="0"/>
              </a:rPr>
              <a:t>p</a:t>
            </a:r>
            <a:r>
              <a:rPr lang="en-US" altLang="en-US" sz="1800"/>
              <a:t>r</a:t>
            </a:r>
            <a:r>
              <a:rPr lang="en-US" altLang="en-US" sz="1800" baseline="30000"/>
              <a:t>3</a:t>
            </a: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622300" y="3386138"/>
            <a:ext cx="481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Volume = (4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altLang="en-US" sz="1800"/>
              <a:t> 3 x 3.14 x 107.17) = 448.92 in</a:t>
            </a:r>
            <a:r>
              <a:rPr lang="en-US" altLang="en-US" sz="1800" baseline="30000"/>
              <a:t>3</a:t>
            </a:r>
          </a:p>
        </p:txBody>
      </p:sp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622300" y="3916363"/>
            <a:ext cx="437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283.53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altLang="en-US" sz="1800"/>
              <a:t> 448.92 = 0.632 in</a:t>
            </a:r>
            <a:r>
              <a:rPr lang="en-US" altLang="en-US" sz="1800" baseline="30000"/>
              <a:t>-1</a:t>
            </a:r>
          </a:p>
        </p:txBody>
      </p:sp>
      <p:sp>
        <p:nvSpPr>
          <p:cNvPr id="43016" name="TextBox 2"/>
          <p:cNvSpPr txBox="1">
            <a:spLocks noChangeArrowheads="1"/>
          </p:cNvSpPr>
          <p:nvPr/>
        </p:nvSpPr>
        <p:spPr bwMode="auto">
          <a:xfrm>
            <a:off x="2460625" y="204788"/>
            <a:ext cx="422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Surface Area to Volume Ratio</a:t>
            </a:r>
          </a:p>
        </p:txBody>
      </p:sp>
      <p:sp>
        <p:nvSpPr>
          <p:cNvPr id="43017" name="TextBox 1"/>
          <p:cNvSpPr txBox="1">
            <a:spLocks noChangeArrowheads="1"/>
          </p:cNvSpPr>
          <p:nvPr/>
        </p:nvSpPr>
        <p:spPr bwMode="auto">
          <a:xfrm>
            <a:off x="622300" y="4473575"/>
            <a:ext cx="2071688" cy="369888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SAV Ratio = 0.632</a:t>
            </a:r>
            <a:endParaRPr lang="en-US" altLang="en-US" sz="1800" baseline="30000"/>
          </a:p>
        </p:txBody>
      </p:sp>
      <p:pic>
        <p:nvPicPr>
          <p:cNvPr id="43018" name="Picture 2" descr="C:\Documents and Settings\Tim Marker\Local Settings\Temporary Internet Files\Content.IE5\7IK6LDGL\MP9004485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525588"/>
            <a:ext cx="188277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4788"/>
            <a:ext cx="80010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57350" y="195263"/>
            <a:ext cx="582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Measurement of Bar and Residue Weight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500438" y="1338263"/>
            <a:ext cx="179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After 1 hour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3500438" y="2192338"/>
            <a:ext cx="194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After 4 hours</a:t>
            </a: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500438" y="3049588"/>
            <a:ext cx="211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After 24 hours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500438" y="3913188"/>
            <a:ext cx="2770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After wire-brushing</a:t>
            </a:r>
          </a:p>
        </p:txBody>
      </p:sp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3500438" y="4799013"/>
            <a:ext cx="254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After hammering!</a:t>
            </a:r>
          </a:p>
        </p:txBody>
      </p:sp>
      <p:graphicFrame>
        <p:nvGraphicFramePr>
          <p:cNvPr id="8200" name="Object 2"/>
          <p:cNvGraphicFramePr>
            <a:graphicFrameLocks noChangeAspect="1"/>
          </p:cNvGraphicFramePr>
          <p:nvPr/>
        </p:nvGraphicFramePr>
        <p:xfrm>
          <a:off x="2117725" y="1952625"/>
          <a:ext cx="6175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A&amp;L Express Graphic" r:id="rId3" imgW="1397000" imgH="1757680" progId="ALEditor">
                  <p:embed/>
                </p:oleObj>
              </mc:Choice>
              <mc:Fallback>
                <p:oleObj name="A&amp;L Express Graphic" r:id="rId3" imgW="1397000" imgH="1757680" progId="ALEditor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1952625"/>
                        <a:ext cx="6175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657350" y="4562475"/>
          <a:ext cx="17049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A&amp;L Express Graphic" r:id="rId5" imgW="1704975" imgH="932815" progId="ALEditor">
                  <p:embed/>
                </p:oleObj>
              </mc:Choice>
              <mc:Fallback>
                <p:oleObj name="A&amp;L Express Graphic" r:id="rId5" imgW="1704975" imgH="932815" progId="ALEdito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562475"/>
                        <a:ext cx="17049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2127250" y="1093788"/>
          <a:ext cx="6175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A&amp;L Express Graphic" r:id="rId7" imgW="1397000" imgH="1757680" progId="ALEditor">
                  <p:embed/>
                </p:oleObj>
              </mc:Choice>
              <mc:Fallback>
                <p:oleObj name="A&amp;L Express Graphic" r:id="rId7" imgW="1397000" imgH="1757680" progId="ALEdito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1093788"/>
                        <a:ext cx="6175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2127250" y="2890838"/>
          <a:ext cx="6175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A&amp;L Express Graphic" r:id="rId8" imgW="1397000" imgH="1757680" progId="ALEditor">
                  <p:embed/>
                </p:oleObj>
              </mc:Choice>
              <mc:Fallback>
                <p:oleObj name="A&amp;L Express Graphic" r:id="rId8" imgW="1397000" imgH="1757680" progId="ALEdito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890838"/>
                        <a:ext cx="6175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352550" y="3486150"/>
          <a:ext cx="20526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A&amp;L Express Graphic" r:id="rId9" imgW="3160395" imgH="2230120" progId="ALEditor">
                  <p:embed/>
                </p:oleObj>
              </mc:Choice>
              <mc:Fallback>
                <p:oleObj name="A&amp;L Express Graphic" r:id="rId9" imgW="3160395" imgH="2230120" progId="ALEditor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486150"/>
                        <a:ext cx="20526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430213" y="204788"/>
            <a:ext cx="828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Considerations for Qualifying Other Mag-Alloy Components</a:t>
            </a: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300038" y="1222375"/>
            <a:ext cx="732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Possible to define a maximum SAV ratio + use oil burner test 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300038" y="2503488"/>
            <a:ext cx="538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If SAV ratio is less than xx, use oil burner test 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00038" y="3146425"/>
            <a:ext cx="706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If SAV ratio is greater than xx, use suitable electrical arc test </a:t>
            </a:r>
          </a:p>
        </p:txBody>
      </p:sp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300038" y="1884363"/>
            <a:ext cx="170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i="1"/>
              <a:t>For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443288" y="2493963"/>
            <a:ext cx="225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4818062" cy="6010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5607050" y="2779713"/>
            <a:ext cx="353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http://www.fire.tc.faa.gov/pdf/AR11-13.pdf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30175"/>
            <a:ext cx="4498975" cy="5832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5395913" y="2976563"/>
            <a:ext cx="3598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http://www.fire.tc.faa.gov/pdf/TC-13-52.pdf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081088" y="204788"/>
            <a:ext cx="6981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Discussion Items for Inclusion in Advisory Circular</a:t>
            </a:r>
          </a:p>
        </p:txBody>
      </p:sp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461963" y="1273175"/>
            <a:ext cx="6481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Testing of coatings (powder coatings, anodizing, paints)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461963" y="1949450"/>
            <a:ext cx="7362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Can other seat components also be made of magnesium alloy?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Can “Equivalent Geometry” be defined using SAV ratio?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5250"/>
            <a:ext cx="818673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895350" y="2085975"/>
            <a:ext cx="6370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Use of Flame Retention Head yields only 24% passing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38175" y="204788"/>
            <a:ext cx="7802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Refinement of Burner Flame for Increased Repeatability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895350" y="2800350"/>
            <a:ext cx="738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Use of Modified Flame Retention Head yields only 79% passing</a:t>
            </a: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895350" y="1400175"/>
            <a:ext cx="606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Use of Stator/Turbulator (baseline)       90% passing</a:t>
            </a:r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895350" y="3486150"/>
            <a:ext cx="421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Igniterless Stator       85% passing</a:t>
            </a:r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2171700" y="676275"/>
            <a:ext cx="441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1"/>
              <a:t>(using Elektron-43 as the testing material)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57250" y="2305050"/>
            <a:ext cx="6446838" cy="0"/>
          </a:xfrm>
          <a:prstGeom prst="line">
            <a:avLst/>
          </a:prstGeom>
          <a:ln w="19050">
            <a:solidFill>
              <a:srgbClr val="FF00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244" idx="3"/>
          </p:cNvCxnSpPr>
          <p:nvPr/>
        </p:nvCxnSpPr>
        <p:spPr bwMode="auto">
          <a:xfrm flipV="1">
            <a:off x="857250" y="3000375"/>
            <a:ext cx="7419975" cy="9525"/>
          </a:xfrm>
          <a:prstGeom prst="line">
            <a:avLst/>
          </a:prstGeom>
          <a:ln w="19050">
            <a:solidFill>
              <a:srgbClr val="FF00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91087" y="1400175"/>
            <a:ext cx="444352" cy="40011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6555" y="3486210"/>
            <a:ext cx="444352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7650"/>
            <a:ext cx="79629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733550" y="4362450"/>
            <a:ext cx="771525" cy="771525"/>
          </a:xfrm>
          <a:prstGeom prst="ellipse">
            <a:avLst/>
          </a:prstGeom>
          <a:noFill/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797175" y="195263"/>
            <a:ext cx="354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Igniterless Stator Testing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36588"/>
            <a:ext cx="718185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0975"/>
            <a:ext cx="80391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46204</TotalTime>
  <Words>661</Words>
  <Application>Microsoft Office PowerPoint</Application>
  <PresentationFormat>On-screen Show (4:3)</PresentationFormat>
  <Paragraphs>96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Times New Roman</vt:lpstr>
      <vt:lpstr>Calibri</vt:lpstr>
      <vt:lpstr>GreekC</vt:lpstr>
      <vt:lpstr>1_Custom Design</vt:lpstr>
      <vt:lpstr>Custom Design</vt:lpstr>
      <vt:lpstr>A&amp;L Express Graphic</vt:lpstr>
      <vt:lpstr>International Aircraft Materials Fire Test Working Group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Michael Donio</cp:lastModifiedBy>
  <cp:revision>701</cp:revision>
  <dcterms:created xsi:type="dcterms:W3CDTF">2005-01-28T20:32:53Z</dcterms:created>
  <dcterms:modified xsi:type="dcterms:W3CDTF">2014-07-09T13:22:08Z</dcterms:modified>
</cp:coreProperties>
</file>