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3" r:id="rId2"/>
    <p:sldId id="274" r:id="rId3"/>
    <p:sldId id="276" r:id="rId4"/>
    <p:sldId id="283" r:id="rId5"/>
    <p:sldId id="292" r:id="rId6"/>
    <p:sldId id="294" r:id="rId7"/>
    <p:sldId id="293" r:id="rId8"/>
    <p:sldId id="279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1D2F68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1D2F68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1D2F68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1D2F68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1D2F68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1D2F68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1D2F68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1D2F68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1D2F68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68"/>
    <a:srgbClr val="FF0000"/>
    <a:srgbClr val="0066FF"/>
    <a:srgbClr val="FF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7714" autoAdjust="0"/>
  </p:normalViewPr>
  <p:slideViewPr>
    <p:cSldViewPr snapToGrid="0"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72"/>
    </p:cViewPr>
  </p:sorterViewPr>
  <p:notesViewPr>
    <p:cSldViewPr snapToGrid="0">
      <p:cViewPr varScale="1">
        <p:scale>
          <a:sx n="57" d="100"/>
          <a:sy n="57" d="100"/>
        </p:scale>
        <p:origin x="-17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Sheet2!$D$1</c:f>
              <c:strCache>
                <c:ptCount val="1"/>
                <c:pt idx="0">
                  <c:v>Pressure @ t = 0</c:v>
                </c:pt>
              </c:strCache>
            </c:strRef>
          </c:tx>
          <c:invertIfNegative val="0"/>
          <c:cat>
            <c:multiLvlStrRef>
              <c:f>Sheet2!$A$2:$C$10</c:f>
              <c:multiLvlStrCache>
                <c:ptCount val="9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</c:lvl>
                <c:lvl>
                  <c:pt idx="0">
                    <c:v>Current</c:v>
                  </c:pt>
                  <c:pt idx="1">
                    <c:v>Current</c:v>
                  </c:pt>
                  <c:pt idx="2">
                    <c:v>Current</c:v>
                  </c:pt>
                  <c:pt idx="3">
                    <c:v>Current</c:v>
                  </c:pt>
                  <c:pt idx="4">
                    <c:v>Current</c:v>
                  </c:pt>
                  <c:pt idx="5">
                    <c:v>Current</c:v>
                  </c:pt>
                  <c:pt idx="6">
                    <c:v>Current</c:v>
                  </c:pt>
                  <c:pt idx="7">
                    <c:v>Current</c:v>
                  </c:pt>
                  <c:pt idx="8">
                    <c:v>Current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</c:lvl>
              </c:multiLvlStrCache>
            </c:multiLvlStrRef>
          </c:cat>
          <c:val>
            <c:numRef>
              <c:f>Sheet2!$D$2:$D$10</c:f>
              <c:numCache>
                <c:formatCode>General</c:formatCode>
                <c:ptCount val="9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2.54</c:v>
                </c:pt>
                <c:pt idx="4">
                  <c:v>2.56</c:v>
                </c:pt>
                <c:pt idx="5">
                  <c:v>2.4500000000000002</c:v>
                </c:pt>
                <c:pt idx="6">
                  <c:v>2.5099999999999998</c:v>
                </c:pt>
                <c:pt idx="7">
                  <c:v>2.52</c:v>
                </c:pt>
                <c:pt idx="8">
                  <c:v>2.5099999999999998</c:v>
                </c:pt>
              </c:numCache>
            </c:numRef>
          </c:val>
        </c:ser>
        <c:ser>
          <c:idx val="1"/>
          <c:order val="1"/>
          <c:tx>
            <c:strRef>
              <c:f>Sheet2!$E$1</c:f>
              <c:strCache>
                <c:ptCount val="1"/>
                <c:pt idx="0">
                  <c:v>t = 90 (S)</c:v>
                </c:pt>
              </c:strCache>
            </c:strRef>
          </c:tx>
          <c:invertIfNegative val="0"/>
          <c:cat>
            <c:multiLvlStrRef>
              <c:f>Sheet2!$A$2:$C$10</c:f>
              <c:multiLvlStrCache>
                <c:ptCount val="9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</c:lvl>
                <c:lvl>
                  <c:pt idx="0">
                    <c:v>Current</c:v>
                  </c:pt>
                  <c:pt idx="1">
                    <c:v>Current</c:v>
                  </c:pt>
                  <c:pt idx="2">
                    <c:v>Current</c:v>
                  </c:pt>
                  <c:pt idx="3">
                    <c:v>Current</c:v>
                  </c:pt>
                  <c:pt idx="4">
                    <c:v>Current</c:v>
                  </c:pt>
                  <c:pt idx="5">
                    <c:v>Current</c:v>
                  </c:pt>
                  <c:pt idx="6">
                    <c:v>Current</c:v>
                  </c:pt>
                  <c:pt idx="7">
                    <c:v>Current</c:v>
                  </c:pt>
                  <c:pt idx="8">
                    <c:v>Current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</c:lvl>
              </c:multiLvlStrCache>
            </c:multiLvlStrRef>
          </c:cat>
          <c:val>
            <c:numRef>
              <c:f>Sheet2!$E$2:$E$10</c:f>
              <c:numCache>
                <c:formatCode>General</c:formatCode>
                <c:ptCount val="9"/>
                <c:pt idx="0">
                  <c:v>2.83</c:v>
                </c:pt>
                <c:pt idx="1">
                  <c:v>2.89</c:v>
                </c:pt>
                <c:pt idx="2">
                  <c:v>2.8</c:v>
                </c:pt>
                <c:pt idx="3">
                  <c:v>2.87</c:v>
                </c:pt>
                <c:pt idx="4">
                  <c:v>2.88</c:v>
                </c:pt>
                <c:pt idx="5">
                  <c:v>2.81</c:v>
                </c:pt>
                <c:pt idx="6">
                  <c:v>2.9</c:v>
                </c:pt>
                <c:pt idx="7">
                  <c:v>2.92</c:v>
                </c:pt>
                <c:pt idx="8">
                  <c:v>2.95</c:v>
                </c:pt>
              </c:numCache>
            </c:numRef>
          </c:val>
        </c:ser>
        <c:ser>
          <c:idx val="2"/>
          <c:order val="2"/>
          <c:tx>
            <c:strRef>
              <c:f>Sheet2!$F$1</c:f>
              <c:strCache>
                <c:ptCount val="1"/>
                <c:pt idx="0">
                  <c:v>t = 180 (S)</c:v>
                </c:pt>
              </c:strCache>
            </c:strRef>
          </c:tx>
          <c:invertIfNegative val="0"/>
          <c:cat>
            <c:multiLvlStrRef>
              <c:f>Sheet2!$A$2:$C$10</c:f>
              <c:multiLvlStrCache>
                <c:ptCount val="9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</c:lvl>
                <c:lvl>
                  <c:pt idx="0">
                    <c:v>Current</c:v>
                  </c:pt>
                  <c:pt idx="1">
                    <c:v>Current</c:v>
                  </c:pt>
                  <c:pt idx="2">
                    <c:v>Current</c:v>
                  </c:pt>
                  <c:pt idx="3">
                    <c:v>Current</c:v>
                  </c:pt>
                  <c:pt idx="4">
                    <c:v>Current</c:v>
                  </c:pt>
                  <c:pt idx="5">
                    <c:v>Current</c:v>
                  </c:pt>
                  <c:pt idx="6">
                    <c:v>Current</c:v>
                  </c:pt>
                  <c:pt idx="7">
                    <c:v>Current</c:v>
                  </c:pt>
                  <c:pt idx="8">
                    <c:v>Current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</c:lvl>
              </c:multiLvlStrCache>
            </c:multiLvlStrRef>
          </c:cat>
          <c:val>
            <c:numRef>
              <c:f>Sheet2!$F$2:$F$10</c:f>
              <c:numCache>
                <c:formatCode>General</c:formatCode>
                <c:ptCount val="9"/>
                <c:pt idx="0">
                  <c:v>2.86</c:v>
                </c:pt>
                <c:pt idx="1">
                  <c:v>2.92</c:v>
                </c:pt>
                <c:pt idx="2">
                  <c:v>2.82</c:v>
                </c:pt>
                <c:pt idx="3">
                  <c:v>2.89</c:v>
                </c:pt>
                <c:pt idx="4">
                  <c:v>2.92</c:v>
                </c:pt>
                <c:pt idx="5">
                  <c:v>2.84</c:v>
                </c:pt>
                <c:pt idx="6">
                  <c:v>2.94</c:v>
                </c:pt>
                <c:pt idx="7">
                  <c:v>2.96</c:v>
                </c:pt>
                <c:pt idx="8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Sheet2!$G$1</c:f>
              <c:strCache>
                <c:ptCount val="1"/>
                <c:pt idx="0">
                  <c:v>t = 240 (S)</c:v>
                </c:pt>
              </c:strCache>
            </c:strRef>
          </c:tx>
          <c:invertIfNegative val="0"/>
          <c:cat>
            <c:multiLvlStrRef>
              <c:f>Sheet2!$A$2:$C$10</c:f>
              <c:multiLvlStrCache>
                <c:ptCount val="9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</c:lvl>
                <c:lvl>
                  <c:pt idx="0">
                    <c:v>Current</c:v>
                  </c:pt>
                  <c:pt idx="1">
                    <c:v>Current</c:v>
                  </c:pt>
                  <c:pt idx="2">
                    <c:v>Current</c:v>
                  </c:pt>
                  <c:pt idx="3">
                    <c:v>Current</c:v>
                  </c:pt>
                  <c:pt idx="4">
                    <c:v>Current</c:v>
                  </c:pt>
                  <c:pt idx="5">
                    <c:v>Current</c:v>
                  </c:pt>
                  <c:pt idx="6">
                    <c:v>Current</c:v>
                  </c:pt>
                  <c:pt idx="7">
                    <c:v>Current</c:v>
                  </c:pt>
                  <c:pt idx="8">
                    <c:v>Current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</c:lvl>
              </c:multiLvlStrCache>
            </c:multiLvlStrRef>
          </c:cat>
          <c:val>
            <c:numRef>
              <c:f>Sheet2!$G$2:$G$10</c:f>
              <c:numCache>
                <c:formatCode>General</c:formatCode>
                <c:ptCount val="9"/>
                <c:pt idx="0">
                  <c:v>2.88</c:v>
                </c:pt>
                <c:pt idx="1">
                  <c:v>2.93</c:v>
                </c:pt>
                <c:pt idx="2">
                  <c:v>2.85</c:v>
                </c:pt>
                <c:pt idx="3">
                  <c:v>2.9</c:v>
                </c:pt>
                <c:pt idx="4">
                  <c:v>2.93</c:v>
                </c:pt>
                <c:pt idx="5">
                  <c:v>2.85</c:v>
                </c:pt>
                <c:pt idx="6">
                  <c:v>2.96</c:v>
                </c:pt>
                <c:pt idx="7">
                  <c:v>2.99</c:v>
                </c:pt>
                <c:pt idx="8">
                  <c:v>3.02</c:v>
                </c:pt>
              </c:numCache>
            </c:numRef>
          </c:val>
        </c:ser>
        <c:ser>
          <c:idx val="4"/>
          <c:order val="4"/>
          <c:tx>
            <c:strRef>
              <c:f>Sheet2!$H$1</c:f>
              <c:strCache>
                <c:ptCount val="1"/>
                <c:pt idx="0">
                  <c:v>t = 300 (S)</c:v>
                </c:pt>
              </c:strCache>
            </c:strRef>
          </c:tx>
          <c:invertIfNegative val="0"/>
          <c:cat>
            <c:multiLvlStrRef>
              <c:f>Sheet2!$A$2:$C$10</c:f>
              <c:multiLvlStrCache>
                <c:ptCount val="9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</c:lvl>
                <c:lvl>
                  <c:pt idx="0">
                    <c:v>Current</c:v>
                  </c:pt>
                  <c:pt idx="1">
                    <c:v>Current</c:v>
                  </c:pt>
                  <c:pt idx="2">
                    <c:v>Current</c:v>
                  </c:pt>
                  <c:pt idx="3">
                    <c:v>Current</c:v>
                  </c:pt>
                  <c:pt idx="4">
                    <c:v>Current</c:v>
                  </c:pt>
                  <c:pt idx="5">
                    <c:v>Current</c:v>
                  </c:pt>
                  <c:pt idx="6">
                    <c:v>Current</c:v>
                  </c:pt>
                  <c:pt idx="7">
                    <c:v>Current</c:v>
                  </c:pt>
                  <c:pt idx="8">
                    <c:v>Current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</c:lvl>
              </c:multiLvlStrCache>
            </c:multiLvlStrRef>
          </c:cat>
          <c:val>
            <c:numRef>
              <c:f>Sheet2!$H$2:$H$10</c:f>
              <c:numCache>
                <c:formatCode>General</c:formatCode>
                <c:ptCount val="9"/>
                <c:pt idx="0">
                  <c:v>2.9</c:v>
                </c:pt>
                <c:pt idx="1">
                  <c:v>2.95</c:v>
                </c:pt>
                <c:pt idx="2">
                  <c:v>2.86</c:v>
                </c:pt>
                <c:pt idx="3">
                  <c:v>2.9</c:v>
                </c:pt>
                <c:pt idx="4">
                  <c:v>2.94</c:v>
                </c:pt>
                <c:pt idx="5">
                  <c:v>2.85</c:v>
                </c:pt>
                <c:pt idx="6">
                  <c:v>2.99</c:v>
                </c:pt>
                <c:pt idx="7">
                  <c:v>3.01</c:v>
                </c:pt>
                <c:pt idx="8">
                  <c:v>3.05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086656"/>
        <c:axId val="72088192"/>
      </c:barChart>
      <c:catAx>
        <c:axId val="72086656"/>
        <c:scaling>
          <c:orientation val="minMax"/>
        </c:scaling>
        <c:delete val="0"/>
        <c:axPos val="b"/>
        <c:majorTickMark val="out"/>
        <c:minorTickMark val="none"/>
        <c:tickLblPos val="nextTo"/>
        <c:crossAx val="72088192"/>
        <c:crosses val="autoZero"/>
        <c:auto val="1"/>
        <c:lblAlgn val="ctr"/>
        <c:lblOffset val="100"/>
        <c:noMultiLvlLbl val="0"/>
      </c:catAx>
      <c:valAx>
        <c:axId val="72088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086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Pressure @ t = 0</c:v>
                </c:pt>
              </c:strCache>
            </c:strRef>
          </c:tx>
          <c:invertIfNegative val="0"/>
          <c:cat>
            <c:multiLvlStrRef>
              <c:f>Sheet1!$A$2:$C$13</c:f>
              <c:multiLvlStrCache>
                <c:ptCount val="12"/>
                <c:lvl>
                  <c:pt idx="0">
                    <c:v>Recom</c:v>
                  </c:pt>
                  <c:pt idx="1">
                    <c:v>Recom</c:v>
                  </c:pt>
                  <c:pt idx="2">
                    <c:v>Recom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Recom</c:v>
                  </c:pt>
                  <c:pt idx="7">
                    <c:v>Recom</c:v>
                  </c:pt>
                  <c:pt idx="8">
                    <c:v>Recom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  <c:pt idx="9">
                    <c:v>1</c:v>
                  </c:pt>
                  <c:pt idx="10">
                    <c:v>2</c:v>
                  </c:pt>
                  <c:pt idx="11">
                    <c:v>3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  <c:pt idx="9">
                    <c:v>Lab D</c:v>
                  </c:pt>
                  <c:pt idx="10">
                    <c:v>Lab D</c:v>
                  </c:pt>
                  <c:pt idx="11">
                    <c:v>Lab D</c:v>
                  </c:pt>
                </c:lvl>
              </c:multiLvlStrCache>
            </c:multiLvl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2.5</c:v>
                </c:pt>
                <c:pt idx="1">
                  <c:v>2.5</c:v>
                </c:pt>
                <c:pt idx="2">
                  <c:v>2.4900000000000002</c:v>
                </c:pt>
                <c:pt idx="3">
                  <c:v>2.5</c:v>
                </c:pt>
                <c:pt idx="4">
                  <c:v>2.59</c:v>
                </c:pt>
                <c:pt idx="5">
                  <c:v>2.5099999999999998</c:v>
                </c:pt>
                <c:pt idx="6">
                  <c:v>2.5299999999999998</c:v>
                </c:pt>
                <c:pt idx="7">
                  <c:v>2.5</c:v>
                </c:pt>
                <c:pt idx="8">
                  <c:v>2.5099999999999998</c:v>
                </c:pt>
                <c:pt idx="9">
                  <c:v>2.5</c:v>
                </c:pt>
                <c:pt idx="10">
                  <c:v>2.5</c:v>
                </c:pt>
                <c:pt idx="1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t = 90 (S)</c:v>
                </c:pt>
              </c:strCache>
            </c:strRef>
          </c:tx>
          <c:invertIfNegative val="0"/>
          <c:cat>
            <c:multiLvlStrRef>
              <c:f>Sheet1!$A$2:$C$13</c:f>
              <c:multiLvlStrCache>
                <c:ptCount val="12"/>
                <c:lvl>
                  <c:pt idx="0">
                    <c:v>Recom</c:v>
                  </c:pt>
                  <c:pt idx="1">
                    <c:v>Recom</c:v>
                  </c:pt>
                  <c:pt idx="2">
                    <c:v>Recom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Recom</c:v>
                  </c:pt>
                  <c:pt idx="7">
                    <c:v>Recom</c:v>
                  </c:pt>
                  <c:pt idx="8">
                    <c:v>Recom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  <c:pt idx="9">
                    <c:v>1</c:v>
                  </c:pt>
                  <c:pt idx="10">
                    <c:v>2</c:v>
                  </c:pt>
                  <c:pt idx="11">
                    <c:v>3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  <c:pt idx="9">
                    <c:v>Lab D</c:v>
                  </c:pt>
                  <c:pt idx="10">
                    <c:v>Lab D</c:v>
                  </c:pt>
                  <c:pt idx="11">
                    <c:v>Lab D</c:v>
                  </c:pt>
                </c:lvl>
              </c:multiLvlStrCache>
            </c:multiLvlStrRef>
          </c:cat>
          <c:val>
            <c:numRef>
              <c:f>Sheet1!$E$2:$E$13</c:f>
              <c:numCache>
                <c:formatCode>0.00</c:formatCode>
                <c:ptCount val="12"/>
                <c:pt idx="0">
                  <c:v>2.83</c:v>
                </c:pt>
                <c:pt idx="1">
                  <c:v>2.83</c:v>
                </c:pt>
                <c:pt idx="2">
                  <c:v>2.82</c:v>
                </c:pt>
                <c:pt idx="3">
                  <c:v>2.73</c:v>
                </c:pt>
                <c:pt idx="4">
                  <c:v>2.86</c:v>
                </c:pt>
                <c:pt idx="5">
                  <c:v>2.85</c:v>
                </c:pt>
                <c:pt idx="6">
                  <c:v>2.96</c:v>
                </c:pt>
                <c:pt idx="7">
                  <c:v>2.93</c:v>
                </c:pt>
                <c:pt idx="8">
                  <c:v>2.92</c:v>
                </c:pt>
                <c:pt idx="9">
                  <c:v>2.9</c:v>
                </c:pt>
                <c:pt idx="10">
                  <c:v>2.8</c:v>
                </c:pt>
                <c:pt idx="11">
                  <c:v>2.9</c:v>
                </c:pt>
              </c:numCache>
            </c:numRef>
          </c:val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t = 180 (S)</c:v>
                </c:pt>
              </c:strCache>
            </c:strRef>
          </c:tx>
          <c:invertIfNegative val="0"/>
          <c:cat>
            <c:multiLvlStrRef>
              <c:f>Sheet1!$A$2:$C$13</c:f>
              <c:multiLvlStrCache>
                <c:ptCount val="12"/>
                <c:lvl>
                  <c:pt idx="0">
                    <c:v>Recom</c:v>
                  </c:pt>
                  <c:pt idx="1">
                    <c:v>Recom</c:v>
                  </c:pt>
                  <c:pt idx="2">
                    <c:v>Recom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Recom</c:v>
                  </c:pt>
                  <c:pt idx="7">
                    <c:v>Recom</c:v>
                  </c:pt>
                  <c:pt idx="8">
                    <c:v>Recom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  <c:pt idx="9">
                    <c:v>1</c:v>
                  </c:pt>
                  <c:pt idx="10">
                    <c:v>2</c:v>
                  </c:pt>
                  <c:pt idx="11">
                    <c:v>3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  <c:pt idx="9">
                    <c:v>Lab D</c:v>
                  </c:pt>
                  <c:pt idx="10">
                    <c:v>Lab D</c:v>
                  </c:pt>
                  <c:pt idx="11">
                    <c:v>Lab D</c:v>
                  </c:pt>
                </c:lvl>
              </c:multiLvlStrCache>
            </c:multiLvlStrRef>
          </c:cat>
          <c:val>
            <c:numRef>
              <c:f>Sheet1!$F$2:$F$13</c:f>
              <c:numCache>
                <c:formatCode>0.00</c:formatCode>
                <c:ptCount val="12"/>
                <c:pt idx="0">
                  <c:v>2.86</c:v>
                </c:pt>
                <c:pt idx="1">
                  <c:v>2.86</c:v>
                </c:pt>
                <c:pt idx="2">
                  <c:v>2.85</c:v>
                </c:pt>
                <c:pt idx="3">
                  <c:v>2.75</c:v>
                </c:pt>
                <c:pt idx="4">
                  <c:v>2.88</c:v>
                </c:pt>
                <c:pt idx="5">
                  <c:v>2.88</c:v>
                </c:pt>
                <c:pt idx="6">
                  <c:v>3</c:v>
                </c:pt>
                <c:pt idx="7">
                  <c:v>2.98</c:v>
                </c:pt>
                <c:pt idx="8">
                  <c:v>2.96</c:v>
                </c:pt>
                <c:pt idx="9">
                  <c:v>2.95</c:v>
                </c:pt>
                <c:pt idx="10">
                  <c:v>2.9</c:v>
                </c:pt>
                <c:pt idx="11">
                  <c:v>2.9</c:v>
                </c:pt>
              </c:numCache>
            </c:numRef>
          </c:val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t = 240 (S)</c:v>
                </c:pt>
              </c:strCache>
            </c:strRef>
          </c:tx>
          <c:invertIfNegative val="0"/>
          <c:cat>
            <c:multiLvlStrRef>
              <c:f>Sheet1!$A$2:$C$13</c:f>
              <c:multiLvlStrCache>
                <c:ptCount val="12"/>
                <c:lvl>
                  <c:pt idx="0">
                    <c:v>Recom</c:v>
                  </c:pt>
                  <c:pt idx="1">
                    <c:v>Recom</c:v>
                  </c:pt>
                  <c:pt idx="2">
                    <c:v>Recom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Recom</c:v>
                  </c:pt>
                  <c:pt idx="7">
                    <c:v>Recom</c:v>
                  </c:pt>
                  <c:pt idx="8">
                    <c:v>Recom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  <c:pt idx="9">
                    <c:v>1</c:v>
                  </c:pt>
                  <c:pt idx="10">
                    <c:v>2</c:v>
                  </c:pt>
                  <c:pt idx="11">
                    <c:v>3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  <c:pt idx="9">
                    <c:v>Lab D</c:v>
                  </c:pt>
                  <c:pt idx="10">
                    <c:v>Lab D</c:v>
                  </c:pt>
                  <c:pt idx="11">
                    <c:v>Lab D</c:v>
                  </c:pt>
                </c:lvl>
              </c:multiLvlStrCache>
            </c:multiLvlStrRef>
          </c:cat>
          <c:val>
            <c:numRef>
              <c:f>Sheet1!$G$2:$G$13</c:f>
              <c:numCache>
                <c:formatCode>0.00</c:formatCode>
                <c:ptCount val="12"/>
                <c:pt idx="0">
                  <c:v>2.88</c:v>
                </c:pt>
                <c:pt idx="1">
                  <c:v>2.88</c:v>
                </c:pt>
                <c:pt idx="2">
                  <c:v>2.87</c:v>
                </c:pt>
                <c:pt idx="3">
                  <c:v>2.77</c:v>
                </c:pt>
                <c:pt idx="4">
                  <c:v>2.89</c:v>
                </c:pt>
                <c:pt idx="5">
                  <c:v>2.9</c:v>
                </c:pt>
                <c:pt idx="6">
                  <c:v>3.03</c:v>
                </c:pt>
                <c:pt idx="7">
                  <c:v>3</c:v>
                </c:pt>
                <c:pt idx="8">
                  <c:v>2.99</c:v>
                </c:pt>
                <c:pt idx="9">
                  <c:v>2.95</c:v>
                </c:pt>
                <c:pt idx="10">
                  <c:v>2.9</c:v>
                </c:pt>
                <c:pt idx="11">
                  <c:v>2.95</c:v>
                </c:pt>
              </c:numCache>
            </c:numRef>
          </c:val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 = 300</c:v>
                </c:pt>
              </c:strCache>
            </c:strRef>
          </c:tx>
          <c:invertIfNegative val="0"/>
          <c:cat>
            <c:multiLvlStrRef>
              <c:f>Sheet1!$A$2:$C$13</c:f>
              <c:multiLvlStrCache>
                <c:ptCount val="12"/>
                <c:lvl>
                  <c:pt idx="0">
                    <c:v>Recom</c:v>
                  </c:pt>
                  <c:pt idx="1">
                    <c:v>Recom</c:v>
                  </c:pt>
                  <c:pt idx="2">
                    <c:v>Recom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Recom</c:v>
                  </c:pt>
                  <c:pt idx="7">
                    <c:v>Recom</c:v>
                  </c:pt>
                  <c:pt idx="8">
                    <c:v>Recom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>1</c:v>
                  </c:pt>
                  <c:pt idx="7">
                    <c:v>2</c:v>
                  </c:pt>
                  <c:pt idx="8">
                    <c:v>3</c:v>
                  </c:pt>
                  <c:pt idx="9">
                    <c:v>1</c:v>
                  </c:pt>
                  <c:pt idx="10">
                    <c:v>2</c:v>
                  </c:pt>
                  <c:pt idx="11">
                    <c:v>3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B</c:v>
                  </c:pt>
                  <c:pt idx="4">
                    <c:v>Lab B</c:v>
                  </c:pt>
                  <c:pt idx="5">
                    <c:v>Lab B</c:v>
                  </c:pt>
                  <c:pt idx="6">
                    <c:v>Lab C</c:v>
                  </c:pt>
                  <c:pt idx="7">
                    <c:v>Lab C</c:v>
                  </c:pt>
                  <c:pt idx="8">
                    <c:v>Lab C</c:v>
                  </c:pt>
                  <c:pt idx="9">
                    <c:v>Lab D</c:v>
                  </c:pt>
                  <c:pt idx="10">
                    <c:v>Lab D</c:v>
                  </c:pt>
                  <c:pt idx="11">
                    <c:v>Lab D</c:v>
                  </c:pt>
                </c:lvl>
              </c:multiLvlStrCache>
            </c:multiLvlStrRef>
          </c:cat>
          <c:val>
            <c:numRef>
              <c:f>Sheet1!$H$2:$H$13</c:f>
              <c:numCache>
                <c:formatCode>0.00</c:formatCode>
                <c:ptCount val="12"/>
                <c:pt idx="0">
                  <c:v>2.89</c:v>
                </c:pt>
                <c:pt idx="1">
                  <c:v>2.9</c:v>
                </c:pt>
                <c:pt idx="2">
                  <c:v>2.89</c:v>
                </c:pt>
                <c:pt idx="3">
                  <c:v>2.78</c:v>
                </c:pt>
                <c:pt idx="4">
                  <c:v>2.9</c:v>
                </c:pt>
                <c:pt idx="5">
                  <c:v>2.91</c:v>
                </c:pt>
                <c:pt idx="6">
                  <c:v>3.05</c:v>
                </c:pt>
                <c:pt idx="7">
                  <c:v>3.03</c:v>
                </c:pt>
                <c:pt idx="8">
                  <c:v>3.01</c:v>
                </c:pt>
                <c:pt idx="9">
                  <c:v>2.97</c:v>
                </c:pt>
                <c:pt idx="10">
                  <c:v>2.95</c:v>
                </c:pt>
                <c:pt idx="11">
                  <c:v>2.95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856704"/>
        <c:axId val="72858240"/>
      </c:barChart>
      <c:catAx>
        <c:axId val="72856704"/>
        <c:scaling>
          <c:orientation val="minMax"/>
        </c:scaling>
        <c:delete val="0"/>
        <c:axPos val="b"/>
        <c:majorTickMark val="out"/>
        <c:minorTickMark val="none"/>
        <c:tickLblPos val="nextTo"/>
        <c:crossAx val="72858240"/>
        <c:crosses val="autoZero"/>
        <c:auto val="1"/>
        <c:lblAlgn val="ctr"/>
        <c:lblOffset val="100"/>
        <c:noMultiLvlLbl val="0"/>
      </c:catAx>
      <c:valAx>
        <c:axId val="72858240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72856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Sheet4!$C$1</c:f>
              <c:strCache>
                <c:ptCount val="1"/>
                <c:pt idx="0">
                  <c:v>pressure@t =0</c:v>
                </c:pt>
              </c:strCache>
            </c:strRef>
          </c:tx>
          <c:invertIfNegative val="0"/>
          <c:cat>
            <c:multiLvlStrRef>
              <c:f>Sheet4!$A$2:$B$22</c:f>
              <c:multiLvlStrCache>
                <c:ptCount val="21"/>
                <c:lvl>
                  <c:pt idx="0">
                    <c:v>Curren</c:v>
                  </c:pt>
                  <c:pt idx="1">
                    <c:v>Curren</c:v>
                  </c:pt>
                  <c:pt idx="2">
                    <c:v>Curren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Curren</c:v>
                  </c:pt>
                  <c:pt idx="7">
                    <c:v>Curren</c:v>
                  </c:pt>
                  <c:pt idx="8">
                    <c:v>Curren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  <c:pt idx="12">
                    <c:v>Curren</c:v>
                  </c:pt>
                  <c:pt idx="13">
                    <c:v>Curren</c:v>
                  </c:pt>
                  <c:pt idx="14">
                    <c:v>Curren</c:v>
                  </c:pt>
                  <c:pt idx="15">
                    <c:v>Recom</c:v>
                  </c:pt>
                  <c:pt idx="16">
                    <c:v>Recom</c:v>
                  </c:pt>
                  <c:pt idx="17">
                    <c:v>Recom</c:v>
                  </c:pt>
                  <c:pt idx="18">
                    <c:v>Recom</c:v>
                  </c:pt>
                  <c:pt idx="19">
                    <c:v>Recom</c:v>
                  </c:pt>
                  <c:pt idx="20">
                    <c:v>Recom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A</c:v>
                  </c:pt>
                  <c:pt idx="4">
                    <c:v>Lab A</c:v>
                  </c:pt>
                  <c:pt idx="5">
                    <c:v>Lab A</c:v>
                  </c:pt>
                  <c:pt idx="6">
                    <c:v>Lab B</c:v>
                  </c:pt>
                  <c:pt idx="7">
                    <c:v>Lab B</c:v>
                  </c:pt>
                  <c:pt idx="8">
                    <c:v>Lab B</c:v>
                  </c:pt>
                  <c:pt idx="9">
                    <c:v>Lab B</c:v>
                  </c:pt>
                  <c:pt idx="10">
                    <c:v>Lab B</c:v>
                  </c:pt>
                  <c:pt idx="11">
                    <c:v>Lab B</c:v>
                  </c:pt>
                  <c:pt idx="12">
                    <c:v>Lab C</c:v>
                  </c:pt>
                  <c:pt idx="13">
                    <c:v>Lab C</c:v>
                  </c:pt>
                  <c:pt idx="14">
                    <c:v>Lab C</c:v>
                  </c:pt>
                  <c:pt idx="15">
                    <c:v>Lab C</c:v>
                  </c:pt>
                  <c:pt idx="16">
                    <c:v>Lab C</c:v>
                  </c:pt>
                  <c:pt idx="17">
                    <c:v>Lab C</c:v>
                  </c:pt>
                  <c:pt idx="18">
                    <c:v>Lab D</c:v>
                  </c:pt>
                  <c:pt idx="19">
                    <c:v>Lab D</c:v>
                  </c:pt>
                  <c:pt idx="20">
                    <c:v>Lab D</c:v>
                  </c:pt>
                </c:lvl>
              </c:multiLvlStrCache>
            </c:multiLvlStrRef>
          </c:cat>
          <c:val>
            <c:numRef>
              <c:f>Sheet4!$C$2:$C$22</c:f>
              <c:numCache>
                <c:formatCode>General</c:formatCode>
                <c:ptCount val="21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2.4900000000000002</c:v>
                </c:pt>
                <c:pt idx="6">
                  <c:v>2.54</c:v>
                </c:pt>
                <c:pt idx="7">
                  <c:v>2.56</c:v>
                </c:pt>
                <c:pt idx="8">
                  <c:v>2.4500000000000002</c:v>
                </c:pt>
                <c:pt idx="9">
                  <c:v>2.5</c:v>
                </c:pt>
                <c:pt idx="10">
                  <c:v>2.59</c:v>
                </c:pt>
                <c:pt idx="11">
                  <c:v>2.5099999999999998</c:v>
                </c:pt>
                <c:pt idx="12">
                  <c:v>2.5099999999999998</c:v>
                </c:pt>
                <c:pt idx="13">
                  <c:v>2.52</c:v>
                </c:pt>
                <c:pt idx="14">
                  <c:v>2.5099999999999998</c:v>
                </c:pt>
                <c:pt idx="15">
                  <c:v>2.5299999999999998</c:v>
                </c:pt>
                <c:pt idx="16">
                  <c:v>2.5</c:v>
                </c:pt>
                <c:pt idx="17">
                  <c:v>2.5099999999999998</c:v>
                </c:pt>
                <c:pt idx="18">
                  <c:v>2.5</c:v>
                </c:pt>
                <c:pt idx="19">
                  <c:v>2.5</c:v>
                </c:pt>
                <c:pt idx="20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Sheet4!$D$1</c:f>
              <c:strCache>
                <c:ptCount val="1"/>
                <c:pt idx="0">
                  <c:v>t = 90 (S)</c:v>
                </c:pt>
              </c:strCache>
            </c:strRef>
          </c:tx>
          <c:invertIfNegative val="0"/>
          <c:cat>
            <c:multiLvlStrRef>
              <c:f>Sheet4!$A$2:$B$22</c:f>
              <c:multiLvlStrCache>
                <c:ptCount val="21"/>
                <c:lvl>
                  <c:pt idx="0">
                    <c:v>Curren</c:v>
                  </c:pt>
                  <c:pt idx="1">
                    <c:v>Curren</c:v>
                  </c:pt>
                  <c:pt idx="2">
                    <c:v>Curren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Curren</c:v>
                  </c:pt>
                  <c:pt idx="7">
                    <c:v>Curren</c:v>
                  </c:pt>
                  <c:pt idx="8">
                    <c:v>Curren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  <c:pt idx="12">
                    <c:v>Curren</c:v>
                  </c:pt>
                  <c:pt idx="13">
                    <c:v>Curren</c:v>
                  </c:pt>
                  <c:pt idx="14">
                    <c:v>Curren</c:v>
                  </c:pt>
                  <c:pt idx="15">
                    <c:v>Recom</c:v>
                  </c:pt>
                  <c:pt idx="16">
                    <c:v>Recom</c:v>
                  </c:pt>
                  <c:pt idx="17">
                    <c:v>Recom</c:v>
                  </c:pt>
                  <c:pt idx="18">
                    <c:v>Recom</c:v>
                  </c:pt>
                  <c:pt idx="19">
                    <c:v>Recom</c:v>
                  </c:pt>
                  <c:pt idx="20">
                    <c:v>Recom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A</c:v>
                  </c:pt>
                  <c:pt idx="4">
                    <c:v>Lab A</c:v>
                  </c:pt>
                  <c:pt idx="5">
                    <c:v>Lab A</c:v>
                  </c:pt>
                  <c:pt idx="6">
                    <c:v>Lab B</c:v>
                  </c:pt>
                  <c:pt idx="7">
                    <c:v>Lab B</c:v>
                  </c:pt>
                  <c:pt idx="8">
                    <c:v>Lab B</c:v>
                  </c:pt>
                  <c:pt idx="9">
                    <c:v>Lab B</c:v>
                  </c:pt>
                  <c:pt idx="10">
                    <c:v>Lab B</c:v>
                  </c:pt>
                  <c:pt idx="11">
                    <c:v>Lab B</c:v>
                  </c:pt>
                  <c:pt idx="12">
                    <c:v>Lab C</c:v>
                  </c:pt>
                  <c:pt idx="13">
                    <c:v>Lab C</c:v>
                  </c:pt>
                  <c:pt idx="14">
                    <c:v>Lab C</c:v>
                  </c:pt>
                  <c:pt idx="15">
                    <c:v>Lab C</c:v>
                  </c:pt>
                  <c:pt idx="16">
                    <c:v>Lab C</c:v>
                  </c:pt>
                  <c:pt idx="17">
                    <c:v>Lab C</c:v>
                  </c:pt>
                  <c:pt idx="18">
                    <c:v>Lab D</c:v>
                  </c:pt>
                  <c:pt idx="19">
                    <c:v>Lab D</c:v>
                  </c:pt>
                  <c:pt idx="20">
                    <c:v>Lab D</c:v>
                  </c:pt>
                </c:lvl>
              </c:multiLvlStrCache>
            </c:multiLvlStrRef>
          </c:cat>
          <c:val>
            <c:numRef>
              <c:f>Sheet4!$D$2:$D$22</c:f>
              <c:numCache>
                <c:formatCode>General</c:formatCode>
                <c:ptCount val="21"/>
                <c:pt idx="0">
                  <c:v>2.83</c:v>
                </c:pt>
                <c:pt idx="1">
                  <c:v>2.89</c:v>
                </c:pt>
                <c:pt idx="2">
                  <c:v>2.8</c:v>
                </c:pt>
                <c:pt idx="3">
                  <c:v>2.83</c:v>
                </c:pt>
                <c:pt idx="4">
                  <c:v>2.83</c:v>
                </c:pt>
                <c:pt idx="5">
                  <c:v>2.82</c:v>
                </c:pt>
                <c:pt idx="6">
                  <c:v>2.87</c:v>
                </c:pt>
                <c:pt idx="7">
                  <c:v>2.88</c:v>
                </c:pt>
                <c:pt idx="8">
                  <c:v>2.81</c:v>
                </c:pt>
                <c:pt idx="9">
                  <c:v>2.73</c:v>
                </c:pt>
                <c:pt idx="10">
                  <c:v>2.86</c:v>
                </c:pt>
                <c:pt idx="11">
                  <c:v>2.85</c:v>
                </c:pt>
                <c:pt idx="12">
                  <c:v>2.9</c:v>
                </c:pt>
                <c:pt idx="13">
                  <c:v>2.92</c:v>
                </c:pt>
                <c:pt idx="14">
                  <c:v>2.95</c:v>
                </c:pt>
                <c:pt idx="15">
                  <c:v>2.96</c:v>
                </c:pt>
                <c:pt idx="16">
                  <c:v>2.93</c:v>
                </c:pt>
                <c:pt idx="17">
                  <c:v>2.92</c:v>
                </c:pt>
                <c:pt idx="18">
                  <c:v>2.9</c:v>
                </c:pt>
                <c:pt idx="19">
                  <c:v>2.8</c:v>
                </c:pt>
                <c:pt idx="20">
                  <c:v>2.9</c:v>
                </c:pt>
              </c:numCache>
            </c:numRef>
          </c:val>
        </c:ser>
        <c:ser>
          <c:idx val="2"/>
          <c:order val="2"/>
          <c:tx>
            <c:strRef>
              <c:f>Sheet4!$E$1</c:f>
              <c:strCache>
                <c:ptCount val="1"/>
                <c:pt idx="0">
                  <c:v>t = 180 (S)</c:v>
                </c:pt>
              </c:strCache>
            </c:strRef>
          </c:tx>
          <c:invertIfNegative val="0"/>
          <c:cat>
            <c:multiLvlStrRef>
              <c:f>Sheet4!$A$2:$B$22</c:f>
              <c:multiLvlStrCache>
                <c:ptCount val="21"/>
                <c:lvl>
                  <c:pt idx="0">
                    <c:v>Curren</c:v>
                  </c:pt>
                  <c:pt idx="1">
                    <c:v>Curren</c:v>
                  </c:pt>
                  <c:pt idx="2">
                    <c:v>Curren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Curren</c:v>
                  </c:pt>
                  <c:pt idx="7">
                    <c:v>Curren</c:v>
                  </c:pt>
                  <c:pt idx="8">
                    <c:v>Curren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  <c:pt idx="12">
                    <c:v>Curren</c:v>
                  </c:pt>
                  <c:pt idx="13">
                    <c:v>Curren</c:v>
                  </c:pt>
                  <c:pt idx="14">
                    <c:v>Curren</c:v>
                  </c:pt>
                  <c:pt idx="15">
                    <c:v>Recom</c:v>
                  </c:pt>
                  <c:pt idx="16">
                    <c:v>Recom</c:v>
                  </c:pt>
                  <c:pt idx="17">
                    <c:v>Recom</c:v>
                  </c:pt>
                  <c:pt idx="18">
                    <c:v>Recom</c:v>
                  </c:pt>
                  <c:pt idx="19">
                    <c:v>Recom</c:v>
                  </c:pt>
                  <c:pt idx="20">
                    <c:v>Recom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A</c:v>
                  </c:pt>
                  <c:pt idx="4">
                    <c:v>Lab A</c:v>
                  </c:pt>
                  <c:pt idx="5">
                    <c:v>Lab A</c:v>
                  </c:pt>
                  <c:pt idx="6">
                    <c:v>Lab B</c:v>
                  </c:pt>
                  <c:pt idx="7">
                    <c:v>Lab B</c:v>
                  </c:pt>
                  <c:pt idx="8">
                    <c:v>Lab B</c:v>
                  </c:pt>
                  <c:pt idx="9">
                    <c:v>Lab B</c:v>
                  </c:pt>
                  <c:pt idx="10">
                    <c:v>Lab B</c:v>
                  </c:pt>
                  <c:pt idx="11">
                    <c:v>Lab B</c:v>
                  </c:pt>
                  <c:pt idx="12">
                    <c:v>Lab C</c:v>
                  </c:pt>
                  <c:pt idx="13">
                    <c:v>Lab C</c:v>
                  </c:pt>
                  <c:pt idx="14">
                    <c:v>Lab C</c:v>
                  </c:pt>
                  <c:pt idx="15">
                    <c:v>Lab C</c:v>
                  </c:pt>
                  <c:pt idx="16">
                    <c:v>Lab C</c:v>
                  </c:pt>
                  <c:pt idx="17">
                    <c:v>Lab C</c:v>
                  </c:pt>
                  <c:pt idx="18">
                    <c:v>Lab D</c:v>
                  </c:pt>
                  <c:pt idx="19">
                    <c:v>Lab D</c:v>
                  </c:pt>
                  <c:pt idx="20">
                    <c:v>Lab D</c:v>
                  </c:pt>
                </c:lvl>
              </c:multiLvlStrCache>
            </c:multiLvlStrRef>
          </c:cat>
          <c:val>
            <c:numRef>
              <c:f>Sheet4!$E$2:$E$22</c:f>
              <c:numCache>
                <c:formatCode>General</c:formatCode>
                <c:ptCount val="21"/>
                <c:pt idx="0">
                  <c:v>2.86</c:v>
                </c:pt>
                <c:pt idx="1">
                  <c:v>2.92</c:v>
                </c:pt>
                <c:pt idx="2">
                  <c:v>2.82</c:v>
                </c:pt>
                <c:pt idx="3">
                  <c:v>2.86</c:v>
                </c:pt>
                <c:pt idx="4">
                  <c:v>2.86</c:v>
                </c:pt>
                <c:pt idx="5">
                  <c:v>2.85</c:v>
                </c:pt>
                <c:pt idx="6">
                  <c:v>2.89</c:v>
                </c:pt>
                <c:pt idx="7">
                  <c:v>2.92</c:v>
                </c:pt>
                <c:pt idx="8">
                  <c:v>2.84</c:v>
                </c:pt>
                <c:pt idx="9">
                  <c:v>2.75</c:v>
                </c:pt>
                <c:pt idx="10">
                  <c:v>2.88</c:v>
                </c:pt>
                <c:pt idx="11">
                  <c:v>2.88</c:v>
                </c:pt>
                <c:pt idx="12">
                  <c:v>2.94</c:v>
                </c:pt>
                <c:pt idx="13">
                  <c:v>2.96</c:v>
                </c:pt>
                <c:pt idx="14">
                  <c:v>3</c:v>
                </c:pt>
                <c:pt idx="15">
                  <c:v>3</c:v>
                </c:pt>
                <c:pt idx="16">
                  <c:v>2.98</c:v>
                </c:pt>
                <c:pt idx="17">
                  <c:v>2.96</c:v>
                </c:pt>
                <c:pt idx="18">
                  <c:v>2.95</c:v>
                </c:pt>
                <c:pt idx="19">
                  <c:v>2.9</c:v>
                </c:pt>
                <c:pt idx="20">
                  <c:v>2.9</c:v>
                </c:pt>
              </c:numCache>
            </c:numRef>
          </c:val>
        </c:ser>
        <c:ser>
          <c:idx val="3"/>
          <c:order val="3"/>
          <c:tx>
            <c:strRef>
              <c:f>Sheet4!$F$1</c:f>
              <c:strCache>
                <c:ptCount val="1"/>
                <c:pt idx="0">
                  <c:v>t = 240 (S)</c:v>
                </c:pt>
              </c:strCache>
            </c:strRef>
          </c:tx>
          <c:invertIfNegative val="0"/>
          <c:cat>
            <c:multiLvlStrRef>
              <c:f>Sheet4!$A$2:$B$22</c:f>
              <c:multiLvlStrCache>
                <c:ptCount val="21"/>
                <c:lvl>
                  <c:pt idx="0">
                    <c:v>Curren</c:v>
                  </c:pt>
                  <c:pt idx="1">
                    <c:v>Curren</c:v>
                  </c:pt>
                  <c:pt idx="2">
                    <c:v>Curren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Curren</c:v>
                  </c:pt>
                  <c:pt idx="7">
                    <c:v>Curren</c:v>
                  </c:pt>
                  <c:pt idx="8">
                    <c:v>Curren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  <c:pt idx="12">
                    <c:v>Curren</c:v>
                  </c:pt>
                  <c:pt idx="13">
                    <c:v>Curren</c:v>
                  </c:pt>
                  <c:pt idx="14">
                    <c:v>Curren</c:v>
                  </c:pt>
                  <c:pt idx="15">
                    <c:v>Recom</c:v>
                  </c:pt>
                  <c:pt idx="16">
                    <c:v>Recom</c:v>
                  </c:pt>
                  <c:pt idx="17">
                    <c:v>Recom</c:v>
                  </c:pt>
                  <c:pt idx="18">
                    <c:v>Recom</c:v>
                  </c:pt>
                  <c:pt idx="19">
                    <c:v>Recom</c:v>
                  </c:pt>
                  <c:pt idx="20">
                    <c:v>Recom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A</c:v>
                  </c:pt>
                  <c:pt idx="4">
                    <c:v>Lab A</c:v>
                  </c:pt>
                  <c:pt idx="5">
                    <c:v>Lab A</c:v>
                  </c:pt>
                  <c:pt idx="6">
                    <c:v>Lab B</c:v>
                  </c:pt>
                  <c:pt idx="7">
                    <c:v>Lab B</c:v>
                  </c:pt>
                  <c:pt idx="8">
                    <c:v>Lab B</c:v>
                  </c:pt>
                  <c:pt idx="9">
                    <c:v>Lab B</c:v>
                  </c:pt>
                  <c:pt idx="10">
                    <c:v>Lab B</c:v>
                  </c:pt>
                  <c:pt idx="11">
                    <c:v>Lab B</c:v>
                  </c:pt>
                  <c:pt idx="12">
                    <c:v>Lab C</c:v>
                  </c:pt>
                  <c:pt idx="13">
                    <c:v>Lab C</c:v>
                  </c:pt>
                  <c:pt idx="14">
                    <c:v>Lab C</c:v>
                  </c:pt>
                  <c:pt idx="15">
                    <c:v>Lab C</c:v>
                  </c:pt>
                  <c:pt idx="16">
                    <c:v>Lab C</c:v>
                  </c:pt>
                  <c:pt idx="17">
                    <c:v>Lab C</c:v>
                  </c:pt>
                  <c:pt idx="18">
                    <c:v>Lab D</c:v>
                  </c:pt>
                  <c:pt idx="19">
                    <c:v>Lab D</c:v>
                  </c:pt>
                  <c:pt idx="20">
                    <c:v>Lab D</c:v>
                  </c:pt>
                </c:lvl>
              </c:multiLvlStrCache>
            </c:multiLvlStrRef>
          </c:cat>
          <c:val>
            <c:numRef>
              <c:f>Sheet4!$F$2:$F$22</c:f>
              <c:numCache>
                <c:formatCode>General</c:formatCode>
                <c:ptCount val="21"/>
                <c:pt idx="0">
                  <c:v>2.88</c:v>
                </c:pt>
                <c:pt idx="1">
                  <c:v>2.93</c:v>
                </c:pt>
                <c:pt idx="2">
                  <c:v>2.85</c:v>
                </c:pt>
                <c:pt idx="3">
                  <c:v>2.88</c:v>
                </c:pt>
                <c:pt idx="4">
                  <c:v>2.88</c:v>
                </c:pt>
                <c:pt idx="5">
                  <c:v>2.87</c:v>
                </c:pt>
                <c:pt idx="6">
                  <c:v>2.9</c:v>
                </c:pt>
                <c:pt idx="7">
                  <c:v>2.93</c:v>
                </c:pt>
                <c:pt idx="8">
                  <c:v>2.85</c:v>
                </c:pt>
                <c:pt idx="9">
                  <c:v>2.77</c:v>
                </c:pt>
                <c:pt idx="10">
                  <c:v>2.89</c:v>
                </c:pt>
                <c:pt idx="11">
                  <c:v>2.9</c:v>
                </c:pt>
                <c:pt idx="12">
                  <c:v>2.96</c:v>
                </c:pt>
                <c:pt idx="13">
                  <c:v>2.99</c:v>
                </c:pt>
                <c:pt idx="14">
                  <c:v>3.02</c:v>
                </c:pt>
                <c:pt idx="15">
                  <c:v>3.03</c:v>
                </c:pt>
                <c:pt idx="16">
                  <c:v>3</c:v>
                </c:pt>
                <c:pt idx="17">
                  <c:v>2.99</c:v>
                </c:pt>
                <c:pt idx="18">
                  <c:v>2.95</c:v>
                </c:pt>
                <c:pt idx="19">
                  <c:v>2.9</c:v>
                </c:pt>
                <c:pt idx="20">
                  <c:v>2.95</c:v>
                </c:pt>
              </c:numCache>
            </c:numRef>
          </c:val>
        </c:ser>
        <c:ser>
          <c:idx val="4"/>
          <c:order val="4"/>
          <c:tx>
            <c:strRef>
              <c:f>Sheet4!$G$1</c:f>
              <c:strCache>
                <c:ptCount val="1"/>
                <c:pt idx="0">
                  <c:v>t = 300 (S)</c:v>
                </c:pt>
              </c:strCache>
            </c:strRef>
          </c:tx>
          <c:invertIfNegative val="0"/>
          <c:cat>
            <c:multiLvlStrRef>
              <c:f>Sheet4!$A$2:$B$22</c:f>
              <c:multiLvlStrCache>
                <c:ptCount val="21"/>
                <c:lvl>
                  <c:pt idx="0">
                    <c:v>Curren</c:v>
                  </c:pt>
                  <c:pt idx="1">
                    <c:v>Curren</c:v>
                  </c:pt>
                  <c:pt idx="2">
                    <c:v>Curren</c:v>
                  </c:pt>
                  <c:pt idx="3">
                    <c:v>Recom</c:v>
                  </c:pt>
                  <c:pt idx="4">
                    <c:v>Recom</c:v>
                  </c:pt>
                  <c:pt idx="5">
                    <c:v>Recom</c:v>
                  </c:pt>
                  <c:pt idx="6">
                    <c:v>Curren</c:v>
                  </c:pt>
                  <c:pt idx="7">
                    <c:v>Curren</c:v>
                  </c:pt>
                  <c:pt idx="8">
                    <c:v>Curren</c:v>
                  </c:pt>
                  <c:pt idx="9">
                    <c:v>Recom</c:v>
                  </c:pt>
                  <c:pt idx="10">
                    <c:v>Recom</c:v>
                  </c:pt>
                  <c:pt idx="11">
                    <c:v>Recom</c:v>
                  </c:pt>
                  <c:pt idx="12">
                    <c:v>Curren</c:v>
                  </c:pt>
                  <c:pt idx="13">
                    <c:v>Curren</c:v>
                  </c:pt>
                  <c:pt idx="14">
                    <c:v>Curren</c:v>
                  </c:pt>
                  <c:pt idx="15">
                    <c:v>Recom</c:v>
                  </c:pt>
                  <c:pt idx="16">
                    <c:v>Recom</c:v>
                  </c:pt>
                  <c:pt idx="17">
                    <c:v>Recom</c:v>
                  </c:pt>
                  <c:pt idx="18">
                    <c:v>Recom</c:v>
                  </c:pt>
                  <c:pt idx="19">
                    <c:v>Recom</c:v>
                  </c:pt>
                  <c:pt idx="20">
                    <c:v>Recom</c:v>
                  </c:pt>
                </c:lvl>
                <c:lvl>
                  <c:pt idx="0">
                    <c:v>Lab A</c:v>
                  </c:pt>
                  <c:pt idx="1">
                    <c:v>Lab A</c:v>
                  </c:pt>
                  <c:pt idx="2">
                    <c:v>Lab A</c:v>
                  </c:pt>
                  <c:pt idx="3">
                    <c:v>Lab A</c:v>
                  </c:pt>
                  <c:pt idx="4">
                    <c:v>Lab A</c:v>
                  </c:pt>
                  <c:pt idx="5">
                    <c:v>Lab A</c:v>
                  </c:pt>
                  <c:pt idx="6">
                    <c:v>Lab B</c:v>
                  </c:pt>
                  <c:pt idx="7">
                    <c:v>Lab B</c:v>
                  </c:pt>
                  <c:pt idx="8">
                    <c:v>Lab B</c:v>
                  </c:pt>
                  <c:pt idx="9">
                    <c:v>Lab B</c:v>
                  </c:pt>
                  <c:pt idx="10">
                    <c:v>Lab B</c:v>
                  </c:pt>
                  <c:pt idx="11">
                    <c:v>Lab B</c:v>
                  </c:pt>
                  <c:pt idx="12">
                    <c:v>Lab C</c:v>
                  </c:pt>
                  <c:pt idx="13">
                    <c:v>Lab C</c:v>
                  </c:pt>
                  <c:pt idx="14">
                    <c:v>Lab C</c:v>
                  </c:pt>
                  <c:pt idx="15">
                    <c:v>Lab C</c:v>
                  </c:pt>
                  <c:pt idx="16">
                    <c:v>Lab C</c:v>
                  </c:pt>
                  <c:pt idx="17">
                    <c:v>Lab C</c:v>
                  </c:pt>
                  <c:pt idx="18">
                    <c:v>Lab D</c:v>
                  </c:pt>
                  <c:pt idx="19">
                    <c:v>Lab D</c:v>
                  </c:pt>
                  <c:pt idx="20">
                    <c:v>Lab D</c:v>
                  </c:pt>
                </c:lvl>
              </c:multiLvlStrCache>
            </c:multiLvlStrRef>
          </c:cat>
          <c:val>
            <c:numRef>
              <c:f>Sheet4!$G$2:$G$22</c:f>
              <c:numCache>
                <c:formatCode>General</c:formatCode>
                <c:ptCount val="21"/>
                <c:pt idx="0">
                  <c:v>2.9</c:v>
                </c:pt>
                <c:pt idx="1">
                  <c:v>2.95</c:v>
                </c:pt>
                <c:pt idx="2">
                  <c:v>2.86</c:v>
                </c:pt>
                <c:pt idx="3">
                  <c:v>2.89</c:v>
                </c:pt>
                <c:pt idx="4">
                  <c:v>2.9</c:v>
                </c:pt>
                <c:pt idx="5">
                  <c:v>2.89</c:v>
                </c:pt>
                <c:pt idx="6">
                  <c:v>2.9</c:v>
                </c:pt>
                <c:pt idx="7">
                  <c:v>2.94</c:v>
                </c:pt>
                <c:pt idx="8">
                  <c:v>2.85</c:v>
                </c:pt>
                <c:pt idx="9">
                  <c:v>2.78</c:v>
                </c:pt>
                <c:pt idx="10">
                  <c:v>2.9</c:v>
                </c:pt>
                <c:pt idx="11">
                  <c:v>2.91</c:v>
                </c:pt>
                <c:pt idx="12">
                  <c:v>2.99</c:v>
                </c:pt>
                <c:pt idx="13">
                  <c:v>3.01</c:v>
                </c:pt>
                <c:pt idx="14">
                  <c:v>3.05</c:v>
                </c:pt>
                <c:pt idx="15">
                  <c:v>3.05</c:v>
                </c:pt>
                <c:pt idx="16">
                  <c:v>3.03</c:v>
                </c:pt>
                <c:pt idx="17">
                  <c:v>3.01</c:v>
                </c:pt>
                <c:pt idx="18">
                  <c:v>2.97</c:v>
                </c:pt>
                <c:pt idx="19">
                  <c:v>2.95</c:v>
                </c:pt>
                <c:pt idx="20">
                  <c:v>2.95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706688"/>
        <c:axId val="116708480"/>
      </c:barChart>
      <c:catAx>
        <c:axId val="116706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16708480"/>
        <c:crosses val="autoZero"/>
        <c:auto val="1"/>
        <c:lblAlgn val="ctr"/>
        <c:lblOffset val="100"/>
        <c:noMultiLvlLbl val="0"/>
      </c:catAx>
      <c:valAx>
        <c:axId val="11670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70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B718B05-8663-4AB9-9E2E-D10F02029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0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F75A7EC-3C79-46C8-B175-29538930A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57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 b="1">
                <a:solidFill>
                  <a:srgbClr val="1D2F68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/>
            <a:fld id="{A0AA8911-B530-43B5-8D12-6975D05A156F}" type="slidenum">
              <a:rPr lang="en-US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0</a:t>
            </a:fld>
            <a:endParaRPr lang="en-US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E186-3BD9-47A9-86AA-F9ACE7168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1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1FE15-A1D2-4F22-BBF1-CEE6F25C1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0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F855F-88BD-4E30-9873-028914AF1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2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FC8F2-0173-4E84-93AA-026A07181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8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F63DD-BD70-4030-AA55-35E274B1E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6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024FD-A226-4485-BE62-FD4605B93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1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5393A-FBC9-4F7A-B3B8-A7A1224BC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5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68413-FA7F-495D-B3DA-B11680201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7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688C3-0EBC-4CEC-B0CD-8A6B26A37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5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3685E-EECA-4301-85AB-1DE37EA45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1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F0B23-0075-4579-B0F9-4EC4C855E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2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7E279A3-9B34-43A2-B13F-BC42D7470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38138" y="6151563"/>
            <a:ext cx="4887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rgbClr val="1D2F68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200" b="0" smtClean="0">
              <a:solidFill>
                <a:schemeClr val="folHlink"/>
              </a:solidFill>
            </a:endParaRPr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6370638" y="6208713"/>
            <a:ext cx="137001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rgbClr val="1D2F68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1200" smtClean="0">
                <a:solidFill>
                  <a:schemeClr val="bg1"/>
                </a:solidFill>
              </a:rPr>
              <a:t>Federal Aviation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1200" smtClean="0">
                <a:solidFill>
                  <a:schemeClr val="bg1"/>
                </a:solidFill>
              </a:rPr>
              <a:t>Administration</a:t>
            </a:r>
          </a:p>
        </p:txBody>
      </p:sp>
      <p:pic>
        <p:nvPicPr>
          <p:cNvPr id="1032" name="Picture 10" descr="NEW FAA LOGO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DF1F06"/>
              </a:clrFrom>
              <a:clrTo>
                <a:srgbClr val="DF1F0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8" y="6110288"/>
            <a:ext cx="61277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4"/>
          <p:cNvSpPr txBox="1">
            <a:spLocks noChangeArrowheads="1"/>
          </p:cNvSpPr>
          <p:nvPr userDrawn="1"/>
        </p:nvSpPr>
        <p:spPr bwMode="auto">
          <a:xfrm>
            <a:off x="206375" y="6167438"/>
            <a:ext cx="4973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rgbClr val="1D2F68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Evacuation Slide Test Method:</a:t>
            </a:r>
          </a:p>
          <a:p>
            <a:pPr eaLnBrk="1" hangingPunct="1">
              <a:defRPr/>
            </a:pPr>
            <a:r>
              <a:rPr lang="en-US" sz="1400" b="0" i="1" dirty="0" smtClean="0">
                <a:solidFill>
                  <a:schemeClr val="bg1"/>
                </a:solidFill>
              </a:rPr>
              <a:t>Round</a:t>
            </a:r>
            <a:r>
              <a:rPr lang="en-US" sz="1400" b="0" i="1" baseline="0" dirty="0" smtClean="0">
                <a:solidFill>
                  <a:schemeClr val="bg1"/>
                </a:solidFill>
              </a:rPr>
              <a:t> Robin 3 Results</a:t>
            </a:r>
            <a:endParaRPr lang="en-US" sz="1400" b="0" i="1" dirty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 b="1">
                <a:solidFill>
                  <a:srgbClr val="1D2F68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/>
            <a:fld id="{CEC24CC3-0558-449E-BB3B-E2562385271E}" type="slidenum">
              <a:rPr lang="en-US" sz="14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0</a:t>
            </a:fld>
            <a:endParaRPr lang="en-US" sz="1400" b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10113" y="417550"/>
            <a:ext cx="495141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rgbClr val="1D2F68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Evacuation Slide Test Method:</a:t>
            </a:r>
          </a:p>
          <a:p>
            <a:pPr eaLnBrk="1" hangingPunct="1"/>
            <a:r>
              <a:rPr lang="en-US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Test Results</a:t>
            </a:r>
            <a:endParaRPr lang="en-US" b="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2" name="Group 10"/>
          <p:cNvGrpSpPr>
            <a:grpSpLocks/>
          </p:cNvGrpSpPr>
          <p:nvPr/>
        </p:nvGrpSpPr>
        <p:grpSpPr bwMode="auto">
          <a:xfrm>
            <a:off x="0" y="0"/>
            <a:ext cx="9144001" cy="6858000"/>
            <a:chOff x="0" y="0"/>
            <a:chExt cx="5760" cy="4320"/>
          </a:xfrm>
        </p:grpSpPr>
        <p:grpSp>
          <p:nvGrpSpPr>
            <p:cNvPr id="2054" name="Group 9"/>
            <p:cNvGrpSpPr>
              <a:grpSpLocks/>
            </p:cNvGrpSpPr>
            <p:nvPr/>
          </p:nvGrpSpPr>
          <p:grpSpPr bwMode="auto">
            <a:xfrm>
              <a:off x="3523" y="0"/>
              <a:ext cx="2237" cy="4320"/>
              <a:chOff x="3523" y="0"/>
              <a:chExt cx="2237" cy="4320"/>
            </a:xfrm>
          </p:grpSpPr>
          <p:pic>
            <p:nvPicPr>
              <p:cNvPr id="2056" name="Picture 8" descr="FAA B-747-croppi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23" y="0"/>
                <a:ext cx="2237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057" name="Group 4"/>
              <p:cNvGrpSpPr>
                <a:grpSpLocks/>
              </p:cNvGrpSpPr>
              <p:nvPr/>
            </p:nvGrpSpPr>
            <p:grpSpPr bwMode="auto">
              <a:xfrm>
                <a:off x="3700" y="170"/>
                <a:ext cx="1824" cy="574"/>
                <a:chOff x="3613" y="282"/>
                <a:chExt cx="1824" cy="574"/>
              </a:xfrm>
            </p:grpSpPr>
            <p:pic>
              <p:nvPicPr>
                <p:cNvPr id="2058" name="Picture 5" descr="NEW FAA LOGO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clrChange>
                    <a:clrFrom>
                      <a:srgbClr val="DF1F06"/>
                    </a:clrFrom>
                    <a:clrTo>
                      <a:srgbClr val="DF1F06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13" y="282"/>
                  <a:ext cx="573" cy="5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059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201" y="400"/>
                  <a:ext cx="1236" cy="3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1D2F68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85000"/>
                    </a:lnSpc>
                  </a:pPr>
                  <a:r>
                    <a:rPr lang="en-US" sz="18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Federal Aviation</a:t>
                  </a:r>
                </a:p>
                <a:p>
                  <a:pPr eaLnBrk="1" hangingPunct="1">
                    <a:lnSpc>
                      <a:spcPct val="85000"/>
                    </a:lnSpc>
                  </a:pPr>
                  <a:r>
                    <a:rPr lang="en-US" sz="18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Administration</a:t>
                  </a:r>
                </a:p>
              </p:txBody>
            </p:sp>
          </p:grpSp>
        </p:grp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0" y="3802"/>
              <a:ext cx="3515" cy="514"/>
            </a:xfrm>
            <a:prstGeom prst="rect">
              <a:avLst/>
            </a:prstGeom>
            <a:solidFill>
              <a:srgbClr val="1D2F68"/>
            </a:solidFill>
            <a:ln w="9525">
              <a:solidFill>
                <a:srgbClr val="1D2F6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53" name="Rectangle 17"/>
          <p:cNvSpPr>
            <a:spLocks noChangeArrowheads="1"/>
          </p:cNvSpPr>
          <p:nvPr/>
        </p:nvSpPr>
        <p:spPr bwMode="auto">
          <a:xfrm>
            <a:off x="349250" y="3355467"/>
            <a:ext cx="4951413" cy="127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Marker (for Dung Do)</a:t>
            </a:r>
            <a:endParaRPr lang="en-US" sz="28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US" sz="180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 Safety Branch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US" sz="1400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FAA Wm. J. Hughes Technical Center</a:t>
            </a:r>
          </a:p>
          <a:p>
            <a:pPr marL="342900" indent="-342900"/>
            <a:r>
              <a:rPr lang="en-US" sz="1400" b="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Atlantic City International Airport, NJ  08405</a:t>
            </a:r>
            <a:endParaRPr lang="en-US" sz="1400" b="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49249" y="5248656"/>
            <a:ext cx="5073143" cy="100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600" i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Aircraft Materials Fire Test Working Group Meeting</a:t>
            </a:r>
          </a:p>
          <a:p>
            <a:r>
              <a:rPr lang="en-US" sz="1400" b="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25 – 26, 2014</a:t>
            </a:r>
          </a:p>
          <a:p>
            <a:r>
              <a:rPr lang="en-US" sz="1400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Solothurn, Switzerland</a:t>
            </a:r>
            <a:endParaRPr lang="en-US" sz="900" b="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322" y="1029811"/>
            <a:ext cx="8229600" cy="3773008"/>
          </a:xfrm>
        </p:spPr>
        <p:txBody>
          <a:bodyPr>
            <a:normAutofit/>
          </a:bodyPr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Yellow/Gray Material with Aluminum Coating passed </a:t>
            </a:r>
            <a:r>
              <a:rPr lang="en-US" dirty="0" smtClean="0"/>
              <a:t>both the </a:t>
            </a:r>
            <a:r>
              <a:rPr lang="en-US" dirty="0"/>
              <a:t>Current </a:t>
            </a:r>
            <a:r>
              <a:rPr lang="en-US" dirty="0" smtClean="0"/>
              <a:t>Test </a:t>
            </a:r>
            <a:r>
              <a:rPr lang="en-US" dirty="0"/>
              <a:t>and Recommended </a:t>
            </a:r>
            <a:r>
              <a:rPr lang="en-US" dirty="0" smtClean="0"/>
              <a:t>Test</a:t>
            </a: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 smtClean="0"/>
              <a:t>Current Test Method results </a:t>
            </a:r>
            <a:r>
              <a:rPr lang="en-US" dirty="0"/>
              <a:t>were consistent with the   </a:t>
            </a:r>
            <a:r>
              <a:rPr lang="en-US" dirty="0" smtClean="0"/>
              <a:t>“New” Recommended </a:t>
            </a:r>
            <a:r>
              <a:rPr lang="en-US" dirty="0"/>
              <a:t>Test </a:t>
            </a:r>
            <a:r>
              <a:rPr lang="en-US" dirty="0" smtClean="0"/>
              <a:t>Method results </a:t>
            </a: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 smtClean="0"/>
              <a:t>“New” Recommended </a:t>
            </a:r>
            <a:r>
              <a:rPr lang="en-US" dirty="0"/>
              <a:t>test procedure </a:t>
            </a:r>
            <a:r>
              <a:rPr lang="en-US" dirty="0" smtClean="0"/>
              <a:t>advantages:       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sz="1900" dirty="0" smtClean="0"/>
              <a:t>Simpler test setup</a:t>
            </a:r>
            <a:endParaRPr lang="en-US" sz="1900" dirty="0"/>
          </a:p>
          <a:p>
            <a:pPr lvl="1">
              <a:lnSpc>
                <a:spcPct val="80000"/>
              </a:lnSpc>
            </a:pPr>
            <a:r>
              <a:rPr lang="en-US" sz="1900" dirty="0" smtClean="0"/>
              <a:t>Reduces time required for testing</a:t>
            </a:r>
            <a:endParaRPr lang="en-US" sz="1900" dirty="0"/>
          </a:p>
          <a:p>
            <a:pPr lvl="1">
              <a:lnSpc>
                <a:spcPct val="80000"/>
              </a:lnSpc>
            </a:pPr>
            <a:r>
              <a:rPr lang="en-US" sz="1900" dirty="0" smtClean="0"/>
              <a:t>Calorimeter and </a:t>
            </a:r>
            <a:r>
              <a:rPr lang="en-US" sz="1900" dirty="0"/>
              <a:t>Test Specimen locations are </a:t>
            </a:r>
            <a:r>
              <a:rPr lang="en-US" sz="1900" dirty="0" smtClean="0"/>
              <a:t>specified</a:t>
            </a:r>
            <a:endParaRPr lang="en-US" sz="1900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Lab D did not send the current test procedure test results.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70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77" y="1171854"/>
            <a:ext cx="8229600" cy="4660776"/>
          </a:xfrm>
        </p:spPr>
        <p:txBody>
          <a:bodyPr>
            <a:normAutofit/>
          </a:bodyPr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Conduct validation testing comparing </a:t>
            </a:r>
            <a:r>
              <a:rPr lang="en-US" dirty="0" smtClean="0"/>
              <a:t>Calorimeter and </a:t>
            </a:r>
            <a:r>
              <a:rPr lang="en-US" dirty="0"/>
              <a:t>Power Controller outputs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Power / Heat Flux is measured and recorded </a:t>
            </a:r>
            <a:r>
              <a:rPr lang="en-US" dirty="0" smtClean="0"/>
              <a:t>using </a:t>
            </a:r>
            <a:r>
              <a:rPr lang="en-US" dirty="0"/>
              <a:t>the computerized data acquisition system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After validation testing of the </a:t>
            </a:r>
            <a:r>
              <a:rPr lang="en-US" dirty="0" smtClean="0"/>
              <a:t>power controller unit, </a:t>
            </a:r>
            <a:r>
              <a:rPr lang="en-US" dirty="0"/>
              <a:t>FAA will conduct several tests on slide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1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20" y="865573"/>
            <a:ext cx="8700118" cy="4789502"/>
          </a:xfrm>
        </p:spPr>
        <p:txBody>
          <a:bodyPr/>
          <a:lstStyle/>
          <a:p>
            <a:r>
              <a:rPr lang="en-US" dirty="0" smtClean="0"/>
              <a:t>Samples </a:t>
            </a:r>
            <a:r>
              <a:rPr lang="en-US" dirty="0"/>
              <a:t>were sent to 5 </a:t>
            </a:r>
            <a:r>
              <a:rPr lang="en-US" dirty="0" smtClean="0"/>
              <a:t>laboratories (only </a:t>
            </a:r>
            <a:r>
              <a:rPr lang="en-US" dirty="0"/>
              <a:t>4 </a:t>
            </a:r>
            <a:r>
              <a:rPr lang="en-US" dirty="0" smtClean="0"/>
              <a:t>laboratories </a:t>
            </a:r>
            <a:r>
              <a:rPr lang="en-US" dirty="0"/>
              <a:t>participated in the </a:t>
            </a:r>
            <a:r>
              <a:rPr lang="en-US" dirty="0"/>
              <a:t>c</a:t>
            </a:r>
            <a:r>
              <a:rPr lang="en-US" dirty="0" smtClean="0"/>
              <a:t>omparison </a:t>
            </a:r>
            <a:r>
              <a:rPr lang="en-US" dirty="0" smtClean="0"/>
              <a:t>t</a:t>
            </a:r>
            <a:r>
              <a:rPr lang="en-US" dirty="0" smtClean="0"/>
              <a:t>ests).     </a:t>
            </a:r>
            <a:endParaRPr lang="en-US" dirty="0"/>
          </a:p>
          <a:p>
            <a:r>
              <a:rPr lang="en-US" dirty="0" smtClean="0"/>
              <a:t>1 </a:t>
            </a:r>
            <a:r>
              <a:rPr lang="en-US" dirty="0"/>
              <a:t>material (Yellow/Gray) was </a:t>
            </a:r>
            <a:r>
              <a:rPr lang="en-US" dirty="0" smtClean="0"/>
              <a:t>tested, </a:t>
            </a:r>
            <a:r>
              <a:rPr lang="en-US" dirty="0" smtClean="0"/>
              <a:t>a </a:t>
            </a:r>
            <a:r>
              <a:rPr lang="en-US" dirty="0"/>
              <a:t>single ply, Polyurethane coated Nylon fabric.</a:t>
            </a:r>
          </a:p>
          <a:p>
            <a:r>
              <a:rPr lang="en-US" dirty="0"/>
              <a:t>The Nylon fabric base is not quite square </a:t>
            </a:r>
            <a:r>
              <a:rPr lang="en-US" dirty="0" smtClean="0"/>
              <a:t>woven</a:t>
            </a:r>
            <a:r>
              <a:rPr lang="en-US" dirty="0"/>
              <a:t>.  The Gray </a:t>
            </a:r>
            <a:r>
              <a:rPr lang="en-US" dirty="0" smtClean="0"/>
              <a:t>color </a:t>
            </a:r>
            <a:r>
              <a:rPr lang="en-US" dirty="0"/>
              <a:t>side of the slide material is coated with fine </a:t>
            </a:r>
            <a:r>
              <a:rPr lang="en-US" dirty="0" smtClean="0"/>
              <a:t>aluminum and </a:t>
            </a:r>
            <a:r>
              <a:rPr lang="en-US" dirty="0"/>
              <a:t>faces the radiant heat furnace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/>
              <a:t>tests were conducted according to the current test      </a:t>
            </a:r>
            <a:r>
              <a:rPr lang="en-US" dirty="0" smtClean="0"/>
              <a:t>procedure </a:t>
            </a:r>
            <a:endParaRPr lang="en-US" dirty="0"/>
          </a:p>
          <a:p>
            <a:r>
              <a:rPr lang="en-US" dirty="0" smtClean="0"/>
              <a:t>3 </a:t>
            </a:r>
            <a:r>
              <a:rPr lang="en-US" dirty="0"/>
              <a:t>tests were </a:t>
            </a:r>
            <a:r>
              <a:rPr lang="en-US" dirty="0" smtClean="0"/>
              <a:t>conducted </a:t>
            </a:r>
            <a:r>
              <a:rPr lang="en-US" dirty="0"/>
              <a:t>according to the </a:t>
            </a:r>
            <a:r>
              <a:rPr lang="en-US" dirty="0" smtClean="0"/>
              <a:t>new recommended </a:t>
            </a:r>
            <a:r>
              <a:rPr lang="en-US" dirty="0"/>
              <a:t>test </a:t>
            </a:r>
            <a:r>
              <a:rPr lang="en-US" dirty="0" smtClean="0"/>
              <a:t>procedure          </a:t>
            </a:r>
            <a:endParaRPr lang="en-US" dirty="0"/>
          </a:p>
          <a:p>
            <a:r>
              <a:rPr lang="en-US" dirty="0" smtClean="0"/>
              <a:t>Comparison </a:t>
            </a:r>
            <a:r>
              <a:rPr lang="en-US" dirty="0"/>
              <a:t>Test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9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 Slide Test Method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0" i="1" dirty="0" smtClean="0"/>
              <a:t>Current Test Procedure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229" y="1331651"/>
            <a:ext cx="8487053" cy="46696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(Current </a:t>
            </a:r>
            <a:r>
              <a:rPr lang="en-US" dirty="0" smtClean="0"/>
              <a:t>Test </a:t>
            </a:r>
            <a:r>
              <a:rPr lang="en-US" dirty="0" smtClean="0"/>
              <a:t>Procedure</a:t>
            </a:r>
            <a:r>
              <a:rPr lang="en-US" dirty="0" smtClean="0"/>
              <a:t> similar </a:t>
            </a:r>
            <a:r>
              <a:rPr lang="en-US" dirty="0" smtClean="0"/>
              <a:t>to </a:t>
            </a:r>
            <a:r>
              <a:rPr lang="en-US" b="1" dirty="0" smtClean="0"/>
              <a:t>Technical </a:t>
            </a:r>
            <a:r>
              <a:rPr lang="en-US" b="1" dirty="0" smtClean="0"/>
              <a:t>Standard Order </a:t>
            </a:r>
            <a:r>
              <a:rPr lang="en-US" b="1" dirty="0" smtClean="0"/>
              <a:t>C69c)</a:t>
            </a:r>
            <a:endParaRPr lang="en-US" dirty="0" smtClean="0"/>
          </a:p>
          <a:p>
            <a:pPr lvl="1"/>
            <a:r>
              <a:rPr lang="en-US" u="sng" dirty="0" smtClean="0"/>
              <a:t>Calibration</a:t>
            </a:r>
            <a:r>
              <a:rPr lang="en-US" dirty="0" smtClean="0"/>
              <a:t>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Start radiant heat furnace and other required instrumentation and allow ½ to ¾ hours (30 to 45 minutes) for warm up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Adjust transformer to achieve a radiant heat flux of 2 </a:t>
            </a:r>
            <a:r>
              <a:rPr lang="en-US" dirty="0" smtClean="0"/>
              <a:t>Btu/ft</a:t>
            </a:r>
            <a:r>
              <a:rPr lang="en-US" baseline="30000" dirty="0" smtClean="0"/>
              <a:t>2</a:t>
            </a:r>
            <a:r>
              <a:rPr lang="en-US" dirty="0" smtClean="0"/>
              <a:t>-sec (2.3 W/cm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 smtClean="0"/>
              <a:t>with the calorimeter positioned 1½ inches in front of the furnace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Move the calorimeter </a:t>
            </a:r>
            <a:r>
              <a:rPr lang="en-US" dirty="0" smtClean="0"/>
              <a:t>away from</a:t>
            </a:r>
            <a:r>
              <a:rPr lang="en-US" dirty="0" smtClean="0"/>
              <a:t> the </a:t>
            </a:r>
            <a:r>
              <a:rPr lang="en-US" dirty="0" smtClean="0"/>
              <a:t>furnace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find the precise </a:t>
            </a:r>
            <a:r>
              <a:rPr lang="en-US" dirty="0" smtClean="0"/>
              <a:t>location </a:t>
            </a:r>
            <a:r>
              <a:rPr lang="en-US" dirty="0" smtClean="0"/>
              <a:t>where the heat flux is 1.5 </a:t>
            </a:r>
            <a:r>
              <a:rPr lang="en-US" dirty="0" smtClean="0"/>
              <a:t>Btu/ft</a:t>
            </a:r>
            <a:r>
              <a:rPr lang="en-US" baseline="30000" dirty="0" smtClean="0"/>
              <a:t>2</a:t>
            </a:r>
            <a:r>
              <a:rPr lang="en-US" dirty="0" smtClean="0"/>
              <a:t>-sec (1.7 W/cm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Do not turn off the furnace. Use this radiant heat output for the </a:t>
            </a:r>
            <a:r>
              <a:rPr lang="en-US" dirty="0" smtClean="0"/>
              <a:t>test.</a:t>
            </a:r>
            <a:endParaRPr lang="en-US" dirty="0" smtClean="0"/>
          </a:p>
          <a:p>
            <a:pPr lvl="1"/>
            <a:r>
              <a:rPr lang="en-US" u="sng" dirty="0" smtClean="0"/>
              <a:t>Test Procedure</a:t>
            </a:r>
            <a:r>
              <a:rPr lang="en-US" dirty="0" smtClean="0"/>
              <a:t>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After the </a:t>
            </a:r>
            <a:r>
              <a:rPr lang="en-US" dirty="0" smtClean="0"/>
              <a:t>location/heat </a:t>
            </a:r>
            <a:r>
              <a:rPr lang="en-US" dirty="0" smtClean="0"/>
              <a:t>flux is achieved, move the HFG away from the </a:t>
            </a:r>
            <a:r>
              <a:rPr lang="en-US" dirty="0" smtClean="0"/>
              <a:t>furnace.</a:t>
            </a:r>
            <a:endParaRPr lang="en-US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Mount test specimen on pressure cylinder and p</a:t>
            </a:r>
            <a:r>
              <a:rPr lang="en-US" dirty="0" smtClean="0"/>
              <a:t>ressurize to appropriate level.  Also align face of </a:t>
            </a:r>
            <a:r>
              <a:rPr lang="en-US" dirty="0" smtClean="0"/>
              <a:t>specimen at </a:t>
            </a:r>
            <a:r>
              <a:rPr lang="en-US" dirty="0"/>
              <a:t>the </a:t>
            </a:r>
            <a:r>
              <a:rPr lang="en-US" dirty="0" smtClean="0"/>
              <a:t>distance/location established </a:t>
            </a:r>
            <a:r>
              <a:rPr lang="en-US" dirty="0" smtClean="0"/>
              <a:t>in Calibration Step </a:t>
            </a:r>
            <a:r>
              <a:rPr lang="en-US" dirty="0" smtClean="0"/>
              <a:t>3 (do not rotate assembly in front of furnace yet).</a:t>
            </a:r>
            <a:endParaRPr lang="en-US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Place the HFG in front of the radiant heat furnace at the distance established in </a:t>
            </a:r>
            <a:r>
              <a:rPr lang="en-US" dirty="0" smtClean="0"/>
              <a:t>calibration </a:t>
            </a:r>
            <a:r>
              <a:rPr lang="en-US" dirty="0" smtClean="0"/>
              <a:t>step 3 to verify that heat flux is 1.5 </a:t>
            </a:r>
            <a:r>
              <a:rPr lang="en-US" dirty="0" smtClean="0"/>
              <a:t>Btu/ft</a:t>
            </a:r>
            <a:r>
              <a:rPr lang="en-US" baseline="30000" dirty="0" smtClean="0"/>
              <a:t>2</a:t>
            </a:r>
            <a:r>
              <a:rPr lang="en-US" dirty="0" smtClean="0"/>
              <a:t>-sec </a:t>
            </a:r>
            <a:r>
              <a:rPr lang="en-US" dirty="0" smtClean="0"/>
              <a:t>(1.7 W/cm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Rotate the pressure cylinder with the test specimen in front of the radiant heat furnace. Simultaneously start the </a:t>
            </a:r>
            <a:r>
              <a:rPr lang="en-US" dirty="0" smtClean="0"/>
              <a:t>timer.</a:t>
            </a:r>
            <a:endParaRPr lang="en-US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Record </a:t>
            </a:r>
            <a:r>
              <a:rPr lang="en-US" dirty="0"/>
              <a:t>time </a:t>
            </a:r>
            <a:r>
              <a:rPr lang="en-US" dirty="0" smtClean="0"/>
              <a:t>(in seconds) to </a:t>
            </a:r>
            <a:r>
              <a:rPr lang="en-US" dirty="0"/>
              <a:t>the first observed pressure </a:t>
            </a:r>
            <a:r>
              <a:rPr lang="en-US" dirty="0" smtClean="0"/>
              <a:t>loss.</a:t>
            </a:r>
            <a:endParaRPr lang="en-US" dirty="0"/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Each specimen must maintain correct pressure </a:t>
            </a:r>
            <a:r>
              <a:rPr lang="en-US" dirty="0"/>
              <a:t>for a </a:t>
            </a:r>
            <a:r>
              <a:rPr lang="en-US" dirty="0" smtClean="0"/>
              <a:t>minimum of </a:t>
            </a:r>
            <a:r>
              <a:rPr lang="en-US" dirty="0"/>
              <a:t>180 </a:t>
            </a:r>
            <a:r>
              <a:rPr lang="en-US" dirty="0" smtClean="0"/>
              <a:t>seconds to </a:t>
            </a:r>
            <a:r>
              <a:rPr lang="en-US" dirty="0" smtClean="0"/>
              <a:t>pass.</a:t>
            </a:r>
            <a:endParaRPr lang="en-US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 smtClean="0"/>
              <a:t>complete Calibration and Test Procedure for each test specimen.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5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 Slide Test Method:</a:t>
            </a:r>
            <a:br>
              <a:rPr lang="en-US" dirty="0" smtClean="0"/>
            </a:br>
            <a:r>
              <a:rPr lang="en-US" b="0" i="1" dirty="0" smtClean="0"/>
              <a:t>Recommended “New” Test </a:t>
            </a:r>
            <a:r>
              <a:rPr lang="en-US" b="0" i="1" dirty="0" smtClean="0"/>
              <a:t>Procedure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67162"/>
            <a:ext cx="8349449" cy="4660776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 smtClean="0"/>
              <a:t>Calibration</a:t>
            </a:r>
            <a:r>
              <a:rPr lang="en-US" dirty="0" smtClean="0"/>
              <a:t>: 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800" dirty="0"/>
              <a:t>Start radiant heat furnace and other required instrumentation and allow ½ to ¾ hours (30 to 45 minutes) for warm up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800" dirty="0" smtClean="0"/>
              <a:t>Position calorimeter 2 inches in front of furnace and adjust transformer voltage to produce heat flux of </a:t>
            </a:r>
            <a:r>
              <a:rPr lang="en-US" sz="1800" dirty="0"/>
              <a:t>1.5 </a:t>
            </a:r>
            <a:r>
              <a:rPr lang="en-US" sz="1800" dirty="0" smtClean="0"/>
              <a:t>Btu/ft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-sec(1.7 W/cm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)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800" dirty="0" smtClean="0"/>
              <a:t>Do not turn off the furnace. Use this radiant heat output for the test</a:t>
            </a:r>
            <a:endParaRPr lang="en-US" sz="1800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u="sng" dirty="0" smtClean="0"/>
              <a:t>Test Procedure</a:t>
            </a:r>
            <a:r>
              <a:rPr lang="en-US" dirty="0" smtClean="0"/>
              <a:t>:</a:t>
            </a:r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 smtClean="0"/>
              <a:t>After the heat flux is achieved in step 2 specified under calibration, rotate the HFG assembly away from the </a:t>
            </a:r>
            <a:r>
              <a:rPr lang="en-US" sz="1800" dirty="0" smtClean="0"/>
              <a:t>furnace.</a:t>
            </a:r>
            <a:endParaRPr lang="en-US" sz="1800" dirty="0" smtClean="0"/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 smtClean="0"/>
              <a:t>Pressurize the cylinder </a:t>
            </a:r>
            <a:r>
              <a:rPr lang="en-US" sz="1800" dirty="0"/>
              <a:t>with the test specimen </a:t>
            </a:r>
            <a:r>
              <a:rPr lang="en-US" sz="1800" dirty="0" smtClean="0"/>
              <a:t>and check the distance of  the center of expanded surface of </a:t>
            </a:r>
            <a:r>
              <a:rPr lang="en-US" sz="1800" dirty="0" smtClean="0"/>
              <a:t>specimen to verify </a:t>
            </a:r>
            <a:r>
              <a:rPr lang="en-US" sz="1800" dirty="0" smtClean="0"/>
              <a:t>i</a:t>
            </a:r>
            <a:r>
              <a:rPr lang="en-US" sz="1800" dirty="0" smtClean="0"/>
              <a:t>t </a:t>
            </a:r>
            <a:r>
              <a:rPr lang="en-US" sz="1800" dirty="0" smtClean="0"/>
              <a:t>is </a:t>
            </a:r>
            <a:r>
              <a:rPr lang="en-US" sz="1800" dirty="0"/>
              <a:t>2 inches in front of the </a:t>
            </a:r>
            <a:r>
              <a:rPr lang="en-US" sz="1800" dirty="0" smtClean="0"/>
              <a:t>furnace</a:t>
            </a:r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 smtClean="0"/>
              <a:t>Position the HFG in front of the radiant heat furnace to verify that heat flux is 1.5 Btu/ft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sec (1.7 W/cm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).</a:t>
            </a:r>
            <a:endParaRPr lang="en-US" sz="1800" dirty="0" smtClean="0"/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 smtClean="0"/>
              <a:t>Rotate the pressure cylinder with the test specimen in front of the radiant heat furnace. Simultaneously start the </a:t>
            </a:r>
            <a:r>
              <a:rPr lang="en-US" sz="1800" dirty="0" smtClean="0"/>
              <a:t>timer.</a:t>
            </a:r>
            <a:endParaRPr lang="en-US" sz="1800" dirty="0" smtClean="0"/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 smtClean="0"/>
              <a:t>Record time (in second) </a:t>
            </a:r>
            <a:r>
              <a:rPr lang="en-US" sz="1800" dirty="0"/>
              <a:t>to first observed pressure </a:t>
            </a:r>
            <a:r>
              <a:rPr lang="en-US" sz="1800" dirty="0" smtClean="0"/>
              <a:t>loss.</a:t>
            </a:r>
            <a:endParaRPr lang="en-US" sz="1800" dirty="0"/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/>
              <a:t>Time requirement for each test specimen is to maintain the correct pressure for a minimum of 180 </a:t>
            </a:r>
            <a:r>
              <a:rPr lang="en-US" sz="1800" dirty="0" smtClean="0"/>
              <a:t>seconds.</a:t>
            </a:r>
            <a:endParaRPr lang="en-US" sz="1800" dirty="0" smtClean="0"/>
          </a:p>
          <a:p>
            <a:pPr marL="1028700" lvl="1" indent="-457200">
              <a:buFont typeface="+mj-lt"/>
              <a:buAutoNum type="arabicPeriod"/>
            </a:pPr>
            <a:r>
              <a:rPr lang="en-US" sz="1800" dirty="0" smtClean="0"/>
              <a:t>Repeat calibration and test </a:t>
            </a:r>
            <a:r>
              <a:rPr lang="en-US" sz="1800" dirty="0"/>
              <a:t>procedure </a:t>
            </a:r>
            <a:r>
              <a:rPr lang="en-US" sz="1800" dirty="0" smtClean="0"/>
              <a:t>for the each test specimen.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0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134" y="399495"/>
            <a:ext cx="7834544" cy="470517"/>
          </a:xfrm>
        </p:spPr>
        <p:txBody>
          <a:bodyPr/>
          <a:lstStyle/>
          <a:p>
            <a:r>
              <a:rPr lang="en-US" sz="2400" dirty="0" smtClean="0"/>
              <a:t>Test Results </a:t>
            </a:r>
            <a:r>
              <a:rPr lang="en-US" sz="2400" dirty="0" smtClean="0"/>
              <a:t>Using </a:t>
            </a:r>
            <a:r>
              <a:rPr lang="en-US" sz="2400" dirty="0" smtClean="0"/>
              <a:t>Current Method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396285"/>
              </p:ext>
            </p:extLst>
          </p:nvPr>
        </p:nvGraphicFramePr>
        <p:xfrm>
          <a:off x="266330" y="1100831"/>
          <a:ext cx="8620218" cy="463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40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23" y="372861"/>
            <a:ext cx="8229600" cy="488273"/>
          </a:xfrm>
        </p:spPr>
        <p:txBody>
          <a:bodyPr/>
          <a:lstStyle/>
          <a:p>
            <a:r>
              <a:rPr lang="en-US" sz="2400" dirty="0" smtClean="0"/>
              <a:t>Test Results Using The </a:t>
            </a:r>
            <a:r>
              <a:rPr lang="en-US" sz="2400" dirty="0" smtClean="0"/>
              <a:t>New </a:t>
            </a:r>
            <a:r>
              <a:rPr lang="en-US" sz="2400" dirty="0" smtClean="0"/>
              <a:t>“Recommended” Method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369224"/>
              </p:ext>
            </p:extLst>
          </p:nvPr>
        </p:nvGraphicFramePr>
        <p:xfrm>
          <a:off x="257452" y="1109709"/>
          <a:ext cx="8620218" cy="4794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376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862" y="363984"/>
            <a:ext cx="8220723" cy="532661"/>
          </a:xfrm>
        </p:spPr>
        <p:txBody>
          <a:bodyPr/>
          <a:lstStyle/>
          <a:p>
            <a:r>
              <a:rPr lang="en-US" sz="2400" dirty="0" smtClean="0"/>
              <a:t>Comparison of Current </a:t>
            </a:r>
            <a:r>
              <a:rPr lang="en-US" sz="2400" dirty="0" smtClean="0"/>
              <a:t>and </a:t>
            </a:r>
            <a:r>
              <a:rPr lang="en-US" sz="2400" dirty="0" smtClean="0"/>
              <a:t>Recommended Procedures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171452"/>
              </p:ext>
            </p:extLst>
          </p:nvPr>
        </p:nvGraphicFramePr>
        <p:xfrm>
          <a:off x="204186" y="1038688"/>
          <a:ext cx="8637973" cy="4909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953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Test Method Results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119455"/>
              </p:ext>
            </p:extLst>
          </p:nvPr>
        </p:nvGraphicFramePr>
        <p:xfrm>
          <a:off x="903920" y="1589104"/>
          <a:ext cx="7336160" cy="3440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Worksheet" r:id="rId3" imgW="6296143" imgH="2952828" progId="Excel.Sheet.8">
                  <p:embed/>
                </p:oleObj>
              </mc:Choice>
              <mc:Fallback>
                <p:oleObj name="Worksheet" r:id="rId3" imgW="6296143" imgH="295282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3920" y="1589104"/>
                        <a:ext cx="7336160" cy="3440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88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8640"/>
          </a:xfrm>
        </p:spPr>
        <p:txBody>
          <a:bodyPr/>
          <a:lstStyle/>
          <a:p>
            <a:r>
              <a:rPr lang="en-US" dirty="0" smtClean="0"/>
              <a:t>“New</a:t>
            </a:r>
            <a:r>
              <a:rPr lang="en-US" dirty="0" smtClean="0"/>
              <a:t>” </a:t>
            </a:r>
            <a:r>
              <a:rPr lang="en-US" dirty="0" smtClean="0"/>
              <a:t>Test Method Results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C8F2-0173-4E84-93AA-026A071812F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565642"/>
              </p:ext>
            </p:extLst>
          </p:nvPr>
        </p:nvGraphicFramePr>
        <p:xfrm>
          <a:off x="1039051" y="1419225"/>
          <a:ext cx="7065899" cy="4511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2" name="Worksheet" r:id="rId3" imgW="6296143" imgH="4019510" progId="Excel.Sheet.8">
                  <p:embed/>
                </p:oleObj>
              </mc:Choice>
              <mc:Fallback>
                <p:oleObj name="Worksheet" r:id="rId3" imgW="6296143" imgH="401951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9051" y="1419225"/>
                        <a:ext cx="7065899" cy="4511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056865"/>
      </p:ext>
    </p:extLst>
  </p:cSld>
  <p:clrMapOvr>
    <a:masterClrMapping/>
  </p:clrMapOvr>
</p:sld>
</file>

<file path=ppt/theme/theme1.xml><?xml version="1.0" encoding="utf-8"?>
<a:theme xmlns:a="http://schemas.openxmlformats.org/drawingml/2006/main" name="Monte Carlo - SFPWG-6-23-05">
  <a:themeElements>
    <a:clrScheme name="Monte Carlo - SFPWG-6-23-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nte Carlo - SFPWG-6-23-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1D2F68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1D2F68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nte Carlo - SFPWG-6-23-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te Carlo - SFPWG-6-23-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te Carlo - SFPWG-6-23-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te Carlo - SFPWG-6-23-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te Carlo - SFPWG-6-23-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te Carlo - SFPWG-6-23-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te Carlo - SFPWG-6-23-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Monte Carlo - SFPWG-6-23-05</Template>
  <TotalTime>4600</TotalTime>
  <Words>703</Words>
  <Application>Microsoft Office PowerPoint</Application>
  <PresentationFormat>On-screen Show (4:3)</PresentationFormat>
  <Paragraphs>77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Monte Carlo - SFPWG-6-23-05</vt:lpstr>
      <vt:lpstr>Worksheet</vt:lpstr>
      <vt:lpstr>PowerPoint Presentation</vt:lpstr>
      <vt:lpstr>Recent Activities</vt:lpstr>
      <vt:lpstr>Evacuation Slide Test Method: Current Test Procedure</vt:lpstr>
      <vt:lpstr>Evacuation Slide Test Method: Recommended “New” Test Procedure</vt:lpstr>
      <vt:lpstr>Test Results Using Current Method</vt:lpstr>
      <vt:lpstr>Test Results Using The New “Recommended” Method</vt:lpstr>
      <vt:lpstr>Comparison of Current and Recommended Procedures</vt:lpstr>
      <vt:lpstr>Current Test Method Results</vt:lpstr>
      <vt:lpstr>“New” Test Method Results</vt:lpstr>
      <vt:lpstr>Conclusion</vt:lpstr>
      <vt:lpstr>Future Work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Fire Safety</dc:creator>
  <cp:lastModifiedBy>Marker, Tim (FAA)</cp:lastModifiedBy>
  <cp:revision>280</cp:revision>
  <dcterms:created xsi:type="dcterms:W3CDTF">2005-10-28T13:44:43Z</dcterms:created>
  <dcterms:modified xsi:type="dcterms:W3CDTF">2014-06-19T18:50:21Z</dcterms:modified>
</cp:coreProperties>
</file>