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718" r:id="rId2"/>
  </p:sldMasterIdLst>
  <p:notesMasterIdLst>
    <p:notesMasterId r:id="rId17"/>
  </p:notesMasterIdLst>
  <p:handoutMasterIdLst>
    <p:handoutMasterId r:id="rId18"/>
  </p:handoutMasterIdLst>
  <p:sldIdLst>
    <p:sldId id="436" r:id="rId3"/>
    <p:sldId id="463" r:id="rId4"/>
    <p:sldId id="527" r:id="rId5"/>
    <p:sldId id="538" r:id="rId6"/>
    <p:sldId id="542" r:id="rId7"/>
    <p:sldId id="541" r:id="rId8"/>
    <p:sldId id="543" r:id="rId9"/>
    <p:sldId id="544" r:id="rId10"/>
    <p:sldId id="545" r:id="rId11"/>
    <p:sldId id="539" r:id="rId12"/>
    <p:sldId id="546" r:id="rId13"/>
    <p:sldId id="547" r:id="rId14"/>
    <p:sldId id="540" r:id="rId15"/>
    <p:sldId id="510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585" autoAdjust="0"/>
  </p:normalViewPr>
  <p:slideViewPr>
    <p:cSldViewPr snapToGrid="0">
      <p:cViewPr varScale="1">
        <p:scale>
          <a:sx n="103" d="100"/>
          <a:sy n="103" d="100"/>
        </p:scale>
        <p:origin x="-162" y="-96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2022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0BD4BC6-8AA8-4382-A6BF-58746D9678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427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1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6"/>
            <a:ext cx="5363817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18" y="9120813"/>
            <a:ext cx="3170583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96" tIns="47646" rIns="95296" bIns="47646" numCol="1" anchor="b" anchorCtr="0" compatLnSpc="1">
            <a:prstTxWarp prst="textNoShape">
              <a:avLst/>
            </a:prstTxWarp>
          </a:bodyPr>
          <a:lstStyle>
            <a:lvl1pPr algn="r" defTabSz="95478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EA5C8FA-7F31-4D30-A40F-DF90F46471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995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1pPr>
            <a:lvl2pPr marL="770662" indent="-296408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185634" indent="-237127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59887" indent="-237127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134141" indent="-237127" defTabSz="953448" eaLnBrk="0" hangingPunct="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608395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6pPr>
            <a:lvl7pPr marL="3082648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7pPr>
            <a:lvl8pPr marL="3556902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8pPr>
            <a:lvl9pPr marL="4031155" indent="-237127" defTabSz="953448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1ACD58-67DA-4259-9378-15D7E5C262C1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4" descr="title_imagery_no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6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" name="Picture 55" descr="NEW FAA LOGO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47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chemeClr val="bg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Select to edit master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88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B9C6-E1D5-45EF-8A63-B9CD406F0E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6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19255-61D5-4373-AE98-CC9E49483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47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2EE1B-5277-4234-AB15-6E93A6C68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498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4" descr="title_imagery_no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6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" name="Picture 55" descr="NEW FAA LOGO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47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800" b="1" dirty="0" smtClean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Select to edit master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856120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E30A-D123-4BDE-92C1-29570294B6E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72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D1CD-FEB1-492A-B047-C1C7901855A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37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D713-4CC8-47AE-84F3-4779D05CC28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91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9DA17-CC95-42D9-939A-3A0D84D33FB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98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EC34E-2735-4E85-A5D6-3EFD8941CCB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794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71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E30A-D123-4BDE-92C1-29570294B6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23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0287B-0031-4DB4-BA39-117BC68CB7A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216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BFD-2F38-47F5-A7EA-E41EF275F3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975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B9C6-E1D5-45EF-8A63-B9CD406F0EC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94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19255-61D5-4373-AE98-CC9E494838B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52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2EE1B-5277-4234-AB15-6E93A6C687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73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D1CD-FEB1-492A-B047-C1C7901855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5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D713-4CC8-47AE-84F3-4779D05CC2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6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9DA17-CC95-42D9-939A-3A0D84D33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2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EC34E-2735-4E85-A5D6-3EFD8941CC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0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238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0287B-0031-4DB4-BA39-117BC68CB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BFD-2F38-47F5-A7EA-E41EF275F3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4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C5C0F3C-57D1-44CF-9A1F-04764E96D3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endParaRPr lang="en-US" sz="1200" b="1" dirty="0">
              <a:solidFill>
                <a:schemeClr val="bg1"/>
              </a:solidFill>
            </a:endParaRPr>
          </a:p>
        </p:txBody>
      </p:sp>
      <p:grpSp>
        <p:nvGrpSpPr>
          <p:cNvPr id="1033" name="Group 25"/>
          <p:cNvGrpSpPr>
            <a:grpSpLocks/>
          </p:cNvGrpSpPr>
          <p:nvPr userDrawn="1"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6" name="Picture 26" descr="NEW FAA LOGO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bg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dirty="0" smtClean="0">
                <a:solidFill>
                  <a:srgbClr val="C0C0C0"/>
                </a:solidFill>
              </a:rPr>
              <a:t>Radiant</a:t>
            </a:r>
            <a:r>
              <a:rPr lang="en-US" sz="1200" b="1" baseline="0" dirty="0" smtClean="0">
                <a:solidFill>
                  <a:srgbClr val="C0C0C0"/>
                </a:solidFill>
              </a:rPr>
              <a:t> Panel </a:t>
            </a:r>
            <a:r>
              <a:rPr lang="en-US" sz="1200" b="1" dirty="0" smtClean="0">
                <a:solidFill>
                  <a:srgbClr val="C0C0C0"/>
                </a:solidFill>
              </a:rPr>
              <a:t>Test Apparatus</a:t>
            </a:r>
            <a:endParaRPr lang="en-US" sz="1200" dirty="0" smtClean="0">
              <a:solidFill>
                <a:srgbClr val="C0C0C0"/>
              </a:solidFill>
            </a:endParaRPr>
          </a:p>
        </p:txBody>
      </p:sp>
      <p:sp>
        <p:nvSpPr>
          <p:cNvPr id="56350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dirty="0" smtClean="0">
                <a:solidFill>
                  <a:srgbClr val="C0C0C0"/>
                </a:solidFill>
              </a:rPr>
              <a:t>June 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7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C5C0F3C-57D1-44CF-9A1F-04764E96D3D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endParaRPr lang="en-US" sz="1200" b="1" dirty="0">
              <a:solidFill>
                <a:srgbClr val="FFFFFF"/>
              </a:solidFill>
            </a:endParaRPr>
          </a:p>
        </p:txBody>
      </p:sp>
      <p:grpSp>
        <p:nvGrpSpPr>
          <p:cNvPr id="1033" name="Group 25"/>
          <p:cNvGrpSpPr>
            <a:grpSpLocks/>
          </p:cNvGrpSpPr>
          <p:nvPr userDrawn="1"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6" name="Picture 26" descr="NEW FAA LOGO"/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56349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dirty="0" smtClean="0">
                <a:solidFill>
                  <a:srgbClr val="C0C0C0"/>
                </a:solidFill>
              </a:rPr>
              <a:t>Heat Release Rate Test Apparatus </a:t>
            </a:r>
            <a:endParaRPr lang="en-US" sz="1200" dirty="0" smtClean="0">
              <a:solidFill>
                <a:srgbClr val="C0C0C0"/>
              </a:solidFill>
            </a:endParaRPr>
          </a:p>
        </p:txBody>
      </p:sp>
      <p:sp>
        <p:nvSpPr>
          <p:cNvPr id="56350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dirty="0" smtClean="0">
                <a:solidFill>
                  <a:srgbClr val="C0C0C0"/>
                </a:solidFill>
              </a:rPr>
              <a:t>March 2014</a:t>
            </a:r>
          </a:p>
        </p:txBody>
      </p:sp>
    </p:spTree>
    <p:extLst>
      <p:ext uri="{BB962C8B-B14F-4D97-AF65-F5344CB8AC3E}">
        <p14:creationId xmlns:p14="http://schemas.microsoft.com/office/powerpoint/2010/main" val="378681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Radiant Panel Updates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 June Materials Meeting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Switzerland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88988" y="4523344"/>
            <a:ext cx="3465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Working Group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88988" y="4875213"/>
            <a:ext cx="3800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Michael Burns, FAA Tech Center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03275" y="5276850"/>
            <a:ext cx="3465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June, 2014</a:t>
            </a:r>
            <a:endParaRPr lang="en-US" sz="1600" i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158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256598"/>
            <a:ext cx="8472488" cy="609600"/>
          </a:xfrm>
        </p:spPr>
        <p:txBody>
          <a:bodyPr/>
          <a:lstStyle/>
          <a:p>
            <a:pPr lvl="1"/>
            <a:r>
              <a:rPr lang="en-US" dirty="0" smtClean="0">
                <a:latin typeface="Times New Roman" pitchFamily="18" charset="0"/>
              </a:rPr>
              <a:t>Chapter RPI Appendix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8764" y="1080747"/>
            <a:ext cx="8645236" cy="4481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Test Chamber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Thermal Ceramics Inc.,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GA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Kaowool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™ M board and Superwool 607 board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Gray Glass,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N.Y.</a:t>
            </a:r>
            <a:endParaRPr lang="en-US" sz="2000" dirty="0" smtClean="0">
              <a:latin typeface="Calibri"/>
              <a:ea typeface="Times New Roman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High 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temperature glass viewing window(s) - Pyroceram II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Calibri"/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Electric Radiant Heat Source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Power Modules Inc.,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PA</a:t>
            </a:r>
            <a:endParaRPr lang="en-US" sz="2000" dirty="0" smtClean="0">
              <a:latin typeface="Calibri"/>
              <a:ea typeface="Times New Roman"/>
              <a:cs typeface="Times New Roman"/>
            </a:endParaRPr>
          </a:p>
          <a:p>
            <a:pPr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EZ-Zone 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Temperature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Controller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Electrical 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Radiant Heat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Panel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Din-a-Mite 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Power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Controller</a:t>
            </a:r>
          </a:p>
          <a:p>
            <a:pPr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Bayonet 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Type Thermocouple (Electrical panel operating temperature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)</a:t>
            </a:r>
            <a:endParaRPr lang="en-US" sz="20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62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256598"/>
            <a:ext cx="8472488" cy="609600"/>
          </a:xfrm>
        </p:spPr>
        <p:txBody>
          <a:bodyPr/>
          <a:lstStyle/>
          <a:p>
            <a:pPr lvl="1"/>
            <a:r>
              <a:rPr lang="en-US" dirty="0" smtClean="0">
                <a:latin typeface="Times New Roman" pitchFamily="18" charset="0"/>
              </a:rPr>
              <a:t>Chapter RPI Appendix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5709" y="969910"/>
            <a:ext cx="8608287" cy="483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Times New Roman"/>
                <a:ea typeface="Times New Roman"/>
                <a:cs typeface="Times New Roman"/>
              </a:rPr>
              <a:t>Pilot 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Burner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Marlin Engineering, Inc., WA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Supply 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Tube Assembly (Formed and Straight Tubing)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Nozzle Assembly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Nozzle Extension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Flame Length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Indicator</a:t>
            </a:r>
          </a:p>
          <a:p>
            <a:pPr marL="57150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Calibri"/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Times New Roman"/>
                <a:ea typeface="Times New Roman"/>
                <a:cs typeface="Times New Roman"/>
              </a:rPr>
              <a:t>Chamber 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Temperature Thermocouple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Omega Engineering, Inc.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CT (One of many options)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sz="1200" dirty="0" smtClean="0">
              <a:latin typeface="Times New Roman"/>
              <a:ea typeface="Times New Roman"/>
              <a:cs typeface="Times New Roman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000" b="1" dirty="0" smtClean="0">
                <a:latin typeface="Times New Roman"/>
                <a:ea typeface="Times New Roman"/>
                <a:cs typeface="Times New Roman"/>
              </a:rPr>
              <a:t>Heat </a:t>
            </a:r>
            <a:r>
              <a:rPr lang="en-US" sz="2000" b="1" dirty="0">
                <a:latin typeface="Times New Roman"/>
                <a:ea typeface="Times New Roman"/>
                <a:cs typeface="Times New Roman"/>
              </a:rPr>
              <a:t>Flux Gauge (HFG)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Gardon Heat Flux Gauge 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(With/without 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mounting flange)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8572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Vatell Corporation, VA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85725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  <a:cs typeface="Times New Roman"/>
              </a:rPr>
              <a:t>Medtherm Corporation, AL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52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256598"/>
            <a:ext cx="8472488" cy="609600"/>
          </a:xfrm>
        </p:spPr>
        <p:txBody>
          <a:bodyPr/>
          <a:lstStyle/>
          <a:p>
            <a:pPr lvl="1"/>
            <a:r>
              <a:rPr lang="en-US" dirty="0" smtClean="0">
                <a:latin typeface="Times New Roman" pitchFamily="18" charset="0"/>
              </a:rPr>
              <a:t>2014 Radiant Panel Round Robin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7631" y="1097314"/>
            <a:ext cx="8478979" cy="51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/>
                <a:ea typeface="Times New Roman"/>
                <a:cs typeface="Times New Roman"/>
              </a:rPr>
              <a:t> It’s 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hat 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time again!</a:t>
            </a:r>
          </a:p>
          <a:p>
            <a:pPr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</a:t>
            </a:r>
            <a:endParaRPr lang="en-US" dirty="0" smtClean="0">
              <a:latin typeface="Times New Roman"/>
              <a:ea typeface="Times New Roman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/>
                <a:ea typeface="Times New Roman"/>
                <a:cs typeface="Times New Roman"/>
              </a:rPr>
              <a:t> Looking to 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begin shipping samples 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by mid July</a:t>
            </a:r>
          </a:p>
          <a:p>
            <a:pPr marL="5715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Times New Roman"/>
                <a:ea typeface="Times New Roman"/>
                <a:cs typeface="Times New Roman"/>
              </a:rPr>
              <a:t>(Results Presented at the Fall Meeting)</a:t>
            </a:r>
            <a:endParaRPr lang="en-US" dirty="0">
              <a:latin typeface="Times New Roman"/>
              <a:ea typeface="Times New Roman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/>
                <a:ea typeface="Times New Roman"/>
                <a:cs typeface="Times New Roman"/>
              </a:rPr>
              <a:t> Task Group Input Request: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/>
                <a:ea typeface="Times New Roman"/>
                <a:cs typeface="Times New Roman"/>
              </a:rPr>
              <a:t>Are there any problems that need to be addressed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?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Times New Roman"/>
                <a:ea typeface="Times New Roman"/>
                <a:cs typeface="Times New Roman"/>
              </a:rPr>
              <a:t>What 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should be 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evaluated?</a:t>
            </a:r>
          </a:p>
          <a:p>
            <a:pPr marL="85725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748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256598"/>
            <a:ext cx="8472488" cy="609600"/>
          </a:xfrm>
        </p:spPr>
        <p:txBody>
          <a:bodyPr/>
          <a:lstStyle/>
          <a:p>
            <a:pPr lvl="1"/>
            <a:r>
              <a:rPr lang="en-US" dirty="0" smtClean="0">
                <a:latin typeface="Times New Roman" pitchFamily="18" charset="0"/>
              </a:rPr>
              <a:t>Future Work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2486" y="1242335"/>
            <a:ext cx="857839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Review / Include Task Group Comments (Rev.2)</a:t>
            </a:r>
          </a:p>
          <a:p>
            <a:pPr marL="514350" lvl="1" indent="0" eaLnBrk="1" hangingPunct="1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RPI / Appendix / AC placeholder documents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Include Standardized Test Data Sheet in Chapter RPI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2014 Round Robin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6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35756" y="256598"/>
            <a:ext cx="8472488" cy="609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eaLnBrk="1" hangingPunct="1">
              <a:buNone/>
            </a:pPr>
            <a:r>
              <a:rPr lang="en-US" dirty="0" smtClean="0"/>
              <a:t>Questions?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642071" cy="642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301" y="949612"/>
            <a:ext cx="6637444" cy="5019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0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690" y="213967"/>
            <a:ext cx="8472487" cy="609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1817" y="1102208"/>
            <a:ext cx="7869381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Radiant Panel Updates</a:t>
            </a:r>
          </a:p>
          <a:p>
            <a:pPr lvl="1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Progress</a:t>
            </a:r>
          </a:p>
          <a:p>
            <a:pPr lvl="1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Method / Supplement / AC</a:t>
            </a:r>
          </a:p>
          <a:p>
            <a:pPr lvl="1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New Appendix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Summary / Future Work</a:t>
            </a:r>
            <a:endParaRPr lang="en-US" sz="2800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9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1218909"/>
            <a:ext cx="9144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 eaLnBrk="1" hangingPunct="1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			</a:t>
            </a:r>
          </a:p>
          <a:p>
            <a:pPr marL="457200" lvl="1" indent="0" eaLnBrk="1" hangingPunct="1">
              <a:buNone/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312015"/>
            <a:ext cx="8472488" cy="609600"/>
          </a:xfrm>
        </p:spPr>
        <p:txBody>
          <a:bodyPr/>
          <a:lstStyle/>
          <a:p>
            <a:pPr lvl="1" eaLnBrk="1" hangingPunct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RADIANT PANEL TASK GRUP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382792"/>
              </p:ext>
            </p:extLst>
          </p:nvPr>
        </p:nvGraphicFramePr>
        <p:xfrm>
          <a:off x="349553" y="1099126"/>
          <a:ext cx="8563538" cy="4742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144"/>
                <a:gridCol w="7399394"/>
              </a:tblGrid>
              <a:tr h="5406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TASK</a:t>
                      </a:r>
                      <a:endParaRPr lang="en-US" sz="2400" dirty="0"/>
                    </a:p>
                  </a:txBody>
                  <a:tcPr/>
                </a:tc>
              </a:tr>
              <a:tr h="57767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4/1/14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RPI (Rev.1) – Request for comments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66655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4/7/14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AC (Rev.1) – Request for comments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766618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4/25/14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Period End (Rev.1)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78232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4/30/14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Appendix (Rev.1) – Request for comments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78662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5/7/14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RPI and Working Draft AC (Rev.2) – Request for comments</a:t>
                      </a:r>
                      <a:endParaRPr lang="en-US" sz="2000" b="0" dirty="0"/>
                    </a:p>
                  </a:txBody>
                  <a:tcPr anchor="ctr"/>
                </a:tc>
              </a:tr>
              <a:tr h="62210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5/30/14</a:t>
                      </a:r>
                      <a:endParaRPr lang="en-US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Period End (Rev.2)</a:t>
                      </a:r>
                      <a:endParaRPr lang="en-US" sz="20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13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7476" y="180040"/>
            <a:ext cx="8472488" cy="609600"/>
          </a:xfrm>
        </p:spPr>
        <p:txBody>
          <a:bodyPr/>
          <a:lstStyle/>
          <a:p>
            <a:pPr lvl="1"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RPI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286097"/>
              </p:ext>
            </p:extLst>
          </p:nvPr>
        </p:nvGraphicFramePr>
        <p:xfrm>
          <a:off x="2147981" y="1040926"/>
          <a:ext cx="5425838" cy="472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4022"/>
                <a:gridCol w="3861816"/>
              </a:tblGrid>
              <a:tr h="56770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47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47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Definitions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47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Apparatus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47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Instrumentation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47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Specimens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47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Calibration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47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Testing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47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Reporting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047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5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1818" y="951816"/>
            <a:ext cx="8022306" cy="476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Times New Roman"/>
                <a:ea typeface="Times New Roman"/>
                <a:cs typeface="Times New Roman"/>
              </a:rPr>
              <a:t>DEFINITIONS</a:t>
            </a:r>
            <a:endParaRPr lang="en-US" sz="2000" dirty="0" smtClean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Ignition Time (15 or 30 Second Option)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Flame 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Profile (Pilot Burner)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Zero Position (Coordinates Defined)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Flame 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Propagation 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(Improved Definition)</a:t>
            </a:r>
            <a:endParaRPr lang="en-US" sz="2000" dirty="0" smtClean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-914400" algn="l"/>
              </a:tabLst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After-Flame 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Time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Radiant 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Heat Source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Thermal/Acoustic 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Insulation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Test Series (Period between Calibration and Recheck)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NIST (NIST Traceability)</a:t>
            </a:r>
            <a:endParaRPr lang="en-US" sz="2000" dirty="0"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Heat 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Flux Density 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7476" y="180040"/>
            <a:ext cx="8472488" cy="609600"/>
          </a:xfrm>
        </p:spPr>
        <p:txBody>
          <a:bodyPr/>
          <a:lstStyle/>
          <a:p>
            <a:pPr lvl="1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RPI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2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3344" y="988000"/>
            <a:ext cx="8700655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" indent="0" eaLnBrk="1" hangingPunct="1"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APPARATUS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Chamber</a:t>
            </a:r>
          </a:p>
          <a:p>
            <a:pPr lvl="1" eaLnBrk="1" hangingPunct="1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Draft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</a:p>
          <a:p>
            <a:pPr lvl="1" eaLnBrk="1" hangingPunct="1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Radiant Heat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and Placement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Specimen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Holding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(Sliding Platform)</a:t>
            </a:r>
          </a:p>
          <a:p>
            <a:pPr lvl="1" eaLnBrk="1" hangingPunct="1"/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Specimen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Retaining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Frames (Standard / Hook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Loop)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Pilot Burner (Zero Position)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Chamber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Temperature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Thermocouple (Position and Operating Parameters)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Calibration Assembly (Heat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Flux Gauge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Calibration Fixture)</a:t>
            </a:r>
          </a:p>
          <a:p>
            <a:pPr marL="457200" lvl="1" indent="0" eaLnBrk="1" hangingPunct="1">
              <a:buNone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Previous Figure Moved to AC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201178"/>
            <a:ext cx="8472488" cy="609600"/>
          </a:xfrm>
        </p:spPr>
        <p:txBody>
          <a:bodyPr/>
          <a:lstStyle/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RPI</a:t>
            </a:r>
          </a:p>
        </p:txBody>
      </p:sp>
    </p:spTree>
    <p:extLst>
      <p:ext uri="{BB962C8B-B14F-4D97-AF65-F5344CB8AC3E}">
        <p14:creationId xmlns:p14="http://schemas.microsoft.com/office/powerpoint/2010/main" val="293222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80290" y="951054"/>
            <a:ext cx="8663709" cy="503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" indent="0" eaLnBrk="1" hangingPunct="1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INSTRUMENTATION</a:t>
            </a:r>
            <a:endParaRPr lang="en-US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Acquisition (NIST Traceability)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Timing Device (NIST Traceability)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Ruler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buNone/>
            </a:pPr>
            <a:endParaRPr lang="en-US" sz="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 eaLnBrk="1" hangingPunct="1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SPECIMENS</a:t>
            </a:r>
          </a:p>
          <a:p>
            <a:pPr marL="400050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Specimens (Minimum of 3)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Specimen Conditioning 70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± 5º F (21 ± 2º C) and 55 ± 10% relative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humidity</a:t>
            </a:r>
          </a:p>
          <a:p>
            <a:pPr marL="400050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Specimen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</a:p>
          <a:p>
            <a:pPr lvl="1" eaLnBrk="1" hangingPunct="1"/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Rigid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Non-Rigid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Tape (Test Method Moved From AC)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Hook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 (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Method Moved From AC)</a:t>
            </a:r>
          </a:p>
          <a:p>
            <a:pPr lvl="1" eaLnBrk="1" hangingPunct="1"/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Damping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(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Method Moved From AC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238124"/>
            <a:ext cx="8472488" cy="609600"/>
          </a:xfrm>
        </p:spPr>
        <p:txBody>
          <a:bodyPr/>
          <a:lstStyle/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RPI</a:t>
            </a:r>
          </a:p>
        </p:txBody>
      </p:sp>
    </p:spTree>
    <p:extLst>
      <p:ext uri="{BB962C8B-B14F-4D97-AF65-F5344CB8AC3E}">
        <p14:creationId xmlns:p14="http://schemas.microsoft.com/office/powerpoint/2010/main" val="400672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1055" y="987999"/>
            <a:ext cx="8672944" cy="503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" indent="0" eaLnBrk="1" hangingPunct="1"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CALIBRATION</a:t>
            </a: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Calibration (7 Steps)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Upset Check (8 Steps)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3-Position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 (6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Steps)</a:t>
            </a:r>
          </a:p>
          <a:p>
            <a:pPr marL="114300" indent="0" eaLnBrk="1" hangingPunct="1">
              <a:buNone/>
            </a:pPr>
            <a:endParaRPr lang="en-US" sz="12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eaLnBrk="1" hangingPunct="1"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 (9 Steps)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Recheck Procedure (8 Steps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 eaLnBrk="1" hangingPunct="1">
              <a:buNone/>
            </a:pPr>
            <a:endParaRPr lang="en-US" sz="1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 eaLnBrk="1" hangingPunct="1"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Setpoint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Temperature for Radiant Panel Power Controller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Calibration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Chamber Temperature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743" y="210415"/>
            <a:ext cx="8472488" cy="609600"/>
          </a:xfrm>
        </p:spPr>
        <p:txBody>
          <a:bodyPr/>
          <a:lstStyle/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RPI</a:t>
            </a:r>
          </a:p>
        </p:txBody>
      </p:sp>
    </p:spTree>
    <p:extLst>
      <p:ext uri="{BB962C8B-B14F-4D97-AF65-F5344CB8AC3E}">
        <p14:creationId xmlns:p14="http://schemas.microsoft.com/office/powerpoint/2010/main" val="2187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951054"/>
            <a:ext cx="9144000" cy="556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 eaLnBrk="1" hangingPunct="1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(Continued)</a:t>
            </a:r>
            <a:endParaRPr lang="en-US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Recheck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Ignition Time (15 or 30 seconds)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After-Flame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Flame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Notes/Comments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Pass/Fail</a:t>
            </a:r>
          </a:p>
          <a:p>
            <a:pPr marL="514350" lvl="1" indent="0" eaLnBrk="1" hangingPunct="1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lang="en-US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Samples (80% or greater)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After-Flame (≤ 3 seconds)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eaLnBrk="1" hangingPunct="1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Flame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Propagation (≤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inches)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0" eaLnBrk="1" hangingPunct="1">
              <a:buNone/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buNone/>
            </a:pPr>
            <a:endParaRPr lang="en-US" sz="9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756" y="265833"/>
            <a:ext cx="8472488" cy="609600"/>
          </a:xfrm>
        </p:spPr>
        <p:txBody>
          <a:bodyPr/>
          <a:lstStyle/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RPI</a:t>
            </a:r>
          </a:p>
        </p:txBody>
      </p:sp>
    </p:spTree>
    <p:extLst>
      <p:ext uri="{BB962C8B-B14F-4D97-AF65-F5344CB8AC3E}">
        <p14:creationId xmlns:p14="http://schemas.microsoft.com/office/powerpoint/2010/main" val="12133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132861</TotalTime>
  <Words>616</Words>
  <Application>Microsoft Office PowerPoint</Application>
  <PresentationFormat>On-screen Show (4:3)</PresentationFormat>
  <Paragraphs>157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1_Custom Design</vt:lpstr>
      <vt:lpstr>2_Custom Design</vt:lpstr>
      <vt:lpstr>Radiant Panel Updates  2014 June Materials Meeting Switzerland</vt:lpstr>
      <vt:lpstr>AGENDA</vt:lpstr>
      <vt:lpstr>RADIANT PANEL TASK GRUP</vt:lpstr>
      <vt:lpstr>Chapter RPI</vt:lpstr>
      <vt:lpstr>Chapter RPI</vt:lpstr>
      <vt:lpstr>Chapter RPI</vt:lpstr>
      <vt:lpstr>Chapter RPI</vt:lpstr>
      <vt:lpstr>Chapter RPI</vt:lpstr>
      <vt:lpstr>Chapter RPI</vt:lpstr>
      <vt:lpstr>Chapter RPI Appendix</vt:lpstr>
      <vt:lpstr>Chapter RPI Appendix</vt:lpstr>
      <vt:lpstr>2014 Radiant Panel Round Robin</vt:lpstr>
      <vt:lpstr>Future Work</vt:lpstr>
      <vt:lpstr>PowerPoint Presentation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Burns, Mike (FAA)</cp:lastModifiedBy>
  <cp:revision>1967</cp:revision>
  <cp:lastPrinted>2012-11-28T16:07:27Z</cp:lastPrinted>
  <dcterms:created xsi:type="dcterms:W3CDTF">2005-01-28T20:32:53Z</dcterms:created>
  <dcterms:modified xsi:type="dcterms:W3CDTF">2014-06-18T19:24:11Z</dcterms:modified>
</cp:coreProperties>
</file>