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718" r:id="rId2"/>
  </p:sldMasterIdLst>
  <p:notesMasterIdLst>
    <p:notesMasterId r:id="rId16"/>
  </p:notesMasterIdLst>
  <p:handoutMasterIdLst>
    <p:handoutMasterId r:id="rId17"/>
  </p:handoutMasterIdLst>
  <p:sldIdLst>
    <p:sldId id="436" r:id="rId3"/>
    <p:sldId id="463" r:id="rId4"/>
    <p:sldId id="549" r:id="rId5"/>
    <p:sldId id="542" r:id="rId6"/>
    <p:sldId id="544" r:id="rId7"/>
    <p:sldId id="543" r:id="rId8"/>
    <p:sldId id="545" r:id="rId9"/>
    <p:sldId id="546" r:id="rId10"/>
    <p:sldId id="547" r:id="rId11"/>
    <p:sldId id="548" r:id="rId12"/>
    <p:sldId id="538" r:id="rId13"/>
    <p:sldId id="539" r:id="rId14"/>
    <p:sldId id="510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F68"/>
    <a:srgbClr val="0066FF"/>
    <a:srgbClr val="FF0000"/>
    <a:srgbClr val="FFFF99"/>
    <a:srgbClr val="FFCC00"/>
    <a:srgbClr val="DDDDDD"/>
    <a:srgbClr val="C0C0C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585" autoAdjust="0"/>
  </p:normalViewPr>
  <p:slideViewPr>
    <p:cSldViewPr snapToGrid="0">
      <p:cViewPr varScale="1">
        <p:scale>
          <a:sx n="103" d="100"/>
          <a:sy n="103" d="100"/>
        </p:scale>
        <p:origin x="-162" y="-96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22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0BD4BC6-8AA8-4382-A6BF-58746D9678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427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3817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EA5C8FA-7F31-4D30-A40F-DF90F4647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70662" indent="-296408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85634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59887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34141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08395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6pPr>
            <a:lvl7pPr marL="3082648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7pPr>
            <a:lvl8pPr marL="3556902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8pPr>
            <a:lvl9pPr marL="4031155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1ACD58-67DA-4259-9378-15D7E5C262C1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55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88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B9C6-E1D5-45EF-8A63-B9CD406F0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6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9255-61D5-4373-AE98-CC9E49483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47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2EE1B-5277-4234-AB15-6E93A6C68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98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55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856120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E30A-D123-4BDE-92C1-29570294B6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72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1CD-FEB1-492A-B047-C1C7901855A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37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D713-4CC8-47AE-84F3-4779D05CC28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9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DA17-CC95-42D9-939A-3A0D84D33FB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98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C34E-2735-4E85-A5D6-3EFD8941CC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94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71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E30A-D123-4BDE-92C1-29570294B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3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287B-0031-4DB4-BA39-117BC68CB7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16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BFD-2F38-47F5-A7EA-E41EF275F3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75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B9C6-E1D5-45EF-8A63-B9CD406F0EC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94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9255-61D5-4373-AE98-CC9E494838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52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2EE1B-5277-4234-AB15-6E93A6C687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3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1CD-FEB1-492A-B047-C1C7901855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5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D713-4CC8-47AE-84F3-4779D05CC2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6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DA17-CC95-42D9-939A-3A0D84D33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C34E-2735-4E85-A5D6-3EFD8941C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0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38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287B-0031-4DB4-BA39-117BC68CB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BFD-2F38-47F5-A7EA-E41EF275F3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4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5C0F3C-57D1-44CF-9A1F-04764E96D3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Heat Flux Gauge Calibration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June 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7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5C0F3C-57D1-44CF-9A1F-04764E96D3D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endParaRPr lang="en-US" sz="1200" b="1" dirty="0">
              <a:solidFill>
                <a:srgbClr val="FFFFFF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56349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Heat Flux Gauge</a:t>
            </a:r>
            <a:r>
              <a:rPr lang="en-US" sz="1200" b="1" baseline="0" dirty="0" smtClean="0">
                <a:solidFill>
                  <a:srgbClr val="C0C0C0"/>
                </a:solidFill>
              </a:rPr>
              <a:t> Calibration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June 2014</a:t>
            </a:r>
          </a:p>
        </p:txBody>
      </p:sp>
    </p:spTree>
    <p:extLst>
      <p:ext uri="{BB962C8B-B14F-4D97-AF65-F5344CB8AC3E}">
        <p14:creationId xmlns:p14="http://schemas.microsoft.com/office/powerpoint/2010/main" val="378681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FLUX GAUGE CALIBRATION UPDATE (CHAPTER HF DRAFT)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2014 June Materials Meeting</a:t>
            </a:r>
            <a:br>
              <a:rPr lang="en-US" sz="2400" dirty="0" smtClean="0"/>
            </a:br>
            <a:r>
              <a:rPr lang="en-US" sz="2400" dirty="0" smtClean="0"/>
              <a:t>Switzerland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88988" y="4523344"/>
            <a:ext cx="3465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>
                <a:solidFill>
                  <a:srgbClr val="FFFFFF"/>
                </a:solidFill>
              </a:rPr>
              <a:t>Materials Working Group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88988" y="4875213"/>
            <a:ext cx="3800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>
                <a:solidFill>
                  <a:srgbClr val="FFFFFF"/>
                </a:solidFill>
              </a:rPr>
              <a:t>Michael Burns, FAA Tech Center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03275" y="5276850"/>
            <a:ext cx="3465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 smtClean="0">
                <a:solidFill>
                  <a:srgbClr val="FFFFFF"/>
                </a:solidFill>
              </a:rPr>
              <a:t>June, 2014</a:t>
            </a:r>
            <a:endParaRPr lang="en-US" sz="16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58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2352195"/>
            <a:ext cx="78693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Calibration Reporting Parameters</a:t>
            </a:r>
            <a:endParaRPr lang="en-US" sz="6000" b="1" cap="all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17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64645"/>
              </p:ext>
            </p:extLst>
          </p:nvPr>
        </p:nvGraphicFramePr>
        <p:xfrm>
          <a:off x="1" y="-2"/>
          <a:ext cx="9143999" cy="6020069"/>
        </p:xfrm>
        <a:graphic>
          <a:graphicData uri="http://schemas.openxmlformats.org/drawingml/2006/table">
            <a:tbl>
              <a:tblPr firstRow="1" firstCol="1" bandRow="1"/>
              <a:tblGrid>
                <a:gridCol w="2336799"/>
                <a:gridCol w="3398982"/>
                <a:gridCol w="1745673"/>
                <a:gridCol w="1662545"/>
              </a:tblGrid>
              <a:tr h="2375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TOPIC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SUBTOPIC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DETAILS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Facility conducting calibration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7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Customer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Lab performing future tests with the Working HFG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Calibration date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Year / Month / Day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Calibration expiration date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Year / Month / Day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rowSpan="1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Working HFG Information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Manufacturer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Part number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Serial number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Gauge type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Gardon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Schmidt-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Boelter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Coating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Paint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Information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Nominal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Thickness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(mils)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Calibration Factor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BTU/ft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*sec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W/cm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7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Voltage / Resistance (Zero Flux)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Pre Calibration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Voltage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Ohm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7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Post Calibration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Voltage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Ohm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Prior Calibration Data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(If available)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Date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3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Calibration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Factor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BTU/ft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*sec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W/cm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Facility where calibration was conducted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Percent change in calibration factor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Traceability records to a Standardized HFG</a:t>
                      </a: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8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96371"/>
              </p:ext>
            </p:extLst>
          </p:nvPr>
        </p:nvGraphicFramePr>
        <p:xfrm>
          <a:off x="1" y="-2"/>
          <a:ext cx="9143999" cy="6040578"/>
        </p:xfrm>
        <a:graphic>
          <a:graphicData uri="http://schemas.openxmlformats.org/drawingml/2006/table">
            <a:tbl>
              <a:tblPr firstRow="1" firstCol="1" bandRow="1"/>
              <a:tblGrid>
                <a:gridCol w="2336799"/>
                <a:gridCol w="3398982"/>
                <a:gridCol w="1745673"/>
                <a:gridCol w="1662545"/>
              </a:tblGrid>
              <a:tr h="264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TOPIC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SUBTOPIC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DETAILS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8888" marR="28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Standardized HFG Information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Manufacturer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Part 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Serial 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Gauge 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Gardon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Schmidt-Boelter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Coating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Paint information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Nominal thickness (mils)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Calibration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Factor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BTU/ft</a:t>
                      </a:r>
                      <a:r>
                        <a:rPr lang="en-US" sz="1200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*sec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W/cm</a:t>
                      </a:r>
                      <a:r>
                        <a:rPr lang="en-US" sz="1200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Voltage / Resistance (Zero Flux)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Pre Calibration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Voltage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Ohm</a:t>
                      </a:r>
                    </a:p>
                  </a:txBody>
                  <a:tcPr marL="68580" marR="68580" marT="0" marB="0" anchor="ctr"/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Post Calibration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Voltage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Ohm</a:t>
                      </a:r>
                    </a:p>
                  </a:txBody>
                  <a:tcPr marL="68580" marR="68580" marT="0" marB="0" anchor="ctr"/>
                </a:tc>
              </a:tr>
              <a:tr h="341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Calibration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Date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of Standardized HFG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Year / Month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Traceability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Records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to NIST Primary Standard HFG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16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HFG cooling water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Temperature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̊F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̊C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XY plot or raw data table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46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Linearity of HFG mV signals during calibration (Confidence level)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Calibration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Traceability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Calibration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Certificates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of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Devices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(DAQ, N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IST etc.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54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35756" y="256598"/>
            <a:ext cx="8472488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>
              <a:buNone/>
            </a:pPr>
            <a:r>
              <a:rPr lang="en-US" dirty="0" smtClean="0"/>
              <a:t>Questions?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49" y="1286476"/>
            <a:ext cx="4384387" cy="453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0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AGENDA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latin typeface="Times New Roman" pitchFamily="18" charset="0"/>
              </a:rPr>
              <a:t>Calibration of Secondary </a:t>
            </a:r>
            <a:r>
              <a:rPr lang="en-US" sz="3200" dirty="0">
                <a:latin typeface="Times New Roman" pitchFamily="18" charset="0"/>
              </a:rPr>
              <a:t>Standard HFG</a:t>
            </a:r>
          </a:p>
          <a:p>
            <a:r>
              <a:rPr lang="en-US" sz="3200" dirty="0" smtClean="0">
                <a:latin typeface="Times New Roman" pitchFamily="18" charset="0"/>
              </a:rPr>
              <a:t>Coating</a:t>
            </a:r>
          </a:p>
          <a:p>
            <a:r>
              <a:rPr lang="en-US" sz="3200" dirty="0" smtClean="0">
                <a:latin typeface="Times New Roman" pitchFamily="18" charset="0"/>
              </a:rPr>
              <a:t>HFG Mounting</a:t>
            </a:r>
            <a:endParaRPr lang="en-US" sz="3200" dirty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DAQ / Calibration Software</a:t>
            </a:r>
          </a:p>
          <a:p>
            <a:r>
              <a:rPr lang="en-US" sz="3200" dirty="0" smtClean="0">
                <a:latin typeface="Times New Roman" pitchFamily="18" charset="0"/>
              </a:rPr>
              <a:t>Calibration Procedure</a:t>
            </a:r>
          </a:p>
          <a:p>
            <a:r>
              <a:rPr lang="en-US" sz="3200" dirty="0" smtClean="0">
                <a:latin typeface="Times New Roman" pitchFamily="18" charset="0"/>
              </a:rPr>
              <a:t>Analysis</a:t>
            </a:r>
          </a:p>
          <a:p>
            <a:r>
              <a:rPr lang="en-US" sz="3200" dirty="0" smtClean="0">
                <a:latin typeface="Times New Roman" pitchFamily="18" charset="0"/>
              </a:rPr>
              <a:t>Reporting</a:t>
            </a:r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9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</a:rPr>
              <a:t>Secondary </a:t>
            </a:r>
            <a:r>
              <a:rPr lang="en-US" b="1" dirty="0">
                <a:latin typeface="Times New Roman" pitchFamily="18" charset="0"/>
              </a:rPr>
              <a:t>Standard HFG</a:t>
            </a:r>
          </a:p>
          <a:p>
            <a:endParaRPr lang="en-US" sz="1000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</a:rPr>
              <a:t>minimum of 4 data points are required encompassing nominal heat flux values of 0.88, 1.76, 2.64 and 3.52 BTU/ft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*sec (1, 2, 3 and 4 W/cm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</a:rPr>
              <a:t>).</a:t>
            </a:r>
          </a:p>
          <a:p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</a:rPr>
              <a:t>zero flux data point must be omitted. Zero offset data is not to be considered and data beyond these ranges must be </a:t>
            </a:r>
            <a:r>
              <a:rPr lang="en-US" dirty="0" smtClean="0">
                <a:latin typeface="Times New Roman" pitchFamily="18" charset="0"/>
              </a:rPr>
              <a:t>disregarded.</a:t>
            </a:r>
          </a:p>
        </p:txBody>
      </p:sp>
    </p:spTree>
    <p:extLst>
      <p:ext uri="{BB962C8B-B14F-4D97-AF65-F5344CB8AC3E}">
        <p14:creationId xmlns:p14="http://schemas.microsoft.com/office/powerpoint/2010/main" val="26516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</a:rPr>
              <a:t>Coating</a:t>
            </a:r>
            <a:endParaRPr lang="en-US" b="1" dirty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</a:rPr>
              <a:t>HFG must have a thin, full-faced, opaque coating of high quality, high-temperature, ultra-flat black paint having a diffuse surface </a:t>
            </a:r>
            <a:r>
              <a:rPr lang="en-US" dirty="0" smtClean="0">
                <a:latin typeface="Times New Roman" pitchFamily="18" charset="0"/>
              </a:rPr>
              <a:t>finish. </a:t>
            </a:r>
          </a:p>
          <a:p>
            <a:endParaRPr lang="en-US" sz="1000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</a:rPr>
              <a:t>nominal dry film thickness of the coating on the sensor face must be 2 mils or less with the “orangey” copper face of the sensor not visible. </a:t>
            </a:r>
          </a:p>
          <a:p>
            <a:pPr marL="0" indent="0">
              <a:buNone/>
            </a:pPr>
            <a:endParaRPr lang="en-US" sz="1000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</a:rPr>
              <a:t>Note</a:t>
            </a:r>
            <a:r>
              <a:rPr lang="en-US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Mankiewicz</a:t>
            </a:r>
            <a:r>
              <a:rPr lang="en-US" dirty="0">
                <a:latin typeface="Times New Roman" pitchFamily="18" charset="0"/>
              </a:rPr>
              <a:t> Black Suede, </a:t>
            </a:r>
            <a:r>
              <a:rPr lang="en-US" dirty="0" err="1">
                <a:latin typeface="Times New Roman" pitchFamily="18" charset="0"/>
              </a:rPr>
              <a:t>Krylon</a:t>
            </a:r>
            <a:r>
              <a:rPr lang="en-US" dirty="0">
                <a:latin typeface="Times New Roman" pitchFamily="18" charset="0"/>
              </a:rPr>
              <a:t> Flat Black, </a:t>
            </a:r>
            <a:r>
              <a:rPr lang="en-US" dirty="0" err="1">
                <a:latin typeface="Times New Roman" pitchFamily="18" charset="0"/>
              </a:rPr>
              <a:t>Pyromark</a:t>
            </a:r>
            <a:r>
              <a:rPr lang="en-US" dirty="0">
                <a:latin typeface="Times New Roman" pitchFamily="18" charset="0"/>
              </a:rPr>
              <a:t> 1200 Flat Black paints or products of similar specification or function have been found suitable.</a:t>
            </a:r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481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/>
                <a:ea typeface="Times New Roman"/>
              </a:rPr>
              <a:t>Data </a:t>
            </a:r>
            <a:r>
              <a:rPr lang="en-US" b="1" dirty="0">
                <a:latin typeface="Times New Roman"/>
                <a:ea typeface="Times New Roman"/>
              </a:rPr>
              <a:t>Acquisition System Specification</a:t>
            </a:r>
            <a:endParaRPr lang="en-US" dirty="0">
              <a:latin typeface="Times New Roman"/>
              <a:ea typeface="Times New Roman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</a:rPr>
              <a:t>calibration software must convert millivolt data of a Working HFG (gauge to be calibrated) to that of a Standardized gauge (having a known slope) in order to generate a calibration factor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sz="1000" dirty="0" smtClean="0">
              <a:latin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Calibration </a:t>
            </a:r>
            <a:r>
              <a:rPr lang="en-US" dirty="0">
                <a:latin typeface="Times New Roman" pitchFamily="18" charset="0"/>
              </a:rPr>
              <a:t>data between the range of 0.88 BTU/ft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*sec (1 W/cm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and 3.52 BTU/ft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*sec (4 W/cm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is used to linearize the slope. </a:t>
            </a:r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sz="1000" dirty="0" smtClean="0">
              <a:latin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Zero </a:t>
            </a:r>
            <a:r>
              <a:rPr lang="en-US" dirty="0">
                <a:latin typeface="Times New Roman" pitchFamily="18" charset="0"/>
              </a:rPr>
              <a:t>offset data is not to be considered and data beyond these two ranges must be omitted</a:t>
            </a:r>
            <a:r>
              <a:rPr lang="en-US" dirty="0" smtClean="0">
                <a:latin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4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Mounting </a:t>
            </a:r>
            <a:r>
              <a:rPr lang="en-US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HFGs for Calibration</a:t>
            </a:r>
          </a:p>
          <a:p>
            <a:pPr eaLnBrk="1" hangingPunct="1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HFG must be mounted in a supporting device protruding through 0.5 inch (12.7 mm) thick rigid refractory board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gauge has a 180º field of view of the radiant heat source therefore the surface must be mounted flush with the insulation board and not recessed.</a:t>
            </a:r>
          </a:p>
          <a:p>
            <a:pPr marL="457200" lvl="1" indent="0" eaLnBrk="1" hangingPunct="1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lvl="0" indent="0" eaLnBrk="1" hangingPunct="1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Kaowool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M-Board,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Superwool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607 or product of similar specification or function has been found suitable.</a:t>
            </a:r>
            <a:endParaRPr lang="en-US" sz="1600" dirty="0"/>
          </a:p>
          <a:p>
            <a:pPr marL="0" indent="0">
              <a:buNone/>
            </a:pPr>
            <a:endParaRPr lang="en-US" sz="12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/>
                <a:ea typeface="Times New Roman"/>
              </a:rPr>
              <a:t>Calibration </a:t>
            </a:r>
            <a:r>
              <a:rPr lang="en-US" b="1" dirty="0">
                <a:latin typeface="Times New Roman"/>
                <a:ea typeface="Times New Roman"/>
              </a:rPr>
              <a:t>Procedure</a:t>
            </a:r>
            <a:endParaRPr lang="en-US" dirty="0">
              <a:latin typeface="Times New Roman"/>
              <a:ea typeface="Times New Roman"/>
            </a:endParaRPr>
          </a:p>
          <a:p>
            <a:pPr marL="0" indent="0" eaLnBrk="1" hangingPunct="1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</a:t>
            </a:r>
          </a:p>
          <a:p>
            <a:pPr marL="0" indent="0" eaLnBrk="1" hangingPunct="1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radiant heat to both sensors until the Standardized HFG reading reaches 4.4 BTU/ft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*sec (5 W/cm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A heat radiance increase from 0 to 4.4 BTU/ft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*sec (0 to 5 W/cm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must occur within 45 ± 5 seconds to minimize heating of surrounding materials and/or equipment.</a:t>
            </a:r>
          </a:p>
          <a:p>
            <a:pPr marL="0" indent="0" eaLnBrk="1" hangingPunct="1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 eaLnBrk="1" hangingPunct="1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begin decreasing the radiant heat. A cool down rate from 4.4 BTU/ft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*sec (5 W/cm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less than 0.88 BTU/ft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*sec (1 W/cm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must occur over a minimum time period of 90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seconds.</a:t>
            </a:r>
          </a:p>
        </p:txBody>
      </p:sp>
    </p:spTree>
    <p:extLst>
      <p:ext uri="{BB962C8B-B14F-4D97-AF65-F5344CB8AC3E}">
        <p14:creationId xmlns:p14="http://schemas.microsoft.com/office/powerpoint/2010/main" val="4808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392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Calibration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Procedure (Continued)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lvl="1" indent="0" eaLnBrk="1" hangingPunct="1">
              <a:buNone/>
            </a:pPr>
            <a:endParaRPr lang="en-US" sz="1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approximately 3.52 BTU/ft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*sec (4 W/cm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begin recording signal data continuously for both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HFGs.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approximately 0.88 BTU/ft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*sec (1 W/cm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stop recording signal data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5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/>
              <a:t>CHAPTER HF DRAFT – CALIBRATION</a:t>
            </a:r>
            <a:endParaRPr 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9" y="874376"/>
            <a:ext cx="7869381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Analysis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Multiply the Standardized HFG millivolt values by the known slope and calculate the heat flux level for each data point. A least squares fit procedure is performed using the calculated heat flux and the Working HFG millivolt values. The linearized slope is determined by: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		∆Y (Units) / ∆X (mV)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Where: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Y = Standardized HFG (BTU’s/ft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*sec or W/cm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X = Working HFG (millivolts)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Note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To convert BTU’s/ft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*sec to W/cm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multiply slope by 1.135654</a:t>
            </a:r>
          </a:p>
          <a:p>
            <a:pPr marL="0" lv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To convert W/cm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to BTU’s/ft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*sec: multiply slope by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0.88</a:t>
            </a:r>
            <a:endParaRPr lang="en-US" sz="4000" b="1" cap="all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82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131130</TotalTime>
  <Words>762</Words>
  <Application>Microsoft Office PowerPoint</Application>
  <PresentationFormat>On-screen Show (4:3)</PresentationFormat>
  <Paragraphs>165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1_Custom Design</vt:lpstr>
      <vt:lpstr>2_Custom Design</vt:lpstr>
      <vt:lpstr>HEAT FLUX GAUGE CALIBRATION UPDATE (CHAPTER HF DRAFT)  2014 June Materials Meeting Switzerland</vt:lpstr>
      <vt:lpstr>AGENDA</vt:lpstr>
      <vt:lpstr>CHAPTER HF DRAFT – CALIBRATION</vt:lpstr>
      <vt:lpstr>CHAPTER HF DRAFT – CALIBRATION</vt:lpstr>
      <vt:lpstr>CHAPTER HF DRAFT – CALIBRATION</vt:lpstr>
      <vt:lpstr>CHAPTER HF DRAFT – CALIBRATION</vt:lpstr>
      <vt:lpstr>CHAPTER HF DRAFT – CALIBRATION</vt:lpstr>
      <vt:lpstr>CHAPTER HF DRAFT – CALIBRATION</vt:lpstr>
      <vt:lpstr>CHAPTER HF DRAFT – CALIBRATION</vt:lpstr>
      <vt:lpstr>CHAPTER HF DRAFT – CALIBRATION</vt:lpstr>
      <vt:lpstr>PowerPoint Presentation</vt:lpstr>
      <vt:lpstr>PowerPoint Presentation</vt:lpstr>
      <vt:lpstr>PowerPoint Presentation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Burns, Mike (FAA)</cp:lastModifiedBy>
  <cp:revision>1928</cp:revision>
  <cp:lastPrinted>2012-11-28T16:07:27Z</cp:lastPrinted>
  <dcterms:created xsi:type="dcterms:W3CDTF">2005-01-28T20:32:53Z</dcterms:created>
  <dcterms:modified xsi:type="dcterms:W3CDTF">2014-05-20T14:13:46Z</dcterms:modified>
</cp:coreProperties>
</file>