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718" r:id="rId2"/>
  </p:sldMasterIdLst>
  <p:notesMasterIdLst>
    <p:notesMasterId r:id="rId18"/>
  </p:notesMasterIdLst>
  <p:handoutMasterIdLst>
    <p:handoutMasterId r:id="rId19"/>
  </p:handoutMasterIdLst>
  <p:sldIdLst>
    <p:sldId id="436" r:id="rId3"/>
    <p:sldId id="463" r:id="rId4"/>
    <p:sldId id="527" r:id="rId5"/>
    <p:sldId id="534" r:id="rId6"/>
    <p:sldId id="535" r:id="rId7"/>
    <p:sldId id="536" r:id="rId8"/>
    <p:sldId id="541" r:id="rId9"/>
    <p:sldId id="542" r:id="rId10"/>
    <p:sldId id="543" r:id="rId11"/>
    <p:sldId id="548" r:id="rId12"/>
    <p:sldId id="545" r:id="rId13"/>
    <p:sldId id="550" r:id="rId14"/>
    <p:sldId id="551" r:id="rId15"/>
    <p:sldId id="552" r:id="rId16"/>
    <p:sldId id="549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585" autoAdjust="0"/>
  </p:normalViewPr>
  <p:slideViewPr>
    <p:cSldViewPr snapToGrid="0">
      <p:cViewPr varScale="1">
        <p:scale>
          <a:sx n="103" d="100"/>
          <a:sy n="103" d="100"/>
        </p:scale>
        <p:origin x="-162" y="-96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2022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0BD4BC6-8AA8-4382-A6BF-58746D9678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427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3817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EA5C8FA-7F31-4D30-A40F-DF90F4647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95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70662" indent="-296408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85634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59887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34141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08395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6pPr>
            <a:lvl7pPr marL="3082648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7pPr>
            <a:lvl8pPr marL="3556902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8pPr>
            <a:lvl9pPr marL="4031155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1ACD58-67DA-4259-9378-15D7E5C262C1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 descr="title_imagery_no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55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88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B9C6-E1D5-45EF-8A63-B9CD406F0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6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19255-61D5-4373-AE98-CC9E49483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47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2EE1B-5277-4234-AB15-6E93A6C68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98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 descr="title_imagery_no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55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856120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E30A-D123-4BDE-92C1-29570294B6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72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D1CD-FEB1-492A-B047-C1C7901855A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37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D713-4CC8-47AE-84F3-4779D05CC28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91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DA17-CC95-42D9-939A-3A0D84D33FB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98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C34E-2735-4E85-A5D6-3EFD8941CC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94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71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E30A-D123-4BDE-92C1-29570294B6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23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0287B-0031-4DB4-BA39-117BC68CB7A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16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BFD-2F38-47F5-A7EA-E41EF275F3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75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B9C6-E1D5-45EF-8A63-B9CD406F0EC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94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19255-61D5-4373-AE98-CC9E494838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52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2EE1B-5277-4234-AB15-6E93A6C687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3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D1CD-FEB1-492A-B047-C1C7901855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5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D713-4CC8-47AE-84F3-4779D05CC2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6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DA17-CC95-42D9-939A-3A0D84D33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2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C34E-2735-4E85-A5D6-3EFD8941C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0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38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0287B-0031-4DB4-BA39-117BC68CB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BFD-2F38-47F5-A7EA-E41EF275F3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4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C5C0F3C-57D1-44CF-9A1F-04764E96D3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grpSp>
        <p:nvGrpSpPr>
          <p:cNvPr id="1033" name="Group 25"/>
          <p:cNvGrpSpPr>
            <a:grpSpLocks/>
          </p:cNvGrpSpPr>
          <p:nvPr userDrawn="1"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6" name="Picture 26" descr="NEW FAA LOGO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dirty="0" smtClean="0">
                <a:solidFill>
                  <a:srgbClr val="C0C0C0"/>
                </a:solidFill>
              </a:rPr>
              <a:t>Heat Release Rate</a:t>
            </a:r>
            <a:r>
              <a:rPr lang="en-US" sz="1200" b="1" baseline="30000" dirty="0" smtClean="0">
                <a:solidFill>
                  <a:srgbClr val="C0C0C0"/>
                </a:solidFill>
              </a:rPr>
              <a:t> </a:t>
            </a:r>
            <a:r>
              <a:rPr lang="en-US" sz="1200" b="1" dirty="0" smtClean="0">
                <a:solidFill>
                  <a:srgbClr val="C0C0C0"/>
                </a:solidFill>
              </a:rPr>
              <a:t>Test Apparatus</a:t>
            </a:r>
            <a:endParaRPr lang="en-US" sz="1200" dirty="0" smtClean="0">
              <a:solidFill>
                <a:srgbClr val="C0C0C0"/>
              </a:solidFill>
            </a:endParaRPr>
          </a:p>
        </p:txBody>
      </p:sp>
      <p:sp>
        <p:nvSpPr>
          <p:cNvPr id="56350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June 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7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C5C0F3C-57D1-44CF-9A1F-04764E96D3D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endParaRPr lang="en-US" sz="1200" b="1" dirty="0">
              <a:solidFill>
                <a:srgbClr val="FFFFFF"/>
              </a:solidFill>
            </a:endParaRPr>
          </a:p>
        </p:txBody>
      </p:sp>
      <p:grpSp>
        <p:nvGrpSpPr>
          <p:cNvPr id="1033" name="Group 25"/>
          <p:cNvGrpSpPr>
            <a:grpSpLocks/>
          </p:cNvGrpSpPr>
          <p:nvPr userDrawn="1"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6" name="Picture 26" descr="NEW FAA LOGO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56349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dirty="0" smtClean="0">
                <a:solidFill>
                  <a:srgbClr val="C0C0C0"/>
                </a:solidFill>
              </a:rPr>
              <a:t>Heat Release Rate Test Apparatus </a:t>
            </a:r>
            <a:endParaRPr lang="en-US" sz="1200" dirty="0" smtClean="0">
              <a:solidFill>
                <a:srgbClr val="C0C0C0"/>
              </a:solidFill>
            </a:endParaRPr>
          </a:p>
        </p:txBody>
      </p:sp>
      <p:sp>
        <p:nvSpPr>
          <p:cNvPr id="56350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March 2014</a:t>
            </a:r>
          </a:p>
        </p:txBody>
      </p:sp>
    </p:spTree>
    <p:extLst>
      <p:ext uri="{BB962C8B-B14F-4D97-AF65-F5344CB8AC3E}">
        <p14:creationId xmlns:p14="http://schemas.microsoft.com/office/powerpoint/2010/main" val="378681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RELEASE RATE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Updates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June Materials Meeting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Switzerland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88988" y="4523344"/>
            <a:ext cx="3465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Working Group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88988" y="4875213"/>
            <a:ext cx="3800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Michael Burns, FAA Tech Center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03275" y="5276850"/>
            <a:ext cx="3465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June, 2014</a:t>
            </a:r>
            <a:endParaRPr lang="en-US" sz="16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58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– Added example for calculating HRR (Peak HRR)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40" y="1973610"/>
            <a:ext cx="8874660" cy="314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0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Release – Added example for calculating Total HR (2-Min. THR)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843" y="1679201"/>
            <a:ext cx="6526406" cy="4318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20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891163"/>
            <a:ext cx="91440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Report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material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tested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Graphically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the heat release rate (kW/m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 a function of time (in seconds) for each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release rate and time (in seconds) it occurs during each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released during the first 2 minutes of each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flux to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specimen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164234"/>
            <a:ext cx="8472488" cy="6096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86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891163"/>
            <a:ext cx="91440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Report (Continued)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(kW/mV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mV baseline for each specimen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Melting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sagging, delaminating, or other behavior that affected the exposed surface area or mode of burning that occurred and the time(s) at which such behavior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occurred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materials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tested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materials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passed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164234"/>
            <a:ext cx="8472488" cy="6096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9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891163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Requirements</a:t>
            </a:r>
          </a:p>
          <a:p>
            <a:pPr lvl="2"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Samples – Minimum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three samples must be tested and 80% or greater must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164234"/>
            <a:ext cx="8472488" cy="6096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5" y="2550298"/>
            <a:ext cx="7404951" cy="3457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7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56598"/>
            <a:ext cx="8472488" cy="609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308323"/>
            <a:ext cx="9144000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eaLnBrk="1" hangingPunct="1">
              <a:buNone/>
            </a:pPr>
            <a:r>
              <a:rPr lang="en-US" sz="480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 is  full  of  holes,  but  can still  hold  a  lot  of  water?</a:t>
            </a:r>
          </a:p>
          <a:p>
            <a:pPr lvl="1" eaLnBrk="1" hangingPunct="1"/>
            <a:endParaRPr lang="en-US" sz="2500" dirty="0" smtClean="0"/>
          </a:p>
          <a:p>
            <a:pPr lvl="1" eaLnBrk="1" hangingPunct="1"/>
            <a:endParaRPr lang="en-US" sz="2500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 rot="10800000">
            <a:off x="0" y="4161910"/>
            <a:ext cx="91440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eaLnBrk="1" hangingPunct="1">
              <a:buNone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Answer: Sponge</a:t>
            </a:r>
          </a:p>
        </p:txBody>
      </p:sp>
    </p:spTree>
    <p:extLst>
      <p:ext uri="{BB962C8B-B14F-4D97-AF65-F5344CB8AC3E}">
        <p14:creationId xmlns:p14="http://schemas.microsoft.com/office/powerpoint/2010/main" val="47349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1022157"/>
            <a:ext cx="845127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Times New Roman" pitchFamily="18" charset="0"/>
              </a:rPr>
              <a:t> OSU</a:t>
            </a:r>
          </a:p>
          <a:p>
            <a:pPr lvl="1"/>
            <a:r>
              <a:rPr lang="en-US" sz="3600" dirty="0" smtClean="0">
                <a:latin typeface="Times New Roman" pitchFamily="18" charset="0"/>
              </a:rPr>
              <a:t>Orifice Meter Discussion</a:t>
            </a:r>
          </a:p>
          <a:p>
            <a:pPr marL="457200" lvl="1" indent="0">
              <a:buNone/>
            </a:pPr>
            <a:r>
              <a:rPr lang="en-US" sz="3600" dirty="0" smtClean="0">
                <a:latin typeface="Times New Roman" pitchFamily="18" charset="0"/>
              </a:rPr>
              <a:t>	(Static Pressure Taps)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cap="all" dirty="0" smtClean="0">
                <a:latin typeface="Times New Roman" pitchFamily="18" charset="0"/>
              </a:rPr>
              <a:t> Chapter </a:t>
            </a:r>
            <a:r>
              <a:rPr lang="en-US" sz="3600" cap="all" dirty="0" smtClean="0">
                <a:latin typeface="Times New Roman" pitchFamily="18" charset="0"/>
              </a:rPr>
              <a:t> HR  </a:t>
            </a:r>
            <a:r>
              <a:rPr lang="en-US" sz="3600" cap="all" dirty="0" smtClean="0">
                <a:latin typeface="Times New Roman" pitchFamily="18" charset="0"/>
              </a:rPr>
              <a:t>Update (hr2)</a:t>
            </a:r>
          </a:p>
          <a:p>
            <a:pPr lvl="1"/>
            <a:r>
              <a:rPr lang="en-US" sz="3600" dirty="0" smtClean="0">
                <a:latin typeface="Times New Roman" pitchFamily="18" charset="0"/>
              </a:rPr>
              <a:t>Combined Supplement with Test </a:t>
            </a:r>
            <a:r>
              <a:rPr lang="en-US" sz="3600" dirty="0">
                <a:latin typeface="Times New Roman" pitchFamily="18" charset="0"/>
              </a:rPr>
              <a:t>method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cap="all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9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Protruding pressure taps (beyond the pipe inner wall) vs. surface pressure taps (flush with inner wall) may have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pressure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readings</a:t>
            </a:r>
          </a:p>
          <a:p>
            <a:pPr lvl="1"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Could have an influence on total airflow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OSU: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3238347"/>
            <a:ext cx="5384800" cy="2770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1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eaLnBrk="1" hangingPunct="1">
              <a:buNone/>
            </a:pPr>
            <a:r>
              <a:rPr lang="en-US" sz="2400" b="1" dirty="0" smtClean="0">
                <a:latin typeface="Times New Roman"/>
                <a:ea typeface="Times New Roman"/>
              </a:rPr>
              <a:t>Supplemental material moved to Test Method as follows: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/>
                <a:ea typeface="Times New Roman"/>
              </a:rPr>
              <a:t>Added BTU/ft</a:t>
            </a:r>
            <a:r>
              <a:rPr lang="en-US" sz="2000" baseline="30000" dirty="0" smtClean="0">
                <a:latin typeface="Times New Roman"/>
                <a:ea typeface="Times New Roman"/>
              </a:rPr>
              <a:t>2</a:t>
            </a:r>
            <a:r>
              <a:rPr lang="en-US" sz="2000" dirty="0" smtClean="0">
                <a:latin typeface="Times New Roman"/>
                <a:ea typeface="Times New Roman"/>
              </a:rPr>
              <a:t>*sec units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Chamber – Added Radiation Door Assembly Figure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Source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 Capacity – 12 kVA is sufficient 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Diamond-Shaped Mask Mounting – ½ inch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diameter machine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screw</a:t>
            </a:r>
          </a:p>
          <a:p>
            <a:pPr marL="914400" lvl="2" indent="0" eaLnBrk="1" hangingPunct="1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(approximately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inches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length)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Mask Position – Approximately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inches from the reflector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Mask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shaft-head or nut only on side facing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specimen</a:t>
            </a:r>
          </a:p>
          <a:p>
            <a:pPr marL="914400" lvl="2" indent="0" eaLnBrk="1" hangingPunct="1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threads extending towards specimen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</a:p>
        </p:txBody>
      </p:sp>
    </p:spTree>
    <p:extLst>
      <p:ext uri="{BB962C8B-B14F-4D97-AF65-F5344CB8AC3E}">
        <p14:creationId xmlns:p14="http://schemas.microsoft.com/office/powerpoint/2010/main" val="20052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Thermopile Wiring</a:t>
            </a:r>
          </a:p>
          <a:p>
            <a:pPr lvl="2"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coding differences - Chromel yellow/green; Alumel red/white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Burner</a:t>
            </a:r>
          </a:p>
          <a:p>
            <a:pPr lvl="2"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Caution Statement – Do not disturb burner position once set</a:t>
            </a:r>
          </a:p>
          <a:p>
            <a:pPr lvl="2"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Flame Profile – To increase orange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tip, reduce air from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mixture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Drill hole sizes added for:</a:t>
            </a:r>
          </a:p>
          <a:p>
            <a:pPr lvl="2"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Pilot Burner (#59 Drill)</a:t>
            </a:r>
          </a:p>
          <a:p>
            <a:pPr lvl="2"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 (#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Drill)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 (#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Drill)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Drip Pan - Foil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to line the drip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 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cleaning after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24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Flux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Gauge (HFG) </a:t>
            </a: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Cooling Water Tubing – Rigid due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high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temperatures</a:t>
            </a: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–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Gently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wipe with soft, water-dampened sponge </a:t>
            </a: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Caution Statement – Damage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done to the coating during the cleaning process will affect the measurement accuracy of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sensor</a:t>
            </a:r>
          </a:p>
          <a:p>
            <a:pPr marL="400050" lvl="1" indent="0"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Specimen Preparation</a:t>
            </a:r>
          </a:p>
          <a:p>
            <a:pPr lvl="2" indent="-342900" eaLnBrk="1" hangingPunct="1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Added recommended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specimen foil wrapping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</a:t>
            </a:r>
          </a:p>
          <a:p>
            <a:pPr lvl="2" indent="-342900" eaLnBrk="1" hangingPunct="1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Foil trimming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scoring or incisions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permitted</a:t>
            </a:r>
          </a:p>
          <a:p>
            <a:pPr lvl="2" indent="-342900" eaLnBrk="1" hangingPunct="1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 Pressure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Recommended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applying equal pressure to specimens of equal thickness by inserting the specimen retaining rod in the same holes for each specimen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tested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6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Flux Calibration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(Corner)</a:t>
            </a:r>
          </a:p>
          <a:p>
            <a:pPr lvl="2" indent="-34290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Caution Statement – Do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disturb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burner position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rotating calibration fixture 90 degrees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-34290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Added options for improving 4-corner uniformity:</a:t>
            </a:r>
          </a:p>
          <a:p>
            <a:pPr lvl="3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 power settings</a:t>
            </a:r>
          </a:p>
          <a:p>
            <a:pPr lvl="3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Reposition globars - Hottest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coolest (bottom to top)</a:t>
            </a:r>
          </a:p>
          <a:p>
            <a:pPr lvl="3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mask – Closer to or further from HFG</a:t>
            </a:r>
          </a:p>
          <a:p>
            <a:pPr lvl="3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globars – Adjustment left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</a:p>
          <a:p>
            <a:pPr lvl="3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Reflector plate – Adjust slope (top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bottom)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Added Rounding, Accuracy and Units section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Calibration Factor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 – Added example assuming 60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mV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baseline; 7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mV rise for each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</a:p>
          <a:p>
            <a:pPr lvl="2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52" y="2117260"/>
            <a:ext cx="7915006" cy="376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26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186727"/>
            <a:ext cx="91440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Preparation</a:t>
            </a: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Thermopile – Baseline mV observed daily as an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indicator of developing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heat flux (heat flux gauge malfunction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Defects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thermopile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leakage – Environmental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chamber/lower plenum, exhaust stack or holding chamber door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seal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Performance</a:t>
            </a: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an externally positioned mirror may assist in viewing upper pilot flames during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450561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HR2: HEAT RELEASE TEST METHOD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8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130042</TotalTime>
  <Words>687</Words>
  <Application>Microsoft Office PowerPoint</Application>
  <PresentationFormat>On-screen Show (4:3)</PresentationFormat>
  <Paragraphs>90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1_Custom Design</vt:lpstr>
      <vt:lpstr>2_Custom Design</vt:lpstr>
      <vt:lpstr>HEAT RELEASE RATE Updates  2014 June Materials Meeting Switzerland</vt:lpstr>
      <vt:lpstr>AGENDA</vt:lpstr>
      <vt:lpstr>OSU:</vt:lpstr>
      <vt:lpstr>HR2: HEAT RELEASE TEST METHOD</vt:lpstr>
      <vt:lpstr>HR2: HEAT RELEASE TEST METHOD</vt:lpstr>
      <vt:lpstr>HR2: HEAT RELEASE TEST METHOD</vt:lpstr>
      <vt:lpstr>HR2: HEAT RELEASE TEST METHOD</vt:lpstr>
      <vt:lpstr>HR2: HEAT RELEASE TEST METHOD</vt:lpstr>
      <vt:lpstr>HR2: HEAT RELEASE TEST METHOD</vt:lpstr>
      <vt:lpstr>HR2: HEAT RELEASE TEST METHOD</vt:lpstr>
      <vt:lpstr>HR2: HEAT RELEASE TEST METHOD</vt:lpstr>
      <vt:lpstr>HR2: HEAT RELEASE TEST METHOD</vt:lpstr>
      <vt:lpstr>HR2: HEAT RELEASE TEST METHOD</vt:lpstr>
      <vt:lpstr>HR2: HEAT RELEASE TEST METHOD</vt:lpstr>
      <vt:lpstr>QUESTIONS?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Burns, Mike (FAA)</cp:lastModifiedBy>
  <cp:revision>1956</cp:revision>
  <cp:lastPrinted>2012-11-28T16:07:27Z</cp:lastPrinted>
  <dcterms:created xsi:type="dcterms:W3CDTF">2005-01-28T20:32:53Z</dcterms:created>
  <dcterms:modified xsi:type="dcterms:W3CDTF">2014-05-22T11:35:14Z</dcterms:modified>
</cp:coreProperties>
</file>