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</p:sldMasterIdLst>
  <p:notesMasterIdLst>
    <p:notesMasterId r:id="rId20"/>
  </p:notesMasterIdLst>
  <p:sldIdLst>
    <p:sldId id="256" r:id="rId4"/>
    <p:sldId id="286" r:id="rId5"/>
    <p:sldId id="304" r:id="rId6"/>
    <p:sldId id="307" r:id="rId7"/>
    <p:sldId id="308" r:id="rId8"/>
    <p:sldId id="309" r:id="rId9"/>
    <p:sldId id="313" r:id="rId10"/>
    <p:sldId id="314" r:id="rId11"/>
    <p:sldId id="315" r:id="rId12"/>
    <p:sldId id="316" r:id="rId13"/>
    <p:sldId id="318" r:id="rId14"/>
    <p:sldId id="290" r:id="rId15"/>
    <p:sldId id="275" r:id="rId16"/>
    <p:sldId id="326" r:id="rId17"/>
    <p:sldId id="325" r:id="rId18"/>
    <p:sldId id="31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D7D25-474D-4BAD-B500-21774E881288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8E4F5-68E5-4AE2-B1AF-A63C218E90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oeing_RGBblue_standard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52400"/>
            <a:ext cx="18383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4338" y="6657975"/>
            <a:ext cx="2065337" cy="111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44" tIns="9144" rIns="9144" bIns="9144" anchor="b">
            <a:spAutoFit/>
          </a:bodyPr>
          <a:lstStyle/>
          <a:p>
            <a:pPr defTabSz="820738" eaLnBrk="0" hangingPunct="0">
              <a:defRPr/>
            </a:pPr>
            <a:r>
              <a:rPr lang="en-US" sz="600" dirty="0">
                <a:solidFill>
                  <a:schemeClr val="bg2"/>
                </a:solidFill>
              </a:rPr>
              <a:t>Copyright © </a:t>
            </a:r>
            <a:r>
              <a:rPr lang="en-US" sz="600" dirty="0" smtClean="0">
                <a:solidFill>
                  <a:schemeClr val="bg2"/>
                </a:solidFill>
              </a:rPr>
              <a:t>2014 </a:t>
            </a:r>
            <a:r>
              <a:rPr lang="en-US" sz="600" dirty="0">
                <a:solidFill>
                  <a:schemeClr val="bg2"/>
                </a:solidFill>
              </a:rPr>
              <a:t>Boeing. All rights reserved.</a:t>
            </a:r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37882" y="1768878"/>
            <a:ext cx="5563673" cy="2173288"/>
          </a:xfrm>
        </p:spPr>
        <p:txBody>
          <a:bodyPr anchor="t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837113" y="4279900"/>
            <a:ext cx="3878262" cy="2147888"/>
          </a:xfrm>
          <a:ln/>
        </p:spPr>
        <p:txBody>
          <a:bodyPr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1500" b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277813"/>
            <a:ext cx="2074862" cy="209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277813"/>
            <a:ext cx="6073775" cy="209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CA_band6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89225"/>
            <a:ext cx="9145588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Boeing_RGBblue_standard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638" y="361950"/>
            <a:ext cx="18383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4338" y="6657975"/>
            <a:ext cx="2065337" cy="111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44" tIns="9144" rIns="9144" bIns="9144" anchor="b">
            <a:spAutoFit/>
          </a:bodyPr>
          <a:lstStyle/>
          <a:p>
            <a:pPr defTabSz="820738" eaLnBrk="0" hangingPunct="0"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2012 Boeing. All rights reserved.</a:t>
            </a:r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11163" y="4254500"/>
            <a:ext cx="4160837" cy="2173288"/>
          </a:xfrm>
        </p:spPr>
        <p:txBody>
          <a:bodyPr anchor="t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837113" y="4279900"/>
            <a:ext cx="3878262" cy="2147888"/>
          </a:xfrm>
          <a:ln/>
        </p:spPr>
        <p:txBody>
          <a:bodyPr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1500" b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B5D8ECA9-CA85-49E7-A8F4-866E84E96D11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574800"/>
            <a:ext cx="8301037" cy="1320361"/>
          </a:xfrm>
        </p:spPr>
        <p:txBody>
          <a:bodyPr/>
          <a:lstStyle>
            <a:lvl1pPr>
              <a:defRPr b="0"/>
            </a:lvl1pPr>
            <a:lvl2pPr>
              <a:defRPr sz="1600" baseline="0"/>
            </a:lvl2pPr>
            <a:lvl3pPr>
              <a:defRPr sz="1400" baseline="0"/>
            </a:lvl3pPr>
            <a:lvl4pPr>
              <a:defRPr sz="1200" baseline="0"/>
            </a:lvl4pPr>
            <a:lvl5pPr>
              <a:buFont typeface="Wingdings" pitchFamily="2" charset="2"/>
              <a:buChar char="§"/>
              <a:defRPr sz="10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8A2B9E3F-F0B3-434E-8F8E-46EC0348F216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7D94A965-6A69-4A85-A18C-8FA5BDCEDDA2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574800"/>
            <a:ext cx="4073525" cy="79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74800"/>
            <a:ext cx="4075112" cy="79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F4E21F73-852C-4104-B7B2-5A2724B32045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DB681B1A-0CF0-452E-878B-3C1C7A62799A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3506257F-6BDA-4D88-BFE5-9B4710061941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C4AD2D40-575C-4B07-B8AB-C76E9D3AEEB5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3FD9FC8E-D12C-4DE6-AFCB-D371930EE5A9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-60325"/>
            <a:ext cx="7351623" cy="974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066800"/>
            <a:ext cx="8301037" cy="1320361"/>
          </a:xfrm>
        </p:spPr>
        <p:txBody>
          <a:bodyPr/>
          <a:lstStyle>
            <a:lvl1pPr>
              <a:defRPr b="0"/>
            </a:lvl1pPr>
            <a:lvl2pPr>
              <a:defRPr sz="1600" baseline="0"/>
            </a:lvl2pPr>
            <a:lvl3pPr>
              <a:defRPr sz="1400" baseline="0"/>
            </a:lvl3pPr>
            <a:lvl4pPr>
              <a:defRPr sz="1200" baseline="0"/>
            </a:lvl4pPr>
            <a:lvl5pPr>
              <a:buFont typeface="Wingdings" pitchFamily="2" charset="2"/>
              <a:buChar char="§"/>
              <a:defRPr sz="10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47650" y="6656388"/>
            <a:ext cx="1901825" cy="1857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2012 Boeing. All rights reserved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8184ACB5-7697-474D-94A8-87DEA9CA40C7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39531A2E-E43E-4798-9FE5-F5EA57F6C7BB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277813"/>
            <a:ext cx="2074862" cy="209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277813"/>
            <a:ext cx="6073775" cy="209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92AC5FAC-1036-492B-8748-4BF5010DC85C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C8822-0FF1-48C1-88D1-44C980D404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B4A1D-0F8F-4204-9CA5-AF0F1CE6C6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EE9D0-D731-4909-9FFD-5EA5011980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4F4CB-EAAC-4A33-AC21-2FE05CCBB8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9B941-B120-4C6F-BB9F-5C95D8750C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47650" y="6656388"/>
            <a:ext cx="1901825" cy="1857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2012 Boeing. All rights reserved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3A1A-EE68-4CB4-A048-8E94AD9810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47650" y="6656388"/>
            <a:ext cx="1901825" cy="1857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2012 Boeing. All rights reserved</a:t>
            </a:r>
            <a:endParaRPr lang="en-US" dirty="0"/>
          </a:p>
        </p:txBody>
      </p:sp>
      <p:sp>
        <p:nvSpPr>
          <p:cNvPr id="3" name="Rectangle 7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BF0FE-118C-49C1-A71B-E89C8504F2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47650" y="6656388"/>
            <a:ext cx="1901825" cy="1857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2012 Boeing. All rights reserved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499BD-0765-47B0-9A41-133C90AD4D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47650" y="6656388"/>
            <a:ext cx="1901825" cy="1857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2012 Boeing. All rights reserved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CEA61-542C-4161-9440-AD29521253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47650" y="6656388"/>
            <a:ext cx="1901825" cy="1857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2012 Boeing. All rights reserved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6821A-CE80-4842-AFF5-351EB2FD0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47650" y="6656388"/>
            <a:ext cx="1901825" cy="1857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2012 Boeing. All rights reserved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77526-6CBB-4EBA-9D43-DC78725C23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574800"/>
            <a:ext cx="4073525" cy="79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74800"/>
            <a:ext cx="4075112" cy="79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14338" y="6657975"/>
            <a:ext cx="2065337" cy="111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44" tIns="9144" rIns="9144" bIns="9144" anchor="b">
            <a:spAutoFit/>
          </a:bodyPr>
          <a:lstStyle/>
          <a:p>
            <a:pPr defTabSz="820738" eaLnBrk="0" hangingPunct="0">
              <a:defRPr/>
            </a:pPr>
            <a:r>
              <a:rPr lang="en-US" sz="600" dirty="0">
                <a:solidFill>
                  <a:schemeClr val="bg2"/>
                </a:solidFill>
              </a:rPr>
              <a:t>Copyright © 2009 Boeing. All rights reserved.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5313" y="6532563"/>
            <a:ext cx="17827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" tIns="9144" rIns="9144" bIns="914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600">
                <a:solidFill>
                  <a:schemeClr val="bg2"/>
                </a:solidFill>
              </a:defRPr>
            </a:lvl1pPr>
          </a:lstStyle>
          <a:p>
            <a:fld id="{C80EF2C8-A746-4AFB-948F-C89B411338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394450"/>
            <a:ext cx="32004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000" b="1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29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277813"/>
            <a:ext cx="830103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574800"/>
            <a:ext cx="8301037" cy="796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439738" y="908050"/>
            <a:ext cx="8305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7650" y="6656388"/>
            <a:ext cx="1901825" cy="1857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</a:t>
            </a:r>
            <a:r>
              <a:rPr lang="en-US" sz="600" dirty="0" smtClean="0">
                <a:solidFill>
                  <a:srgbClr val="A5ACB0"/>
                </a:solidFill>
              </a:rPr>
              <a:t>2014</a:t>
            </a:r>
            <a:r>
              <a:rPr lang="en-US" sz="600" baseline="0" dirty="0" smtClean="0">
                <a:solidFill>
                  <a:srgbClr val="A5ACB0"/>
                </a:solidFill>
              </a:rPr>
              <a:t> </a:t>
            </a:r>
            <a:r>
              <a:rPr lang="en-US" sz="600" dirty="0" smtClean="0">
                <a:solidFill>
                  <a:srgbClr val="A5ACB0"/>
                </a:solidFill>
              </a:rPr>
              <a:t>Boeing</a:t>
            </a:r>
            <a:r>
              <a:rPr lang="en-US" sz="600" dirty="0">
                <a:solidFill>
                  <a:srgbClr val="A5ACB0"/>
                </a:solidFill>
              </a:rPr>
              <a:t>. All rights reserved</a:t>
            </a:r>
            <a:endParaRPr lang="en-US" dirty="0"/>
          </a:p>
        </p:txBody>
      </p:sp>
      <p:pic>
        <p:nvPicPr>
          <p:cNvPr id="11" name="Picture 10" descr="Boeing_RGBblue_standard"/>
          <p:cNvPicPr preferRelativeResize="0"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2800" y="152400"/>
            <a:ext cx="18383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69863" indent="-169863" algn="l" defTabSz="820738" rtl="0" eaLnBrk="1" fontAlgn="base" hangingPunct="1">
        <a:lnSpc>
          <a:spcPct val="90000"/>
        </a:lnSpc>
        <a:spcBef>
          <a:spcPct val="30000"/>
        </a:spcBef>
        <a:spcAft>
          <a:spcPct val="15000"/>
        </a:spcAft>
        <a:buClr>
          <a:schemeClr val="tx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76238" indent="-204788" algn="l" defTabSz="820738" rtl="0" eaLnBrk="1" fontAlgn="base" hangingPunct="1">
        <a:lnSpc>
          <a:spcPct val="90000"/>
        </a:lnSpc>
        <a:spcBef>
          <a:spcPct val="30000"/>
        </a:spcBef>
        <a:spcAft>
          <a:spcPct val="1500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2pPr>
      <a:lvl3pPr marL="627063" indent="-185738" algn="l" defTabSz="820738" rtl="0" eaLnBrk="1" fontAlgn="base" hangingPunct="1">
        <a:lnSpc>
          <a:spcPct val="90000"/>
        </a:lnSpc>
        <a:spcBef>
          <a:spcPct val="30000"/>
        </a:spcBef>
        <a:spcAft>
          <a:spcPct val="15000"/>
        </a:spcAft>
        <a:buClr>
          <a:schemeClr val="tx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3pPr>
      <a:lvl4pPr marL="7921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9572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5pPr>
      <a:lvl6pPr marL="14144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18716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23288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27860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14338" y="6657975"/>
            <a:ext cx="2065337" cy="111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44" tIns="9144" rIns="9144" bIns="9144" anchor="b">
            <a:spAutoFit/>
          </a:bodyPr>
          <a:lstStyle/>
          <a:p>
            <a:pPr defTabSz="820738" eaLnBrk="0" hangingPunct="0">
              <a:defRPr/>
            </a:pPr>
            <a:r>
              <a:rPr lang="en-US" sz="600" dirty="0">
                <a:solidFill>
                  <a:schemeClr val="bg2"/>
                </a:solidFill>
              </a:rPr>
              <a:t>Copyright © 2012 Boeing. All rights reserved.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5313" y="6532563"/>
            <a:ext cx="17827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" tIns="9144" rIns="9144" bIns="914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600">
                <a:solidFill>
                  <a:srgbClr val="A5ACB0"/>
                </a:solidFill>
              </a:defRPr>
            </a:lvl1pPr>
          </a:lstStyle>
          <a:p>
            <a:pPr>
              <a:defRPr/>
            </a:pPr>
            <a:r>
              <a:rPr lang="en-US" dirty="0"/>
              <a:t>Author, , Filename.ppt</a:t>
            </a:r>
            <a:r>
              <a:rPr lang="en-US" sz="800" dirty="0"/>
              <a:t> </a:t>
            </a:r>
            <a:r>
              <a:rPr lang="en-US" sz="1000" dirty="0"/>
              <a:t>| </a:t>
            </a:r>
            <a:fld id="{5B9A9AFF-765B-4F1D-B367-409CF5E08D00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394450"/>
            <a:ext cx="32004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000" b="1">
                <a:solidFill>
                  <a:srgbClr val="A5ACB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277813"/>
            <a:ext cx="830103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4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574800"/>
            <a:ext cx="8301037" cy="796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414338" y="1449388"/>
            <a:ext cx="8305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ftr="0" dt="0"/>
  <p:txStyles>
    <p:titleStyle>
      <a:lvl1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1020763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169863" indent="-169863" algn="l" defTabSz="820738" rtl="0" eaLnBrk="1" fontAlgn="base" hangingPunct="1">
        <a:lnSpc>
          <a:spcPct val="90000"/>
        </a:lnSpc>
        <a:spcBef>
          <a:spcPct val="30000"/>
        </a:spcBef>
        <a:spcAft>
          <a:spcPct val="15000"/>
        </a:spcAft>
        <a:buClr>
          <a:schemeClr val="tx2"/>
        </a:buClr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376238" indent="-204788" algn="l" defTabSz="820738" rtl="0" eaLnBrk="1" fontAlgn="base" hangingPunct="1">
        <a:lnSpc>
          <a:spcPct val="90000"/>
        </a:lnSpc>
        <a:spcBef>
          <a:spcPct val="30000"/>
        </a:spcBef>
        <a:spcAft>
          <a:spcPct val="1500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2pPr>
      <a:lvl3pPr marL="627063" indent="-185738" algn="l" defTabSz="820738" rtl="0" eaLnBrk="1" fontAlgn="base" hangingPunct="1">
        <a:lnSpc>
          <a:spcPct val="90000"/>
        </a:lnSpc>
        <a:spcBef>
          <a:spcPct val="30000"/>
        </a:spcBef>
        <a:spcAft>
          <a:spcPct val="15000"/>
        </a:spcAft>
        <a:buClr>
          <a:schemeClr val="tx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3pPr>
      <a:lvl4pPr marL="7921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9572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5pPr>
      <a:lvl6pPr marL="14144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18716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23288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2786063" indent="-163513" algn="l" defTabSz="820738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oeing_RGBblue_large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17800" y="2990850"/>
            <a:ext cx="36925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91275" y="6670675"/>
            <a:ext cx="2501900" cy="2174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8206" tIns="8206" rIns="8206" bIns="820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5000"/>
              </a:spcBef>
              <a:buClr>
                <a:srgbClr val="0038A8"/>
              </a:buClr>
              <a:buFontTx/>
              <a:buNone/>
              <a:defRPr sz="7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82ACC980-D01D-4AEB-968A-AC35BCDF15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7650" y="6656388"/>
            <a:ext cx="1901825" cy="18573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600" dirty="0">
                <a:solidFill>
                  <a:srgbClr val="A5ACB0"/>
                </a:solidFill>
              </a:rPr>
              <a:t>Copyright © 2012 Boeing. All rights reserved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6082" y="1600200"/>
            <a:ext cx="6648718" cy="886397"/>
          </a:xfrm>
        </p:spPr>
        <p:txBody>
          <a:bodyPr/>
          <a:lstStyle/>
          <a:p>
            <a:pPr algn="ctr"/>
            <a:r>
              <a:rPr lang="en-US" dirty="0" smtClean="0"/>
              <a:t>Boeing Cargo Liner Sonic Burner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048000"/>
            <a:ext cx="5638800" cy="1768176"/>
          </a:xfrm>
        </p:spPr>
        <p:txBody>
          <a:bodyPr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Dan Slaton, Technical Fellow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Boeing Commercial Airplanes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ctr"/>
            <a:endParaRPr lang="en-US" sz="1800" dirty="0" smtClean="0">
              <a:solidFill>
                <a:schemeClr val="tx1"/>
              </a:solidFill>
            </a:endParaRP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International Aircraft Materials Fire Test Working Group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Solothurn, Switzerland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June 25, 2014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1219200" y="5008729"/>
            <a:ext cx="6676508" cy="9348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defTabSz="82073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</a:pPr>
            <a:r>
              <a:rPr kumimoji="0" lang="en-US" sz="150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Acknowledgements</a:t>
            </a:r>
            <a:r>
              <a:rPr kumimoji="0" lang="en-US" sz="15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defTabSz="82073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</a:pPr>
            <a:r>
              <a:rPr kumimoji="0" lang="en-US" sz="15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Tim Salter</a:t>
            </a:r>
            <a:r>
              <a:rPr lang="en-US" sz="1500" kern="0" dirty="0" smtClean="0"/>
              <a:t> 	FAA Tech Center</a:t>
            </a:r>
          </a:p>
          <a:p>
            <a:pPr marL="0" marR="0" indent="0" defTabSz="82073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</a:pPr>
            <a:r>
              <a:rPr lang="en-US" sz="1500" kern="0" dirty="0" smtClean="0"/>
              <a:t>	Lyle Bennett 	Boeing Engineering Operations &amp; Technology</a:t>
            </a:r>
          </a:p>
          <a:p>
            <a:pPr marL="0" marR="0" indent="0" defTabSz="82073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</a:pPr>
            <a:r>
              <a:rPr kumimoji="0" lang="en-US" sz="15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Tom Little </a:t>
            </a:r>
            <a:r>
              <a:rPr kumimoji="0" lang="en-US" sz="15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	Boeing Commercial Airplanes</a:t>
            </a:r>
            <a:r>
              <a:rPr kumimoji="0" lang="en-US" sz="15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Boeing Sonic Burner vs. Industry</a:t>
            </a:r>
            <a:endParaRPr lang="en-US" sz="2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28600" y="1057480"/>
            <a:ext cx="8763000" cy="30269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69863" lvl="0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PAN felt burnthrough time </a:t>
            </a:r>
            <a:r>
              <a:rPr lang="en-US" kern="0" dirty="0" smtClean="0"/>
              <a:t>comparison (round robin lab comparison)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Statistical analysis (details in backup)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Clear that data from all labs cannot be considered equivalent 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Lab 3 is an outlier (both mean &amp; std deviation</a:t>
            </a:r>
            <a:r>
              <a:rPr lang="en-US" sz="1600" kern="0" dirty="0" smtClean="0"/>
              <a:t>); Lab 2 mean result also high</a:t>
            </a:r>
            <a:endParaRPr lang="en-US" sz="1600" kern="0" dirty="0" smtClean="0"/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Boeing &amp; Labs 1, 4, 5 can be grouped as “equivalent”</a:t>
            </a:r>
          </a:p>
          <a:p>
            <a:pPr marL="1541463" lvl="3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Although Boeing burnthrough times appear to be the lowest, limited data cannot statistically distinguish differences among Boeing and labs 1, 4, 5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en-US" sz="1600" kern="0" dirty="0" smtClean="0"/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en-US" sz="1600" kern="0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1600200" y="3581400"/>
            <a:ext cx="6412418" cy="3048000"/>
            <a:chOff x="2438400" y="3581400"/>
            <a:chExt cx="6412418" cy="304800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38400" y="3581400"/>
              <a:ext cx="4572000" cy="304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Oval 8"/>
            <p:cNvSpPr/>
            <p:nvPr/>
          </p:nvSpPr>
          <p:spPr>
            <a:xfrm rot="500900">
              <a:off x="2974342" y="5336245"/>
              <a:ext cx="4092089" cy="4572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6172200" y="4495800"/>
              <a:ext cx="2678618" cy="450123"/>
            </a:xfrm>
            <a:prstGeom prst="rect">
              <a:avLst/>
            </a:prstGeom>
            <a:solidFill>
              <a:schemeClr val="accent3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defTabSz="820738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chemeClr val="tx2"/>
                </a:buClr>
                <a:buSzTx/>
                <a:buFont typeface="Wingdings" pitchFamily="2" charset="2"/>
                <a:buNone/>
                <a:tabLst/>
              </a:pPr>
              <a:r>
                <a:rPr lang="en-US" sz="1500" b="1" kern="0" dirty="0" smtClean="0"/>
                <a:t>Boeing &amp; Labs 1, 4, </a:t>
              </a:r>
              <a:r>
                <a:rPr lang="en-US" sz="1500" b="1" kern="0" dirty="0" smtClean="0"/>
                <a:t>5</a:t>
              </a:r>
            </a:p>
            <a:p>
              <a:pPr marL="0" marR="0" indent="0" defTabSz="820738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>
                  <a:schemeClr val="tx2"/>
                </a:buClr>
                <a:buSzTx/>
                <a:buFont typeface="Wingdings" pitchFamily="2" charset="2"/>
                <a:buNone/>
                <a:tabLst/>
              </a:pPr>
              <a:r>
                <a:rPr kumimoji="0" lang="en-US" sz="15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+mn-cs"/>
                </a:rPr>
                <a:t>statistically</a:t>
              </a:r>
              <a:r>
                <a:rPr kumimoji="0" lang="en-US" sz="1500" b="1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1500" b="1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+mn-lt"/>
                  <a:ea typeface="+mn-ea"/>
                  <a:cs typeface="+mn-cs"/>
                </a:rPr>
                <a:t>indistinguishable</a:t>
              </a:r>
              <a:endParaRPr kumimoji="0" lang="en-US" sz="15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2" name="Straight Arrow Connector 11"/>
            <p:cNvCxnSpPr>
              <a:stCxn id="10" idx="1"/>
            </p:cNvCxnSpPr>
            <p:nvPr/>
          </p:nvCxnSpPr>
          <p:spPr>
            <a:xfrm flipH="1">
              <a:off x="5638800" y="4720862"/>
              <a:ext cx="533400" cy="68933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10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Observations &amp; Discussion</a:t>
            </a:r>
            <a:endParaRPr lang="en-US" sz="2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28600" y="1057480"/>
            <a:ext cx="8763000" cy="55707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69863" lvl="0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Round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robin results</a:t>
            </a: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Significant variations in experimental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 across labs</a:t>
            </a:r>
            <a:endParaRPr kumimoji="0" lang="en-US" sz="16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Backside temperatures: average </a:t>
            </a:r>
            <a:r>
              <a:rPr lang="en-US" sz="1600" kern="0" dirty="0" smtClean="0"/>
              <a:t>temperatures</a:t>
            </a:r>
            <a:r>
              <a:rPr lang="en-US" sz="1600" kern="0" dirty="0" smtClean="0"/>
              <a:t> </a:t>
            </a:r>
            <a:r>
              <a:rPr lang="en-US" sz="1600" kern="0" dirty="0" smtClean="0"/>
              <a:t>can differ by up to ~150 deg F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Burnthrough times: average BT times can differ by &gt;4 </a:t>
            </a:r>
            <a:r>
              <a:rPr lang="en-US" sz="1600" kern="0" dirty="0" smtClean="0"/>
              <a:t>minutes between 2 labs</a:t>
            </a:r>
            <a:endParaRPr lang="en-US" sz="1600" kern="0" dirty="0" smtClean="0"/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What are the causes of variation? </a:t>
            </a:r>
            <a:r>
              <a:rPr lang="en-US" sz="1600" kern="0" dirty="0" smtClean="0"/>
              <a:t>Answers </a:t>
            </a:r>
            <a:r>
              <a:rPr lang="en-US" sz="1600" kern="0" dirty="0" smtClean="0"/>
              <a:t>may </a:t>
            </a:r>
            <a:r>
              <a:rPr lang="en-US" sz="1600" kern="0" dirty="0" smtClean="0"/>
              <a:t>require</a:t>
            </a:r>
            <a:r>
              <a:rPr lang="en-US" sz="1600" kern="0" dirty="0" smtClean="0"/>
              <a:t>:</a:t>
            </a:r>
            <a:endParaRPr lang="en-US" sz="1600" kern="0" dirty="0" smtClean="0"/>
          </a:p>
          <a:p>
            <a:pPr marL="1541463" lvl="3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Further analysis of existing data</a:t>
            </a:r>
          </a:p>
          <a:p>
            <a:pPr marL="1998663" lvl="4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TC rake data (average </a:t>
            </a:r>
            <a:r>
              <a:rPr lang="en-US" sz="1600" kern="0" dirty="0" smtClean="0"/>
              <a:t>temperatures</a:t>
            </a:r>
            <a:r>
              <a:rPr lang="en-US" sz="1600" kern="0" dirty="0" smtClean="0"/>
              <a:t>, </a:t>
            </a:r>
            <a:r>
              <a:rPr lang="en-US" sz="1600" kern="0" dirty="0" smtClean="0"/>
              <a:t>temperature</a:t>
            </a:r>
            <a:r>
              <a:rPr lang="en-US" sz="1600" kern="0" dirty="0" smtClean="0"/>
              <a:t> </a:t>
            </a:r>
            <a:r>
              <a:rPr lang="en-US" sz="1600" kern="0" dirty="0" smtClean="0"/>
              <a:t>profiles)</a:t>
            </a:r>
          </a:p>
          <a:p>
            <a:pPr marL="1998663" lvl="4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Other parameters—fuel T, air T, fuel pressures, air pressures, exhaust </a:t>
            </a:r>
            <a:r>
              <a:rPr lang="en-US" sz="1600" kern="0" dirty="0" smtClean="0"/>
              <a:t>flow, relative humidity, …</a:t>
            </a:r>
            <a:endParaRPr lang="en-US" sz="1600" kern="0" dirty="0" smtClean="0"/>
          </a:p>
          <a:p>
            <a:pPr marL="1541463" lvl="3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Additional data collection</a:t>
            </a:r>
          </a:p>
          <a:p>
            <a:pPr marL="1998663" lvl="4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Evaluation of input parameter tolerance range impacts</a:t>
            </a:r>
          </a:p>
          <a:p>
            <a:pPr marL="1998663" lvl="4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Collection of data from larger sets of samples</a:t>
            </a:r>
          </a:p>
          <a:p>
            <a:pPr marL="1998663" lvl="4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Collection of data from a wider range of materials</a:t>
            </a:r>
          </a:p>
          <a:p>
            <a:pPr marL="169863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kern="0" dirty="0" smtClean="0"/>
              <a:t>Equivalent performance validation (Park vs. </a:t>
            </a:r>
            <a:r>
              <a:rPr lang="en-US" kern="0" dirty="0" smtClean="0"/>
              <a:t>Sonic</a:t>
            </a:r>
            <a:r>
              <a:rPr lang="en-US" kern="0" dirty="0" smtClean="0"/>
              <a:t>)</a:t>
            </a: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Characterize how present materials/constructions perform for both burners</a:t>
            </a: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Determine degree of similarity between Park and </a:t>
            </a:r>
            <a:r>
              <a:rPr lang="en-US" sz="1600" kern="0" dirty="0" smtClean="0"/>
              <a:t>Sonic </a:t>
            </a:r>
            <a:r>
              <a:rPr lang="en-US" sz="1600" kern="0" dirty="0" smtClean="0"/>
              <a:t>burners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11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83514"/>
            <a:ext cx="7351623" cy="430887"/>
          </a:xfrm>
        </p:spPr>
        <p:txBody>
          <a:bodyPr/>
          <a:lstStyle/>
          <a:p>
            <a:r>
              <a:rPr lang="en-US" sz="2800" dirty="0" smtClean="0"/>
              <a:t>Conclusion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066800"/>
            <a:ext cx="8301037" cy="3799502"/>
          </a:xfrm>
        </p:spPr>
        <p:txBody>
          <a:bodyPr/>
          <a:lstStyle/>
          <a:p>
            <a:r>
              <a:rPr lang="en-US" dirty="0" smtClean="0"/>
              <a:t>FAA has done significant development work on </a:t>
            </a:r>
            <a:r>
              <a:rPr lang="en-US" dirty="0" smtClean="0"/>
              <a:t>Sonic </a:t>
            </a:r>
            <a:r>
              <a:rPr lang="en-US" dirty="0" smtClean="0"/>
              <a:t>burner with quite good results to date</a:t>
            </a:r>
          </a:p>
          <a:p>
            <a:r>
              <a:rPr lang="en-US" dirty="0" smtClean="0"/>
              <a:t>Still a variety of open issues related to…</a:t>
            </a:r>
          </a:p>
          <a:p>
            <a:pPr lvl="1"/>
            <a:r>
              <a:rPr lang="en-US" dirty="0" smtClean="0"/>
              <a:t>Inter-lab matching of round robin results</a:t>
            </a:r>
          </a:p>
          <a:p>
            <a:pPr lvl="1"/>
            <a:r>
              <a:rPr lang="en-US" dirty="0" smtClean="0"/>
              <a:t>Validation of </a:t>
            </a:r>
            <a:r>
              <a:rPr lang="en-US" dirty="0" smtClean="0"/>
              <a:t>Sonic </a:t>
            </a:r>
            <a:r>
              <a:rPr lang="en-US" dirty="0" smtClean="0"/>
              <a:t>burner as a comparable test method to Park oil burner</a:t>
            </a:r>
          </a:p>
          <a:p>
            <a:pPr lvl="2"/>
            <a:r>
              <a:rPr lang="en-US" dirty="0" smtClean="0"/>
              <a:t>A new test method should not have a different safety basis</a:t>
            </a:r>
          </a:p>
          <a:p>
            <a:r>
              <a:rPr lang="en-US" dirty="0" smtClean="0"/>
              <a:t>Continued development work required</a:t>
            </a:r>
          </a:p>
          <a:p>
            <a:pPr lvl="1"/>
            <a:r>
              <a:rPr lang="en-US" dirty="0" smtClean="0"/>
              <a:t>Provide enhanced understanding of </a:t>
            </a:r>
            <a:r>
              <a:rPr lang="en-US" dirty="0" smtClean="0"/>
              <a:t>Sonic </a:t>
            </a:r>
            <a:r>
              <a:rPr lang="en-US" dirty="0" smtClean="0"/>
              <a:t>burner performance</a:t>
            </a:r>
          </a:p>
          <a:p>
            <a:pPr lvl="1"/>
            <a:r>
              <a:rPr lang="en-US" dirty="0" smtClean="0"/>
              <a:t>Provide clues to the variations seen in results to date</a:t>
            </a:r>
          </a:p>
          <a:p>
            <a:r>
              <a:rPr lang="en-US" dirty="0" smtClean="0"/>
              <a:t>Recommendation</a:t>
            </a:r>
          </a:p>
          <a:p>
            <a:pPr lvl="1"/>
            <a:r>
              <a:rPr lang="en-US" dirty="0" smtClean="0"/>
              <a:t>FAA TC &amp; Industry Task Group should determine next steps and develop a plan to move forward on continued </a:t>
            </a:r>
            <a:r>
              <a:rPr lang="en-US" dirty="0" smtClean="0"/>
              <a:t>Sonic </a:t>
            </a:r>
            <a:r>
              <a:rPr lang="en-US" dirty="0" smtClean="0"/>
              <a:t>burner test methodology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12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81645"/>
            <a:ext cx="7351623" cy="553998"/>
          </a:xfrm>
        </p:spPr>
        <p:txBody>
          <a:bodyPr/>
          <a:lstStyle/>
          <a:p>
            <a:pPr algn="ctr"/>
            <a:r>
              <a:rPr lang="en-US" sz="3600" dirty="0" smtClean="0"/>
              <a:t>Questions? 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13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81645"/>
            <a:ext cx="7351623" cy="553998"/>
          </a:xfrm>
        </p:spPr>
        <p:txBody>
          <a:bodyPr/>
          <a:lstStyle/>
          <a:p>
            <a:pPr algn="ctr"/>
            <a:r>
              <a:rPr lang="en-US" sz="3600" dirty="0" smtClean="0"/>
              <a:t>Backup 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14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83514"/>
            <a:ext cx="7351623" cy="430887"/>
          </a:xfrm>
        </p:spPr>
        <p:txBody>
          <a:bodyPr/>
          <a:lstStyle/>
          <a:p>
            <a:r>
              <a:rPr lang="en-US" sz="2800" dirty="0" smtClean="0"/>
              <a:t>Statistical Analysis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889337"/>
            <a:ext cx="8001000" cy="1015663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en-US" sz="1600" dirty="0" smtClean="0"/>
              <a:t>Boeing Park vs. Boeing Sonic Burner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400" dirty="0" smtClean="0"/>
              <a:t>ANOVA Means Test: PAN Felt Burnthrough Time (sec) vs. Boeing Burner Type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Conclusion</a:t>
            </a:r>
            <a:r>
              <a:rPr lang="en-US" sz="1400" dirty="0" smtClean="0"/>
              <a:t>: From limited data, PAN felt BT times for Boeing Park &amp; </a:t>
            </a:r>
            <a:r>
              <a:rPr lang="en-US" sz="1400" dirty="0" smtClean="0"/>
              <a:t>S</a:t>
            </a:r>
            <a:r>
              <a:rPr lang="en-US" sz="1400" dirty="0" smtClean="0"/>
              <a:t>onic </a:t>
            </a:r>
            <a:r>
              <a:rPr lang="en-US" sz="1400" dirty="0" smtClean="0"/>
              <a:t>burner statistically indistinguishable at 5% significance level</a:t>
            </a:r>
            <a:endParaRPr lang="en-US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1976497"/>
            <a:ext cx="4724400" cy="206210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800" dirty="0" smtClean="0">
                <a:latin typeface="Courier New"/>
                <a:sym typeface="Courier New"/>
              </a:rPr>
              <a:t>Source       DF    SS    MS     F      P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Burner Type   1  3030  3030  4.63  0.075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Error         6  3925   654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Total         7  6955</a:t>
            </a:r>
          </a:p>
          <a:p>
            <a:endParaRPr lang="en-US" sz="800" dirty="0" smtClean="0">
              <a:latin typeface="Courier New"/>
              <a:sym typeface="Courier New"/>
            </a:endParaRPr>
          </a:p>
          <a:p>
            <a:r>
              <a:rPr lang="en-US" sz="800" dirty="0" smtClean="0">
                <a:latin typeface="Courier New"/>
                <a:sym typeface="Courier New"/>
              </a:rPr>
              <a:t>S = 25.58   R-Sq = 43.57%   R-Sq(adj) = 34.16%</a:t>
            </a:r>
          </a:p>
          <a:p>
            <a:endParaRPr lang="en-US" sz="800" dirty="0" smtClean="0">
              <a:latin typeface="Courier New"/>
              <a:sym typeface="Courier New"/>
            </a:endParaRPr>
          </a:p>
          <a:p>
            <a:r>
              <a:rPr lang="en-US" sz="800" dirty="0" smtClean="0">
                <a:latin typeface="Courier New"/>
                <a:sym typeface="Courier New"/>
              </a:rPr>
              <a:t>                         Individual 95% CIs For Mean Based on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                         Pooled StDev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Level  N    Mean  StDev  --------+---------+---------+---------+-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Park   3  374.00  36.51             (-----------*-----------)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Sonic  5  333.80  17.74  (--------*---------)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                         --------+---------+---------+---------+-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                               330       360       390       420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Pooled StDev = 25.58</a:t>
            </a:r>
          </a:p>
          <a:p>
            <a:endParaRPr lang="en-US" sz="800" dirty="0" smtClean="0">
              <a:latin typeface="Courier New"/>
              <a:sym typeface="Courier New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064000"/>
            <a:ext cx="39624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419600" y="1865055"/>
            <a:ext cx="4724400" cy="255454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en-US" sz="800" dirty="0" smtClean="0">
              <a:latin typeface="Courier New"/>
              <a:sym typeface="Courier New"/>
            </a:endParaRPr>
          </a:p>
          <a:p>
            <a:r>
              <a:rPr lang="en-US" sz="800" dirty="0" smtClean="0">
                <a:latin typeface="Courier New"/>
                <a:sym typeface="Courier New"/>
              </a:rPr>
              <a:t>Grouping Information Using Tukey Method</a:t>
            </a:r>
          </a:p>
          <a:p>
            <a:endParaRPr lang="en-US" sz="800" dirty="0" smtClean="0">
              <a:latin typeface="Courier New"/>
              <a:sym typeface="Courier New"/>
            </a:endParaRPr>
          </a:p>
          <a:p>
            <a:r>
              <a:rPr lang="en-US" sz="800" dirty="0" smtClean="0">
                <a:latin typeface="Courier New"/>
                <a:sym typeface="Courier New"/>
              </a:rPr>
              <a:t>Burner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Type    N    Mean  Grouping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Park    3  374.00  A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Sonic   5  333.80  A</a:t>
            </a:r>
          </a:p>
          <a:p>
            <a:endParaRPr lang="en-US" sz="800" dirty="0" smtClean="0">
              <a:latin typeface="Courier New"/>
              <a:sym typeface="Courier New"/>
            </a:endParaRPr>
          </a:p>
          <a:p>
            <a:r>
              <a:rPr lang="en-US" sz="800" dirty="0" smtClean="0">
                <a:latin typeface="Courier New"/>
                <a:sym typeface="Courier New"/>
              </a:rPr>
              <a:t>Means that do not share a letter are significantly different.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Tukey 95% Simultaneous Confidence Intervals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All Pairwise Comparisons among Levels of Burner Type</a:t>
            </a:r>
          </a:p>
          <a:p>
            <a:endParaRPr lang="en-US" sz="800" dirty="0" smtClean="0">
              <a:latin typeface="Courier New"/>
              <a:sym typeface="Courier New"/>
            </a:endParaRPr>
          </a:p>
          <a:p>
            <a:r>
              <a:rPr lang="en-US" sz="800" dirty="0" smtClean="0">
                <a:latin typeface="Courier New"/>
                <a:sym typeface="Courier New"/>
              </a:rPr>
              <a:t>Individual confidence level = 95.00%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Burner Type = Park subtracted from:</a:t>
            </a:r>
          </a:p>
          <a:p>
            <a:endParaRPr lang="en-US" sz="800" dirty="0" smtClean="0">
              <a:latin typeface="Courier New"/>
              <a:sym typeface="Courier New"/>
            </a:endParaRPr>
          </a:p>
          <a:p>
            <a:r>
              <a:rPr lang="en-US" sz="800" dirty="0" smtClean="0">
                <a:latin typeface="Courier New"/>
                <a:sym typeface="Courier New"/>
              </a:rPr>
              <a:t>Burner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Type     Lower  Center  Upper  -----+---------+---------+---------+----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Sonic   -85.90  -40.20   5.50  (-------------*------------)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                               -----+---------+---------+---------+----</a:t>
            </a:r>
          </a:p>
          <a:p>
            <a:r>
              <a:rPr lang="en-US" sz="800" dirty="0" smtClean="0">
                <a:latin typeface="Courier New"/>
                <a:sym typeface="Courier New"/>
              </a:rPr>
              <a:t>                                  -70       -35         0        35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3900" y="4343400"/>
            <a:ext cx="35433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15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83514"/>
            <a:ext cx="7351623" cy="430887"/>
          </a:xfrm>
        </p:spPr>
        <p:txBody>
          <a:bodyPr/>
          <a:lstStyle/>
          <a:p>
            <a:r>
              <a:rPr lang="en-US" sz="2800" dirty="0" smtClean="0"/>
              <a:t>Statistical Analysis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889337"/>
            <a:ext cx="8001000" cy="1015663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en-US" sz="1600" dirty="0" smtClean="0"/>
              <a:t>Industry Round Robin PAN Felt Burnthrough Time Comparison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400" dirty="0" smtClean="0"/>
              <a:t>ANOVA Means Test: PAN Felt Burnthrough Time (sec) vs. Lab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Conclusion</a:t>
            </a:r>
            <a:r>
              <a:rPr lang="en-US" sz="1400" dirty="0" smtClean="0"/>
              <a:t>: From limited data, PAN felt BT times  for Boeing, Labs 1, 4 &amp; 5 are statistically indistinguishable at 5% significance level*</a:t>
            </a:r>
            <a:endParaRPr lang="en-US" sz="1600" dirty="0" smtClean="0"/>
          </a:p>
        </p:txBody>
      </p:sp>
      <p:sp>
        <p:nvSpPr>
          <p:cNvPr id="10" name="TextBox 9"/>
          <p:cNvSpPr txBox="1"/>
          <p:nvPr/>
        </p:nvSpPr>
        <p:spPr bwMode="auto">
          <a:xfrm>
            <a:off x="76200" y="2038052"/>
            <a:ext cx="5334000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 smtClean="0">
                <a:latin typeface="Courier New"/>
                <a:sym typeface="Courier New"/>
              </a:rPr>
              <a:t>                          Individual 95% CIs For Mean Based on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                          Pooled StDev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Level   N    Mean  StDev  --+---------+---------+---------+-------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1       3  410.33  19.43          (----*-----)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2       5  488.40  58.21                     (---*---)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3       5  587.80   7.36                                 (---*----)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4       5  405.60  49.52           (---*---)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5       5  365.40  21.13      (---*---)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Boeing  5  337.60  18.30  (---*---)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                          --+---------+---------+---------+-------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                          320       400       480       560</a:t>
            </a:r>
          </a:p>
          <a:p>
            <a:r>
              <a:rPr lang="en-US" sz="1000" dirty="0" smtClean="0">
                <a:latin typeface="Courier New"/>
                <a:sym typeface="Courier New"/>
              </a:rPr>
              <a:t>Pooled StDev = 35.33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334000" y="2030611"/>
            <a:ext cx="3581400" cy="3760589"/>
            <a:chOff x="5334000" y="1905000"/>
            <a:chExt cx="3581400" cy="3760589"/>
          </a:xfrm>
        </p:grpSpPr>
        <p:sp>
          <p:nvSpPr>
            <p:cNvPr id="7" name="TextBox 6"/>
            <p:cNvSpPr txBox="1"/>
            <p:nvPr/>
          </p:nvSpPr>
          <p:spPr bwMode="auto">
            <a:xfrm>
              <a:off x="5334000" y="1905000"/>
              <a:ext cx="3581400" cy="10772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000" dirty="0" smtClean="0">
                  <a:latin typeface="Courier New"/>
                  <a:sym typeface="Courier New"/>
                </a:rPr>
                <a:t>Source  DF      SS     MS      F      P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Lab      5  208776  41755  33.45  0.000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Error   22   27458   1248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Total   27  236235</a:t>
              </a:r>
            </a:p>
            <a:p>
              <a:endParaRPr lang="en-US" sz="1000" dirty="0" smtClean="0">
                <a:latin typeface="Courier New"/>
                <a:sym typeface="Courier New"/>
              </a:endParaRPr>
            </a:p>
            <a:p>
              <a:r>
                <a:rPr lang="en-US" sz="1000" dirty="0" smtClean="0">
                  <a:latin typeface="Courier New"/>
                  <a:sym typeface="Courier New"/>
                </a:rPr>
                <a:t>S = 35.33   R-Sq = 88.38%   R-Sq(adj) = 85.74%</a:t>
              </a:r>
            </a:p>
            <a:p>
              <a:endParaRPr lang="en-US" sz="1000" dirty="0" smtClean="0">
                <a:latin typeface="Courier New"/>
                <a:sym typeface="Courier New"/>
              </a:endParaRP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5334000" y="2895600"/>
              <a:ext cx="3581400" cy="2769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000" dirty="0" smtClean="0">
                  <a:latin typeface="Courier New"/>
                  <a:sym typeface="Courier New"/>
                </a:rPr>
                <a:t>Grouping Information Using Tukey Method</a:t>
              </a:r>
            </a:p>
            <a:p>
              <a:endParaRPr lang="en-US" sz="1000" dirty="0" smtClean="0">
                <a:latin typeface="Courier New"/>
                <a:sym typeface="Courier New"/>
              </a:endParaRPr>
            </a:p>
            <a:p>
              <a:r>
                <a:rPr lang="en-US" sz="1000" dirty="0" smtClean="0">
                  <a:latin typeface="Courier New"/>
                  <a:sym typeface="Courier New"/>
                </a:rPr>
                <a:t>Lab     N    Mean  Grouping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3       5  587.80  A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2       5  488.40    B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1       3  410.33    B C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4       5  405.60      C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5       5  365.40      C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Boeing  5  337.60      C</a:t>
              </a:r>
            </a:p>
            <a:p>
              <a:endParaRPr lang="en-US" sz="1000" dirty="0" smtClean="0">
                <a:latin typeface="Courier New"/>
                <a:sym typeface="Courier New"/>
              </a:endParaRPr>
            </a:p>
            <a:p>
              <a:r>
                <a:rPr lang="en-US" sz="1000" dirty="0" smtClean="0">
                  <a:latin typeface="Courier New"/>
                  <a:sym typeface="Courier New"/>
                </a:rPr>
                <a:t>Means that do not share a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letter are significantly different.</a:t>
              </a:r>
            </a:p>
            <a:p>
              <a:endParaRPr lang="en-US" sz="1000" dirty="0" smtClean="0">
                <a:latin typeface="Courier New"/>
                <a:sym typeface="Courier New"/>
              </a:endParaRPr>
            </a:p>
            <a:p>
              <a:r>
                <a:rPr lang="en-US" sz="1000" dirty="0" smtClean="0">
                  <a:latin typeface="Courier New"/>
                  <a:sym typeface="Courier New"/>
                </a:rPr>
                <a:t>Tukey 95% Simultaneous Confidence Intervals</a:t>
              </a:r>
            </a:p>
            <a:p>
              <a:r>
                <a:rPr lang="en-US" sz="1000" dirty="0" smtClean="0">
                  <a:latin typeface="Courier New"/>
                  <a:sym typeface="Courier New"/>
                </a:rPr>
                <a:t>All Pairwise Comparisons among Levels of Lab</a:t>
              </a:r>
            </a:p>
            <a:p>
              <a:endParaRPr lang="en-US" sz="1000" dirty="0" smtClean="0">
                <a:latin typeface="Courier New"/>
                <a:sym typeface="Courier New"/>
              </a:endParaRPr>
            </a:p>
            <a:p>
              <a:r>
                <a:rPr lang="en-US" sz="1000" dirty="0" smtClean="0">
                  <a:latin typeface="Courier New"/>
                  <a:sym typeface="Courier New"/>
                </a:rPr>
                <a:t>Individual confidence level = 99.50%</a:t>
              </a:r>
            </a:p>
            <a:p>
              <a:endParaRPr lang="en-US" sz="1000" dirty="0" smtClean="0">
                <a:latin typeface="Courier New"/>
                <a:sym typeface="Courier New"/>
              </a:endParaRPr>
            </a:p>
          </p:txBody>
        </p:sp>
      </p:grp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886200"/>
            <a:ext cx="41910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4419600" y="5715000"/>
            <a:ext cx="449580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vert="horz" wrap="square" rtlCol="0">
            <a:spAutoFit/>
          </a:bodyPr>
          <a:lstStyle/>
          <a:p>
            <a:r>
              <a:rPr lang="en-US" sz="1200" dirty="0" smtClean="0"/>
              <a:t>*ANOVA assumptions are not satisfied for analysis which includes all labs. A valid ANOVA analysis arrives at the same conclusion if Lab 3 is omitted as an outlier.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16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83514"/>
            <a:ext cx="7351623" cy="430887"/>
          </a:xfrm>
        </p:spPr>
        <p:txBody>
          <a:bodyPr/>
          <a:lstStyle/>
          <a:p>
            <a:r>
              <a:rPr lang="en-US" sz="2800" dirty="0" smtClean="0"/>
              <a:t>Agenda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38" y="1066800"/>
            <a:ext cx="7053262" cy="326858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 Background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Boeing Park vs. Boeing Sonic Burner results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Boeing Sonic Burner vs. Industry results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Observations/Discussion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2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83514"/>
            <a:ext cx="7351623" cy="430887"/>
          </a:xfrm>
        </p:spPr>
        <p:txBody>
          <a:bodyPr/>
          <a:lstStyle/>
          <a:p>
            <a:r>
              <a:rPr lang="en-US" sz="2800" dirty="0" smtClean="0"/>
              <a:t>Background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225082"/>
            <a:ext cx="8424862" cy="4727448"/>
          </a:xfrm>
        </p:spPr>
        <p:txBody>
          <a:bodyPr/>
          <a:lstStyle/>
          <a:p>
            <a:r>
              <a:rPr lang="en-US" dirty="0" smtClean="0"/>
              <a:t>FAA TC has developed </a:t>
            </a:r>
            <a:r>
              <a:rPr lang="en-US" dirty="0" smtClean="0"/>
              <a:t>Sonic </a:t>
            </a:r>
            <a:r>
              <a:rPr lang="en-US" dirty="0" smtClean="0"/>
              <a:t>burner (configuration &amp; settings) for cargo liner testing per 14 CFR 25.855(c) </a:t>
            </a:r>
          </a:p>
          <a:p>
            <a:pPr lvl="1"/>
            <a:r>
              <a:rPr lang="en-US" dirty="0" smtClean="0"/>
              <a:t>New Park </a:t>
            </a:r>
            <a:r>
              <a:rPr lang="en-US" dirty="0" smtClean="0"/>
              <a:t>oil </a:t>
            </a:r>
            <a:r>
              <a:rPr lang="en-US" dirty="0" smtClean="0"/>
              <a:t>burners </a:t>
            </a:r>
            <a:r>
              <a:rPr lang="en-US" dirty="0" smtClean="0"/>
              <a:t>as described in 14 CFR 25 Appendix F, Part III &amp; Aircraft Materials Fire Test Handbook </a:t>
            </a:r>
            <a:r>
              <a:rPr lang="en-US" dirty="0" smtClean="0"/>
              <a:t>can no longer be procured -&gt; alternative to Park burners required.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Overall FAA TC objectives: </a:t>
            </a:r>
          </a:p>
          <a:p>
            <a:pPr lvl="1"/>
            <a:r>
              <a:rPr lang="en-US" dirty="0" smtClean="0"/>
              <a:t>1. Create alternative to Park oil burner which will produce test results sufficiently similar to Park oil burner. </a:t>
            </a:r>
          </a:p>
          <a:p>
            <a:pPr lvl="1"/>
            <a:r>
              <a:rPr lang="en-US" dirty="0" smtClean="0"/>
              <a:t>2. Determine </a:t>
            </a:r>
            <a:r>
              <a:rPr lang="en-US" dirty="0" smtClean="0"/>
              <a:t>Sonic </a:t>
            </a:r>
            <a:r>
              <a:rPr lang="en-US" dirty="0" smtClean="0"/>
              <a:t>burner configuration and settings which enable reproducible results.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Boeing keenly interested in both objectives</a:t>
            </a:r>
          </a:p>
          <a:p>
            <a:pPr lvl="1"/>
            <a:r>
              <a:rPr lang="en-US" dirty="0" smtClean="0"/>
              <a:t>Large volume of certification data collected using the Park oil burner. </a:t>
            </a:r>
          </a:p>
          <a:p>
            <a:pPr lvl="2"/>
            <a:r>
              <a:rPr lang="en-US" dirty="0" smtClean="0"/>
              <a:t>For a slight design change, need to ensure future results from </a:t>
            </a:r>
            <a:r>
              <a:rPr lang="en-US" dirty="0" smtClean="0"/>
              <a:t>Sonic </a:t>
            </a:r>
            <a:r>
              <a:rPr lang="en-US" dirty="0" smtClean="0"/>
              <a:t>burner are sufficiently similar to Park oil burner certification results.</a:t>
            </a:r>
          </a:p>
          <a:p>
            <a:pPr lvl="1"/>
            <a:r>
              <a:rPr lang="en-US" dirty="0" smtClean="0"/>
              <a:t>Need to </a:t>
            </a:r>
            <a:r>
              <a:rPr lang="en-US" dirty="0" smtClean="0"/>
              <a:t>ensure results from industry, including Boeing, are consistent and well-matched.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3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Boeing Park vs. Boeing Sonic Burner</a:t>
            </a:r>
            <a:endParaRPr lang="en-US" sz="2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14338" y="1066800"/>
            <a:ext cx="830103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69863" marR="0" lvl="0" indent="-169863" algn="l" defTabSz="820738" rtl="0" eaLnBrk="1" fontAlgn="base" latinLnBrk="0" hangingPunct="1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Temperature profile (thermocouple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rake data)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81000" y="4843501"/>
            <a:ext cx="8301037" cy="17096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69863" marR="0" lvl="0" indent="-169863" algn="l" defTabSz="820738" rtl="0" eaLnBrk="1" fontAlgn="base" latinLnBrk="0" hangingPunct="1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Observations</a:t>
            </a:r>
            <a:endParaRPr lang="en-US" kern="0" dirty="0"/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Temperature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profiles are inverted for Park and 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Sonic 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burners</a:t>
            </a: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Temperature spread approximately equivalent for both burners (CoV ~1%)</a:t>
            </a: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Difference of average temperatures between Park &amp; Sonic: ~2.5%</a:t>
            </a: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Maximum temperature difference: ~5% (90</a:t>
            </a:r>
            <a:r>
              <a:rPr lang="en-US" sz="1600" dirty="0" smtClean="0"/>
              <a:t>°F)</a:t>
            </a:r>
            <a:endParaRPr lang="en-US" sz="1600" kern="0" dirty="0" smtClean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371600"/>
            <a:ext cx="5715000" cy="33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3"/>
          <p:cNvGrpSpPr/>
          <p:nvPr/>
        </p:nvGrpSpPr>
        <p:grpSpPr>
          <a:xfrm>
            <a:off x="2874803" y="2164378"/>
            <a:ext cx="4135597" cy="1721822"/>
            <a:chOff x="2417603" y="2252246"/>
            <a:chExt cx="4625404" cy="1907976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417603" y="3657600"/>
              <a:ext cx="3124200" cy="0"/>
            </a:xfrm>
            <a:prstGeom prst="line">
              <a:avLst/>
            </a:prstGeom>
            <a:ln w="19050">
              <a:solidFill>
                <a:srgbClr val="3366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427767" y="2743200"/>
              <a:ext cx="3124200" cy="0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181600" y="2252246"/>
              <a:ext cx="1861407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Sonic avg: 1777°F</a:t>
              </a:r>
              <a:endParaRPr lang="en-US" sz="1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81600" y="3821668"/>
              <a:ext cx="1771639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Park avg: 1734°F</a:t>
              </a:r>
              <a:endParaRPr lang="en-US" sz="1400" dirty="0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0912" y="3981385"/>
            <a:ext cx="2836888" cy="5906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 bwMode="auto">
          <a:xfrm>
            <a:off x="5377911" y="4745251"/>
            <a:ext cx="3627595" cy="1938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82073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Coefficient</a:t>
            </a:r>
            <a:r>
              <a:rPr kumimoji="0" lang="en-US" sz="14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of variation (CoV) = Std Dev/Mean</a:t>
            </a:r>
            <a:endParaRPr kumimoji="0" lang="en-US" sz="14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4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Boeing Park vs. Boeing Sonic Burner</a:t>
            </a:r>
            <a:endParaRPr lang="en-US" sz="2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28600" y="1001929"/>
            <a:ext cx="8686800" cy="20220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69863" marR="0" lvl="0" indent="-169863" algn="l" defTabSz="820738" rtl="0" eaLnBrk="1" fontAlgn="base" latinLnBrk="0" hangingPunct="1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Backside temperatures for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FAA round robin test samples</a:t>
            </a:r>
            <a:endParaRPr lang="en-US" kern="0" dirty="0" smtClean="0"/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3 material types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400" dirty="0" smtClean="0"/>
              <a:t>Heavy woven fiberglass/epoxy cargo liner, light semi-rigid cargo liner, polyacrylonitrile (PAN) felt</a:t>
            </a:r>
            <a:endParaRPr lang="en-US" sz="1400" kern="0" dirty="0" smtClean="0"/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Significant temperature differences between Park and </a:t>
            </a:r>
            <a:r>
              <a:rPr lang="en-US" sz="1600" kern="0" dirty="0" smtClean="0"/>
              <a:t>Sonic </a:t>
            </a:r>
            <a:r>
              <a:rPr lang="en-US" sz="1600" kern="0" dirty="0" smtClean="0"/>
              <a:t>burner </a:t>
            </a:r>
            <a:r>
              <a:rPr lang="en-US" sz="1600" kern="0" dirty="0" smtClean="0"/>
              <a:t>data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400" kern="0" dirty="0" smtClean="0"/>
              <a:t>Disclaimer: Park &amp; Sonic data acquired on different days in different test cells</a:t>
            </a:r>
            <a:endParaRPr lang="en-US" sz="1400" kern="0" dirty="0" smtClean="0"/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Sonic burner consistently lower than Park burner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 l="3048" t="2424" r="22667" b="3030"/>
          <a:stretch>
            <a:fillRect/>
          </a:stretch>
        </p:blipFill>
        <p:spPr bwMode="auto">
          <a:xfrm>
            <a:off x="76200" y="4099560"/>
            <a:ext cx="29718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 l="3048" t="2402" r="16952" b="3904"/>
          <a:stretch>
            <a:fillRect/>
          </a:stretch>
        </p:blipFill>
        <p:spPr bwMode="auto">
          <a:xfrm>
            <a:off x="3048000" y="3032760"/>
            <a:ext cx="3200400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 l="2779" t="4026" r="20720" b="2666"/>
          <a:stretch>
            <a:fillRect/>
          </a:stretch>
        </p:blipFill>
        <p:spPr bwMode="auto">
          <a:xfrm>
            <a:off x="5715000" y="4229100"/>
            <a:ext cx="34290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5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Boeing Park vs. Boeing Sonic Burner</a:t>
            </a:r>
            <a:endParaRPr lang="en-US" sz="2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28600" y="1057480"/>
            <a:ext cx="8763000" cy="19374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69863" marR="0" lvl="0" indent="-169863" algn="l" defTabSz="820738" rtl="0" eaLnBrk="1" fontAlgn="base" latinLnBrk="0" hangingPunct="1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Burnthrough time comparison</a:t>
            </a:r>
            <a:endParaRPr lang="en-US" kern="0" dirty="0" smtClean="0"/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Run PAN felt to failure (burnthrough) -&gt; record burnthrough time (seconds)</a:t>
            </a: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Statistical Analysis (details in backup)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400" kern="0" dirty="0" smtClean="0"/>
              <a:t>Average burnthrough times for Park and </a:t>
            </a:r>
            <a:r>
              <a:rPr lang="en-US" sz="1400" kern="0" dirty="0" smtClean="0"/>
              <a:t>Sonic </a:t>
            </a:r>
            <a:r>
              <a:rPr lang="en-US" sz="1400" kern="0" dirty="0" smtClean="0"/>
              <a:t>are “equivalent” (ANOVA)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400" kern="0" dirty="0" smtClean="0"/>
              <a:t>Variances for Park and </a:t>
            </a:r>
            <a:r>
              <a:rPr lang="en-US" sz="1400" kern="0" dirty="0" smtClean="0"/>
              <a:t>Sonic </a:t>
            </a:r>
            <a:r>
              <a:rPr lang="en-US" sz="1400" kern="0" dirty="0" smtClean="0"/>
              <a:t>are “equivalent” (F-test)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400" kern="0" dirty="0" smtClean="0"/>
              <a:t>Caveat: Extremely small sample size -&gt; more data needed to draw proper conclusion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2996" t="30110" r="12996" b="4674"/>
          <a:stretch>
            <a:fillRect/>
          </a:stretch>
        </p:blipFill>
        <p:spPr bwMode="auto">
          <a:xfrm>
            <a:off x="304800" y="3276600"/>
            <a:ext cx="3634202" cy="2553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302000"/>
            <a:ext cx="45339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6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289920" y="5867400"/>
            <a:ext cx="3672480" cy="484748"/>
          </a:xfrm>
          <a:prstGeom prst="rect">
            <a:avLst/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defTabSz="82073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</a:pPr>
            <a:r>
              <a:rPr kumimoji="0" lang="en-US" sz="105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NOTE: Because</a:t>
            </a:r>
            <a:r>
              <a:rPr kumimoji="0" lang="en-US" sz="105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of Boeing test cell layout and burner </a:t>
            </a:r>
            <a:r>
              <a:rPr lang="en-US" sz="1050" kern="0" noProof="0" dirty="0" smtClean="0"/>
              <a:t>height </a:t>
            </a:r>
          </a:p>
          <a:p>
            <a:pPr marL="0" marR="0" indent="0" defTabSz="82073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</a:pPr>
            <a:r>
              <a:rPr lang="en-US" sz="1050" kern="0" noProof="0" dirty="0" smtClean="0"/>
              <a:t>differences between Park and Sonic,</a:t>
            </a:r>
            <a:r>
              <a:rPr lang="en-US" sz="1050" kern="0" dirty="0" smtClean="0"/>
              <a:t> </a:t>
            </a:r>
            <a:r>
              <a:rPr kumimoji="0" lang="en-US" sz="105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BT time determination</a:t>
            </a:r>
            <a:r>
              <a:rPr lang="en-US" sz="1050" kern="0" dirty="0" smtClean="0"/>
              <a:t> </a:t>
            </a:r>
            <a:endParaRPr lang="en-US" sz="1050" kern="0" dirty="0" smtClean="0"/>
          </a:p>
          <a:p>
            <a:pPr marL="0" marR="0" indent="0" defTabSz="82073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</a:pPr>
            <a:r>
              <a:rPr kumimoji="0" lang="en-US" sz="105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observations </a:t>
            </a:r>
            <a:r>
              <a:rPr kumimoji="0" lang="en-US" sz="105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differ.</a:t>
            </a:r>
            <a:r>
              <a:rPr kumimoji="0" lang="en-US" sz="105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Park: naked eye, Sonic: video monitor.</a:t>
            </a:r>
            <a:endParaRPr kumimoji="0" lang="en-US" sz="105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Boeing Sonic Burner vs. Industry</a:t>
            </a:r>
            <a:endParaRPr lang="en-US" sz="2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28600" y="1057480"/>
            <a:ext cx="8763000" cy="9956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69863" marR="0" lvl="0" indent="-169863" algn="l" defTabSz="820738" rtl="0" eaLnBrk="1" fontAlgn="base" latinLnBrk="0" hangingPunct="1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Backside temperature comparison (round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robin lab comparison)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Heavy woven fiberglass/epoxy cargo liner</a:t>
            </a: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Boeing data lower than all other labs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762168"/>
            <a:ext cx="4673003" cy="272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 l="718" t="2564" r="1742" b="2564"/>
          <a:stretch>
            <a:fillRect/>
          </a:stretch>
        </p:blipFill>
        <p:spPr bwMode="auto">
          <a:xfrm>
            <a:off x="4724400" y="2774950"/>
            <a:ext cx="4267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667000" y="2526268"/>
            <a:ext cx="1950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FAA TC/Industry*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0" y="2514600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Boeing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33" y="5602069"/>
            <a:ext cx="4280467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*FAA TC/Industry data presented at March 2014 IAMFTWG</a:t>
            </a:r>
          </a:p>
          <a:p>
            <a:r>
              <a:rPr lang="en-US" sz="1200" dirty="0" smtClean="0"/>
              <a:t>T. Salter, “Task Group Session on Revised Cargo Liner Test”</a:t>
            </a:r>
          </a:p>
          <a:p>
            <a:r>
              <a:rPr lang="en-US" sz="1100" dirty="0" smtClean="0"/>
              <a:t>https://www.fire.tc.faa.gov/materials.asp?meetID=36#pres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2057400"/>
            <a:ext cx="3692036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Fiberglass/Epoxy Cargo Liner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7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Boeing Sonic Burner vs. Industry</a:t>
            </a:r>
            <a:endParaRPr lang="en-US" sz="2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28600" y="1057480"/>
            <a:ext cx="8763000" cy="9956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69863" lvl="0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Backside </a:t>
            </a:r>
            <a:r>
              <a:rPr lang="en-US" kern="0" dirty="0" smtClean="0"/>
              <a:t>temperature comparison (round robin lab comparison)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Semi-rigid white/tan cargo liner</a:t>
            </a: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Boeing data lower than all other labs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2514600"/>
            <a:ext cx="1950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FAA TC/Industry*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0" y="2438400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Boeing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33" y="5602069"/>
            <a:ext cx="4280467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*FAA TC/Industry data presented at March 2014 IAMFTWG</a:t>
            </a:r>
          </a:p>
          <a:p>
            <a:r>
              <a:rPr lang="en-US" sz="1200" dirty="0" smtClean="0"/>
              <a:t>T. Salter, “Task Group Session on Revised Cargo Liner Test”</a:t>
            </a:r>
          </a:p>
          <a:p>
            <a:r>
              <a:rPr lang="en-US" sz="1100" dirty="0" smtClean="0"/>
              <a:t>https://www.fire.tc.faa.gov/materials.asp?meetID=36#pres</a:t>
            </a:r>
            <a:endParaRPr lang="en-US" sz="11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25" y="2820133"/>
            <a:ext cx="4566275" cy="2742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 l="1695" t="2130" r="1695" b="2509"/>
          <a:stretch>
            <a:fillRect/>
          </a:stretch>
        </p:blipFill>
        <p:spPr bwMode="auto">
          <a:xfrm>
            <a:off x="4717576" y="2763672"/>
            <a:ext cx="4343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167737" y="2057400"/>
            <a:ext cx="2852063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Semi-Rigid Cargo Liner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8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Boeing Sonic Burner vs. Industry</a:t>
            </a:r>
            <a:endParaRPr lang="en-US" sz="2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28600" y="1057480"/>
            <a:ext cx="8763000" cy="17096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169863" lvl="0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PAN felt burnthrough time </a:t>
            </a:r>
            <a:r>
              <a:rPr lang="en-US" kern="0" dirty="0" smtClean="0"/>
              <a:t>comparison (round robin lab comparison)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7063" lvl="1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Boeing burnthrough time seems to be </a:t>
            </a:r>
            <a:r>
              <a:rPr lang="en-US" sz="1600" i="1" kern="0" dirty="0" smtClean="0"/>
              <a:t>faster</a:t>
            </a:r>
            <a:r>
              <a:rPr lang="en-US" sz="1600" kern="0" dirty="0" smtClean="0"/>
              <a:t> than all other labs!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Boeing data are internally consistent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600" kern="0" dirty="0" smtClean="0"/>
              <a:t>Recall Boeing backside temperature results appear lowest across round robin labs </a:t>
            </a:r>
          </a:p>
          <a:p>
            <a:pPr marL="1084263" lvl="2" indent="-169863" defTabSz="820738" fontAlgn="base">
              <a:spcBef>
                <a:spcPct val="30000"/>
              </a:spcBef>
              <a:spcAft>
                <a:spcPct val="15000"/>
              </a:spcAft>
              <a:buClr>
                <a:schemeClr val="tx2"/>
              </a:buClr>
              <a:buFont typeface="Wingdings" pitchFamily="2" charset="2"/>
              <a:buChar char="§"/>
            </a:pPr>
            <a:endParaRPr lang="en-US" sz="1600" kern="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91533" y="5602069"/>
            <a:ext cx="4280467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*FAA TC/Industry data presented at March 2014 IAMFTWG</a:t>
            </a:r>
          </a:p>
          <a:p>
            <a:r>
              <a:rPr lang="en-US" sz="1200" dirty="0" smtClean="0"/>
              <a:t>T. Salter, “Task Group Session on Revised Cargo Liner Test”</a:t>
            </a:r>
          </a:p>
          <a:p>
            <a:r>
              <a:rPr lang="en-US" sz="1100" dirty="0" smtClean="0"/>
              <a:t>https://www.fire.tc.faa.gov/materials.asp?meetID=36#pres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6781800" y="3576935"/>
            <a:ext cx="2057400" cy="4308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Table adapted from FAA TC presentation, March 2014*</a:t>
            </a:r>
            <a:endParaRPr lang="en-US" sz="1100" dirty="0"/>
          </a:p>
        </p:txBody>
      </p:sp>
      <p:grpSp>
        <p:nvGrpSpPr>
          <p:cNvPr id="9" name="Group 8"/>
          <p:cNvGrpSpPr/>
          <p:nvPr/>
        </p:nvGrpSpPr>
        <p:grpSpPr>
          <a:xfrm>
            <a:off x="609600" y="2590800"/>
            <a:ext cx="5943600" cy="2667000"/>
            <a:chOff x="609600" y="2590800"/>
            <a:chExt cx="5943600" cy="26670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5325" t="7175" r="10565" b="6726"/>
            <a:stretch>
              <a:fillRect/>
            </a:stretch>
          </p:blipFill>
          <p:spPr bwMode="auto">
            <a:xfrm>
              <a:off x="685800" y="2895600"/>
              <a:ext cx="5867400" cy="2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609600" y="2590800"/>
              <a:ext cx="5943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Industry Round Robin PAN Felt Burnthrough Times</a:t>
              </a:r>
              <a:endParaRPr lang="en-US" b="1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EF2C8-A746-4AFB-948F-C89B4113388C}" type="slidenum">
              <a:rPr lang="en-US" sz="1000" smtClean="0">
                <a:solidFill>
                  <a:schemeClr val="tx1"/>
                </a:solidFill>
              </a:rPr>
              <a:pPr/>
              <a:t>9</a:t>
            </a:fld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BCA_AirplanePrograms2 3">
      <a:dk1>
        <a:srgbClr val="000000"/>
      </a:dk1>
      <a:lt1>
        <a:srgbClr val="FFFFFF"/>
      </a:lt1>
      <a:dk2>
        <a:srgbClr val="0000CC"/>
      </a:dk2>
      <a:lt2>
        <a:srgbClr val="A5ACB0"/>
      </a:lt2>
      <a:accent1>
        <a:srgbClr val="6666FF"/>
      </a:accent1>
      <a:accent2>
        <a:srgbClr val="E70033"/>
      </a:accent2>
      <a:accent3>
        <a:srgbClr val="FFFFFF"/>
      </a:accent3>
      <a:accent4>
        <a:srgbClr val="000000"/>
      </a:accent4>
      <a:accent5>
        <a:srgbClr val="B8B8FF"/>
      </a:accent5>
      <a:accent6>
        <a:srgbClr val="D1002D"/>
      </a:accent6>
      <a:hlink>
        <a:srgbClr val="0000CC"/>
      </a:hlink>
      <a:folHlink>
        <a:srgbClr val="0000CC"/>
      </a:folHlink>
    </a:clrScheme>
    <a:fontScheme name="1_GradientBar_IdentityBar_QUES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r" defTabSz="820738" rtl="0" eaLnBrk="1" fontAlgn="base" latinLnBrk="0" hangingPunct="1">
          <a:lnSpc>
            <a:spcPct val="90000"/>
          </a:lnSpc>
          <a:spcBef>
            <a:spcPct val="0"/>
          </a:spcBef>
          <a:spcAft>
            <a:spcPct val="15000"/>
          </a:spcAft>
          <a:buClr>
            <a:schemeClr val="tx2"/>
          </a:buClr>
          <a:buSzTx/>
          <a:buFont typeface="Wingdings" pitchFamily="2" charset="2"/>
          <a:buNone/>
          <a:tabLst/>
          <a:defRPr kumimoji="0" sz="1500" b="1" i="0" u="none" strike="noStrike" kern="0" cap="none" spc="0" normalizeH="0" baseline="0" noProof="0" dirty="0" smtClean="0">
            <a:ln>
              <a:noFill/>
            </a:ln>
            <a:solidFill>
              <a:schemeClr val="bg2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1_GradientBar_IdentityBar_QUESTIONS 1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radientBar_IdentityBar_QUESTIONS 2">
        <a:dk1>
          <a:srgbClr val="000000"/>
        </a:dk1>
        <a:lt1>
          <a:srgbClr val="FFFFFF"/>
        </a:lt1>
        <a:dk2>
          <a:srgbClr val="0039A6"/>
        </a:dk2>
        <a:lt2>
          <a:srgbClr val="A5ACB0"/>
        </a:lt2>
        <a:accent1>
          <a:srgbClr val="580F8B"/>
        </a:accent1>
        <a:accent2>
          <a:srgbClr val="E70033"/>
        </a:accent2>
        <a:accent3>
          <a:srgbClr val="FFFFFF"/>
        </a:accent3>
        <a:accent4>
          <a:srgbClr val="000000"/>
        </a:accent4>
        <a:accent5>
          <a:srgbClr val="B4AAC4"/>
        </a:accent5>
        <a:accent6>
          <a:srgbClr val="D1002D"/>
        </a:accent6>
        <a:hlink>
          <a:srgbClr val="0096DB"/>
        </a:hlink>
        <a:folHlink>
          <a:srgbClr val="77B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A_AirplanePrograms2 1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A_AirplanePrograms2 2">
        <a:dk1>
          <a:srgbClr val="000000"/>
        </a:dk1>
        <a:lt1>
          <a:srgbClr val="FFFFFF"/>
        </a:lt1>
        <a:dk2>
          <a:srgbClr val="0039A6"/>
        </a:dk2>
        <a:lt2>
          <a:srgbClr val="A5ACB0"/>
        </a:lt2>
        <a:accent1>
          <a:srgbClr val="580F8B"/>
        </a:accent1>
        <a:accent2>
          <a:srgbClr val="E70033"/>
        </a:accent2>
        <a:accent3>
          <a:srgbClr val="FFFFFF"/>
        </a:accent3>
        <a:accent4>
          <a:srgbClr val="000000"/>
        </a:accent4>
        <a:accent5>
          <a:srgbClr val="B4AAC4"/>
        </a:accent5>
        <a:accent6>
          <a:srgbClr val="D1002D"/>
        </a:accent6>
        <a:hlink>
          <a:srgbClr val="0096DB"/>
        </a:hlink>
        <a:folHlink>
          <a:srgbClr val="77B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CA_AirplanePrograms2 3">
        <a:dk1>
          <a:srgbClr val="000000"/>
        </a:dk1>
        <a:lt1>
          <a:srgbClr val="FFFFFF"/>
        </a:lt1>
        <a:dk2>
          <a:srgbClr val="0000CC"/>
        </a:dk2>
        <a:lt2>
          <a:srgbClr val="A5ACB0"/>
        </a:lt2>
        <a:accent1>
          <a:srgbClr val="6666FF"/>
        </a:accent1>
        <a:accent2>
          <a:srgbClr val="E70033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D1002D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CA_AirplanePrograms2">
  <a:themeElements>
    <a:clrScheme name="1_GradientBar_IdentityBar_QUESTIONS 2">
      <a:dk1>
        <a:srgbClr val="000000"/>
      </a:dk1>
      <a:lt1>
        <a:srgbClr val="FFFFFF"/>
      </a:lt1>
      <a:dk2>
        <a:srgbClr val="0039A6"/>
      </a:dk2>
      <a:lt2>
        <a:srgbClr val="A5ACB0"/>
      </a:lt2>
      <a:accent1>
        <a:srgbClr val="580F8B"/>
      </a:accent1>
      <a:accent2>
        <a:srgbClr val="E70033"/>
      </a:accent2>
      <a:accent3>
        <a:srgbClr val="FFFFFF"/>
      </a:accent3>
      <a:accent4>
        <a:srgbClr val="000000"/>
      </a:accent4>
      <a:accent5>
        <a:srgbClr val="B4AAC4"/>
      </a:accent5>
      <a:accent6>
        <a:srgbClr val="D1002D"/>
      </a:accent6>
      <a:hlink>
        <a:srgbClr val="0096DB"/>
      </a:hlink>
      <a:folHlink>
        <a:srgbClr val="77B800"/>
      </a:folHlink>
    </a:clrScheme>
    <a:fontScheme name="1_GradientBar_IdentityBar_QUES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r" defTabSz="820738" rtl="0" eaLnBrk="1" fontAlgn="base" latinLnBrk="0" hangingPunct="1">
          <a:lnSpc>
            <a:spcPct val="90000"/>
          </a:lnSpc>
          <a:spcBef>
            <a:spcPct val="0"/>
          </a:spcBef>
          <a:spcAft>
            <a:spcPct val="15000"/>
          </a:spcAft>
          <a:buClr>
            <a:schemeClr val="tx2"/>
          </a:buClr>
          <a:buSzTx/>
          <a:buFont typeface="Wingdings" pitchFamily="2" charset="2"/>
          <a:buNone/>
          <a:tabLst/>
          <a:defRPr kumimoji="0" sz="1500" b="1" i="0" u="none" strike="noStrike" kern="0" cap="none" spc="0" normalizeH="0" baseline="0" noProof="0" dirty="0" smtClean="0">
            <a:ln>
              <a:noFill/>
            </a:ln>
            <a:solidFill>
              <a:schemeClr val="bg2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1_GradientBar_IdentityBar_QUESTIONS 1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radientBar_IdentityBar_QUESTIONS 2">
        <a:dk1>
          <a:srgbClr val="000000"/>
        </a:dk1>
        <a:lt1>
          <a:srgbClr val="FFFFFF"/>
        </a:lt1>
        <a:dk2>
          <a:srgbClr val="0039A6"/>
        </a:dk2>
        <a:lt2>
          <a:srgbClr val="A5ACB0"/>
        </a:lt2>
        <a:accent1>
          <a:srgbClr val="580F8B"/>
        </a:accent1>
        <a:accent2>
          <a:srgbClr val="E70033"/>
        </a:accent2>
        <a:accent3>
          <a:srgbClr val="FFFFFF"/>
        </a:accent3>
        <a:accent4>
          <a:srgbClr val="000000"/>
        </a:accent4>
        <a:accent5>
          <a:srgbClr val="B4AAC4"/>
        </a:accent5>
        <a:accent6>
          <a:srgbClr val="D1002D"/>
        </a:accent6>
        <a:hlink>
          <a:srgbClr val="0096DB"/>
        </a:hlink>
        <a:folHlink>
          <a:srgbClr val="77B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B2B2B2"/>
      </a:accent1>
      <a:accent2>
        <a:srgbClr val="FF0000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0000"/>
      </a:accent6>
      <a:hlink>
        <a:srgbClr val="0038A8"/>
      </a:hlink>
      <a:folHlink>
        <a:srgbClr val="EAEAEA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0000"/>
        </a:accent6>
        <a:hlink>
          <a:srgbClr val="0038A8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0000"/>
        </a:accent6>
        <a:hlink>
          <a:srgbClr val="0038A8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2400</TotalTime>
  <Words>1459</Words>
  <Application>Microsoft Office PowerPoint</Application>
  <PresentationFormat>On-screen Show (4:3)</PresentationFormat>
  <Paragraphs>218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Theme1</vt:lpstr>
      <vt:lpstr>1_BCA_AirplanePrograms2</vt:lpstr>
      <vt:lpstr>3_Custom Design</vt:lpstr>
      <vt:lpstr>Boeing Cargo Liner Sonic Burner Update</vt:lpstr>
      <vt:lpstr>Agenda</vt:lpstr>
      <vt:lpstr>Background</vt:lpstr>
      <vt:lpstr>Boeing Park vs. Boeing Sonic Burner</vt:lpstr>
      <vt:lpstr>Boeing Park vs. Boeing Sonic Burner</vt:lpstr>
      <vt:lpstr>Boeing Park vs. Boeing Sonic Burner</vt:lpstr>
      <vt:lpstr>Boeing Sonic Burner vs. Industry</vt:lpstr>
      <vt:lpstr>Boeing Sonic Burner vs. Industry</vt:lpstr>
      <vt:lpstr>Boeing Sonic Burner vs. Industry</vt:lpstr>
      <vt:lpstr>Boeing Sonic Burner vs. Industry</vt:lpstr>
      <vt:lpstr>Observations &amp; Discussion</vt:lpstr>
      <vt:lpstr>Conclusion </vt:lpstr>
      <vt:lpstr>Questions? </vt:lpstr>
      <vt:lpstr>Backup </vt:lpstr>
      <vt:lpstr>Statistical Analysis</vt:lpstr>
      <vt:lpstr>Statistical Analysis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Vertical Flame Propagation Design of Experiments</dc:title>
  <dc:creator>Yusuf Mansour</dc:creator>
  <cp:lastModifiedBy>Thomas W. Little</cp:lastModifiedBy>
  <cp:revision>188</cp:revision>
  <dcterms:created xsi:type="dcterms:W3CDTF">2014-05-30T16:49:08Z</dcterms:created>
  <dcterms:modified xsi:type="dcterms:W3CDTF">2014-06-18T20:36:23Z</dcterms:modified>
</cp:coreProperties>
</file>