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3" r:id="rId4"/>
    <p:sldMasterId id="2147483665" r:id="rId5"/>
    <p:sldMasterId id="2147483721" r:id="rId6"/>
  </p:sldMasterIdLst>
  <p:notesMasterIdLst>
    <p:notesMasterId r:id="rId13"/>
  </p:notesMasterIdLst>
  <p:handoutMasterIdLst>
    <p:handoutMasterId r:id="rId14"/>
  </p:handoutMasterIdLst>
  <p:sldIdLst>
    <p:sldId id="327" r:id="rId7"/>
    <p:sldId id="329" r:id="rId8"/>
    <p:sldId id="333" r:id="rId9"/>
    <p:sldId id="334" r:id="rId10"/>
    <p:sldId id="335" r:id="rId11"/>
    <p:sldId id="325" r:id="rId12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A9"/>
    <a:srgbClr val="948DD0"/>
    <a:srgbClr val="008292"/>
    <a:srgbClr val="00A0E2"/>
    <a:srgbClr val="E2D1AA"/>
    <a:srgbClr val="BECEE4"/>
    <a:srgbClr val="585A5B"/>
    <a:srgbClr val="A5AC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2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4F7D0855-4D0F-43DB-930D-C89186D24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55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33" tIns="48316" rIns="96633" bIns="4831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33" tIns="48316" rIns="96633" bIns="4831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33" tIns="48316" rIns="96633" bIns="48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33" tIns="48316" rIns="96633" bIns="4831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33" tIns="48316" rIns="96633" bIns="4831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5719BB8D-66E6-46E6-B926-E82123F07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194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0B2339-D7A0-44C9-B85D-DEFD56DA17F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79450"/>
            <a:ext cx="4800600" cy="3600450"/>
          </a:xfrm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8000"/>
          </a:xfrm>
          <a:noFill/>
        </p:spPr>
        <p:txBody>
          <a:bodyPr lIns="96362" tIns="48175" rIns="96362" bIns="48175"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Boeing_RGBblue_standard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3" y="342900"/>
            <a:ext cx="18383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90500" y="6607175"/>
            <a:ext cx="2674938" cy="203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" tIns="9143" rIns="9143" bIns="9143">
            <a:spAutoFit/>
          </a:bodyPr>
          <a:lstStyle/>
          <a:p>
            <a:pPr algn="l"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</a:rPr>
              <a:t>BOEING is a trademark of Boeing Management Company.</a:t>
            </a:r>
          </a:p>
          <a:p>
            <a:pPr algn="l"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</a:rPr>
              <a:t>Copyright © </a:t>
            </a:r>
            <a:r>
              <a:rPr lang="en-US" sz="600" dirty="0" smtClean="0">
                <a:solidFill>
                  <a:srgbClr val="000000"/>
                </a:solidFill>
              </a:rPr>
              <a:t>201</a:t>
            </a:r>
            <a:r>
              <a:rPr lang="en-US" sz="600" baseline="0" dirty="0" smtClean="0">
                <a:solidFill>
                  <a:srgbClr val="000000"/>
                </a:solidFill>
              </a:rPr>
              <a:t>3 </a:t>
            </a:r>
            <a:r>
              <a:rPr lang="en-US" sz="600" dirty="0" smtClean="0">
                <a:solidFill>
                  <a:srgbClr val="000000"/>
                </a:solidFill>
              </a:rPr>
              <a:t>Boeing</a:t>
            </a:r>
            <a:r>
              <a:rPr lang="en-US" sz="600" dirty="0">
                <a:solidFill>
                  <a:srgbClr val="000000"/>
                </a:solidFill>
              </a:rPr>
              <a:t>. All rights reserved</a:t>
            </a:r>
          </a:p>
        </p:txBody>
      </p:sp>
      <p:sp>
        <p:nvSpPr>
          <p:cNvPr id="3246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5244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Insert title here</a:t>
            </a:r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8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BOEING PROPRIETARY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5DE1B-66A2-416C-A5ED-2752C234E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BOEING PROPRIETARY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ACD5-2EB4-4223-9D05-AB1ED684A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Boeing_RGBblue_standard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3" y="342900"/>
            <a:ext cx="18383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90500" y="6607175"/>
            <a:ext cx="2674938" cy="203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" tIns="9143" rIns="9143" bIns="9143">
            <a:spAutoFit/>
          </a:bodyPr>
          <a:lstStyle/>
          <a:p>
            <a:pPr algn="l"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</a:rPr>
              <a:t>BOEING is a trademark of Boeing Management Company.</a:t>
            </a:r>
          </a:p>
          <a:p>
            <a:pPr algn="l"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</a:rPr>
              <a:t>Copyright © </a:t>
            </a:r>
            <a:r>
              <a:rPr lang="en-US" sz="600" dirty="0" smtClean="0">
                <a:solidFill>
                  <a:srgbClr val="000000"/>
                </a:solidFill>
              </a:rPr>
              <a:t>2013 </a:t>
            </a:r>
            <a:r>
              <a:rPr lang="en-US" sz="600" dirty="0">
                <a:solidFill>
                  <a:srgbClr val="000000"/>
                </a:solidFill>
              </a:rPr>
              <a:t>Boeing. All rights reserved</a:t>
            </a:r>
          </a:p>
        </p:txBody>
      </p:sp>
      <p:sp>
        <p:nvSpPr>
          <p:cNvPr id="3246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52441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Insert title here</a:t>
            </a:r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8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BOEING PROPRIETARY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F875-1B81-4AD9-B366-0DF80EBEA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BOEING PROPRIETARY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"/>
          <p:cNvSpPr>
            <a:spLocks noChangeShapeType="1"/>
          </p:cNvSpPr>
          <p:nvPr/>
        </p:nvSpPr>
        <p:spPr bwMode="auto">
          <a:xfrm>
            <a:off x="265113" y="1109663"/>
            <a:ext cx="861377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390525" y="6692900"/>
            <a:ext cx="2674938" cy="11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" tIns="9143" rIns="9143" bIns="9143">
            <a:spAutoFit/>
          </a:bodyPr>
          <a:lstStyle/>
          <a:p>
            <a:pPr algn="l"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</a:rPr>
              <a:t>Copyright © </a:t>
            </a:r>
            <a:r>
              <a:rPr lang="en-US" sz="600" dirty="0" smtClean="0">
                <a:solidFill>
                  <a:srgbClr val="000000"/>
                </a:solidFill>
              </a:rPr>
              <a:t>2013 </a:t>
            </a:r>
            <a:r>
              <a:rPr lang="en-US" sz="600" dirty="0">
                <a:solidFill>
                  <a:srgbClr val="000000"/>
                </a:solidFill>
              </a:rPr>
              <a:t>Boeing. All rights reserved.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236538"/>
            <a:ext cx="86566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" tIns="9142" rIns="9142" bIns="9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Title: 28 Arial Bold</a:t>
            </a:r>
            <a:br>
              <a:rPr lang="en-US" dirty="0" smtClean="0"/>
            </a:br>
            <a:r>
              <a:rPr lang="en-US" dirty="0" smtClean="0"/>
              <a:t>Subtitle: 24 Arial Bold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4813" y="1335088"/>
            <a:ext cx="56769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91275" y="6670675"/>
            <a:ext cx="2501900" cy="217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8206" tIns="8206" rIns="8206" bIns="8206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5000"/>
              </a:spcBef>
              <a:buClr>
                <a:srgbClr val="0038A8"/>
              </a:buClr>
              <a:defRPr sz="7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2B7ADF5-F643-4C6B-BA79-8FFA103C9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2"/>
          <p:cNvSpPr>
            <a:spLocks noGrp="1" noChangeArrowheads="1"/>
          </p:cNvSpPr>
          <p:nvPr>
            <p:ph type="ftr" sz="quarter" idx="3"/>
          </p:nvPr>
        </p:nvSpPr>
        <p:spPr>
          <a:xfrm>
            <a:off x="2917825" y="6499225"/>
            <a:ext cx="3200400" cy="374650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BOEING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4" r:id="rId2"/>
  </p:sldLayoutIdLst>
  <p:hf hdr="0" dt="0"/>
  <p:txStyles>
    <p:titleStyle>
      <a:lvl1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2pPr>
      <a:lvl3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3pPr>
      <a:lvl4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4pPr>
      <a:lvl5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5pPr>
      <a:lvl6pPr marL="4572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6pPr>
      <a:lvl7pPr marL="9144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7pPr>
      <a:lvl8pPr marL="13716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8pPr>
      <a:lvl9pPr marL="18288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9pPr>
    </p:titleStyle>
    <p:bodyStyle>
      <a:lvl1pPr marL="225425" indent="-225425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82575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66788" indent="-230188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244600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5224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9796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4368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8940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3512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eing_RGBblue_large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7800" y="2990850"/>
            <a:ext cx="36925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90525" y="6692900"/>
            <a:ext cx="2674938" cy="11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" tIns="9143" rIns="9143" bIns="9143">
            <a:spAutoFit/>
          </a:bodyPr>
          <a:lstStyle/>
          <a:p>
            <a:pPr algn="l"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</a:rPr>
              <a:t>Copyright © </a:t>
            </a:r>
            <a:r>
              <a:rPr lang="en-US" sz="600" dirty="0" smtClean="0">
                <a:solidFill>
                  <a:srgbClr val="000000"/>
                </a:solidFill>
              </a:rPr>
              <a:t>2013</a:t>
            </a:r>
            <a:r>
              <a:rPr lang="en-US" sz="600" baseline="0" dirty="0" smtClean="0">
                <a:solidFill>
                  <a:srgbClr val="000000"/>
                </a:solidFill>
              </a:rPr>
              <a:t> </a:t>
            </a:r>
            <a:r>
              <a:rPr lang="en-US" sz="600" dirty="0" smtClean="0">
                <a:solidFill>
                  <a:srgbClr val="000000"/>
                </a:solidFill>
              </a:rPr>
              <a:t>Boeing</a:t>
            </a:r>
            <a:r>
              <a:rPr lang="en-US" sz="600" dirty="0">
                <a:solidFill>
                  <a:srgbClr val="000000"/>
                </a:solidFill>
              </a:rPr>
              <a:t>. All rights reserved.</a:t>
            </a:r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91275" y="6670675"/>
            <a:ext cx="2501900" cy="217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8206" tIns="8206" rIns="8206" bIns="820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5000"/>
              </a:spcBef>
              <a:buClr>
                <a:srgbClr val="0038A8"/>
              </a:buClr>
              <a:buFontTx/>
              <a:buNone/>
              <a:defRPr sz="7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A03C125-4D58-44F4-9529-8383599C3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"/>
          <p:cNvSpPr>
            <a:spLocks noChangeShapeType="1"/>
          </p:cNvSpPr>
          <p:nvPr/>
        </p:nvSpPr>
        <p:spPr bwMode="auto">
          <a:xfrm>
            <a:off x="265113" y="1109663"/>
            <a:ext cx="861377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390525" y="6692900"/>
            <a:ext cx="2674938" cy="11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3" tIns="9143" rIns="9143" bIns="9143">
            <a:spAutoFit/>
          </a:bodyPr>
          <a:lstStyle/>
          <a:p>
            <a:pPr algn="l" defTabSz="820738" eaLnBrk="0" hangingPunct="0">
              <a:defRPr/>
            </a:pPr>
            <a:r>
              <a:rPr lang="en-US" sz="600" dirty="0">
                <a:solidFill>
                  <a:srgbClr val="000000"/>
                </a:solidFill>
              </a:rPr>
              <a:t>Copyright © </a:t>
            </a:r>
            <a:r>
              <a:rPr lang="en-US" sz="600" dirty="0" smtClean="0">
                <a:solidFill>
                  <a:srgbClr val="000000"/>
                </a:solidFill>
              </a:rPr>
              <a:t>2013 </a:t>
            </a:r>
            <a:r>
              <a:rPr lang="en-US" sz="600" dirty="0">
                <a:solidFill>
                  <a:srgbClr val="000000"/>
                </a:solidFill>
              </a:rPr>
              <a:t>Boeing. All rights reserved.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0" y="236538"/>
            <a:ext cx="8656638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" tIns="9142" rIns="9142" bIns="9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Title: 32 Arial Bold</a:t>
            </a:r>
            <a:br>
              <a:rPr lang="en-US" dirty="0" smtClean="0"/>
            </a:br>
            <a:r>
              <a:rPr lang="en-US" dirty="0" smtClean="0"/>
              <a:t>Subtitle: 24 Arial Bold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4813" y="1335088"/>
            <a:ext cx="56769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91275" y="6670675"/>
            <a:ext cx="2501900" cy="2174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8206" tIns="8206" rIns="8206" bIns="8206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5000"/>
              </a:spcBef>
              <a:buClr>
                <a:srgbClr val="0038A8"/>
              </a:buClr>
              <a:defRPr sz="7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F5E323D-B1C1-4320-939B-32E934DBB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2"/>
          <p:cNvSpPr>
            <a:spLocks noGrp="1" noChangeArrowheads="1"/>
          </p:cNvSpPr>
          <p:nvPr>
            <p:ph type="ftr" sz="quarter" idx="3"/>
          </p:nvPr>
        </p:nvSpPr>
        <p:spPr>
          <a:xfrm>
            <a:off x="2917825" y="6499225"/>
            <a:ext cx="3200400" cy="374650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BOEING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6" r:id="rId2"/>
  </p:sldLayoutIdLst>
  <p:hf hdr="0" dt="0"/>
  <p:txStyles>
    <p:titleStyle>
      <a:lvl1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2pPr>
      <a:lvl3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3pPr>
      <a:lvl4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4pPr>
      <a:lvl5pPr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hlink"/>
          </a:solidFill>
          <a:latin typeface="Arial" charset="0"/>
        </a:defRPr>
      </a:lvl5pPr>
      <a:lvl6pPr marL="4572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6pPr>
      <a:lvl7pPr marL="9144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7pPr>
      <a:lvl8pPr marL="13716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8pPr>
      <a:lvl9pPr marL="1828800" algn="l" defTabSz="10207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hlink"/>
          </a:solidFill>
          <a:latin typeface="Arial" charset="0"/>
        </a:defRPr>
      </a:lvl9pPr>
    </p:titleStyle>
    <p:bodyStyle>
      <a:lvl1pPr marL="225425" indent="-225425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82575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66788" indent="-230188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244600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5224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9796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4368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8940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351213" indent="-163513" algn="l" defTabSz="8207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Recommendations for Insulation Radiant Panel AC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4648200"/>
            <a:ext cx="6400800" cy="5416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1600" b="0" dirty="0" smtClean="0"/>
              <a:t>Solothurn, Switzerland</a:t>
            </a:r>
          </a:p>
          <a:p>
            <a:pPr marL="0" indent="0">
              <a:buFont typeface="Wingdings" pitchFamily="2" charset="2"/>
              <a:buNone/>
            </a:pPr>
            <a:r>
              <a:rPr lang="en-US" sz="1600" b="0" dirty="0" smtClean="0"/>
              <a:t>June 25, 2014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685800" y="3962400"/>
            <a:ext cx="727667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1600" b="1" dirty="0" smtClean="0">
                <a:solidFill>
                  <a:srgbClr val="0038A8"/>
                </a:solidFill>
              </a:rPr>
              <a:t>Randy Smith, Associate Technical Fellow, Boeing Commercial Airplanes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just"/>
            <a:r>
              <a:rPr lang="en-US" sz="2800" dirty="0" smtClean="0"/>
              <a:t>Recommendations for Insulation Radiant Panel AC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2" y="1335088"/>
            <a:ext cx="8379680" cy="409855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800" dirty="0" smtClean="0"/>
              <a:t>Boeing personnel met numerous times to develop a list of recommended improvements to the AC document: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Matt Anglin – Associate Technical Fellow, Flammability AR 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Susahn Bodeutsch – Flammability AR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Keith Couilliard – Flammability AR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Hank Lutz – Technical Principle, Flammability Lab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Steve Moffitt, Flammability Lab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Mary Pacher – Flammability AR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Randy Smith – Associate Technical Fellow, Insulation Design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</a:rPr>
              <a:t>Sara Walter – Boeing Research and Technology</a:t>
            </a:r>
          </a:p>
          <a:p>
            <a:pPr marL="227013" indent="-227013" eaLnBrk="1" hangingPunct="1">
              <a:spcBef>
                <a:spcPts val="1000"/>
              </a:spcBef>
              <a:defRPr/>
            </a:pPr>
            <a:r>
              <a:rPr lang="en-US" sz="1800" dirty="0" smtClean="0"/>
              <a:t>Since the release of the AC in 2005, Boeing has gained considerable experience with certifying new insulation designs and conducting the radiant panel test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243010" y="6070111"/>
            <a:ext cx="8624888" cy="38417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indent="3175" algn="ctr" defTabSz="820738" eaLnBrk="0" hangingPunct="0">
              <a:lnSpc>
                <a:spcPct val="95000"/>
              </a:lnSpc>
            </a:pPr>
            <a:endParaRPr lang="en-US" sz="2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5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335088"/>
            <a:ext cx="8035802" cy="30931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Boeing provided the recommendations to the FAA Technical Center at the following times: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rgbClr val="0038A9"/>
                </a:solidFill>
              </a:rPr>
              <a:t>During the ARAC activity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rgbClr val="0038A9"/>
                </a:solidFill>
              </a:rPr>
              <a:t>During the March 2014 materials group meeting (Savannah)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solidFill>
                  <a:srgbClr val="0038A9"/>
                </a:solidFill>
              </a:rPr>
              <a:t>During a telephone conference in April 2014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cs typeface="Arial" charset="0"/>
              </a:rPr>
              <a:t>The FAA Technical Center incorporated a majority of the Boeing recommendations into AC and Workbook placeholder documents sent to task group members May 2014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>
                <a:solidFill>
                  <a:srgbClr val="0038A9"/>
                </a:solidFill>
                <a:cs typeface="Arial" charset="0"/>
              </a:rPr>
              <a:t>In the placeholder documents, some of the content of the current AC was moved to the Workbook, so the Boeing recommendations moved with that content</a:t>
            </a:r>
            <a:endParaRPr lang="en-US" sz="1600" dirty="0" smtClean="0">
              <a:cs typeface="Arial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243010" y="6070111"/>
            <a:ext cx="8624888" cy="38417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indent="3175" algn="ctr" defTabSz="820738" eaLnBrk="0" hangingPunct="0">
              <a:lnSpc>
                <a:spcPct val="95000"/>
              </a:lnSpc>
            </a:pPr>
            <a:endParaRPr lang="en-US" sz="2000" b="1" i="1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5750" y="236538"/>
            <a:ext cx="8656638" cy="820737"/>
          </a:xfrm>
        </p:spPr>
        <p:txBody>
          <a:bodyPr anchor="ctr"/>
          <a:lstStyle/>
          <a:p>
            <a:pPr algn="just"/>
            <a:r>
              <a:rPr lang="en-US" sz="2800" dirty="0" smtClean="0"/>
              <a:t>Recommendations for Insulation Radiant Panel AC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5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335088"/>
            <a:ext cx="8035802" cy="4191917"/>
          </a:xfrm>
        </p:spPr>
        <p:txBody>
          <a:bodyPr/>
          <a:lstStyle/>
          <a:p>
            <a:pPr lvl="0"/>
            <a:r>
              <a:rPr lang="en-US" sz="1800" dirty="0" smtClean="0"/>
              <a:t>Goals of recommendations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To improve and clarify test methods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To harmonize acceptable means of compliance within Boeing for certification projects and to harmonize with Industry</a:t>
            </a:r>
          </a:p>
          <a:p>
            <a:pPr lvl="0">
              <a:buNone/>
            </a:pPr>
            <a:endParaRPr lang="en-US" sz="1800" dirty="0" smtClean="0"/>
          </a:p>
          <a:p>
            <a:pPr lvl="0"/>
            <a:r>
              <a:rPr lang="en-US" sz="1800" dirty="0" smtClean="0"/>
              <a:t>Examples of </a:t>
            </a:r>
            <a:r>
              <a:rPr lang="en-US" sz="1800" dirty="0" smtClean="0"/>
              <a:t>Improvements </a:t>
            </a:r>
            <a:r>
              <a:rPr lang="en-US" sz="1800" dirty="0" smtClean="0"/>
              <a:t>and Clarifications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Clarify that data from incorrectly constructed samples can be thrown out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Introduce floating thickness range testing for foam (like large panels)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Hook and loop holding frame and specimen </a:t>
            </a:r>
            <a:r>
              <a:rPr lang="en-US" sz="1800" dirty="0" smtClean="0">
                <a:solidFill>
                  <a:srgbClr val="0038A9"/>
                </a:solidFill>
              </a:rPr>
              <a:t>position changes</a:t>
            </a:r>
            <a:endParaRPr lang="en-US" sz="1800" dirty="0" smtClean="0">
              <a:solidFill>
                <a:srgbClr val="0038A9"/>
              </a:solidFill>
            </a:endParaRP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Move damping systems content </a:t>
            </a:r>
            <a:r>
              <a:rPr lang="en-US" sz="1800" dirty="0" smtClean="0">
                <a:solidFill>
                  <a:srgbClr val="0038A9"/>
                </a:solidFill>
              </a:rPr>
              <a:t>to the “Test Sample Construction” section where other specialized test configuration information is found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Clarify duct insulation categories and </a:t>
            </a:r>
            <a:r>
              <a:rPr lang="en-US" sz="1800" dirty="0" smtClean="0">
                <a:solidFill>
                  <a:srgbClr val="0038A9"/>
                </a:solidFill>
              </a:rPr>
              <a:t>requirements</a:t>
            </a:r>
            <a:endParaRPr lang="en-US" sz="1800" dirty="0" smtClean="0">
              <a:solidFill>
                <a:srgbClr val="0038A9"/>
              </a:solidFill>
              <a:cs typeface="Arial" charset="0"/>
            </a:endParaRPr>
          </a:p>
          <a:p>
            <a:endParaRPr lang="en-US" sz="2000" dirty="0" smtClean="0">
              <a:cs typeface="Arial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243010" y="6070111"/>
            <a:ext cx="8624888" cy="38417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indent="3175" algn="ctr" defTabSz="820738" eaLnBrk="0" hangingPunct="0">
              <a:lnSpc>
                <a:spcPct val="95000"/>
              </a:lnSpc>
            </a:pPr>
            <a:endParaRPr lang="en-US" sz="2000" b="1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750" y="236538"/>
            <a:ext cx="8656638" cy="820737"/>
          </a:xfrm>
        </p:spPr>
        <p:txBody>
          <a:bodyPr anchor="ctr"/>
          <a:lstStyle/>
          <a:p>
            <a:pPr algn="just"/>
            <a:r>
              <a:rPr lang="en-US" sz="2800" dirty="0" smtClean="0"/>
              <a:t>Recommendations for Insulation Radiant Panel AC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5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813" y="1335088"/>
            <a:ext cx="8035802" cy="4801314"/>
          </a:xfrm>
        </p:spPr>
        <p:txBody>
          <a:bodyPr/>
          <a:lstStyle/>
          <a:p>
            <a:pPr lvl="0"/>
            <a:r>
              <a:rPr lang="en-US" sz="1800" dirty="0" smtClean="0"/>
              <a:t>Examples of Harmonizing Acceptable Means of Compliance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Testing for multiple layers of batting and batting density combinations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Passing </a:t>
            </a:r>
            <a:r>
              <a:rPr lang="en-US" sz="1800" dirty="0" smtClean="0">
                <a:solidFill>
                  <a:srgbClr val="0038A9"/>
                </a:solidFill>
              </a:rPr>
              <a:t>materials </a:t>
            </a:r>
            <a:r>
              <a:rPr lang="en-US" sz="1800" dirty="0" smtClean="0">
                <a:solidFill>
                  <a:srgbClr val="0038A9"/>
                </a:solidFill>
              </a:rPr>
              <a:t>that </a:t>
            </a:r>
            <a:r>
              <a:rPr lang="en-US" sz="1800" dirty="0" smtClean="0">
                <a:solidFill>
                  <a:srgbClr val="0038A9"/>
                </a:solidFill>
              </a:rPr>
              <a:t>are sandwiched between batting layers do not have to be included in batting test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Testing quilted blankets acceptable means for showing thread complies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1” Quilting pattern size acceptable for showing more course patterns comply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Test </a:t>
            </a:r>
            <a:r>
              <a:rPr lang="en-US" sz="1800" dirty="0" smtClean="0">
                <a:solidFill>
                  <a:srgbClr val="0038A9"/>
                </a:solidFill>
              </a:rPr>
              <a:t>thinnest foam for bonded foam designs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Any thickness of foam for testing tape on foam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Testing </a:t>
            </a:r>
            <a:r>
              <a:rPr lang="en-US" sz="1800" dirty="0" smtClean="0">
                <a:solidFill>
                  <a:srgbClr val="0038A9"/>
                </a:solidFill>
              </a:rPr>
              <a:t>double-sided tape (adhesive on both sides)</a:t>
            </a:r>
          </a:p>
          <a:p>
            <a:pPr lvl="1"/>
            <a:r>
              <a:rPr lang="en-US" sz="1800" dirty="0" smtClean="0">
                <a:solidFill>
                  <a:srgbClr val="0038A9"/>
                </a:solidFill>
              </a:rPr>
              <a:t>Passing </a:t>
            </a:r>
            <a:r>
              <a:rPr lang="en-US" sz="1800" dirty="0" smtClean="0">
                <a:solidFill>
                  <a:srgbClr val="0038A9"/>
                </a:solidFill>
              </a:rPr>
              <a:t>auxiliary materials (e.g., felt and coated fabrics) materials on the surface of a blanket tested on standard blanket</a:t>
            </a:r>
          </a:p>
          <a:p>
            <a:pPr lvl="1"/>
            <a:endParaRPr lang="en-US" sz="1800" dirty="0" smtClean="0">
              <a:solidFill>
                <a:srgbClr val="0038A9"/>
              </a:solidFill>
            </a:endParaRPr>
          </a:p>
          <a:p>
            <a:pPr>
              <a:buNone/>
            </a:pPr>
            <a:endParaRPr lang="en-US" sz="1800" dirty="0" smtClean="0">
              <a:cs typeface="Arial" charset="0"/>
            </a:endParaRPr>
          </a:p>
          <a:p>
            <a:endParaRPr lang="en-US" sz="2000" dirty="0" smtClean="0">
              <a:cs typeface="Arial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243010" y="6070111"/>
            <a:ext cx="8624888" cy="384175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indent="3175" algn="ctr" defTabSz="820738" eaLnBrk="0" hangingPunct="0">
              <a:lnSpc>
                <a:spcPct val="95000"/>
              </a:lnSpc>
            </a:pPr>
            <a:endParaRPr lang="en-US" sz="2000" b="1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5750" y="236538"/>
            <a:ext cx="8656638" cy="820737"/>
          </a:xfrm>
        </p:spPr>
        <p:txBody>
          <a:bodyPr anchor="ctr"/>
          <a:lstStyle/>
          <a:p>
            <a:pPr algn="just"/>
            <a:r>
              <a:rPr lang="en-US" sz="2800" dirty="0" smtClean="0"/>
              <a:t>Recommendations for Insulation Radiant Panel AC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5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4CB98F-28D8-40A6-9789-2A2A1192987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">
  <a:themeElements>
    <a:clrScheme name="BOD 1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B2B2B2"/>
      </a:accent1>
      <a:accent2>
        <a:srgbClr val="FF0000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0000"/>
      </a:accent6>
      <a:hlink>
        <a:srgbClr val="0038A8"/>
      </a:hlink>
      <a:folHlink>
        <a:srgbClr val="EAEAEA"/>
      </a:folHlink>
    </a:clrScheme>
    <a:fontScheme name="BO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>
    <a:extraClrScheme>
      <a:clrScheme name="BOD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B2B2B2"/>
      </a:accent1>
      <a:accent2>
        <a:srgbClr val="FF0000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0000"/>
      </a:accent6>
      <a:hlink>
        <a:srgbClr val="0038A8"/>
      </a:hlink>
      <a:folHlink>
        <a:srgbClr val="EAEAEA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OD">
  <a:themeElements>
    <a:clrScheme name="BOD 1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B2B2B2"/>
      </a:accent1>
      <a:accent2>
        <a:srgbClr val="FF0000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0000"/>
      </a:accent6>
      <a:hlink>
        <a:srgbClr val="0038A8"/>
      </a:hlink>
      <a:folHlink>
        <a:srgbClr val="EAEAEA"/>
      </a:folHlink>
    </a:clrScheme>
    <a:fontScheme name="BO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D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0000"/>
        </a:accent6>
        <a:hlink>
          <a:srgbClr val="0038A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4D498E89A4B49A718CD525DB78069" ma:contentTypeVersion="2" ma:contentTypeDescription="Create a new document." ma:contentTypeScope="" ma:versionID="9196b4a0611814bebd2f1cf9bbd10165">
  <xsd:schema xmlns:xsd="http://www.w3.org/2001/XMLSchema" xmlns:p="http://schemas.microsoft.com/office/2006/metadata/properties" xmlns:ns1="http://schemas.microsoft.com/sharepoint/v3" xmlns:ns2="deec1d8b-c4e4-4a1d-bb57-cc2bce5baf78" targetNamespace="http://schemas.microsoft.com/office/2006/metadata/properties" ma:root="true" ma:fieldsID="caf69dee9f3b06c909ff65c4aff206c1" ns1:_="" ns2:_="">
    <xsd:import namespace="http://schemas.microsoft.com/sharepoint/v3"/>
    <xsd:import namespace="deec1d8b-c4e4-4a1d-bb57-cc2bce5baf78"/>
    <xsd:element name="properties">
      <xsd:complexType>
        <xsd:sequence>
          <xsd:element name="documentManagement">
            <xsd:complexType>
              <xsd:all>
                <xsd:element ref="ns1:TccCheckboxes" minOccurs="0"/>
                <xsd:element ref="ns2:TccDocLibTrack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TccCheckboxes" ma:index="8" nillable="true" ma:displayName="Select / Unselect All" ma:hidden="true" ma:internalName="TccCheckboxes" ma:readOnly="tru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deec1d8b-c4e4-4a1d-bb57-cc2bce5baf78" elementFormDefault="qualified">
    <xsd:import namespace="http://schemas.microsoft.com/office/2006/documentManagement/types"/>
    <xsd:element name="TccDocLibTracker" ma:index="9" nillable="true" ma:displayName="TccDocLibTracker" ma:hidden="true" ma:internalName="TccDocLibTracker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6DB735-8CB5-44EA-846F-1C2DA68A0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eec1d8b-c4e4-4a1d-bb57-cc2bce5baf7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9CEA37E-5136-47CF-8D7D-F05FE75C1BB7}">
  <ds:schemaRefs>
    <ds:schemaRef ds:uri="http://schemas.microsoft.com/sharepoint/v3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deec1d8b-c4e4-4a1d-bb57-cc2bce5baf78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66EBDD0-973D-442A-ABDF-322CEDB84B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BOD</Template>
  <TotalTime>702</TotalTime>
  <Words>420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BOD</vt:lpstr>
      <vt:lpstr>2_Custom Design</vt:lpstr>
      <vt:lpstr>1_BOD</vt:lpstr>
      <vt:lpstr>Recommendations for Insulation Radiant Panel AC</vt:lpstr>
      <vt:lpstr>Recommendations for Insulation Radiant Panel AC </vt:lpstr>
      <vt:lpstr>Recommendations for Insulation Radiant Panel AC </vt:lpstr>
      <vt:lpstr>Recommendations for Insulation Radiant Panel AC </vt:lpstr>
      <vt:lpstr>Recommendations for Insulation Radiant Panel AC </vt:lpstr>
      <vt:lpstr>Slide 6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 Presentation Template</dc:title>
  <dc:creator>Tanna Kilgallon</dc:creator>
  <cp:lastModifiedBy>rss8352</cp:lastModifiedBy>
  <cp:revision>120</cp:revision>
  <cp:lastPrinted>2008-02-14T18:03:46Z</cp:lastPrinted>
  <dcterms:created xsi:type="dcterms:W3CDTF">2010-08-31T18:23:12Z</dcterms:created>
  <dcterms:modified xsi:type="dcterms:W3CDTF">2014-06-13T17:12:47Z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0x0101004F24D498E89A4B49A718CD525DB78069</vt:lpwstr>
  </property>
</Properties>
</file>