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3" r:id="rId4"/>
    <p:sldMasterId id="2147483665" r:id="rId5"/>
    <p:sldMasterId id="2147483721" r:id="rId6"/>
  </p:sldMasterIdLst>
  <p:notesMasterIdLst>
    <p:notesMasterId r:id="rId13"/>
  </p:notesMasterIdLst>
  <p:handoutMasterIdLst>
    <p:handoutMasterId r:id="rId14"/>
  </p:handoutMasterIdLst>
  <p:sldIdLst>
    <p:sldId id="327" r:id="rId7"/>
    <p:sldId id="329" r:id="rId8"/>
    <p:sldId id="333" r:id="rId9"/>
    <p:sldId id="334" r:id="rId10"/>
    <p:sldId id="335" r:id="rId11"/>
    <p:sldId id="325" r:id="rId12"/>
  </p:sldIdLst>
  <p:sldSz cx="9144000" cy="6858000" type="screen4x3"/>
  <p:notesSz cx="7315200" cy="96012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8A9"/>
    <a:srgbClr val="948DD0"/>
    <a:srgbClr val="008292"/>
    <a:srgbClr val="00A0E2"/>
    <a:srgbClr val="E2D1AA"/>
    <a:srgbClr val="BECEE4"/>
    <a:srgbClr val="585A5B"/>
    <a:srgbClr val="A5ACB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272" autoAdjust="0"/>
    <p:restoredTop sz="94628" autoAdjust="0"/>
  </p:normalViewPr>
  <p:slideViewPr>
    <p:cSldViewPr>
      <p:cViewPr varScale="1">
        <p:scale>
          <a:sx n="122" d="100"/>
          <a:sy n="122" d="100"/>
        </p:scale>
        <p:origin x="-2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9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9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4F7D0855-4D0F-43DB-930D-C89186D246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9553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633" tIns="48316" rIns="96633" bIns="48316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633" tIns="48316" rIns="96633" bIns="48316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2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633" tIns="48316" rIns="96633" bIns="483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633" tIns="48316" rIns="96633" bIns="48316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633" tIns="48316" rIns="96633" bIns="48316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fld id="{5719BB8D-66E6-46E6-B926-E82123F07E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331949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50B2339-D7A0-44C9-B85D-DEFD56DA17F5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679450"/>
            <a:ext cx="4800600" cy="3600450"/>
          </a:xfrm>
          <a:solidFill>
            <a:srgbClr val="FFFFFF"/>
          </a:solidFill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18000"/>
          </a:xfrm>
          <a:noFill/>
        </p:spPr>
        <p:txBody>
          <a:bodyPr lIns="96362" tIns="48175" rIns="96362" bIns="48175"/>
          <a:lstStyle/>
          <a:p>
            <a:pPr eaLnBrk="1" hangingPunct="1"/>
            <a:endParaRPr lang="en-US" b="1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 descr="Boeing_RGBblue_standard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763" y="342900"/>
            <a:ext cx="183832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90500" y="6607175"/>
            <a:ext cx="2674938" cy="203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143" tIns="9143" rIns="9143" bIns="9143">
            <a:spAutoFit/>
          </a:bodyPr>
          <a:lstStyle/>
          <a:p>
            <a:pPr algn="l" defTabSz="820738" eaLnBrk="0" hangingPunct="0">
              <a:defRPr/>
            </a:pPr>
            <a:r>
              <a:rPr lang="en-US" sz="600" dirty="0">
                <a:solidFill>
                  <a:srgbClr val="000000"/>
                </a:solidFill>
              </a:rPr>
              <a:t>BOEING is a trademark of Boeing Management Company.</a:t>
            </a:r>
          </a:p>
          <a:p>
            <a:pPr algn="l" defTabSz="820738" eaLnBrk="0" hangingPunct="0">
              <a:defRPr/>
            </a:pPr>
            <a:r>
              <a:rPr lang="en-US" sz="600" dirty="0">
                <a:solidFill>
                  <a:srgbClr val="000000"/>
                </a:solidFill>
              </a:rPr>
              <a:t>Copyright © </a:t>
            </a:r>
            <a:r>
              <a:rPr lang="en-US" sz="600" dirty="0" smtClean="0">
                <a:solidFill>
                  <a:srgbClr val="000000"/>
                </a:solidFill>
              </a:rPr>
              <a:t>201</a:t>
            </a:r>
            <a:r>
              <a:rPr lang="en-US" sz="600" baseline="0" dirty="0" smtClean="0">
                <a:solidFill>
                  <a:srgbClr val="000000"/>
                </a:solidFill>
              </a:rPr>
              <a:t>3 </a:t>
            </a:r>
            <a:r>
              <a:rPr lang="en-US" sz="600" dirty="0" smtClean="0">
                <a:solidFill>
                  <a:srgbClr val="000000"/>
                </a:solidFill>
              </a:rPr>
              <a:t>Boeing</a:t>
            </a:r>
            <a:r>
              <a:rPr lang="en-US" sz="600" dirty="0">
                <a:solidFill>
                  <a:srgbClr val="000000"/>
                </a:solidFill>
              </a:rPr>
              <a:t>. All rights reserved</a:t>
            </a:r>
          </a:p>
        </p:txBody>
      </p:sp>
      <p:sp>
        <p:nvSpPr>
          <p:cNvPr id="3246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52441"/>
            <a:ext cx="7772400" cy="1470025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en-US" noProof="0" dirty="0" smtClean="0"/>
              <a:t>Insert title here</a:t>
            </a:r>
          </a:p>
        </p:txBody>
      </p:sp>
      <p:sp>
        <p:nvSpPr>
          <p:cNvPr id="5" name="Rectangle 7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z="80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BOEING PROPRIETARY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5DE1B-66A2-416C-A5ED-2752C234EC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7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BOEING PROPRIETARY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E6ACD5-2EB4-4223-9D05-AB1ED684A8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 descr="Boeing_RGBblue_standard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763" y="342900"/>
            <a:ext cx="183832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90500" y="6607175"/>
            <a:ext cx="2674938" cy="203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143" tIns="9143" rIns="9143" bIns="9143">
            <a:spAutoFit/>
          </a:bodyPr>
          <a:lstStyle/>
          <a:p>
            <a:pPr algn="l" defTabSz="820738" eaLnBrk="0" hangingPunct="0">
              <a:defRPr/>
            </a:pPr>
            <a:r>
              <a:rPr lang="en-US" sz="600" dirty="0">
                <a:solidFill>
                  <a:srgbClr val="000000"/>
                </a:solidFill>
              </a:rPr>
              <a:t>BOEING is a trademark of Boeing Management Company.</a:t>
            </a:r>
          </a:p>
          <a:p>
            <a:pPr algn="l" defTabSz="820738" eaLnBrk="0" hangingPunct="0">
              <a:defRPr/>
            </a:pPr>
            <a:r>
              <a:rPr lang="en-US" sz="600" dirty="0">
                <a:solidFill>
                  <a:srgbClr val="000000"/>
                </a:solidFill>
              </a:rPr>
              <a:t>Copyright © </a:t>
            </a:r>
            <a:r>
              <a:rPr lang="en-US" sz="600" dirty="0" smtClean="0">
                <a:solidFill>
                  <a:srgbClr val="000000"/>
                </a:solidFill>
              </a:rPr>
              <a:t>2013 </a:t>
            </a:r>
            <a:r>
              <a:rPr lang="en-US" sz="600" dirty="0">
                <a:solidFill>
                  <a:srgbClr val="000000"/>
                </a:solidFill>
              </a:rPr>
              <a:t>Boeing. All rights reserved</a:t>
            </a:r>
          </a:p>
        </p:txBody>
      </p:sp>
      <p:sp>
        <p:nvSpPr>
          <p:cNvPr id="3246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52441"/>
            <a:ext cx="7772400" cy="1470025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en-US" noProof="0" dirty="0" smtClean="0"/>
              <a:t>Insert title here</a:t>
            </a:r>
          </a:p>
        </p:txBody>
      </p:sp>
      <p:sp>
        <p:nvSpPr>
          <p:cNvPr id="5" name="Rectangle 7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z="80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BOEING PROPRIETARY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5EF875-1B81-4AD9-B366-0DF80EBEA0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7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BOEING PROPRIETARY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3"/>
          <p:cNvSpPr>
            <a:spLocks noChangeShapeType="1"/>
          </p:cNvSpPr>
          <p:nvPr/>
        </p:nvSpPr>
        <p:spPr bwMode="auto">
          <a:xfrm>
            <a:off x="265113" y="1109663"/>
            <a:ext cx="8613775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6"/>
          <p:cNvSpPr>
            <a:spLocks noChangeArrowheads="1"/>
          </p:cNvSpPr>
          <p:nvPr/>
        </p:nvSpPr>
        <p:spPr bwMode="auto">
          <a:xfrm>
            <a:off x="390525" y="6692900"/>
            <a:ext cx="2674938" cy="1111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143" tIns="9143" rIns="9143" bIns="9143">
            <a:spAutoFit/>
          </a:bodyPr>
          <a:lstStyle/>
          <a:p>
            <a:pPr algn="l" defTabSz="820738" eaLnBrk="0" hangingPunct="0">
              <a:defRPr/>
            </a:pPr>
            <a:r>
              <a:rPr lang="en-US" sz="600" dirty="0">
                <a:solidFill>
                  <a:srgbClr val="000000"/>
                </a:solidFill>
              </a:rPr>
              <a:t>Copyright © </a:t>
            </a:r>
            <a:r>
              <a:rPr lang="en-US" sz="600" dirty="0" smtClean="0">
                <a:solidFill>
                  <a:srgbClr val="000000"/>
                </a:solidFill>
              </a:rPr>
              <a:t>2013 </a:t>
            </a:r>
            <a:r>
              <a:rPr lang="en-US" sz="600" dirty="0">
                <a:solidFill>
                  <a:srgbClr val="000000"/>
                </a:solidFill>
              </a:rPr>
              <a:t>Boeing. All rights reserved.</a:t>
            </a: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5750" y="236538"/>
            <a:ext cx="8656638" cy="820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" tIns="9142" rIns="9142" bIns="91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Title: 28 Arial Bold</a:t>
            </a:r>
            <a:br>
              <a:rPr lang="en-US" dirty="0" smtClean="0"/>
            </a:br>
            <a:r>
              <a:rPr lang="en-US" dirty="0" smtClean="0"/>
              <a:t>Subtitle: 24 Arial Bold</a:t>
            </a:r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4813" y="1335088"/>
            <a:ext cx="5676900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" name="Rectangle 7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91275" y="6670675"/>
            <a:ext cx="2501900" cy="2174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8206" tIns="8206" rIns="8206" bIns="8206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5000"/>
              </a:spcBef>
              <a:buClr>
                <a:srgbClr val="0038A8"/>
              </a:buClr>
              <a:defRPr sz="7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82B7ADF5-F643-4C6B-BA79-8FFA103C90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72"/>
          <p:cNvSpPr>
            <a:spLocks noGrp="1" noChangeArrowheads="1"/>
          </p:cNvSpPr>
          <p:nvPr>
            <p:ph type="ftr" sz="quarter" idx="3"/>
          </p:nvPr>
        </p:nvSpPr>
        <p:spPr>
          <a:xfrm>
            <a:off x="2917825" y="6499225"/>
            <a:ext cx="3200400" cy="374650"/>
          </a:xfrm>
          <a:prstGeom prst="rect">
            <a:avLst/>
          </a:prstGeom>
        </p:spPr>
        <p:txBody>
          <a:bodyPr/>
          <a:lstStyle>
            <a:lvl1pPr algn="ctr">
              <a:defRPr sz="8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BOEING PROPRIETARY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4" r:id="rId2"/>
  </p:sldLayoutIdLst>
  <p:hf hdr="0" dt="0"/>
  <p:txStyles>
    <p:titleStyle>
      <a:lvl1pPr algn="l" defTabSz="10207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10207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hlink"/>
          </a:solidFill>
          <a:latin typeface="Arial" charset="0"/>
        </a:defRPr>
      </a:lvl2pPr>
      <a:lvl3pPr algn="l" defTabSz="10207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hlink"/>
          </a:solidFill>
          <a:latin typeface="Arial" charset="0"/>
        </a:defRPr>
      </a:lvl3pPr>
      <a:lvl4pPr algn="l" defTabSz="10207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hlink"/>
          </a:solidFill>
          <a:latin typeface="Arial" charset="0"/>
        </a:defRPr>
      </a:lvl4pPr>
      <a:lvl5pPr algn="l" defTabSz="10207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hlink"/>
          </a:solidFill>
          <a:latin typeface="Arial" charset="0"/>
        </a:defRPr>
      </a:lvl5pPr>
      <a:lvl6pPr marL="457200" algn="l" defTabSz="10207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hlink"/>
          </a:solidFill>
          <a:latin typeface="Arial" charset="0"/>
        </a:defRPr>
      </a:lvl6pPr>
      <a:lvl7pPr marL="914400" algn="l" defTabSz="10207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hlink"/>
          </a:solidFill>
          <a:latin typeface="Arial" charset="0"/>
        </a:defRPr>
      </a:lvl7pPr>
      <a:lvl8pPr marL="1371600" algn="l" defTabSz="10207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hlink"/>
          </a:solidFill>
          <a:latin typeface="Arial" charset="0"/>
        </a:defRPr>
      </a:lvl8pPr>
      <a:lvl9pPr marL="1828800" algn="l" defTabSz="10207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hlink"/>
          </a:solidFill>
          <a:latin typeface="Arial" charset="0"/>
        </a:defRPr>
      </a:lvl9pPr>
    </p:titleStyle>
    <p:bodyStyle>
      <a:lvl1pPr marL="225425" indent="-225425" algn="l" defTabSz="820738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200" b="1">
          <a:solidFill>
            <a:schemeClr val="tx1"/>
          </a:solidFill>
          <a:latin typeface="+mn-lt"/>
          <a:ea typeface="+mn-ea"/>
          <a:cs typeface="+mn-cs"/>
        </a:defRPr>
      </a:lvl1pPr>
      <a:lvl2pPr marL="622300" indent="-282575" algn="l" defTabSz="820738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–"/>
        <a:defRPr sz="2000">
          <a:solidFill>
            <a:schemeClr val="tx1"/>
          </a:solidFill>
          <a:latin typeface="+mn-lt"/>
        </a:defRPr>
      </a:lvl2pPr>
      <a:lvl3pPr marL="966788" indent="-230188" algn="l" defTabSz="820738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3pPr>
      <a:lvl4pPr marL="1244600" indent="-163513" algn="l" defTabSz="820738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1522413" indent="-163513" algn="l" defTabSz="820738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1979613" indent="-163513" algn="l" defTabSz="820738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436813" indent="-163513" algn="l" defTabSz="820738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2894013" indent="-163513" algn="l" defTabSz="820738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351213" indent="-163513" algn="l" defTabSz="820738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oeing_RGBblue_largePP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7800" y="2990850"/>
            <a:ext cx="36925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390525" y="6692900"/>
            <a:ext cx="2674938" cy="1111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143" tIns="9143" rIns="9143" bIns="9143">
            <a:spAutoFit/>
          </a:bodyPr>
          <a:lstStyle/>
          <a:p>
            <a:pPr algn="l" defTabSz="820738" eaLnBrk="0" hangingPunct="0">
              <a:defRPr/>
            </a:pPr>
            <a:r>
              <a:rPr lang="en-US" sz="600" dirty="0">
                <a:solidFill>
                  <a:srgbClr val="000000"/>
                </a:solidFill>
              </a:rPr>
              <a:t>Copyright © </a:t>
            </a:r>
            <a:r>
              <a:rPr lang="en-US" sz="600" dirty="0" smtClean="0">
                <a:solidFill>
                  <a:srgbClr val="000000"/>
                </a:solidFill>
              </a:rPr>
              <a:t>2013</a:t>
            </a:r>
            <a:r>
              <a:rPr lang="en-US" sz="600" baseline="0" dirty="0" smtClean="0">
                <a:solidFill>
                  <a:srgbClr val="000000"/>
                </a:solidFill>
              </a:rPr>
              <a:t> </a:t>
            </a:r>
            <a:r>
              <a:rPr lang="en-US" sz="600" dirty="0" smtClean="0">
                <a:solidFill>
                  <a:srgbClr val="000000"/>
                </a:solidFill>
              </a:rPr>
              <a:t>Boeing</a:t>
            </a:r>
            <a:r>
              <a:rPr lang="en-US" sz="600" dirty="0">
                <a:solidFill>
                  <a:srgbClr val="000000"/>
                </a:solidFill>
              </a:rPr>
              <a:t>. All rights reserved.</a:t>
            </a:r>
          </a:p>
        </p:txBody>
      </p:sp>
      <p:sp>
        <p:nvSpPr>
          <p:cNvPr id="9" name="Rectangle 7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91275" y="6670675"/>
            <a:ext cx="2501900" cy="2174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8206" tIns="8206" rIns="8206" bIns="8206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25000"/>
              </a:spcBef>
              <a:buClr>
                <a:srgbClr val="0038A8"/>
              </a:buClr>
              <a:buFontTx/>
              <a:buNone/>
              <a:defRPr sz="7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5A03C125-4D58-44F4-9529-8383599C38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3"/>
          <p:cNvSpPr>
            <a:spLocks noChangeShapeType="1"/>
          </p:cNvSpPr>
          <p:nvPr/>
        </p:nvSpPr>
        <p:spPr bwMode="auto">
          <a:xfrm>
            <a:off x="265113" y="1109663"/>
            <a:ext cx="8613775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7" name="Rectangle 6"/>
          <p:cNvSpPr>
            <a:spLocks noChangeArrowheads="1"/>
          </p:cNvSpPr>
          <p:nvPr/>
        </p:nvSpPr>
        <p:spPr bwMode="auto">
          <a:xfrm>
            <a:off x="390525" y="6692900"/>
            <a:ext cx="2674938" cy="1111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143" tIns="9143" rIns="9143" bIns="9143">
            <a:spAutoFit/>
          </a:bodyPr>
          <a:lstStyle/>
          <a:p>
            <a:pPr algn="l" defTabSz="820738" eaLnBrk="0" hangingPunct="0">
              <a:defRPr/>
            </a:pPr>
            <a:r>
              <a:rPr lang="en-US" sz="600" dirty="0">
                <a:solidFill>
                  <a:srgbClr val="000000"/>
                </a:solidFill>
              </a:rPr>
              <a:t>Copyright © </a:t>
            </a:r>
            <a:r>
              <a:rPr lang="en-US" sz="600" dirty="0" smtClean="0">
                <a:solidFill>
                  <a:srgbClr val="000000"/>
                </a:solidFill>
              </a:rPr>
              <a:t>2013 </a:t>
            </a:r>
            <a:r>
              <a:rPr lang="en-US" sz="600" dirty="0">
                <a:solidFill>
                  <a:srgbClr val="000000"/>
                </a:solidFill>
              </a:rPr>
              <a:t>Boeing. All rights reserved.</a:t>
            </a: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5750" y="236538"/>
            <a:ext cx="8656638" cy="820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" tIns="9142" rIns="9142" bIns="91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Title: 32 Arial Bold</a:t>
            </a:r>
            <a:br>
              <a:rPr lang="en-US" dirty="0" smtClean="0"/>
            </a:br>
            <a:r>
              <a:rPr lang="en-US" dirty="0" smtClean="0"/>
              <a:t>Subtitle: 24 Arial Bold</a:t>
            </a:r>
          </a:p>
        </p:txBody>
      </p:sp>
      <p:sp>
        <p:nvSpPr>
          <p:cNvPr id="307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4813" y="1335088"/>
            <a:ext cx="5676900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" name="Rectangle 7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91275" y="6670675"/>
            <a:ext cx="2501900" cy="2174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8206" tIns="8206" rIns="8206" bIns="8206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5000"/>
              </a:spcBef>
              <a:buClr>
                <a:srgbClr val="0038A8"/>
              </a:buClr>
              <a:defRPr sz="7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BF5E323D-B1C1-4320-939B-32E934DBBF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72"/>
          <p:cNvSpPr>
            <a:spLocks noGrp="1" noChangeArrowheads="1"/>
          </p:cNvSpPr>
          <p:nvPr>
            <p:ph type="ftr" sz="quarter" idx="3"/>
          </p:nvPr>
        </p:nvSpPr>
        <p:spPr>
          <a:xfrm>
            <a:off x="2917825" y="6499225"/>
            <a:ext cx="3200400" cy="374650"/>
          </a:xfrm>
          <a:prstGeom prst="rect">
            <a:avLst/>
          </a:prstGeom>
        </p:spPr>
        <p:txBody>
          <a:bodyPr/>
          <a:lstStyle>
            <a:lvl1pPr algn="ctr">
              <a:defRPr sz="8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BOEING PROPRIETARY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6" r:id="rId2"/>
  </p:sldLayoutIdLst>
  <p:hf hdr="0" dt="0"/>
  <p:txStyles>
    <p:titleStyle>
      <a:lvl1pPr algn="l" defTabSz="10207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10207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hlink"/>
          </a:solidFill>
          <a:latin typeface="Arial" charset="0"/>
        </a:defRPr>
      </a:lvl2pPr>
      <a:lvl3pPr algn="l" defTabSz="10207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hlink"/>
          </a:solidFill>
          <a:latin typeface="Arial" charset="0"/>
        </a:defRPr>
      </a:lvl3pPr>
      <a:lvl4pPr algn="l" defTabSz="10207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hlink"/>
          </a:solidFill>
          <a:latin typeface="Arial" charset="0"/>
        </a:defRPr>
      </a:lvl4pPr>
      <a:lvl5pPr algn="l" defTabSz="10207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hlink"/>
          </a:solidFill>
          <a:latin typeface="Arial" charset="0"/>
        </a:defRPr>
      </a:lvl5pPr>
      <a:lvl6pPr marL="457200" algn="l" defTabSz="10207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hlink"/>
          </a:solidFill>
          <a:latin typeface="Arial" charset="0"/>
        </a:defRPr>
      </a:lvl6pPr>
      <a:lvl7pPr marL="914400" algn="l" defTabSz="10207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hlink"/>
          </a:solidFill>
          <a:latin typeface="Arial" charset="0"/>
        </a:defRPr>
      </a:lvl7pPr>
      <a:lvl8pPr marL="1371600" algn="l" defTabSz="10207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hlink"/>
          </a:solidFill>
          <a:latin typeface="Arial" charset="0"/>
        </a:defRPr>
      </a:lvl8pPr>
      <a:lvl9pPr marL="1828800" algn="l" defTabSz="10207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hlink"/>
          </a:solidFill>
          <a:latin typeface="Arial" charset="0"/>
        </a:defRPr>
      </a:lvl9pPr>
    </p:titleStyle>
    <p:bodyStyle>
      <a:lvl1pPr marL="225425" indent="-225425" algn="l" defTabSz="820738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200" b="1">
          <a:solidFill>
            <a:schemeClr val="tx1"/>
          </a:solidFill>
          <a:latin typeface="+mn-lt"/>
          <a:ea typeface="+mn-ea"/>
          <a:cs typeface="+mn-cs"/>
        </a:defRPr>
      </a:lvl1pPr>
      <a:lvl2pPr marL="622300" indent="-282575" algn="l" defTabSz="820738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–"/>
        <a:defRPr sz="2000">
          <a:solidFill>
            <a:schemeClr val="tx1"/>
          </a:solidFill>
          <a:latin typeface="+mn-lt"/>
        </a:defRPr>
      </a:lvl2pPr>
      <a:lvl3pPr marL="966788" indent="-230188" algn="l" defTabSz="820738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3pPr>
      <a:lvl4pPr marL="1244600" indent="-163513" algn="l" defTabSz="820738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1522413" indent="-163513" algn="l" defTabSz="820738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1979613" indent="-163513" algn="l" defTabSz="820738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436813" indent="-163513" algn="l" defTabSz="820738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2894013" indent="-163513" algn="l" defTabSz="820738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351213" indent="-163513" algn="l" defTabSz="820738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470025"/>
          </a:xfrm>
        </p:spPr>
        <p:txBody>
          <a:bodyPr/>
          <a:lstStyle/>
          <a:p>
            <a:r>
              <a:rPr lang="en-US" dirty="0" smtClean="0"/>
              <a:t>Recommendations for Insulation Radiant Panel AC</a:t>
            </a:r>
          </a:p>
        </p:txBody>
      </p:sp>
      <p:sp>
        <p:nvSpPr>
          <p:cNvPr id="9219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762000" y="4648200"/>
            <a:ext cx="6400800" cy="541687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sz="1600" b="0" dirty="0" smtClean="0"/>
              <a:t>Solothurn, Switzerland</a:t>
            </a:r>
          </a:p>
          <a:p>
            <a:pPr marL="0" indent="0">
              <a:buFont typeface="Wingdings" pitchFamily="2" charset="2"/>
              <a:buNone/>
            </a:pPr>
            <a:r>
              <a:rPr lang="en-US" sz="1600" b="0" dirty="0" smtClean="0"/>
              <a:t>June 25, 2014</a:t>
            </a:r>
          </a:p>
        </p:txBody>
      </p:sp>
      <p:sp>
        <p:nvSpPr>
          <p:cNvPr id="9220" name="Rectangle 6"/>
          <p:cNvSpPr>
            <a:spLocks noChangeArrowheads="1"/>
          </p:cNvSpPr>
          <p:nvPr/>
        </p:nvSpPr>
        <p:spPr bwMode="auto">
          <a:xfrm>
            <a:off x="685800" y="3962400"/>
            <a:ext cx="7276672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en-US" sz="1600" b="1" dirty="0" smtClean="0">
                <a:solidFill>
                  <a:srgbClr val="0038A8"/>
                </a:solidFill>
              </a:rPr>
              <a:t>Randy Smith, Associate Technical Fellow, Boeing Commercial Airplanes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just"/>
            <a:r>
              <a:rPr lang="en-US" sz="2800" dirty="0" smtClean="0"/>
              <a:t>Recommendations for Insulation Radiant Panel AC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812" y="1335088"/>
            <a:ext cx="8379680" cy="4098558"/>
          </a:xfrm>
        </p:spPr>
        <p:txBody>
          <a:bodyPr/>
          <a:lstStyle/>
          <a:p>
            <a:pPr>
              <a:spcBef>
                <a:spcPts val="1000"/>
              </a:spcBef>
            </a:pPr>
            <a:r>
              <a:rPr lang="en-US" sz="1800" dirty="0" smtClean="0"/>
              <a:t>Boeing personnel met numerous times to develop a list of recommended improvements to the AC document:</a:t>
            </a:r>
          </a:p>
          <a:p>
            <a:pPr lvl="1">
              <a:spcBef>
                <a:spcPts val="600"/>
              </a:spcBef>
            </a:pPr>
            <a:r>
              <a:rPr lang="en-US" sz="1600" dirty="0" smtClean="0">
                <a:solidFill>
                  <a:srgbClr val="0038A9"/>
                </a:solidFill>
              </a:rPr>
              <a:t>Matt Anglin – Associate Technical Fellow, Flammability AR </a:t>
            </a:r>
          </a:p>
          <a:p>
            <a:pPr lvl="1">
              <a:spcBef>
                <a:spcPts val="600"/>
              </a:spcBef>
            </a:pPr>
            <a:r>
              <a:rPr lang="en-US" sz="1600" dirty="0" smtClean="0">
                <a:solidFill>
                  <a:srgbClr val="0038A9"/>
                </a:solidFill>
              </a:rPr>
              <a:t>Susahn Bodeutsch – Flammability AR</a:t>
            </a:r>
          </a:p>
          <a:p>
            <a:pPr lvl="1">
              <a:spcBef>
                <a:spcPts val="600"/>
              </a:spcBef>
            </a:pPr>
            <a:r>
              <a:rPr lang="en-US" sz="1600" dirty="0" smtClean="0">
                <a:solidFill>
                  <a:srgbClr val="0038A9"/>
                </a:solidFill>
              </a:rPr>
              <a:t>Keith Couilliard – Flammability AR</a:t>
            </a:r>
          </a:p>
          <a:p>
            <a:pPr lvl="1">
              <a:spcBef>
                <a:spcPts val="600"/>
              </a:spcBef>
            </a:pPr>
            <a:r>
              <a:rPr lang="en-US" sz="1600" dirty="0" smtClean="0">
                <a:solidFill>
                  <a:srgbClr val="0038A9"/>
                </a:solidFill>
              </a:rPr>
              <a:t>Hank Lutz – Technical Principle, Flammability Lab</a:t>
            </a:r>
          </a:p>
          <a:p>
            <a:pPr lvl="1">
              <a:spcBef>
                <a:spcPts val="600"/>
              </a:spcBef>
            </a:pPr>
            <a:r>
              <a:rPr lang="en-US" sz="1600" dirty="0" smtClean="0">
                <a:solidFill>
                  <a:srgbClr val="0038A9"/>
                </a:solidFill>
              </a:rPr>
              <a:t>Steve Moffitt, Flammability Lab</a:t>
            </a:r>
          </a:p>
          <a:p>
            <a:pPr lvl="1">
              <a:spcBef>
                <a:spcPts val="600"/>
              </a:spcBef>
            </a:pPr>
            <a:r>
              <a:rPr lang="en-US" sz="1600" dirty="0" smtClean="0">
                <a:solidFill>
                  <a:srgbClr val="0038A9"/>
                </a:solidFill>
              </a:rPr>
              <a:t>Mary Pacher – Flammability AR</a:t>
            </a:r>
          </a:p>
          <a:p>
            <a:pPr lvl="1">
              <a:spcBef>
                <a:spcPts val="600"/>
              </a:spcBef>
            </a:pPr>
            <a:r>
              <a:rPr lang="en-US" sz="1600" dirty="0" smtClean="0">
                <a:solidFill>
                  <a:srgbClr val="0038A9"/>
                </a:solidFill>
              </a:rPr>
              <a:t>Randy Smith – Associate Technical Fellow, Insulation Design</a:t>
            </a:r>
          </a:p>
          <a:p>
            <a:pPr lvl="1">
              <a:spcBef>
                <a:spcPts val="600"/>
              </a:spcBef>
            </a:pPr>
            <a:r>
              <a:rPr lang="en-US" sz="1600" dirty="0" smtClean="0">
                <a:solidFill>
                  <a:srgbClr val="0038A9"/>
                </a:solidFill>
              </a:rPr>
              <a:t>Sara Walter – Boeing Research and Technology</a:t>
            </a:r>
          </a:p>
          <a:p>
            <a:pPr marL="227013" indent="-227013" eaLnBrk="1" hangingPunct="1">
              <a:spcBef>
                <a:spcPts val="1000"/>
              </a:spcBef>
              <a:defRPr/>
            </a:pPr>
            <a:r>
              <a:rPr lang="en-US" sz="1800" dirty="0" smtClean="0"/>
              <a:t>Since the release of the AC in 2005, Boeing has gained considerable experience with certifying new insulation designs and conducting the radiant panel test</a:t>
            </a:r>
          </a:p>
        </p:txBody>
      </p:sp>
      <p:sp>
        <p:nvSpPr>
          <p:cNvPr id="8" name="Rectangle 17"/>
          <p:cNvSpPr>
            <a:spLocks noChangeArrowheads="1"/>
          </p:cNvSpPr>
          <p:nvPr/>
        </p:nvSpPr>
        <p:spPr bwMode="auto">
          <a:xfrm>
            <a:off x="243010" y="6070111"/>
            <a:ext cx="8624888" cy="384175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indent="3175" algn="ctr" defTabSz="820738" eaLnBrk="0" hangingPunct="0">
              <a:lnSpc>
                <a:spcPct val="95000"/>
              </a:lnSpc>
            </a:pPr>
            <a:endParaRPr lang="en-US" sz="2000" b="1" i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756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813" y="1335088"/>
            <a:ext cx="8035802" cy="3093154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1800" dirty="0" smtClean="0"/>
              <a:t>Boeing provided the recommendations to the FAA Technical Center at the following times: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>
                <a:solidFill>
                  <a:srgbClr val="0038A9"/>
                </a:solidFill>
              </a:rPr>
              <a:t>During the ARAC activity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>
                <a:solidFill>
                  <a:srgbClr val="0038A9"/>
                </a:solidFill>
              </a:rPr>
              <a:t>During the March 2014 materials group meeting (Savannah)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>
                <a:solidFill>
                  <a:srgbClr val="0038A9"/>
                </a:solidFill>
              </a:rPr>
              <a:t>During a telephone conference in April 2014</a:t>
            </a:r>
          </a:p>
          <a:p>
            <a:pPr>
              <a:spcBef>
                <a:spcPts val="600"/>
              </a:spcBef>
            </a:pPr>
            <a:r>
              <a:rPr lang="en-US" sz="1800" dirty="0" smtClean="0">
                <a:cs typeface="Arial" charset="0"/>
              </a:rPr>
              <a:t>The FAA Technical Center incorporated a majority of the Boeing recommendations into AC and Workbook placeholder documents sent to task group members May 2014</a:t>
            </a:r>
          </a:p>
          <a:p>
            <a:pPr lvl="1">
              <a:spcBef>
                <a:spcPts val="600"/>
              </a:spcBef>
            </a:pPr>
            <a:r>
              <a:rPr lang="en-US" sz="1600" dirty="0" smtClean="0">
                <a:solidFill>
                  <a:srgbClr val="0038A9"/>
                </a:solidFill>
                <a:cs typeface="Arial" charset="0"/>
              </a:rPr>
              <a:t>In the placeholder documents, some of the content of the current AC was moved to the Workbook, so the Boeing recommendations moved with that content</a:t>
            </a:r>
            <a:endParaRPr lang="en-US" sz="1600" dirty="0" smtClean="0">
              <a:cs typeface="Arial" charset="0"/>
            </a:endParaRPr>
          </a:p>
        </p:txBody>
      </p:sp>
      <p:sp>
        <p:nvSpPr>
          <p:cNvPr id="4" name="Rectangle 17"/>
          <p:cNvSpPr>
            <a:spLocks noChangeArrowheads="1"/>
          </p:cNvSpPr>
          <p:nvPr/>
        </p:nvSpPr>
        <p:spPr bwMode="auto">
          <a:xfrm>
            <a:off x="243010" y="6070111"/>
            <a:ext cx="8624888" cy="384175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indent="3175" algn="ctr" defTabSz="820738" eaLnBrk="0" hangingPunct="0">
              <a:lnSpc>
                <a:spcPct val="95000"/>
              </a:lnSpc>
            </a:pPr>
            <a:endParaRPr lang="en-US" sz="2000" b="1" i="1" dirty="0">
              <a:solidFill>
                <a:srgbClr val="FFFFFF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85750" y="236538"/>
            <a:ext cx="8656638" cy="820737"/>
          </a:xfrm>
        </p:spPr>
        <p:txBody>
          <a:bodyPr anchor="ctr"/>
          <a:lstStyle/>
          <a:p>
            <a:pPr algn="just"/>
            <a:r>
              <a:rPr lang="en-US" sz="2800" dirty="0" smtClean="0"/>
              <a:t>Recommendations for Insulation Radiant Panel AC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4756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813" y="1335088"/>
            <a:ext cx="8035802" cy="4191917"/>
          </a:xfrm>
        </p:spPr>
        <p:txBody>
          <a:bodyPr/>
          <a:lstStyle/>
          <a:p>
            <a:pPr lvl="0"/>
            <a:r>
              <a:rPr lang="en-US" sz="1800" dirty="0" smtClean="0"/>
              <a:t>Goals of recommendations</a:t>
            </a:r>
          </a:p>
          <a:p>
            <a:pPr lvl="1"/>
            <a:r>
              <a:rPr lang="en-US" sz="1800" dirty="0" smtClean="0">
                <a:solidFill>
                  <a:srgbClr val="0038A9"/>
                </a:solidFill>
              </a:rPr>
              <a:t>To improve and clarify test methods</a:t>
            </a:r>
          </a:p>
          <a:p>
            <a:pPr lvl="1"/>
            <a:r>
              <a:rPr lang="en-US" sz="1800" dirty="0" smtClean="0">
                <a:solidFill>
                  <a:srgbClr val="0038A9"/>
                </a:solidFill>
              </a:rPr>
              <a:t>To harmonize acceptable means of compliance within Boeing for certification projects and to harmonize with Industry</a:t>
            </a:r>
          </a:p>
          <a:p>
            <a:pPr lvl="0">
              <a:buNone/>
            </a:pPr>
            <a:endParaRPr lang="en-US" sz="1800" dirty="0" smtClean="0"/>
          </a:p>
          <a:p>
            <a:pPr lvl="0"/>
            <a:r>
              <a:rPr lang="en-US" sz="1800" dirty="0" smtClean="0"/>
              <a:t>Examples of </a:t>
            </a:r>
            <a:r>
              <a:rPr lang="en-US" sz="1800" dirty="0" smtClean="0"/>
              <a:t>Improvements </a:t>
            </a:r>
            <a:r>
              <a:rPr lang="en-US" sz="1800" dirty="0" smtClean="0"/>
              <a:t>and Clarifications</a:t>
            </a:r>
          </a:p>
          <a:p>
            <a:pPr lvl="1"/>
            <a:r>
              <a:rPr lang="en-US" sz="1800" dirty="0" smtClean="0">
                <a:solidFill>
                  <a:srgbClr val="0038A9"/>
                </a:solidFill>
              </a:rPr>
              <a:t>Clarify that data from incorrectly constructed samples can be thrown out</a:t>
            </a:r>
          </a:p>
          <a:p>
            <a:pPr lvl="1"/>
            <a:r>
              <a:rPr lang="en-US" sz="1800" dirty="0" smtClean="0">
                <a:solidFill>
                  <a:srgbClr val="0038A9"/>
                </a:solidFill>
              </a:rPr>
              <a:t>Introduce floating thickness range testing for foam (like large panels)</a:t>
            </a:r>
          </a:p>
          <a:p>
            <a:pPr lvl="1"/>
            <a:r>
              <a:rPr lang="en-US" sz="1800" dirty="0" smtClean="0">
                <a:solidFill>
                  <a:srgbClr val="0038A9"/>
                </a:solidFill>
              </a:rPr>
              <a:t>Hook and loop holding frame and specimen </a:t>
            </a:r>
            <a:r>
              <a:rPr lang="en-US" sz="1800" dirty="0" smtClean="0">
                <a:solidFill>
                  <a:srgbClr val="0038A9"/>
                </a:solidFill>
              </a:rPr>
              <a:t>position changes</a:t>
            </a:r>
            <a:endParaRPr lang="en-US" sz="1800" dirty="0" smtClean="0">
              <a:solidFill>
                <a:srgbClr val="0038A9"/>
              </a:solidFill>
            </a:endParaRPr>
          </a:p>
          <a:p>
            <a:pPr lvl="1"/>
            <a:r>
              <a:rPr lang="en-US" sz="1800" dirty="0" smtClean="0">
                <a:solidFill>
                  <a:srgbClr val="0038A9"/>
                </a:solidFill>
              </a:rPr>
              <a:t>Move damping systems content </a:t>
            </a:r>
            <a:r>
              <a:rPr lang="en-US" sz="1800" dirty="0" smtClean="0">
                <a:solidFill>
                  <a:srgbClr val="0038A9"/>
                </a:solidFill>
              </a:rPr>
              <a:t>to the “Test Sample Construction” section where other specialized test configuration information is found</a:t>
            </a:r>
          </a:p>
          <a:p>
            <a:pPr lvl="1"/>
            <a:r>
              <a:rPr lang="en-US" sz="1800" dirty="0" smtClean="0">
                <a:solidFill>
                  <a:srgbClr val="0038A9"/>
                </a:solidFill>
              </a:rPr>
              <a:t>Clarify duct insulation categories and </a:t>
            </a:r>
            <a:r>
              <a:rPr lang="en-US" sz="1800" dirty="0" smtClean="0">
                <a:solidFill>
                  <a:srgbClr val="0038A9"/>
                </a:solidFill>
              </a:rPr>
              <a:t>requirements</a:t>
            </a:r>
            <a:endParaRPr lang="en-US" sz="1800" dirty="0" smtClean="0">
              <a:solidFill>
                <a:srgbClr val="0038A9"/>
              </a:solidFill>
              <a:cs typeface="Arial" charset="0"/>
            </a:endParaRPr>
          </a:p>
          <a:p>
            <a:endParaRPr lang="en-US" sz="2000" dirty="0" smtClean="0">
              <a:cs typeface="Arial" charset="0"/>
            </a:endParaRPr>
          </a:p>
        </p:txBody>
      </p:sp>
      <p:sp>
        <p:nvSpPr>
          <p:cNvPr id="4" name="Rectangle 17"/>
          <p:cNvSpPr>
            <a:spLocks noChangeArrowheads="1"/>
          </p:cNvSpPr>
          <p:nvPr/>
        </p:nvSpPr>
        <p:spPr bwMode="auto">
          <a:xfrm>
            <a:off x="243010" y="6070111"/>
            <a:ext cx="8624888" cy="384175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indent="3175" algn="ctr" defTabSz="820738" eaLnBrk="0" hangingPunct="0">
              <a:lnSpc>
                <a:spcPct val="95000"/>
              </a:lnSpc>
            </a:pPr>
            <a:endParaRPr lang="en-US" sz="2000" b="1" i="1" dirty="0">
              <a:solidFill>
                <a:srgbClr val="FFFFFF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85750" y="236538"/>
            <a:ext cx="8656638" cy="820737"/>
          </a:xfrm>
        </p:spPr>
        <p:txBody>
          <a:bodyPr anchor="ctr"/>
          <a:lstStyle/>
          <a:p>
            <a:pPr algn="just"/>
            <a:r>
              <a:rPr lang="en-US" sz="2800" dirty="0" smtClean="0"/>
              <a:t>Recommendations for Insulation Radiant Panel AC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4756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813" y="1335088"/>
            <a:ext cx="8035802" cy="4801314"/>
          </a:xfrm>
        </p:spPr>
        <p:txBody>
          <a:bodyPr/>
          <a:lstStyle/>
          <a:p>
            <a:pPr lvl="0"/>
            <a:r>
              <a:rPr lang="en-US" sz="1800" dirty="0" smtClean="0"/>
              <a:t>Examples of Harmonizing Acceptable Means of Compliance</a:t>
            </a:r>
          </a:p>
          <a:p>
            <a:pPr lvl="1"/>
            <a:r>
              <a:rPr lang="en-US" sz="1800" dirty="0" smtClean="0">
                <a:solidFill>
                  <a:srgbClr val="0038A9"/>
                </a:solidFill>
              </a:rPr>
              <a:t>Testing for multiple layers of batting and batting density combinations</a:t>
            </a:r>
          </a:p>
          <a:p>
            <a:pPr lvl="1"/>
            <a:r>
              <a:rPr lang="en-US" sz="1800" dirty="0" smtClean="0">
                <a:solidFill>
                  <a:srgbClr val="0038A9"/>
                </a:solidFill>
              </a:rPr>
              <a:t>Passing </a:t>
            </a:r>
            <a:r>
              <a:rPr lang="en-US" sz="1800" dirty="0" smtClean="0">
                <a:solidFill>
                  <a:srgbClr val="0038A9"/>
                </a:solidFill>
              </a:rPr>
              <a:t>materials </a:t>
            </a:r>
            <a:r>
              <a:rPr lang="en-US" sz="1800" dirty="0" smtClean="0">
                <a:solidFill>
                  <a:srgbClr val="0038A9"/>
                </a:solidFill>
              </a:rPr>
              <a:t>that </a:t>
            </a:r>
            <a:r>
              <a:rPr lang="en-US" sz="1800" dirty="0" smtClean="0">
                <a:solidFill>
                  <a:srgbClr val="0038A9"/>
                </a:solidFill>
              </a:rPr>
              <a:t>are sandwiched between batting layers do not have to be included in batting test</a:t>
            </a:r>
          </a:p>
          <a:p>
            <a:pPr lvl="1"/>
            <a:r>
              <a:rPr lang="en-US" sz="1800" dirty="0" smtClean="0">
                <a:solidFill>
                  <a:srgbClr val="0038A9"/>
                </a:solidFill>
              </a:rPr>
              <a:t>Testing quilted blankets acceptable means for showing thread complies</a:t>
            </a:r>
          </a:p>
          <a:p>
            <a:pPr lvl="1"/>
            <a:r>
              <a:rPr lang="en-US" sz="1800" dirty="0" smtClean="0">
                <a:solidFill>
                  <a:srgbClr val="0038A9"/>
                </a:solidFill>
              </a:rPr>
              <a:t>1” Quilting pattern size acceptable for showing more course patterns comply</a:t>
            </a:r>
          </a:p>
          <a:p>
            <a:pPr lvl="1"/>
            <a:r>
              <a:rPr lang="en-US" sz="1800" dirty="0" smtClean="0">
                <a:solidFill>
                  <a:srgbClr val="0038A9"/>
                </a:solidFill>
              </a:rPr>
              <a:t>Test </a:t>
            </a:r>
            <a:r>
              <a:rPr lang="en-US" sz="1800" dirty="0" smtClean="0">
                <a:solidFill>
                  <a:srgbClr val="0038A9"/>
                </a:solidFill>
              </a:rPr>
              <a:t>thinnest foam for bonded foam designs</a:t>
            </a:r>
          </a:p>
          <a:p>
            <a:pPr lvl="1"/>
            <a:r>
              <a:rPr lang="en-US" sz="1800" dirty="0" smtClean="0">
                <a:solidFill>
                  <a:srgbClr val="0038A9"/>
                </a:solidFill>
              </a:rPr>
              <a:t>Any thickness of foam for testing tape on foam</a:t>
            </a:r>
          </a:p>
          <a:p>
            <a:pPr lvl="1"/>
            <a:r>
              <a:rPr lang="en-US" sz="1800" dirty="0" smtClean="0">
                <a:solidFill>
                  <a:srgbClr val="0038A9"/>
                </a:solidFill>
              </a:rPr>
              <a:t>Testing </a:t>
            </a:r>
            <a:r>
              <a:rPr lang="en-US" sz="1800" dirty="0" smtClean="0">
                <a:solidFill>
                  <a:srgbClr val="0038A9"/>
                </a:solidFill>
              </a:rPr>
              <a:t>double-sided tape (adhesive on both sides)</a:t>
            </a:r>
          </a:p>
          <a:p>
            <a:pPr lvl="1"/>
            <a:r>
              <a:rPr lang="en-US" sz="1800" dirty="0" smtClean="0">
                <a:solidFill>
                  <a:srgbClr val="0038A9"/>
                </a:solidFill>
              </a:rPr>
              <a:t>Passing </a:t>
            </a:r>
            <a:r>
              <a:rPr lang="en-US" sz="1800" dirty="0" smtClean="0">
                <a:solidFill>
                  <a:srgbClr val="0038A9"/>
                </a:solidFill>
              </a:rPr>
              <a:t>auxiliary materials (e.g., felt and coated fabrics) materials on the surface of a blanket tested on standard blanket</a:t>
            </a:r>
          </a:p>
          <a:p>
            <a:pPr lvl="1"/>
            <a:endParaRPr lang="en-US" sz="1800" dirty="0" smtClean="0">
              <a:solidFill>
                <a:srgbClr val="0038A9"/>
              </a:solidFill>
            </a:endParaRPr>
          </a:p>
          <a:p>
            <a:pPr>
              <a:buNone/>
            </a:pPr>
            <a:endParaRPr lang="en-US" sz="1800" dirty="0" smtClean="0">
              <a:cs typeface="Arial" charset="0"/>
            </a:endParaRPr>
          </a:p>
          <a:p>
            <a:endParaRPr lang="en-US" sz="2000" dirty="0" smtClean="0">
              <a:cs typeface="Arial" charset="0"/>
            </a:endParaRPr>
          </a:p>
        </p:txBody>
      </p:sp>
      <p:sp>
        <p:nvSpPr>
          <p:cNvPr id="4" name="Rectangle 17"/>
          <p:cNvSpPr>
            <a:spLocks noChangeArrowheads="1"/>
          </p:cNvSpPr>
          <p:nvPr/>
        </p:nvSpPr>
        <p:spPr bwMode="auto">
          <a:xfrm>
            <a:off x="243010" y="6070111"/>
            <a:ext cx="8624888" cy="384175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indent="3175" algn="ctr" defTabSz="820738" eaLnBrk="0" hangingPunct="0">
              <a:lnSpc>
                <a:spcPct val="95000"/>
              </a:lnSpc>
            </a:pPr>
            <a:endParaRPr lang="en-US" sz="2000" b="1" i="1" dirty="0">
              <a:solidFill>
                <a:srgbClr val="FFFFFF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85750" y="236538"/>
            <a:ext cx="8656638" cy="820737"/>
          </a:xfrm>
        </p:spPr>
        <p:txBody>
          <a:bodyPr anchor="ctr"/>
          <a:lstStyle/>
          <a:p>
            <a:pPr algn="just"/>
            <a:r>
              <a:rPr lang="en-US" sz="2800" dirty="0" smtClean="0"/>
              <a:t>Recommendations for Insulation Radiant Panel AC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4756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4CB98F-28D8-40A6-9789-2A2A1192987B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D">
  <a:themeElements>
    <a:clrScheme name="BOD 1">
      <a:dk1>
        <a:srgbClr val="000000"/>
      </a:dk1>
      <a:lt1>
        <a:srgbClr val="FFFFFF"/>
      </a:lt1>
      <a:dk2>
        <a:srgbClr val="000000"/>
      </a:dk2>
      <a:lt2>
        <a:srgbClr val="393939"/>
      </a:lt2>
      <a:accent1>
        <a:srgbClr val="B2B2B2"/>
      </a:accent1>
      <a:accent2>
        <a:srgbClr val="FF0000"/>
      </a:accent2>
      <a:accent3>
        <a:srgbClr val="FFFFFF"/>
      </a:accent3>
      <a:accent4>
        <a:srgbClr val="000000"/>
      </a:accent4>
      <a:accent5>
        <a:srgbClr val="D5D5D5"/>
      </a:accent5>
      <a:accent6>
        <a:srgbClr val="E70000"/>
      </a:accent6>
      <a:hlink>
        <a:srgbClr val="0038A8"/>
      </a:hlink>
      <a:folHlink>
        <a:srgbClr val="EAEAEA"/>
      </a:folHlink>
    </a:clrScheme>
    <a:fontScheme name="BO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none" rtlCol="0">
        <a:spAutoFit/>
      </a:bodyPr>
      <a:lstStyle>
        <a:defPPr algn="l">
          <a:defRPr dirty="0" smtClean="0"/>
        </a:defPPr>
      </a:lstStyle>
    </a:txDef>
  </a:objectDefaults>
  <a:extraClrSchemeLst>
    <a:extraClrScheme>
      <a:clrScheme name="BOD 1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E70000"/>
        </a:accent6>
        <a:hlink>
          <a:srgbClr val="0038A8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D 2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ustom Design">
  <a:themeElements>
    <a:clrScheme name="2_Custom Design 1">
      <a:dk1>
        <a:srgbClr val="000000"/>
      </a:dk1>
      <a:lt1>
        <a:srgbClr val="FFFFFF"/>
      </a:lt1>
      <a:dk2>
        <a:srgbClr val="000000"/>
      </a:dk2>
      <a:lt2>
        <a:srgbClr val="393939"/>
      </a:lt2>
      <a:accent1>
        <a:srgbClr val="B2B2B2"/>
      </a:accent1>
      <a:accent2>
        <a:srgbClr val="FF0000"/>
      </a:accent2>
      <a:accent3>
        <a:srgbClr val="FFFFFF"/>
      </a:accent3>
      <a:accent4>
        <a:srgbClr val="000000"/>
      </a:accent4>
      <a:accent5>
        <a:srgbClr val="D5D5D5"/>
      </a:accent5>
      <a:accent6>
        <a:srgbClr val="E70000"/>
      </a:accent6>
      <a:hlink>
        <a:srgbClr val="0038A8"/>
      </a:hlink>
      <a:folHlink>
        <a:srgbClr val="EAEAEA"/>
      </a:folHlink>
    </a:clrScheme>
    <a:fontScheme name="2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E70000"/>
        </a:accent6>
        <a:hlink>
          <a:srgbClr val="0038A8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E70000"/>
        </a:accent6>
        <a:hlink>
          <a:srgbClr val="0038A8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BOD">
  <a:themeElements>
    <a:clrScheme name="BOD 1">
      <a:dk1>
        <a:srgbClr val="000000"/>
      </a:dk1>
      <a:lt1>
        <a:srgbClr val="FFFFFF"/>
      </a:lt1>
      <a:dk2>
        <a:srgbClr val="000000"/>
      </a:dk2>
      <a:lt2>
        <a:srgbClr val="393939"/>
      </a:lt2>
      <a:accent1>
        <a:srgbClr val="B2B2B2"/>
      </a:accent1>
      <a:accent2>
        <a:srgbClr val="FF0000"/>
      </a:accent2>
      <a:accent3>
        <a:srgbClr val="FFFFFF"/>
      </a:accent3>
      <a:accent4>
        <a:srgbClr val="000000"/>
      </a:accent4>
      <a:accent5>
        <a:srgbClr val="D5D5D5"/>
      </a:accent5>
      <a:accent6>
        <a:srgbClr val="E70000"/>
      </a:accent6>
      <a:hlink>
        <a:srgbClr val="0038A8"/>
      </a:hlink>
      <a:folHlink>
        <a:srgbClr val="EAEAEA"/>
      </a:folHlink>
    </a:clrScheme>
    <a:fontScheme name="BO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OD 1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E70000"/>
        </a:accent6>
        <a:hlink>
          <a:srgbClr val="0038A8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D 2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24D498E89A4B49A718CD525DB78069" ma:contentTypeVersion="2" ma:contentTypeDescription="Create a new document." ma:contentTypeScope="" ma:versionID="9196b4a0611814bebd2f1cf9bbd10165">
  <xsd:schema xmlns:xsd="http://www.w3.org/2001/XMLSchema" xmlns:p="http://schemas.microsoft.com/office/2006/metadata/properties" xmlns:ns1="http://schemas.microsoft.com/sharepoint/v3" xmlns:ns2="deec1d8b-c4e4-4a1d-bb57-cc2bce5baf78" targetNamespace="http://schemas.microsoft.com/office/2006/metadata/properties" ma:root="true" ma:fieldsID="caf69dee9f3b06c909ff65c4aff206c1" ns1:_="" ns2:_="">
    <xsd:import namespace="http://schemas.microsoft.com/sharepoint/v3"/>
    <xsd:import namespace="deec1d8b-c4e4-4a1d-bb57-cc2bce5baf78"/>
    <xsd:element name="properties">
      <xsd:complexType>
        <xsd:sequence>
          <xsd:element name="documentManagement">
            <xsd:complexType>
              <xsd:all>
                <xsd:element ref="ns1:TccCheckboxes" minOccurs="0"/>
                <xsd:element ref="ns2:TccDocLibTracker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TccCheckboxes" ma:index="8" nillable="true" ma:displayName="Select / Unselect All" ma:hidden="true" ma:internalName="TccCheckboxes" ma:readOnly="true">
      <xsd:simpleType>
        <xsd:restriction base="dms:Unknown"/>
      </xsd:simpleType>
    </xsd:element>
  </xsd:schema>
  <xsd:schema xmlns:xsd="http://www.w3.org/2001/XMLSchema" xmlns:dms="http://schemas.microsoft.com/office/2006/documentManagement/types" targetNamespace="deec1d8b-c4e4-4a1d-bb57-cc2bce5baf78" elementFormDefault="qualified">
    <xsd:import namespace="http://schemas.microsoft.com/office/2006/documentManagement/types"/>
    <xsd:element name="TccDocLibTracker" ma:index="9" nillable="true" ma:displayName="TccDocLibTracker" ma:hidden="true" ma:internalName="TccDocLibTracker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F6DB735-8CB5-44EA-846F-1C2DA68A0D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eec1d8b-c4e4-4a1d-bb57-cc2bce5baf78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D9CEA37E-5136-47CF-8D7D-F05FE75C1BB7}">
  <ds:schemaRefs>
    <ds:schemaRef ds:uri="http://schemas.microsoft.com/sharepoint/v3"/>
    <ds:schemaRef ds:uri="http://purl.org/dc/terms/"/>
    <ds:schemaRef ds:uri="http://schemas.microsoft.com/office/2006/documentManagement/types"/>
    <ds:schemaRef ds:uri="http://purl.org/dc/elements/1.1/"/>
    <ds:schemaRef ds:uri="http://purl.org/dc/dcmitype/"/>
    <ds:schemaRef ds:uri="http://www.w3.org/XML/1998/namespace"/>
    <ds:schemaRef ds:uri="deec1d8b-c4e4-4a1d-bb57-cc2bce5baf78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A66EBDD0-973D-442A-ABDF-322CEDB84B1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BOD</Template>
  <TotalTime>702</TotalTime>
  <Words>420</Words>
  <Application>Microsoft Office PowerPoint</Application>
  <PresentationFormat>On-screen Show (4:3)</PresentationFormat>
  <Paragraphs>46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BOD</vt:lpstr>
      <vt:lpstr>2_Custom Design</vt:lpstr>
      <vt:lpstr>1_BOD</vt:lpstr>
      <vt:lpstr>Recommendations for Insulation Radiant Panel AC</vt:lpstr>
      <vt:lpstr>Recommendations for Insulation Radiant Panel AC </vt:lpstr>
      <vt:lpstr>Recommendations for Insulation Radiant Panel AC </vt:lpstr>
      <vt:lpstr>Recommendations for Insulation Radiant Panel AC </vt:lpstr>
      <vt:lpstr>Recommendations for Insulation Radiant Panel AC </vt:lpstr>
      <vt:lpstr>Slide 6</vt:lpstr>
    </vt:vector>
  </TitlesOfParts>
  <Company>The Boeing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BOD Presentation Template</dc:title>
  <dc:creator>Tanna Kilgallon</dc:creator>
  <cp:lastModifiedBy>rss8352</cp:lastModifiedBy>
  <cp:revision>120</cp:revision>
  <cp:lastPrinted>2008-02-14T18:03:46Z</cp:lastPrinted>
  <dcterms:created xsi:type="dcterms:W3CDTF">2010-08-31T18:23:12Z</dcterms:created>
  <dcterms:modified xsi:type="dcterms:W3CDTF">2014-06-13T17:12:47Z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0x0101004F24D498E89A4B49A718CD525DB78069</vt:lpwstr>
  </property>
</Properties>
</file>