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74" r:id="rId2"/>
    <p:sldId id="262" r:id="rId3"/>
    <p:sldId id="263" r:id="rId4"/>
    <p:sldId id="265" r:id="rId5"/>
    <p:sldId id="264" r:id="rId6"/>
    <p:sldId id="267" r:id="rId7"/>
    <p:sldId id="266" r:id="rId8"/>
    <p:sldId id="268" r:id="rId9"/>
    <p:sldId id="269" r:id="rId10"/>
    <p:sldId id="270" r:id="rId11"/>
    <p:sldId id="271" r:id="rId12"/>
    <p:sldId id="272" r:id="rId13"/>
    <p:sldId id="292" r:id="rId14"/>
    <p:sldId id="275" r:id="rId15"/>
    <p:sldId id="277" r:id="rId16"/>
    <p:sldId id="279" r:id="rId17"/>
    <p:sldId id="278" r:id="rId18"/>
    <p:sldId id="281" r:id="rId19"/>
    <p:sldId id="282" r:id="rId20"/>
    <p:sldId id="280" r:id="rId21"/>
    <p:sldId id="283" r:id="rId22"/>
    <p:sldId id="284" r:id="rId23"/>
    <p:sldId id="285" r:id="rId24"/>
    <p:sldId id="286" r:id="rId25"/>
    <p:sldId id="287" r:id="rId26"/>
    <p:sldId id="273" r:id="rId27"/>
    <p:sldId id="288" r:id="rId28"/>
    <p:sldId id="289" r:id="rId29"/>
    <p:sldId id="290" r:id="rId30"/>
    <p:sldId id="291" r:id="rId31"/>
    <p:sldId id="257" r:id="rId32"/>
    <p:sldId id="259" r:id="rId33"/>
    <p:sldId id="260" r:id="rId34"/>
    <p:sldId id="293" r:id="rId35"/>
    <p:sldId id="276" r:id="rId36"/>
    <p:sldId id="29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40D9D-0396-4417-88A5-36F615F5F58E}" type="datetimeFigureOut">
              <a:rPr lang="en-US" smtClean="0"/>
              <a:t>6/27/2012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60287-97A5-4B5A-933D-4B52D5C9A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3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51"/>
          <p:cNvSpPr txBox="1">
            <a:spLocks noChangeArrowheads="1"/>
          </p:cNvSpPr>
          <p:nvPr/>
        </p:nvSpPr>
        <p:spPr bwMode="auto">
          <a:xfrm>
            <a:off x="427038" y="4333875"/>
            <a:ext cx="48228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srgbClr val="1D2F68"/>
                </a:solidFill>
              </a:rPr>
              <a:t>Presented to:  IAMFTWG, Toulouse, France</a:t>
            </a:r>
          </a:p>
          <a:p>
            <a:pPr>
              <a:defRPr/>
            </a:pPr>
            <a:r>
              <a:rPr lang="en-US" sz="1600" smtClean="0">
                <a:solidFill>
                  <a:srgbClr val="1D2F68"/>
                </a:solidFill>
              </a:rPr>
              <a:t>By:  Robert I. Ochs</a:t>
            </a:r>
          </a:p>
          <a:p>
            <a:pPr>
              <a:defRPr/>
            </a:pPr>
            <a:r>
              <a:rPr lang="en-US" sz="1600" smtClean="0">
                <a:solidFill>
                  <a:srgbClr val="1D2F68"/>
                </a:solidFill>
              </a:rPr>
              <a:t>Date:  June 20-21</a:t>
            </a:r>
          </a:p>
        </p:txBody>
      </p:sp>
      <p:sp>
        <p:nvSpPr>
          <p:cNvPr id="8" name="Rectangle 7"/>
          <p:cNvSpPr/>
          <p:nvPr/>
        </p:nvSpPr>
        <p:spPr>
          <a:xfrm>
            <a:off x="60325" y="5730875"/>
            <a:ext cx="9005888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pic>
        <p:nvPicPr>
          <p:cNvPr id="1026" name="Picture 2" descr="\\server1\MyDocs$\robo\My Documents\My Pictures\Comp Panels\120sec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038" y="2097807"/>
            <a:ext cx="2148840" cy="184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1\MyDocs$\robo\My Documents\My Pictures\Foam Block\pic 008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097805"/>
            <a:ext cx="1381949" cy="184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obo\Dropbox\Work\June 2012 Matl Mtg\Snapshot 1 (6-13-2012 2-24 PM).png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4800" y="2097807"/>
            <a:ext cx="2324419" cy="18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Robert Ochs\My Documents\My Pictures\FAA logo\Picture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47" y="310611"/>
            <a:ext cx="294481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888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5845112-6123-4D80-906E-B3337106BDC9}" type="datetime1">
              <a:rPr lang="en-US" smtClean="0"/>
              <a:t>6/27/2012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65B60-EB4D-4C82-9D57-0A5A3466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9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CA736640-4C87-417D-9317-8AEF762CC707}" type="datetime1">
              <a:rPr lang="en-US" smtClean="0"/>
              <a:t>6/27/2012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65B60-EB4D-4C82-9D57-0A5A3466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72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371600" y="152398"/>
            <a:ext cx="6012181" cy="1842601"/>
            <a:chOff x="427038" y="2097805"/>
            <a:chExt cx="6012181" cy="1842601"/>
          </a:xfrm>
        </p:grpSpPr>
        <p:pic>
          <p:nvPicPr>
            <p:cNvPr id="4" name="Picture 2" descr="\\server1\MyDocs$\robo\My Documents\My Pictures\Comp Panels\120sec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7038" y="2097807"/>
              <a:ext cx="2148840" cy="18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\\server1\MyDocs$\robo\My Documents\My Pictures\Foam Block\pic 008.jp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2097805"/>
              <a:ext cx="1381949" cy="18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:\Users\robo\Dropbox\Work\June 2012 Matl Mtg\Snapshot 1 (6-13-2012 2-24 PM).png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14800" y="2097807"/>
              <a:ext cx="2324419" cy="1842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 userDrawn="1"/>
        </p:nvSpPr>
        <p:spPr>
          <a:xfrm>
            <a:off x="60325" y="5730875"/>
            <a:ext cx="9005888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23"/>
          <p:cNvSpPr txBox="1">
            <a:spLocks noChangeArrowheads="1"/>
          </p:cNvSpPr>
          <p:nvPr userDrawn="1"/>
        </p:nvSpPr>
        <p:spPr bwMode="auto">
          <a:xfrm>
            <a:off x="708025" y="2173288"/>
            <a:ext cx="3429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Contact:</a:t>
            </a:r>
          </a:p>
          <a:p>
            <a:pPr eaLnBrk="1" hangingPunct="1"/>
            <a:r>
              <a:rPr lang="en-US" dirty="0"/>
              <a:t>Robert I. Ochs</a:t>
            </a:r>
          </a:p>
          <a:p>
            <a:pPr eaLnBrk="1" hangingPunct="1"/>
            <a:r>
              <a:rPr lang="en-US" dirty="0"/>
              <a:t>Fire Safety Branch</a:t>
            </a:r>
          </a:p>
          <a:p>
            <a:pPr eaLnBrk="1" hangingPunct="1"/>
            <a:r>
              <a:rPr lang="en-US" dirty="0"/>
              <a:t>William J. Hughes Technical Center</a:t>
            </a:r>
          </a:p>
          <a:p>
            <a:pPr eaLnBrk="1" hangingPunct="1"/>
            <a:r>
              <a:rPr lang="en-US" dirty="0"/>
              <a:t>ANG-E212; </a:t>
            </a:r>
            <a:r>
              <a:rPr lang="en-US" dirty="0" err="1"/>
              <a:t>Bldg</a:t>
            </a:r>
            <a:r>
              <a:rPr lang="en-US" dirty="0"/>
              <a:t> 287</a:t>
            </a:r>
          </a:p>
          <a:p>
            <a:pPr eaLnBrk="1" hangingPunct="1"/>
            <a:r>
              <a:rPr lang="en-US" dirty="0"/>
              <a:t>Atlantic City, NJ 08405</a:t>
            </a:r>
          </a:p>
          <a:p>
            <a:pPr eaLnBrk="1" hangingPunct="1"/>
            <a:r>
              <a:rPr lang="en-US" dirty="0"/>
              <a:t>T 609 485 4651</a:t>
            </a:r>
          </a:p>
          <a:p>
            <a:pPr eaLnBrk="1" hangingPunct="1"/>
            <a:r>
              <a:rPr lang="en-US" dirty="0"/>
              <a:t>E robert.ochs@faa.gov</a:t>
            </a:r>
          </a:p>
        </p:txBody>
      </p:sp>
      <p:pic>
        <p:nvPicPr>
          <p:cNvPr id="13" name="Picture 2" descr="C:\Documents and Settings\Robert Ochs\My Documents\My Pictures\FAA logo\Picture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69" y="2641600"/>
            <a:ext cx="441721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011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BAF32E01-BDC9-46CB-B371-2B5B692A5385}" type="datetime1">
              <a:rPr lang="en-US" smtClean="0"/>
              <a:t>6/27/2012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65B60-EB4D-4C82-9D57-0A5A3466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9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DC376FDD-47BF-45C6-9836-BF389BA4E1D7}" type="datetime1">
              <a:rPr lang="en-US" smtClean="0"/>
              <a:t>6/27/2012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65B60-EB4D-4C82-9D57-0A5A3466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B9ED030F-281E-4C53-810B-ECF8AD0C41CC}" type="datetime1">
              <a:rPr lang="en-US" smtClean="0"/>
              <a:t>6/27/2012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65B60-EB4D-4C82-9D57-0A5A3466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3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CAD2CC8-64DE-45BF-82AD-A50343E03DD3}" type="datetime1">
              <a:rPr lang="en-US" smtClean="0"/>
              <a:t>6/27/2012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65B60-EB4D-4C82-9D57-0A5A3466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8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62725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CA65B60-EB4D-4C82-9D57-0A5A3466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1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7DFF67C2-0870-41E9-9532-7F1100A5A296}" type="datetime1">
              <a:rPr lang="en-US" smtClean="0"/>
              <a:t>6/27/2012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65B60-EB4D-4C82-9D57-0A5A3466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6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240805C-4E40-45FA-B859-7FCF7200E62C}" type="datetime1">
              <a:rPr lang="en-US" smtClean="0"/>
              <a:t>6/27/2012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65B60-EB4D-4C82-9D57-0A5A3466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ACC6999-1917-4042-A2B3-A6214A879C8E}" type="datetime1">
              <a:rPr lang="en-US" smtClean="0"/>
              <a:t>6/27/2012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65B60-EB4D-4C82-9D57-0A5A3466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2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CA65B60-EB4D-4C82-9D57-0A5A34661D5B}" type="slidenum">
              <a:rPr lang="en-US" smtClean="0"/>
              <a:t>‹#›</a:t>
            </a:fld>
            <a:endParaRPr lang="en-US"/>
          </a:p>
        </p:txBody>
      </p:sp>
      <p:sp>
        <p:nvSpPr>
          <p:cNvPr id="1030" name="Text Box 29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200" b="1" dirty="0" smtClean="0">
                <a:solidFill>
                  <a:srgbClr val="1D2F68"/>
                </a:solidFill>
              </a:rPr>
              <a:t>Composite</a:t>
            </a:r>
            <a:r>
              <a:rPr lang="en-US" sz="1200" b="1" baseline="0" dirty="0" smtClean="0">
                <a:solidFill>
                  <a:srgbClr val="1D2F68"/>
                </a:solidFill>
              </a:rPr>
              <a:t> Test Method Development</a:t>
            </a:r>
            <a:endParaRPr lang="en-US" sz="1200" dirty="0" smtClean="0">
              <a:solidFill>
                <a:srgbClr val="1D2F68"/>
              </a:solidFill>
            </a:endParaRPr>
          </a:p>
        </p:txBody>
      </p:sp>
      <p:sp>
        <p:nvSpPr>
          <p:cNvPr id="1031" name="Text Box 30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200" smtClean="0">
                <a:solidFill>
                  <a:srgbClr val="1D2F68"/>
                </a:solidFill>
              </a:rPr>
              <a:t>IAMFTWG, June 20-21, 2012, Toulouse, France</a:t>
            </a:r>
          </a:p>
        </p:txBody>
      </p:sp>
      <p:pic>
        <p:nvPicPr>
          <p:cNvPr id="10" name="Picture 2" descr="C:\Documents and Settings\Robert Ochs\My Documents\My Pictures\FAA logo\Picture1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6205538"/>
            <a:ext cx="1778000" cy="55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2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wm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312738"/>
            <a:ext cx="5867400" cy="1395412"/>
          </a:xfrm>
        </p:spPr>
        <p:txBody>
          <a:bodyPr>
            <a:noAutofit/>
          </a:bodyPr>
          <a:lstStyle/>
          <a:p>
            <a:r>
              <a:rPr lang="en-US" sz="3200" dirty="0" smtClean="0"/>
              <a:t>Development of a Laboratory Scale Flame Propagation Test Method for Structural Composites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232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886200" y="1524000"/>
            <a:ext cx="1411288" cy="4254500"/>
            <a:chOff x="3307" y="713"/>
            <a:chExt cx="889" cy="2680"/>
          </a:xfrm>
        </p:grpSpPr>
        <p:pic>
          <p:nvPicPr>
            <p:cNvPr id="3" name="Picture 2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451" r="40292"/>
            <a:stretch>
              <a:fillRect/>
            </a:stretch>
          </p:blipFill>
          <p:spPr bwMode="auto">
            <a:xfrm>
              <a:off x="3307" y="713"/>
              <a:ext cx="697" cy="2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 Box 24"/>
            <p:cNvSpPr txBox="1">
              <a:spLocks noChangeArrowheads="1"/>
            </p:cNvSpPr>
            <p:nvPr/>
          </p:nvSpPr>
          <p:spPr bwMode="auto">
            <a:xfrm rot="5400000">
              <a:off x="3470" y="1890"/>
              <a:ext cx="12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400"/>
                <a:t>Radiant Panel Heater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3124200" y="1524000"/>
            <a:ext cx="1411288" cy="4254500"/>
            <a:chOff x="3307" y="713"/>
            <a:chExt cx="889" cy="2680"/>
          </a:xfrm>
        </p:grpSpPr>
        <p:pic>
          <p:nvPicPr>
            <p:cNvPr id="6" name="Picture 2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451" r="40292"/>
            <a:stretch>
              <a:fillRect/>
            </a:stretch>
          </p:blipFill>
          <p:spPr bwMode="auto">
            <a:xfrm>
              <a:off x="3307" y="713"/>
              <a:ext cx="697" cy="2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27"/>
            <p:cNvSpPr txBox="1">
              <a:spLocks noChangeArrowheads="1"/>
            </p:cNvSpPr>
            <p:nvPr/>
          </p:nvSpPr>
          <p:spPr bwMode="auto">
            <a:xfrm rot="5400000">
              <a:off x="3470" y="1890"/>
              <a:ext cx="12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400"/>
                <a:t>Radiant Panel Heater</a:t>
              </a:r>
            </a:p>
          </p:txBody>
        </p:sp>
      </p:grp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4876800" y="1524000"/>
            <a:ext cx="1411288" cy="4254500"/>
            <a:chOff x="3307" y="713"/>
            <a:chExt cx="889" cy="2680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451" r="40292"/>
            <a:stretch>
              <a:fillRect/>
            </a:stretch>
          </p:blipFill>
          <p:spPr bwMode="auto">
            <a:xfrm>
              <a:off x="3307" y="713"/>
              <a:ext cx="697" cy="2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 rot="5400000">
              <a:off x="3470" y="1890"/>
              <a:ext cx="12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400"/>
                <a:t>Radiant Panel Heater</a:t>
              </a:r>
            </a:p>
          </p:txBody>
        </p:sp>
      </p:grp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1738313" y="555625"/>
            <a:ext cx="1509712" cy="4983163"/>
            <a:chOff x="2055" y="122"/>
            <a:chExt cx="951" cy="3139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929" r="45207"/>
            <a:stretch>
              <a:fillRect/>
            </a:stretch>
          </p:blipFill>
          <p:spPr bwMode="auto">
            <a:xfrm>
              <a:off x="2412" y="122"/>
              <a:ext cx="594" cy="3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 rot="16200000">
              <a:off x="1566" y="1845"/>
              <a:ext cx="11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400"/>
                <a:t>Calorimeter Board</a:t>
              </a:r>
            </a:p>
          </p:txBody>
        </p:sp>
      </p:grpSp>
      <p:sp>
        <p:nvSpPr>
          <p:cNvPr id="14" name="Line 10"/>
          <p:cNvSpPr>
            <a:spLocks noChangeShapeType="1"/>
          </p:cNvSpPr>
          <p:nvPr/>
        </p:nvSpPr>
        <p:spPr bwMode="auto">
          <a:xfrm rot="268249" flipV="1">
            <a:off x="3136900" y="4768850"/>
            <a:ext cx="1041400" cy="8572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rot="268249" flipV="1">
            <a:off x="3138488" y="4202113"/>
            <a:ext cx="557212" cy="39687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rot="268249" flipV="1">
            <a:off x="3151188" y="3606800"/>
            <a:ext cx="341312" cy="30163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268249" flipV="1">
            <a:off x="3146425" y="3025775"/>
            <a:ext cx="209550" cy="11113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32200" y="47910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>
                <a:latin typeface="Times New Roman" pitchFamily="18" charset="0"/>
              </a:rPr>
              <a:t>3.2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100388" y="4267200"/>
            <a:ext cx="68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>
                <a:latin typeface="Times New Roman" pitchFamily="18" charset="0"/>
              </a:rPr>
              <a:t>1.36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098800" y="3632200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>
                <a:latin typeface="Times New Roman" pitchFamily="18" charset="0"/>
              </a:rPr>
              <a:t>.54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065463" y="3073400"/>
            <a:ext cx="5762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>
                <a:latin typeface="Times New Roman" pitchFamily="18" charset="0"/>
              </a:rPr>
              <a:t>.18</a:t>
            </a: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268249" flipH="1" flipV="1">
            <a:off x="3613150" y="4237038"/>
            <a:ext cx="592138" cy="52705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rot="268249" flipH="1" flipV="1">
            <a:off x="3352800" y="3040063"/>
            <a:ext cx="120650" cy="56515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rot="268249" flipH="1" flipV="1">
            <a:off x="3424238" y="3622675"/>
            <a:ext cx="247650" cy="5715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 rot="268249" flipH="1" flipV="1">
            <a:off x="3125788" y="2427288"/>
            <a:ext cx="247650" cy="5715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8674100" cy="5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5"/>
          <p:cNvSpPr txBox="1">
            <a:spLocks noChangeArrowheads="1"/>
          </p:cNvSpPr>
          <p:nvPr/>
        </p:nvSpPr>
        <p:spPr>
          <a:xfrm>
            <a:off x="0" y="76200"/>
            <a:ext cx="8472488" cy="609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/>
              <a:t>Bottom 2 Strips Only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3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research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Modifications to VRP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2209800"/>
            <a:ext cx="3048000" cy="2286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Swivel doors added to make switching between calibration and testing quick and easy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 descr="C:\Documents and Settings\Robert Ochs\My Documents\My Pictures\VRP\animated_VR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54229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92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Original Pilot Burner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467600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5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Original Radiant Panel Pilot Burner</a:t>
            </a:r>
            <a:endParaRPr lang="en-US" dirty="0"/>
          </a:p>
        </p:txBody>
      </p:sp>
      <p:pic>
        <p:nvPicPr>
          <p:cNvPr id="3" name="Original Pilot Burn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990600"/>
            <a:ext cx="6781800" cy="50863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7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9557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9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Unidirectional NBS Chamber Pilot Burner</a:t>
            </a:r>
            <a:endParaRPr lang="en-US" sz="3600" dirty="0"/>
          </a:p>
        </p:txBody>
      </p:sp>
      <p:pic>
        <p:nvPicPr>
          <p:cNvPr id="1026" name="Picture 2" descr="C:\Documents and Settings\Robert Ochs\My Documents\Dropbox\Camera Uploads\2012-06-13 09.30.3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981200"/>
            <a:ext cx="414528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3352800" y="1600200"/>
            <a:ext cx="76200" cy="914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953000" y="1588806"/>
            <a:ext cx="76200" cy="914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29000" y="1676400"/>
            <a:ext cx="1562100" cy="76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36115" y="1529834"/>
            <a:ext cx="394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2”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am bloc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524000"/>
            <a:ext cx="4267200" cy="3200400"/>
          </a:xfrm>
          <a:prstGeom prst="rect">
            <a:avLst/>
          </a:prstGeom>
        </p:spPr>
      </p:pic>
      <p:pic>
        <p:nvPicPr>
          <p:cNvPr id="4" name="NBS_uni_burner_big_flam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1524000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2828" y="990600"/>
            <a:ext cx="125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Foam Block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11869" y="990600"/>
            <a:ext cx="253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Flamelet Burner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0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9226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6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from Singapore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41148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Intermediate scale tests were performed on aerospace grade structural composite material of varying thickness</a:t>
            </a:r>
          </a:p>
          <a:p>
            <a:pPr lvl="1"/>
            <a:r>
              <a:rPr lang="en-US" dirty="0" smtClean="0"/>
              <a:t>4, 8, 16, 24, 32 plies and a honeycomb sandwich panel</a:t>
            </a:r>
          </a:p>
          <a:p>
            <a:pPr lvl="1"/>
            <a:r>
              <a:rPr lang="en-US" dirty="0" smtClean="0"/>
              <a:t>Various configurations were tested </a:t>
            </a:r>
          </a:p>
          <a:p>
            <a:pPr lvl="2"/>
            <a:r>
              <a:rPr lang="en-US" dirty="0" smtClean="0"/>
              <a:t>Exposed backside</a:t>
            </a:r>
          </a:p>
          <a:p>
            <a:pPr lvl="2"/>
            <a:r>
              <a:rPr lang="en-US" dirty="0" smtClean="0"/>
              <a:t>Insulated backside</a:t>
            </a:r>
          </a:p>
          <a:p>
            <a:pPr lvl="2"/>
            <a:r>
              <a:rPr lang="en-US" dirty="0" smtClean="0"/>
              <a:t>Water-cooled backside</a:t>
            </a:r>
          </a:p>
          <a:p>
            <a:pPr lvl="1"/>
            <a:r>
              <a:rPr lang="en-US" dirty="0" smtClean="0"/>
              <a:t>Backside heat loss found to have a significant effect on inboard-side burning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420" y="1881499"/>
            <a:ext cx="5143216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7162800" cy="437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F1_big_NBS_flam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823245"/>
            <a:ext cx="7010400" cy="5257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/>
          <a:lstStyle/>
          <a:p>
            <a:r>
              <a:rPr lang="en-US" dirty="0" smtClean="0"/>
              <a:t>16 ply ACF1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0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16 ply ACF1 performed very well in all foam block tests with minimal evidence of burning</a:t>
            </a:r>
          </a:p>
          <a:p>
            <a:r>
              <a:rPr lang="en-US" dirty="0" smtClean="0"/>
              <a:t>Pilot flame gas flow rate for this test produced a tall flame with a large footprint</a:t>
            </a:r>
          </a:p>
          <a:p>
            <a:r>
              <a:rPr lang="en-US" dirty="0" smtClean="0"/>
              <a:t>Reduce flow rate and re-test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F1_HF_2_34_small_flam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838200"/>
            <a:ext cx="7162800" cy="53721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 dirty="0" smtClean="0"/>
              <a:t>16 ply ACF1 – smaller flame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Reducing the gas flow rate resulted in a much smaller flame with smaller footprint, making it easier to observe flame propagation from the ignition point</a:t>
            </a:r>
          </a:p>
          <a:p>
            <a:r>
              <a:rPr lang="en-US" dirty="0" smtClean="0"/>
              <a:t>Under these test conditions, 16 ply ACF1 still burned more than the foam block tests indicated</a:t>
            </a:r>
          </a:p>
          <a:p>
            <a:r>
              <a:rPr lang="en-US" dirty="0" smtClean="0"/>
              <a:t>Panel heat flux should be changed to get closer to measured foam block heat flux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1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62" y="609600"/>
            <a:ext cx="8001000" cy="489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Flamelet Burner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467600" cy="456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4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F1_HF_1_5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234" y="685800"/>
            <a:ext cx="7239000" cy="54292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/>
          <a:lstStyle/>
          <a:p>
            <a:r>
              <a:rPr lang="en-US" sz="3200" dirty="0" smtClean="0"/>
              <a:t>16 ply ACF1 – smaller flame, lower heat flux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4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2"/>
          </a:xfrm>
        </p:spPr>
        <p:txBody>
          <a:bodyPr/>
          <a:lstStyle/>
          <a:p>
            <a:r>
              <a:rPr lang="en-US" dirty="0" smtClean="0"/>
              <a:t>ACF1-HC</a:t>
            </a:r>
            <a:endParaRPr lang="en-US" dirty="0"/>
          </a:p>
        </p:txBody>
      </p:sp>
      <p:pic>
        <p:nvPicPr>
          <p:cNvPr id="3" name="ACF1_HC_HF_1_5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731378"/>
            <a:ext cx="7086600" cy="53149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04" y="457200"/>
            <a:ext cx="870225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4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1179" y="480701"/>
            <a:ext cx="3711011" cy="292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808038"/>
          </a:xfrm>
        </p:spPr>
        <p:txBody>
          <a:bodyPr/>
          <a:lstStyle/>
          <a:p>
            <a:r>
              <a:rPr lang="en-US" sz="4000" dirty="0" smtClean="0"/>
              <a:t>Lab-Scale Test Method Development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3039461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foam block fire source was characterized by measuring the heat flux gradient along an insulated board for the duration of the foam burning event</a:t>
            </a:r>
          </a:p>
          <a:p>
            <a:endParaRPr lang="en-US" dirty="0" smtClean="0"/>
          </a:p>
          <a:p>
            <a:r>
              <a:rPr lang="en-US" dirty="0" smtClean="0"/>
              <a:t>This heat flux gradient will then be used to impose a similar heat flux on a smaller sample in a lab-scale test apparatus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461" y="3200400"/>
            <a:ext cx="613444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50" y="401652"/>
            <a:ext cx="881984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3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203\VRP\VRP Test Sample Pictures\05_31_12\16PLYACF1_IMG_328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" y="990600"/>
            <a:ext cx="4206240" cy="560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X:\203\VRP\VRP Test Sample Pictures\05_31_12\16PLYACF1_IMG_329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0" y="1524000"/>
            <a:ext cx="4206240" cy="416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16 Ply ACF1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066800"/>
            <a:ext cx="685800" cy="4953000"/>
            <a:chOff x="457200" y="1066800"/>
            <a:chExt cx="685800" cy="495300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685800" y="1066800"/>
              <a:ext cx="76200" cy="495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7200" y="1066800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6019800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95300" y="3286217"/>
              <a:ext cx="6096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24”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48794" y="5925846"/>
            <a:ext cx="2256407" cy="790112"/>
            <a:chOff x="1248794" y="5925846"/>
            <a:chExt cx="2256407" cy="79011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248794" y="6334958"/>
              <a:ext cx="22564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3162301" y="6373058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905894" y="6268746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057401" y="6182559"/>
              <a:ext cx="6095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12”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91201" y="5383939"/>
            <a:ext cx="1828800" cy="790112"/>
            <a:chOff x="1248794" y="5925846"/>
            <a:chExt cx="2256407" cy="790112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1248794" y="6334958"/>
              <a:ext cx="22564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3162301" y="6373058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905894" y="6268746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718878" y="6182559"/>
              <a:ext cx="13162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13/16”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 rot="5400000">
            <a:off x="3883527" y="3723320"/>
            <a:ext cx="1938292" cy="1130669"/>
            <a:chOff x="1248794" y="5801891"/>
            <a:chExt cx="2256407" cy="1130669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1248794" y="6334958"/>
              <a:ext cx="22564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162301" y="6373058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905894" y="6268746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16200000">
              <a:off x="1811662" y="6152252"/>
              <a:ext cx="1130669" cy="4299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13/16”</a:t>
              </a:r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3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X:\203\VRP\VRP Test Sample Pictures\05_31_12\8PLYACF1_IMG_328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7041" y="1249680"/>
            <a:ext cx="3370094" cy="449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X:\203\VRP\VRP Test Sample Pictures\05_31_12\8PLYACF1_IMG_328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300" y="1249680"/>
            <a:ext cx="4206240" cy="478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Ply ACF1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48794" y="5925846"/>
            <a:ext cx="2256407" cy="790112"/>
            <a:chOff x="1248794" y="5925846"/>
            <a:chExt cx="2256407" cy="79011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248794" y="6334958"/>
              <a:ext cx="22564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3162301" y="6373058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905894" y="6268746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072197" y="6182559"/>
              <a:ext cx="6095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6”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2199" y="5002939"/>
            <a:ext cx="1295401" cy="790112"/>
            <a:chOff x="1248794" y="5925846"/>
            <a:chExt cx="2256407" cy="790112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1248794" y="6334958"/>
              <a:ext cx="22564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3162301" y="6373058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905894" y="6268746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911957" y="6180708"/>
              <a:ext cx="7968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2”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 rot="5400000">
            <a:off x="4117863" y="3214770"/>
            <a:ext cx="3049852" cy="850301"/>
            <a:chOff x="1248794" y="5925846"/>
            <a:chExt cx="2256407" cy="850301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1248794" y="6334958"/>
              <a:ext cx="22564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162301" y="6373058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905894" y="6268746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16200000">
              <a:off x="1895559" y="6236436"/>
              <a:ext cx="806175" cy="2732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 3/4”</a:t>
              </a:r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9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X:\203\VRP\VRP Test Sample Pictures\05_31_12\ACF1HC_IMG_329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3179" y="1055946"/>
            <a:ext cx="3284843" cy="498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X:\203\VRP\VRP Test Sample Pictures\05_31_12\ACF1HC_IMG_329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2987" y="1028531"/>
            <a:ext cx="2430915" cy="500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ACF1-HC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066800"/>
            <a:ext cx="685800" cy="4953000"/>
            <a:chOff x="457200" y="1066800"/>
            <a:chExt cx="685800" cy="495300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685800" y="1066800"/>
              <a:ext cx="76200" cy="495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7200" y="1066800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6019800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95300" y="3286217"/>
              <a:ext cx="6096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24”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48795" y="5925846"/>
            <a:ext cx="2104006" cy="790112"/>
            <a:chOff x="1248794" y="5925846"/>
            <a:chExt cx="2256407" cy="79011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248794" y="6334958"/>
              <a:ext cx="22564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3162301" y="6373058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905894" y="6268746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057401" y="6182559"/>
              <a:ext cx="6095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12”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91199" y="5674683"/>
            <a:ext cx="1676401" cy="790112"/>
            <a:chOff x="1248794" y="5925846"/>
            <a:chExt cx="2256407" cy="790112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1248794" y="6334958"/>
              <a:ext cx="22564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3162301" y="6373058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905894" y="6268746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718878" y="6182559"/>
              <a:ext cx="13162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 5/16”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 rot="5400000">
            <a:off x="2911037" y="3415871"/>
            <a:ext cx="3964252" cy="790112"/>
            <a:chOff x="1248794" y="5925846"/>
            <a:chExt cx="2256407" cy="790112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1248794" y="6334958"/>
              <a:ext cx="22564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162301" y="6373058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905894" y="6268746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16200000">
              <a:off x="2041506" y="6163636"/>
              <a:ext cx="460763" cy="210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8”</a:t>
              </a:r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obert Ochs\My Documents\Dropbox\Work\June 2012 Matl Mtg\IMG_332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2267" y="1098715"/>
            <a:ext cx="4134698" cy="483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" y="152400"/>
            <a:ext cx="8229600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GRP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57200" y="1066800"/>
            <a:ext cx="685800" cy="4953000"/>
            <a:chOff x="457200" y="1066800"/>
            <a:chExt cx="685800" cy="49530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685800" y="1066800"/>
              <a:ext cx="76200" cy="495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1066800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6019800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95300" y="3286217"/>
              <a:ext cx="6096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24”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02112" y="5896705"/>
            <a:ext cx="2284087" cy="790112"/>
            <a:chOff x="1248794" y="5925846"/>
            <a:chExt cx="2256407" cy="79011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248794" y="6334958"/>
              <a:ext cx="22564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3162301" y="6373058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905894" y="6268746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057401" y="6182559"/>
              <a:ext cx="6095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12”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10201" y="5674683"/>
            <a:ext cx="3048000" cy="790112"/>
            <a:chOff x="1248794" y="5925846"/>
            <a:chExt cx="2256407" cy="790112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1248794" y="6334958"/>
              <a:ext cx="22564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3162301" y="6373058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905894" y="6268746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101997" y="6188392"/>
              <a:ext cx="6581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8 5/16”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 rot="5400000">
            <a:off x="3086330" y="3240580"/>
            <a:ext cx="3964252" cy="1140696"/>
            <a:chOff x="1248794" y="5575262"/>
            <a:chExt cx="2256407" cy="1140696"/>
          </a:xfrm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1248794" y="6334958"/>
              <a:ext cx="22564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3162301" y="6373058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905894" y="6268746"/>
              <a:ext cx="685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16200000">
              <a:off x="1738486" y="6003553"/>
              <a:ext cx="1066802" cy="210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11 7/16 ”</a:t>
              </a:r>
              <a:endParaRPr lang="en-US" dirty="0"/>
            </a:p>
          </p:txBody>
        </p:sp>
      </p:grpSp>
      <p:pic>
        <p:nvPicPr>
          <p:cNvPr id="1027" name="Picture 3" descr="C:\Documents and Settings\Robert Ochs\My Documents\Dropbox\Work\June 2012 Matl Mtg\IMG_332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2999" y="1041400"/>
            <a:ext cx="3022235" cy="49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26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smaller flame and lower heat flux settings correlate reasonably well with foam block test for the materials tested</a:t>
            </a:r>
          </a:p>
          <a:p>
            <a:r>
              <a:rPr lang="en-US" dirty="0" smtClean="0"/>
              <a:t>More materials are to be tested in both foam block and VRP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5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/>
          <a:lstStyle/>
          <a:p>
            <a:r>
              <a:rPr lang="en-US" sz="3600" dirty="0" smtClean="0"/>
              <a:t>Heat Flux Gradient – Intermediate Scale</a:t>
            </a:r>
            <a:endParaRPr lang="en-US" sz="3600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88392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8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r>
              <a:rPr lang="en-US" sz="3600" dirty="0" smtClean="0"/>
              <a:t>Vertical Radiant Panel (VRP) Development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Objective:  to develop a “new” radiant panel type test that will:</a:t>
            </a:r>
          </a:p>
          <a:p>
            <a:pPr lvl="1"/>
            <a:r>
              <a:rPr lang="en-US" dirty="0"/>
              <a:t>Simulate conditions of a foam block test</a:t>
            </a:r>
          </a:p>
          <a:p>
            <a:pPr lvl="2"/>
            <a:r>
              <a:rPr lang="en-US" dirty="0"/>
              <a:t>Incident heat flux on sample</a:t>
            </a:r>
          </a:p>
          <a:p>
            <a:pPr lvl="2"/>
            <a:r>
              <a:rPr lang="en-US" dirty="0"/>
              <a:t>Duration</a:t>
            </a:r>
          </a:p>
          <a:p>
            <a:pPr lvl="2"/>
            <a:r>
              <a:rPr lang="en-US" dirty="0"/>
              <a:t>Geometry</a:t>
            </a:r>
          </a:p>
          <a:p>
            <a:pPr lvl="1"/>
            <a:r>
              <a:rPr lang="en-US" dirty="0"/>
              <a:t>Correlate results from foam block test</a:t>
            </a:r>
          </a:p>
          <a:p>
            <a:pPr lvl="2"/>
            <a:r>
              <a:rPr lang="en-US" dirty="0"/>
              <a:t>Use current database of materials already tested</a:t>
            </a:r>
          </a:p>
          <a:p>
            <a:pPr lvl="3"/>
            <a:r>
              <a:rPr lang="en-US" dirty="0"/>
              <a:t>Aerospace/non-aerospace grade composites (1/8” thick)</a:t>
            </a:r>
          </a:p>
          <a:p>
            <a:pPr lvl="3"/>
            <a:r>
              <a:rPr lang="en-US" dirty="0"/>
              <a:t>Aerospace grade carbon epoxy, varying thicknesses</a:t>
            </a:r>
          </a:p>
          <a:p>
            <a:pPr lvl="3"/>
            <a:r>
              <a:rPr lang="en-US" dirty="0"/>
              <a:t>Cargo liners and floor panels, varying thicknesses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2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 rot="1537179">
            <a:off x="4557713" y="1481138"/>
            <a:ext cx="1411287" cy="4254500"/>
            <a:chOff x="3307" y="713"/>
            <a:chExt cx="889" cy="2680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451" r="40292"/>
            <a:stretch>
              <a:fillRect/>
            </a:stretch>
          </p:blipFill>
          <p:spPr bwMode="auto">
            <a:xfrm>
              <a:off x="3307" y="713"/>
              <a:ext cx="697" cy="2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 rot="5400000">
              <a:off x="3470" y="1890"/>
              <a:ext cx="12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400"/>
                <a:t>Radiant Panel Heater</a:t>
              </a:r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1585913" y="403225"/>
            <a:ext cx="1509712" cy="4983163"/>
            <a:chOff x="2055" y="122"/>
            <a:chExt cx="951" cy="313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929" r="45207"/>
            <a:stretch>
              <a:fillRect/>
            </a:stretch>
          </p:blipFill>
          <p:spPr bwMode="auto">
            <a:xfrm>
              <a:off x="2412" y="122"/>
              <a:ext cx="594" cy="3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 rot="16200000">
              <a:off x="1566" y="1845"/>
              <a:ext cx="11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400"/>
                <a:t>Calorimeter Board</a:t>
              </a:r>
            </a:p>
          </p:txBody>
        </p:sp>
      </p:grpSp>
      <p:sp>
        <p:nvSpPr>
          <p:cNvPr id="10" name="Line 14"/>
          <p:cNvSpPr>
            <a:spLocks noChangeShapeType="1"/>
          </p:cNvSpPr>
          <p:nvPr/>
        </p:nvSpPr>
        <p:spPr bwMode="auto">
          <a:xfrm rot="268249" flipV="1">
            <a:off x="2984500" y="4616450"/>
            <a:ext cx="1041400" cy="8572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rot="268249" flipV="1">
            <a:off x="2986088" y="4049713"/>
            <a:ext cx="557212" cy="39687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rot="268249" flipV="1">
            <a:off x="2998788" y="3454400"/>
            <a:ext cx="341312" cy="30163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 rot="268249" flipV="1">
            <a:off x="2994025" y="2873375"/>
            <a:ext cx="209550" cy="11113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479800" y="4638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>
                <a:latin typeface="Times New Roman" pitchFamily="18" charset="0"/>
              </a:rPr>
              <a:t>3.2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947988" y="4114800"/>
            <a:ext cx="68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>
                <a:latin typeface="Times New Roman" pitchFamily="18" charset="0"/>
              </a:rPr>
              <a:t>1.36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946400" y="3479800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>
                <a:latin typeface="Times New Roman" pitchFamily="18" charset="0"/>
              </a:rPr>
              <a:t>.54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2913063" y="2921000"/>
            <a:ext cx="5762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>
                <a:latin typeface="Times New Roman" pitchFamily="18" charset="0"/>
              </a:rPr>
              <a:t>.18</a:t>
            </a:r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 rot="268249" flipH="1" flipV="1">
            <a:off x="3460750" y="4084638"/>
            <a:ext cx="592138" cy="52705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rot="268249" flipH="1" flipV="1">
            <a:off x="3200400" y="2887663"/>
            <a:ext cx="120650" cy="56515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rot="268249" flipH="1" flipV="1">
            <a:off x="3271838" y="3470275"/>
            <a:ext cx="247650" cy="5715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rot="268249" flipH="1" flipV="1">
            <a:off x="2973388" y="2274888"/>
            <a:ext cx="247650" cy="5715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0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9443" y="152400"/>
            <a:ext cx="8472488" cy="609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600" dirty="0" smtClean="0"/>
              <a:t>VRP Configuration </a:t>
            </a:r>
            <a:endParaRPr lang="en-US" sz="3600" dirty="0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4226801" y="53739"/>
            <a:ext cx="4868862" cy="26797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 smtClean="0"/>
              <a:t>Heat flux gradient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A tilted panel was used to attempt to achieve the same measured gradient as the foam block test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Furthest backward tilt (70</a:t>
            </a:r>
            <a:r>
              <a:rPr lang="en-US" sz="1600" dirty="0" smtClean="0">
                <a:cs typeface="Arial" charset="0"/>
              </a:rPr>
              <a:t>°) could not achieve steep enough gradient 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Zero position heat flux too low 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cs typeface="Arial" charset="0"/>
              </a:rPr>
              <a:t>Next attempt: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Separate emitter strips into 3 individually controlled pairs to control the heat flux gradient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1" name="Picture 4" descr="pic 0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1009650"/>
            <a:ext cx="3294062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ilot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25" y="2647950"/>
            <a:ext cx="4476750" cy="336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6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3"/>
          <p:cNvSpPr>
            <a:spLocks noChangeShapeType="1"/>
          </p:cNvSpPr>
          <p:nvPr/>
        </p:nvSpPr>
        <p:spPr bwMode="auto">
          <a:xfrm flipH="1">
            <a:off x="4648200" y="5943600"/>
            <a:ext cx="2438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" name="Line 111"/>
          <p:cNvSpPr>
            <a:spLocks noChangeShapeType="1"/>
          </p:cNvSpPr>
          <p:nvPr/>
        </p:nvSpPr>
        <p:spPr bwMode="auto">
          <a:xfrm flipH="1">
            <a:off x="4876800" y="5867400"/>
            <a:ext cx="1371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009650" y="1876425"/>
            <a:ext cx="2038350" cy="2476500"/>
            <a:chOff x="2010" y="750"/>
            <a:chExt cx="1284" cy="156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3162" y="942"/>
              <a:ext cx="132" cy="1206"/>
              <a:chOff x="3162" y="942"/>
              <a:chExt cx="132" cy="1206"/>
            </a:xfrm>
          </p:grpSpPr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3162" y="1740"/>
                <a:ext cx="132" cy="144"/>
              </a:xfrm>
              <a:prstGeom prst="rect">
                <a:avLst/>
              </a:prstGeom>
              <a:noFill/>
              <a:ln w="38100" algn="ctr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3162" y="1446"/>
                <a:ext cx="132" cy="144"/>
              </a:xfrm>
              <a:prstGeom prst="rect">
                <a:avLst/>
              </a:prstGeom>
              <a:noFill/>
              <a:ln w="38100" algn="ctr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3162" y="1212"/>
                <a:ext cx="132" cy="144"/>
              </a:xfrm>
              <a:prstGeom prst="rect">
                <a:avLst/>
              </a:prstGeom>
              <a:noFill/>
              <a:ln w="38100" algn="ctr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3162" y="942"/>
                <a:ext cx="132" cy="144"/>
              </a:xfrm>
              <a:prstGeom prst="rect">
                <a:avLst/>
              </a:prstGeom>
              <a:noFill/>
              <a:ln w="38100" algn="ctr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3162" y="2004"/>
                <a:ext cx="132" cy="144"/>
              </a:xfrm>
              <a:prstGeom prst="rect">
                <a:avLst/>
              </a:prstGeom>
              <a:noFill/>
              <a:ln w="38100" algn="ctr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220" y="750"/>
              <a:ext cx="1008" cy="1560"/>
              <a:chOff x="2220" y="750"/>
              <a:chExt cx="1008" cy="1560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2220" y="750"/>
                <a:ext cx="1008" cy="498"/>
                <a:chOff x="2220" y="750"/>
                <a:chExt cx="1008" cy="498"/>
              </a:xfrm>
            </p:grpSpPr>
            <p:sp>
              <p:nvSpPr>
                <p:cNvPr id="17" name="Rectangle 4"/>
                <p:cNvSpPr>
                  <a:spLocks noChangeArrowheads="1"/>
                </p:cNvSpPr>
                <p:nvPr/>
              </p:nvSpPr>
              <p:spPr bwMode="auto">
                <a:xfrm>
                  <a:off x="2220" y="750"/>
                  <a:ext cx="1008" cy="234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Rectangle 5"/>
                <p:cNvSpPr>
                  <a:spLocks noChangeArrowheads="1"/>
                </p:cNvSpPr>
                <p:nvPr/>
              </p:nvSpPr>
              <p:spPr bwMode="auto">
                <a:xfrm>
                  <a:off x="2220" y="1014"/>
                  <a:ext cx="1008" cy="234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>
                <a:off x="2220" y="1284"/>
                <a:ext cx="1008" cy="498"/>
                <a:chOff x="2220" y="750"/>
                <a:chExt cx="1008" cy="498"/>
              </a:xfrm>
            </p:grpSpPr>
            <p:sp>
              <p:nvSpPr>
                <p:cNvPr id="15" name="Rectangle 8"/>
                <p:cNvSpPr>
                  <a:spLocks noChangeArrowheads="1"/>
                </p:cNvSpPr>
                <p:nvPr/>
              </p:nvSpPr>
              <p:spPr bwMode="auto">
                <a:xfrm>
                  <a:off x="2220" y="750"/>
                  <a:ext cx="1008" cy="234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Rectangle 9"/>
                <p:cNvSpPr>
                  <a:spLocks noChangeArrowheads="1"/>
                </p:cNvSpPr>
                <p:nvPr/>
              </p:nvSpPr>
              <p:spPr bwMode="auto">
                <a:xfrm>
                  <a:off x="2220" y="1014"/>
                  <a:ext cx="1008" cy="234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0"/>
              <p:cNvGrpSpPr>
                <a:grpSpLocks/>
              </p:cNvGrpSpPr>
              <p:nvPr/>
            </p:nvGrpSpPr>
            <p:grpSpPr bwMode="auto">
              <a:xfrm>
                <a:off x="2220" y="1812"/>
                <a:ext cx="1008" cy="498"/>
                <a:chOff x="2220" y="750"/>
                <a:chExt cx="1008" cy="498"/>
              </a:xfrm>
            </p:grpSpPr>
            <p:sp>
              <p:nvSpPr>
                <p:cNvPr id="13" name="Rectangle 11"/>
                <p:cNvSpPr>
                  <a:spLocks noChangeArrowheads="1"/>
                </p:cNvSpPr>
                <p:nvPr/>
              </p:nvSpPr>
              <p:spPr bwMode="auto">
                <a:xfrm>
                  <a:off x="2220" y="750"/>
                  <a:ext cx="1008" cy="234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Rectangle 12"/>
                <p:cNvSpPr>
                  <a:spLocks noChangeArrowheads="1"/>
                </p:cNvSpPr>
                <p:nvPr/>
              </p:nvSpPr>
              <p:spPr bwMode="auto">
                <a:xfrm>
                  <a:off x="2220" y="1014"/>
                  <a:ext cx="1008" cy="234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7" name="AutoShape 20"/>
            <p:cNvSpPr>
              <a:spLocks noChangeArrowheads="1"/>
            </p:cNvSpPr>
            <p:nvPr/>
          </p:nvSpPr>
          <p:spPr bwMode="auto">
            <a:xfrm rot="16200000">
              <a:off x="2004" y="912"/>
              <a:ext cx="228" cy="204"/>
            </a:xfrm>
            <a:prstGeom prst="triangle">
              <a:avLst>
                <a:gd name="adj" fmla="val 50000"/>
              </a:avLst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AutoShape 21"/>
            <p:cNvSpPr>
              <a:spLocks noChangeArrowheads="1"/>
            </p:cNvSpPr>
            <p:nvPr/>
          </p:nvSpPr>
          <p:spPr bwMode="auto">
            <a:xfrm rot="16200000">
              <a:off x="1998" y="1446"/>
              <a:ext cx="228" cy="204"/>
            </a:xfrm>
            <a:prstGeom prst="triangle">
              <a:avLst>
                <a:gd name="adj" fmla="val 50000"/>
              </a:avLst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AutoShape 22"/>
            <p:cNvSpPr>
              <a:spLocks noChangeArrowheads="1"/>
            </p:cNvSpPr>
            <p:nvPr/>
          </p:nvSpPr>
          <p:spPr bwMode="auto">
            <a:xfrm rot="16200000">
              <a:off x="1998" y="1974"/>
              <a:ext cx="228" cy="204"/>
            </a:xfrm>
            <a:prstGeom prst="triangle">
              <a:avLst>
                <a:gd name="adj" fmla="val 50000"/>
              </a:avLst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152400" y="21336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400"/>
              <a:t>Leg 1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76200" y="29718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400"/>
              <a:t>Leg 2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0" y="38100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400"/>
              <a:t>Leg 3</a:t>
            </a:r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7134225" y="3009900"/>
            <a:ext cx="209550" cy="2286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" name="Rectangle 33"/>
          <p:cNvSpPr>
            <a:spLocks noChangeArrowheads="1"/>
          </p:cNvSpPr>
          <p:nvPr/>
        </p:nvSpPr>
        <p:spPr bwMode="auto">
          <a:xfrm>
            <a:off x="7134225" y="2209800"/>
            <a:ext cx="209550" cy="2286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Rectangle 34"/>
          <p:cNvSpPr>
            <a:spLocks noChangeArrowheads="1"/>
          </p:cNvSpPr>
          <p:nvPr/>
        </p:nvSpPr>
        <p:spPr bwMode="auto">
          <a:xfrm>
            <a:off x="7134225" y="3895725"/>
            <a:ext cx="209550" cy="2286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0" name="Group 35"/>
          <p:cNvGrpSpPr>
            <a:grpSpLocks/>
          </p:cNvGrpSpPr>
          <p:nvPr/>
        </p:nvGrpSpPr>
        <p:grpSpPr bwMode="auto">
          <a:xfrm>
            <a:off x="5638800" y="1905000"/>
            <a:ext cx="1600200" cy="2476500"/>
            <a:chOff x="2220" y="750"/>
            <a:chExt cx="1008" cy="1560"/>
          </a:xfrm>
        </p:grpSpPr>
        <p:grpSp>
          <p:nvGrpSpPr>
            <p:cNvPr id="31" name="Group 36"/>
            <p:cNvGrpSpPr>
              <a:grpSpLocks/>
            </p:cNvGrpSpPr>
            <p:nvPr/>
          </p:nvGrpSpPr>
          <p:grpSpPr bwMode="auto">
            <a:xfrm>
              <a:off x="2220" y="750"/>
              <a:ext cx="1008" cy="498"/>
              <a:chOff x="2220" y="750"/>
              <a:chExt cx="1008" cy="498"/>
            </a:xfrm>
          </p:grpSpPr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2220" y="750"/>
                <a:ext cx="1008" cy="234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2220" y="1014"/>
                <a:ext cx="1008" cy="234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39"/>
            <p:cNvGrpSpPr>
              <a:grpSpLocks/>
            </p:cNvGrpSpPr>
            <p:nvPr/>
          </p:nvGrpSpPr>
          <p:grpSpPr bwMode="auto">
            <a:xfrm>
              <a:off x="2220" y="1284"/>
              <a:ext cx="1008" cy="498"/>
              <a:chOff x="2220" y="750"/>
              <a:chExt cx="1008" cy="498"/>
            </a:xfrm>
          </p:grpSpPr>
          <p:sp>
            <p:nvSpPr>
              <p:cNvPr id="36" name="Rectangle 40"/>
              <p:cNvSpPr>
                <a:spLocks noChangeArrowheads="1"/>
              </p:cNvSpPr>
              <p:nvPr/>
            </p:nvSpPr>
            <p:spPr bwMode="auto">
              <a:xfrm>
                <a:off x="2220" y="750"/>
                <a:ext cx="1008" cy="234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" name="Rectangle 41"/>
              <p:cNvSpPr>
                <a:spLocks noChangeArrowheads="1"/>
              </p:cNvSpPr>
              <p:nvPr/>
            </p:nvSpPr>
            <p:spPr bwMode="auto">
              <a:xfrm>
                <a:off x="2220" y="1014"/>
                <a:ext cx="1008" cy="234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42"/>
            <p:cNvGrpSpPr>
              <a:grpSpLocks/>
            </p:cNvGrpSpPr>
            <p:nvPr/>
          </p:nvGrpSpPr>
          <p:grpSpPr bwMode="auto">
            <a:xfrm>
              <a:off x="2220" y="1812"/>
              <a:ext cx="1008" cy="498"/>
              <a:chOff x="2220" y="750"/>
              <a:chExt cx="1008" cy="498"/>
            </a:xfrm>
          </p:grpSpPr>
          <p:sp>
            <p:nvSpPr>
              <p:cNvPr id="34" name="Rectangle 43"/>
              <p:cNvSpPr>
                <a:spLocks noChangeArrowheads="1"/>
              </p:cNvSpPr>
              <p:nvPr/>
            </p:nvSpPr>
            <p:spPr bwMode="auto">
              <a:xfrm>
                <a:off x="2220" y="750"/>
                <a:ext cx="1008" cy="234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" name="Rectangle 44"/>
              <p:cNvSpPr>
                <a:spLocks noChangeArrowheads="1"/>
              </p:cNvSpPr>
              <p:nvPr/>
            </p:nvSpPr>
            <p:spPr bwMode="auto">
              <a:xfrm>
                <a:off x="2220" y="1014"/>
                <a:ext cx="1008" cy="234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0" name="AutoShape 45"/>
          <p:cNvSpPr>
            <a:spLocks noChangeArrowheads="1"/>
          </p:cNvSpPr>
          <p:nvPr/>
        </p:nvSpPr>
        <p:spPr bwMode="auto">
          <a:xfrm rot="16200000">
            <a:off x="5295900" y="2162175"/>
            <a:ext cx="361950" cy="323850"/>
          </a:xfrm>
          <a:prstGeom prst="triangle">
            <a:avLst>
              <a:gd name="adj" fmla="val 50000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AutoShape 46"/>
          <p:cNvSpPr>
            <a:spLocks noChangeArrowheads="1"/>
          </p:cNvSpPr>
          <p:nvPr/>
        </p:nvSpPr>
        <p:spPr bwMode="auto">
          <a:xfrm rot="16200000">
            <a:off x="5286375" y="3009900"/>
            <a:ext cx="361950" cy="323850"/>
          </a:xfrm>
          <a:prstGeom prst="triangle">
            <a:avLst>
              <a:gd name="adj" fmla="val 50000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AutoShape 47"/>
          <p:cNvSpPr>
            <a:spLocks noChangeArrowheads="1"/>
          </p:cNvSpPr>
          <p:nvPr/>
        </p:nvSpPr>
        <p:spPr bwMode="auto">
          <a:xfrm rot="16200000">
            <a:off x="5286375" y="3848100"/>
            <a:ext cx="361950" cy="323850"/>
          </a:xfrm>
          <a:prstGeom prst="triangle">
            <a:avLst>
              <a:gd name="adj" fmla="val 50000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Oval 50"/>
          <p:cNvSpPr>
            <a:spLocks noChangeArrowheads="1"/>
          </p:cNvSpPr>
          <p:nvPr/>
        </p:nvSpPr>
        <p:spPr bwMode="auto">
          <a:xfrm>
            <a:off x="2046288" y="3271838"/>
            <a:ext cx="142875" cy="15081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" name="Oval 54"/>
          <p:cNvSpPr>
            <a:spLocks noChangeArrowheads="1"/>
          </p:cNvSpPr>
          <p:nvPr/>
        </p:nvSpPr>
        <p:spPr bwMode="auto">
          <a:xfrm>
            <a:off x="6694488" y="2441575"/>
            <a:ext cx="142875" cy="150813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5" name="Oval 55"/>
          <p:cNvSpPr>
            <a:spLocks noChangeArrowheads="1"/>
          </p:cNvSpPr>
          <p:nvPr/>
        </p:nvSpPr>
        <p:spPr bwMode="auto">
          <a:xfrm>
            <a:off x="6702425" y="3305175"/>
            <a:ext cx="142875" cy="150813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6" name="Oval 56"/>
          <p:cNvSpPr>
            <a:spLocks noChangeArrowheads="1"/>
          </p:cNvSpPr>
          <p:nvPr/>
        </p:nvSpPr>
        <p:spPr bwMode="auto">
          <a:xfrm>
            <a:off x="6702425" y="4117975"/>
            <a:ext cx="142875" cy="150813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" name="Text Box 57"/>
          <p:cNvSpPr txBox="1">
            <a:spLocks noChangeArrowheads="1"/>
          </p:cNvSpPr>
          <p:nvPr/>
        </p:nvSpPr>
        <p:spPr bwMode="auto">
          <a:xfrm>
            <a:off x="865188" y="955675"/>
            <a:ext cx="2627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000"/>
              <a:t>Current Configuration</a:t>
            </a:r>
          </a:p>
        </p:txBody>
      </p:sp>
      <p:sp>
        <p:nvSpPr>
          <p:cNvPr id="48" name="Text Box 58"/>
          <p:cNvSpPr txBox="1">
            <a:spLocks noChangeArrowheads="1"/>
          </p:cNvSpPr>
          <p:nvPr/>
        </p:nvSpPr>
        <p:spPr bwMode="auto">
          <a:xfrm>
            <a:off x="5081588" y="904875"/>
            <a:ext cx="2627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2000"/>
              <a:t>New Configuration</a:t>
            </a:r>
          </a:p>
        </p:txBody>
      </p:sp>
      <p:sp>
        <p:nvSpPr>
          <p:cNvPr id="49" name="Line 60"/>
          <p:cNvSpPr>
            <a:spLocks noChangeShapeType="1"/>
          </p:cNvSpPr>
          <p:nvPr/>
        </p:nvSpPr>
        <p:spPr bwMode="auto">
          <a:xfrm>
            <a:off x="2209800" y="3352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0" name="Line 62"/>
          <p:cNvSpPr>
            <a:spLocks noChangeShapeType="1"/>
          </p:cNvSpPr>
          <p:nvPr/>
        </p:nvSpPr>
        <p:spPr bwMode="auto">
          <a:xfrm>
            <a:off x="3429000" y="33528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" name="Line 63"/>
          <p:cNvSpPr>
            <a:spLocks noChangeShapeType="1"/>
          </p:cNvSpPr>
          <p:nvPr/>
        </p:nvSpPr>
        <p:spPr bwMode="auto">
          <a:xfrm flipH="1">
            <a:off x="2438400" y="5029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52" name="Group 66"/>
          <p:cNvGrpSpPr>
            <a:grpSpLocks/>
          </p:cNvGrpSpPr>
          <p:nvPr/>
        </p:nvGrpSpPr>
        <p:grpSpPr bwMode="auto">
          <a:xfrm>
            <a:off x="1752600" y="4648200"/>
            <a:ext cx="685800" cy="609600"/>
            <a:chOff x="1104" y="2928"/>
            <a:chExt cx="432" cy="384"/>
          </a:xfrm>
        </p:grpSpPr>
        <p:sp>
          <p:nvSpPr>
            <p:cNvPr id="53" name="Rectangle 61"/>
            <p:cNvSpPr>
              <a:spLocks noChangeArrowheads="1"/>
            </p:cNvSpPr>
            <p:nvPr/>
          </p:nvSpPr>
          <p:spPr bwMode="auto">
            <a:xfrm>
              <a:off x="1104" y="2928"/>
              <a:ext cx="432" cy="384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Text Box 64"/>
            <p:cNvSpPr txBox="1">
              <a:spLocks noChangeArrowheads="1"/>
            </p:cNvSpPr>
            <p:nvPr/>
          </p:nvSpPr>
          <p:spPr bwMode="auto">
            <a:xfrm>
              <a:off x="1104" y="2976"/>
              <a:ext cx="432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800"/>
                <a:t>Temp</a:t>
              </a:r>
            </a:p>
            <a:p>
              <a:pPr>
                <a:buFontTx/>
                <a:buNone/>
              </a:pPr>
              <a:r>
                <a:rPr lang="en-US" sz="800"/>
                <a:t>Controller</a:t>
              </a:r>
            </a:p>
          </p:txBody>
        </p:sp>
      </p:grpSp>
      <p:sp>
        <p:nvSpPr>
          <p:cNvPr id="55" name="Line 65"/>
          <p:cNvSpPr>
            <a:spLocks noChangeShapeType="1"/>
          </p:cNvSpPr>
          <p:nvPr/>
        </p:nvSpPr>
        <p:spPr bwMode="auto">
          <a:xfrm>
            <a:off x="2057400" y="5257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56" name="Group 67"/>
          <p:cNvGrpSpPr>
            <a:grpSpLocks/>
          </p:cNvGrpSpPr>
          <p:nvPr/>
        </p:nvGrpSpPr>
        <p:grpSpPr bwMode="auto">
          <a:xfrm>
            <a:off x="1752600" y="5486400"/>
            <a:ext cx="685800" cy="609600"/>
            <a:chOff x="1104" y="2928"/>
            <a:chExt cx="432" cy="384"/>
          </a:xfrm>
        </p:grpSpPr>
        <p:sp>
          <p:nvSpPr>
            <p:cNvPr id="57" name="Rectangle 68"/>
            <p:cNvSpPr>
              <a:spLocks noChangeArrowheads="1"/>
            </p:cNvSpPr>
            <p:nvPr/>
          </p:nvSpPr>
          <p:spPr bwMode="auto">
            <a:xfrm>
              <a:off x="1104" y="2928"/>
              <a:ext cx="432" cy="384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Text Box 69"/>
            <p:cNvSpPr txBox="1">
              <a:spLocks noChangeArrowheads="1"/>
            </p:cNvSpPr>
            <p:nvPr/>
          </p:nvSpPr>
          <p:spPr bwMode="auto">
            <a:xfrm>
              <a:off x="1104" y="2976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800"/>
                <a:t>Relay</a:t>
              </a:r>
            </a:p>
          </p:txBody>
        </p:sp>
      </p:grpSp>
      <p:sp>
        <p:nvSpPr>
          <p:cNvPr id="59" name="Line 70"/>
          <p:cNvSpPr>
            <a:spLocks noChangeShapeType="1"/>
          </p:cNvSpPr>
          <p:nvPr/>
        </p:nvSpPr>
        <p:spPr bwMode="auto">
          <a:xfrm flipH="1">
            <a:off x="762000" y="57912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" name="Line 71"/>
          <p:cNvSpPr>
            <a:spLocks noChangeShapeType="1"/>
          </p:cNvSpPr>
          <p:nvPr/>
        </p:nvSpPr>
        <p:spPr bwMode="auto">
          <a:xfrm flipH="1">
            <a:off x="152400" y="5943600"/>
            <a:ext cx="160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" name="Line 72"/>
          <p:cNvSpPr>
            <a:spLocks noChangeShapeType="1"/>
          </p:cNvSpPr>
          <p:nvPr/>
        </p:nvSpPr>
        <p:spPr bwMode="auto">
          <a:xfrm flipH="1">
            <a:off x="1371600" y="56388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" name="Line 73"/>
          <p:cNvSpPr>
            <a:spLocks noChangeShapeType="1"/>
          </p:cNvSpPr>
          <p:nvPr/>
        </p:nvSpPr>
        <p:spPr bwMode="auto">
          <a:xfrm flipH="1" flipV="1">
            <a:off x="990600" y="3962400"/>
            <a:ext cx="381000" cy="1676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3" name="Line 74"/>
          <p:cNvSpPr>
            <a:spLocks noChangeShapeType="1"/>
          </p:cNvSpPr>
          <p:nvPr/>
        </p:nvSpPr>
        <p:spPr bwMode="auto">
          <a:xfrm flipV="1">
            <a:off x="762000" y="3124200"/>
            <a:ext cx="228600" cy="2667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" name="Line 75"/>
          <p:cNvSpPr>
            <a:spLocks noChangeShapeType="1"/>
          </p:cNvSpPr>
          <p:nvPr/>
        </p:nvSpPr>
        <p:spPr bwMode="auto">
          <a:xfrm flipV="1">
            <a:off x="152400" y="2286000"/>
            <a:ext cx="838200" cy="3657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65" name="Group 76"/>
          <p:cNvGrpSpPr>
            <a:grpSpLocks/>
          </p:cNvGrpSpPr>
          <p:nvPr/>
        </p:nvGrpSpPr>
        <p:grpSpPr bwMode="auto">
          <a:xfrm>
            <a:off x="5334000" y="4572000"/>
            <a:ext cx="685800" cy="609600"/>
            <a:chOff x="1104" y="2928"/>
            <a:chExt cx="432" cy="384"/>
          </a:xfrm>
        </p:grpSpPr>
        <p:sp>
          <p:nvSpPr>
            <p:cNvPr id="66" name="Rectangle 77"/>
            <p:cNvSpPr>
              <a:spLocks noChangeArrowheads="1"/>
            </p:cNvSpPr>
            <p:nvPr/>
          </p:nvSpPr>
          <p:spPr bwMode="auto">
            <a:xfrm>
              <a:off x="1104" y="2928"/>
              <a:ext cx="432" cy="384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7" name="Text Box 78"/>
            <p:cNvSpPr txBox="1">
              <a:spLocks noChangeArrowheads="1"/>
            </p:cNvSpPr>
            <p:nvPr/>
          </p:nvSpPr>
          <p:spPr bwMode="auto">
            <a:xfrm>
              <a:off x="1104" y="2976"/>
              <a:ext cx="432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800"/>
                <a:t>Temp</a:t>
              </a:r>
            </a:p>
            <a:p>
              <a:pPr>
                <a:buFontTx/>
                <a:buNone/>
              </a:pPr>
              <a:r>
                <a:rPr lang="en-US" sz="800"/>
                <a:t>Controller 1</a:t>
              </a:r>
            </a:p>
          </p:txBody>
        </p:sp>
      </p:grpSp>
      <p:grpSp>
        <p:nvGrpSpPr>
          <p:cNvPr id="68" name="Group 79"/>
          <p:cNvGrpSpPr>
            <a:grpSpLocks/>
          </p:cNvGrpSpPr>
          <p:nvPr/>
        </p:nvGrpSpPr>
        <p:grpSpPr bwMode="auto">
          <a:xfrm>
            <a:off x="5334000" y="5410200"/>
            <a:ext cx="685800" cy="609600"/>
            <a:chOff x="1104" y="2928"/>
            <a:chExt cx="432" cy="384"/>
          </a:xfrm>
        </p:grpSpPr>
        <p:sp>
          <p:nvSpPr>
            <p:cNvPr id="69" name="Rectangle 80"/>
            <p:cNvSpPr>
              <a:spLocks noChangeArrowheads="1"/>
            </p:cNvSpPr>
            <p:nvPr/>
          </p:nvSpPr>
          <p:spPr bwMode="auto">
            <a:xfrm>
              <a:off x="1104" y="2928"/>
              <a:ext cx="432" cy="384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0" name="Text Box 81"/>
            <p:cNvSpPr txBox="1">
              <a:spLocks noChangeArrowheads="1"/>
            </p:cNvSpPr>
            <p:nvPr/>
          </p:nvSpPr>
          <p:spPr bwMode="auto">
            <a:xfrm>
              <a:off x="1104" y="2976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800"/>
                <a:t>Relay 1</a:t>
              </a:r>
            </a:p>
          </p:txBody>
        </p:sp>
      </p:grpSp>
      <p:grpSp>
        <p:nvGrpSpPr>
          <p:cNvPr id="71" name="Group 82"/>
          <p:cNvGrpSpPr>
            <a:grpSpLocks/>
          </p:cNvGrpSpPr>
          <p:nvPr/>
        </p:nvGrpSpPr>
        <p:grpSpPr bwMode="auto">
          <a:xfrm>
            <a:off x="6248400" y="4572000"/>
            <a:ext cx="685800" cy="609600"/>
            <a:chOff x="1104" y="2928"/>
            <a:chExt cx="432" cy="384"/>
          </a:xfrm>
        </p:grpSpPr>
        <p:sp>
          <p:nvSpPr>
            <p:cNvPr id="72" name="Rectangle 83"/>
            <p:cNvSpPr>
              <a:spLocks noChangeArrowheads="1"/>
            </p:cNvSpPr>
            <p:nvPr/>
          </p:nvSpPr>
          <p:spPr bwMode="auto">
            <a:xfrm>
              <a:off x="1104" y="2928"/>
              <a:ext cx="432" cy="384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" name="Text Box 84"/>
            <p:cNvSpPr txBox="1">
              <a:spLocks noChangeArrowheads="1"/>
            </p:cNvSpPr>
            <p:nvPr/>
          </p:nvSpPr>
          <p:spPr bwMode="auto">
            <a:xfrm>
              <a:off x="1104" y="2976"/>
              <a:ext cx="432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800"/>
                <a:t>Temp</a:t>
              </a:r>
            </a:p>
            <a:p>
              <a:pPr>
                <a:buFontTx/>
                <a:buNone/>
              </a:pPr>
              <a:r>
                <a:rPr lang="en-US" sz="800"/>
                <a:t>Controller 2</a:t>
              </a:r>
            </a:p>
          </p:txBody>
        </p:sp>
      </p:grpSp>
      <p:grpSp>
        <p:nvGrpSpPr>
          <p:cNvPr id="74" name="Group 85"/>
          <p:cNvGrpSpPr>
            <a:grpSpLocks/>
          </p:cNvGrpSpPr>
          <p:nvPr/>
        </p:nvGrpSpPr>
        <p:grpSpPr bwMode="auto">
          <a:xfrm>
            <a:off x="6248400" y="5410200"/>
            <a:ext cx="685800" cy="609600"/>
            <a:chOff x="1104" y="2928"/>
            <a:chExt cx="432" cy="384"/>
          </a:xfrm>
        </p:grpSpPr>
        <p:sp>
          <p:nvSpPr>
            <p:cNvPr id="75" name="Rectangle 86"/>
            <p:cNvSpPr>
              <a:spLocks noChangeArrowheads="1"/>
            </p:cNvSpPr>
            <p:nvPr/>
          </p:nvSpPr>
          <p:spPr bwMode="auto">
            <a:xfrm>
              <a:off x="1104" y="2928"/>
              <a:ext cx="432" cy="384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" name="Text Box 87"/>
            <p:cNvSpPr txBox="1">
              <a:spLocks noChangeArrowheads="1"/>
            </p:cNvSpPr>
            <p:nvPr/>
          </p:nvSpPr>
          <p:spPr bwMode="auto">
            <a:xfrm>
              <a:off x="1104" y="2976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800"/>
                <a:t>Relay 2</a:t>
              </a:r>
            </a:p>
          </p:txBody>
        </p:sp>
      </p:grpSp>
      <p:grpSp>
        <p:nvGrpSpPr>
          <p:cNvPr id="77" name="Group 88"/>
          <p:cNvGrpSpPr>
            <a:grpSpLocks/>
          </p:cNvGrpSpPr>
          <p:nvPr/>
        </p:nvGrpSpPr>
        <p:grpSpPr bwMode="auto">
          <a:xfrm>
            <a:off x="7086600" y="4572000"/>
            <a:ext cx="685800" cy="609600"/>
            <a:chOff x="1104" y="2928"/>
            <a:chExt cx="432" cy="384"/>
          </a:xfrm>
        </p:grpSpPr>
        <p:sp>
          <p:nvSpPr>
            <p:cNvPr id="78" name="Rectangle 89"/>
            <p:cNvSpPr>
              <a:spLocks noChangeArrowheads="1"/>
            </p:cNvSpPr>
            <p:nvPr/>
          </p:nvSpPr>
          <p:spPr bwMode="auto">
            <a:xfrm>
              <a:off x="1104" y="2928"/>
              <a:ext cx="432" cy="384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9" name="Text Box 90"/>
            <p:cNvSpPr txBox="1">
              <a:spLocks noChangeArrowheads="1"/>
            </p:cNvSpPr>
            <p:nvPr/>
          </p:nvSpPr>
          <p:spPr bwMode="auto">
            <a:xfrm>
              <a:off x="1104" y="2976"/>
              <a:ext cx="432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800"/>
                <a:t>Temp</a:t>
              </a:r>
            </a:p>
            <a:p>
              <a:pPr>
                <a:buFontTx/>
                <a:buNone/>
              </a:pPr>
              <a:r>
                <a:rPr lang="en-US" sz="800"/>
                <a:t>Controller 3</a:t>
              </a:r>
            </a:p>
          </p:txBody>
        </p:sp>
      </p:grpSp>
      <p:grpSp>
        <p:nvGrpSpPr>
          <p:cNvPr id="80" name="Group 91"/>
          <p:cNvGrpSpPr>
            <a:grpSpLocks/>
          </p:cNvGrpSpPr>
          <p:nvPr/>
        </p:nvGrpSpPr>
        <p:grpSpPr bwMode="auto">
          <a:xfrm>
            <a:off x="7086600" y="5410200"/>
            <a:ext cx="685800" cy="609600"/>
            <a:chOff x="1104" y="2928"/>
            <a:chExt cx="432" cy="384"/>
          </a:xfrm>
        </p:grpSpPr>
        <p:sp>
          <p:nvSpPr>
            <p:cNvPr id="81" name="Rectangle 92"/>
            <p:cNvSpPr>
              <a:spLocks noChangeArrowheads="1"/>
            </p:cNvSpPr>
            <p:nvPr/>
          </p:nvSpPr>
          <p:spPr bwMode="auto">
            <a:xfrm>
              <a:off x="1104" y="2928"/>
              <a:ext cx="432" cy="384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" name="Text Box 93"/>
            <p:cNvSpPr txBox="1">
              <a:spLocks noChangeArrowheads="1"/>
            </p:cNvSpPr>
            <p:nvPr/>
          </p:nvSpPr>
          <p:spPr bwMode="auto">
            <a:xfrm>
              <a:off x="1104" y="2976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800"/>
                <a:t>Relay 3</a:t>
              </a:r>
            </a:p>
          </p:txBody>
        </p:sp>
      </p:grpSp>
      <p:sp>
        <p:nvSpPr>
          <p:cNvPr id="83" name="Line 94"/>
          <p:cNvSpPr>
            <a:spLocks noChangeShapeType="1"/>
          </p:cNvSpPr>
          <p:nvPr/>
        </p:nvSpPr>
        <p:spPr bwMode="auto">
          <a:xfrm>
            <a:off x="6629400" y="5181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4" name="Line 95"/>
          <p:cNvSpPr>
            <a:spLocks noChangeShapeType="1"/>
          </p:cNvSpPr>
          <p:nvPr/>
        </p:nvSpPr>
        <p:spPr bwMode="auto">
          <a:xfrm>
            <a:off x="7467600" y="5181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5" name="Line 96"/>
          <p:cNvSpPr>
            <a:spLocks noChangeShapeType="1"/>
          </p:cNvSpPr>
          <p:nvPr/>
        </p:nvSpPr>
        <p:spPr bwMode="auto">
          <a:xfrm>
            <a:off x="5638800" y="5181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6" name="Line 97"/>
          <p:cNvSpPr>
            <a:spLocks noChangeShapeType="1"/>
          </p:cNvSpPr>
          <p:nvPr/>
        </p:nvSpPr>
        <p:spPr bwMode="auto">
          <a:xfrm>
            <a:off x="5867400" y="4191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7" name="Line 98"/>
          <p:cNvSpPr>
            <a:spLocks noChangeShapeType="1"/>
          </p:cNvSpPr>
          <p:nvPr/>
        </p:nvSpPr>
        <p:spPr bwMode="auto">
          <a:xfrm>
            <a:off x="5867400" y="4191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8" name="Line 99"/>
          <p:cNvSpPr>
            <a:spLocks noChangeShapeType="1"/>
          </p:cNvSpPr>
          <p:nvPr/>
        </p:nvSpPr>
        <p:spPr bwMode="auto">
          <a:xfrm>
            <a:off x="6858000" y="3352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9" name="Line 100"/>
          <p:cNvSpPr>
            <a:spLocks noChangeShapeType="1"/>
          </p:cNvSpPr>
          <p:nvPr/>
        </p:nvSpPr>
        <p:spPr bwMode="auto">
          <a:xfrm>
            <a:off x="7086600" y="3352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0" name="Line 101"/>
          <p:cNvSpPr>
            <a:spLocks noChangeShapeType="1"/>
          </p:cNvSpPr>
          <p:nvPr/>
        </p:nvSpPr>
        <p:spPr bwMode="auto">
          <a:xfrm>
            <a:off x="6553200" y="4419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1" name="Line 102"/>
          <p:cNvSpPr>
            <a:spLocks noChangeShapeType="1"/>
          </p:cNvSpPr>
          <p:nvPr/>
        </p:nvSpPr>
        <p:spPr bwMode="auto">
          <a:xfrm flipV="1">
            <a:off x="6553200" y="4419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" name="Line 103"/>
          <p:cNvSpPr>
            <a:spLocks noChangeShapeType="1"/>
          </p:cNvSpPr>
          <p:nvPr/>
        </p:nvSpPr>
        <p:spPr bwMode="auto">
          <a:xfrm>
            <a:off x="6858000" y="2514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3" name="Line 104"/>
          <p:cNvSpPr>
            <a:spLocks noChangeShapeType="1"/>
          </p:cNvSpPr>
          <p:nvPr/>
        </p:nvSpPr>
        <p:spPr bwMode="auto">
          <a:xfrm>
            <a:off x="7620000" y="25146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" name="Line 106"/>
          <p:cNvSpPr>
            <a:spLocks noChangeShapeType="1"/>
          </p:cNvSpPr>
          <p:nvPr/>
        </p:nvSpPr>
        <p:spPr bwMode="auto">
          <a:xfrm flipH="1">
            <a:off x="2438400" y="57912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5" name="Line 107"/>
          <p:cNvSpPr>
            <a:spLocks noChangeShapeType="1"/>
          </p:cNvSpPr>
          <p:nvPr/>
        </p:nvSpPr>
        <p:spPr bwMode="auto">
          <a:xfrm flipH="1">
            <a:off x="2438400" y="59436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6" name="Line 108"/>
          <p:cNvSpPr>
            <a:spLocks noChangeShapeType="1"/>
          </p:cNvSpPr>
          <p:nvPr/>
        </p:nvSpPr>
        <p:spPr bwMode="auto">
          <a:xfrm flipH="1">
            <a:off x="2438400" y="56388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7" name="Text Box 109"/>
          <p:cNvSpPr txBox="1">
            <a:spLocks noChangeArrowheads="1"/>
          </p:cNvSpPr>
          <p:nvPr/>
        </p:nvSpPr>
        <p:spPr bwMode="auto">
          <a:xfrm>
            <a:off x="2819400" y="5562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000"/>
              <a:t>3-Phase 208V in</a:t>
            </a:r>
          </a:p>
        </p:txBody>
      </p:sp>
      <p:sp>
        <p:nvSpPr>
          <p:cNvPr id="98" name="Line 110"/>
          <p:cNvSpPr>
            <a:spLocks noChangeShapeType="1"/>
          </p:cNvSpPr>
          <p:nvPr/>
        </p:nvSpPr>
        <p:spPr bwMode="auto">
          <a:xfrm flipH="1" flipV="1">
            <a:off x="5334000" y="40386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" name="Line 112"/>
          <p:cNvSpPr>
            <a:spLocks noChangeShapeType="1"/>
          </p:cNvSpPr>
          <p:nvPr/>
        </p:nvSpPr>
        <p:spPr bwMode="auto">
          <a:xfrm flipV="1">
            <a:off x="4876800" y="3124200"/>
            <a:ext cx="457200" cy="2743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0" name="Line 114"/>
          <p:cNvSpPr>
            <a:spLocks noChangeShapeType="1"/>
          </p:cNvSpPr>
          <p:nvPr/>
        </p:nvSpPr>
        <p:spPr bwMode="auto">
          <a:xfrm flipV="1">
            <a:off x="4648200" y="2286000"/>
            <a:ext cx="609600" cy="3657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1" name="Slide Number Placeholder 10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 0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4214813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ified FAA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Modified FAA White</Template>
  <TotalTime>495</TotalTime>
  <Words>586</Words>
  <Application>Microsoft Office PowerPoint</Application>
  <PresentationFormat>On-screen Show (4:3)</PresentationFormat>
  <Paragraphs>146</Paragraphs>
  <Slides>36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Modified FAA White</vt:lpstr>
      <vt:lpstr>Development of a Laboratory Scale Flame Propagation Test Method for Structural Composites</vt:lpstr>
      <vt:lpstr>Review from Singapore</vt:lpstr>
      <vt:lpstr>Lab-Scale Test Method Development</vt:lpstr>
      <vt:lpstr>Heat Flux Gradient – Intermediate Scale</vt:lpstr>
      <vt:lpstr>Vertical Radiant Panel (VRP)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research</vt:lpstr>
      <vt:lpstr>Modifications to VRP</vt:lpstr>
      <vt:lpstr>Original Pilot Burner</vt:lpstr>
      <vt:lpstr>Original Radiant Panel Pilot Burner</vt:lpstr>
      <vt:lpstr>PowerPoint Presentation</vt:lpstr>
      <vt:lpstr>Unidirectional NBS Chamber Pilot Burner</vt:lpstr>
      <vt:lpstr>PowerPoint Presentation</vt:lpstr>
      <vt:lpstr>PowerPoint Presentation</vt:lpstr>
      <vt:lpstr>PowerPoint Presentation</vt:lpstr>
      <vt:lpstr>16 ply ACF1</vt:lpstr>
      <vt:lpstr>Observations</vt:lpstr>
      <vt:lpstr>16 ply ACF1 – smaller flame</vt:lpstr>
      <vt:lpstr>Observations</vt:lpstr>
      <vt:lpstr>PowerPoint Presentation</vt:lpstr>
      <vt:lpstr>Multiple Flamelet Burner</vt:lpstr>
      <vt:lpstr>16 ply ACF1 – smaller flame, lower heat flux</vt:lpstr>
      <vt:lpstr>ACF1-HC</vt:lpstr>
      <vt:lpstr>PowerPoint Presentation</vt:lpstr>
      <vt:lpstr>PowerPoint Presentation</vt:lpstr>
      <vt:lpstr>16 Ply ACF1</vt:lpstr>
      <vt:lpstr>8 Ply ACF1</vt:lpstr>
      <vt:lpstr>ACF1-HC</vt:lpstr>
      <vt:lpstr>PowerPoint Presentation</vt:lpstr>
      <vt:lpstr>Observations</vt:lpstr>
      <vt:lpstr>PowerPoint Presentation</vt:lpstr>
    </vt:vector>
  </TitlesOfParts>
  <Company>FAA Fire Safety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Ochs</dc:creator>
  <cp:lastModifiedBy>Michael Donio</cp:lastModifiedBy>
  <cp:revision>42</cp:revision>
  <dcterms:created xsi:type="dcterms:W3CDTF">2012-06-06T11:05:16Z</dcterms:created>
  <dcterms:modified xsi:type="dcterms:W3CDTF">2012-06-27T15:13:51Z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