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8"/>
  </p:notesMasterIdLst>
  <p:handoutMasterIdLst>
    <p:handoutMasterId r:id="rId19"/>
  </p:handoutMasterIdLst>
  <p:sldIdLst>
    <p:sldId id="273" r:id="rId2"/>
    <p:sldId id="301"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Lst>
  <p:sldSz cx="9144000" cy="6858000" type="screen4x3"/>
  <p:notesSz cx="6858000" cy="9144000"/>
  <p:defaultTextStyle>
    <a:defPPr>
      <a:defRPr lang="en-US"/>
    </a:defPPr>
    <a:lvl1pPr algn="l" rtl="0" fontAlgn="base">
      <a:spcBef>
        <a:spcPct val="0"/>
      </a:spcBef>
      <a:spcAft>
        <a:spcPct val="0"/>
      </a:spcAft>
      <a:defRPr sz="3200" b="1" kern="1200">
        <a:solidFill>
          <a:srgbClr val="1D2F68"/>
        </a:solidFill>
        <a:latin typeface="Arial" charset="0"/>
        <a:ea typeface="+mn-ea"/>
        <a:cs typeface="+mn-cs"/>
      </a:defRPr>
    </a:lvl1pPr>
    <a:lvl2pPr marL="457200" algn="l" rtl="0" fontAlgn="base">
      <a:spcBef>
        <a:spcPct val="0"/>
      </a:spcBef>
      <a:spcAft>
        <a:spcPct val="0"/>
      </a:spcAft>
      <a:defRPr sz="3200" b="1" kern="1200">
        <a:solidFill>
          <a:srgbClr val="1D2F68"/>
        </a:solidFill>
        <a:latin typeface="Arial" charset="0"/>
        <a:ea typeface="+mn-ea"/>
        <a:cs typeface="+mn-cs"/>
      </a:defRPr>
    </a:lvl2pPr>
    <a:lvl3pPr marL="914400" algn="l" rtl="0" fontAlgn="base">
      <a:spcBef>
        <a:spcPct val="0"/>
      </a:spcBef>
      <a:spcAft>
        <a:spcPct val="0"/>
      </a:spcAft>
      <a:defRPr sz="3200" b="1" kern="1200">
        <a:solidFill>
          <a:srgbClr val="1D2F68"/>
        </a:solidFill>
        <a:latin typeface="Arial" charset="0"/>
        <a:ea typeface="+mn-ea"/>
        <a:cs typeface="+mn-cs"/>
      </a:defRPr>
    </a:lvl3pPr>
    <a:lvl4pPr marL="1371600" algn="l" rtl="0" fontAlgn="base">
      <a:spcBef>
        <a:spcPct val="0"/>
      </a:spcBef>
      <a:spcAft>
        <a:spcPct val="0"/>
      </a:spcAft>
      <a:defRPr sz="3200" b="1" kern="1200">
        <a:solidFill>
          <a:srgbClr val="1D2F68"/>
        </a:solidFill>
        <a:latin typeface="Arial" charset="0"/>
        <a:ea typeface="+mn-ea"/>
        <a:cs typeface="+mn-cs"/>
      </a:defRPr>
    </a:lvl4pPr>
    <a:lvl5pPr marL="1828800" algn="l" rtl="0" fontAlgn="base">
      <a:spcBef>
        <a:spcPct val="0"/>
      </a:spcBef>
      <a:spcAft>
        <a:spcPct val="0"/>
      </a:spcAft>
      <a:defRPr sz="3200" b="1" kern="1200">
        <a:solidFill>
          <a:srgbClr val="1D2F68"/>
        </a:solidFill>
        <a:latin typeface="Arial" charset="0"/>
        <a:ea typeface="+mn-ea"/>
        <a:cs typeface="+mn-cs"/>
      </a:defRPr>
    </a:lvl5pPr>
    <a:lvl6pPr marL="2286000" algn="l" defTabSz="914400" rtl="0" eaLnBrk="1" latinLnBrk="0" hangingPunct="1">
      <a:defRPr sz="3200" b="1" kern="1200">
        <a:solidFill>
          <a:srgbClr val="1D2F68"/>
        </a:solidFill>
        <a:latin typeface="Arial" charset="0"/>
        <a:ea typeface="+mn-ea"/>
        <a:cs typeface="+mn-cs"/>
      </a:defRPr>
    </a:lvl6pPr>
    <a:lvl7pPr marL="2743200" algn="l" defTabSz="914400" rtl="0" eaLnBrk="1" latinLnBrk="0" hangingPunct="1">
      <a:defRPr sz="3200" b="1" kern="1200">
        <a:solidFill>
          <a:srgbClr val="1D2F68"/>
        </a:solidFill>
        <a:latin typeface="Arial" charset="0"/>
        <a:ea typeface="+mn-ea"/>
        <a:cs typeface="+mn-cs"/>
      </a:defRPr>
    </a:lvl7pPr>
    <a:lvl8pPr marL="3200400" algn="l" defTabSz="914400" rtl="0" eaLnBrk="1" latinLnBrk="0" hangingPunct="1">
      <a:defRPr sz="3200" b="1" kern="1200">
        <a:solidFill>
          <a:srgbClr val="1D2F68"/>
        </a:solidFill>
        <a:latin typeface="Arial" charset="0"/>
        <a:ea typeface="+mn-ea"/>
        <a:cs typeface="+mn-cs"/>
      </a:defRPr>
    </a:lvl8pPr>
    <a:lvl9pPr marL="3657600" algn="l" defTabSz="914400" rtl="0" eaLnBrk="1" latinLnBrk="0" hangingPunct="1">
      <a:defRPr sz="3200" b="1" kern="1200">
        <a:solidFill>
          <a:srgbClr val="1D2F68"/>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FF"/>
    <a:srgbClr val="FFFF66"/>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8311" autoAdjust="0"/>
  </p:normalViewPr>
  <p:slideViewPr>
    <p:cSldViewPr snapToGrid="0">
      <p:cViewPr varScale="1">
        <p:scale>
          <a:sx n="111" d="100"/>
          <a:sy n="111" d="100"/>
        </p:scale>
        <p:origin x="-97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17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itchFamily="18" charset="0"/>
              </a:defRPr>
            </a:lvl1pPr>
          </a:lstStyle>
          <a:p>
            <a:pPr>
              <a:defRPr/>
            </a:pPr>
            <a:fld id="{4B718B05-8663-4AB9-9E2E-D10F02029EF6}" type="slidenum">
              <a:rPr lang="en-US"/>
              <a:pPr>
                <a:defRPr/>
              </a:pPr>
              <a:t>‹#›</a:t>
            </a:fld>
            <a:endParaRPr lang="en-US"/>
          </a:p>
        </p:txBody>
      </p:sp>
    </p:spTree>
    <p:extLst>
      <p:ext uri="{BB962C8B-B14F-4D97-AF65-F5344CB8AC3E}">
        <p14:creationId xmlns:p14="http://schemas.microsoft.com/office/powerpoint/2010/main" val="2960403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itchFamily="18" charset="0"/>
              </a:defRPr>
            </a:lvl1pPr>
          </a:lstStyle>
          <a:p>
            <a:pPr>
              <a:defRPr/>
            </a:pPr>
            <a:endParaRPr lang="en-US"/>
          </a:p>
        </p:txBody>
      </p:sp>
      <p:sp>
        <p:nvSpPr>
          <p:cNvPr id="1843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itchFamily="18" charset="0"/>
              </a:defRPr>
            </a:lvl1pPr>
          </a:lstStyle>
          <a:p>
            <a:pPr>
              <a:defRPr/>
            </a:pPr>
            <a:fld id="{0F75A7EC-3C79-46C8-B175-29538930A46E}" type="slidenum">
              <a:rPr lang="en-US"/>
              <a:pPr>
                <a:defRPr/>
              </a:pPr>
              <a:t>‹#›</a:t>
            </a:fld>
            <a:endParaRPr lang="en-US"/>
          </a:p>
        </p:txBody>
      </p:sp>
    </p:spTree>
    <p:extLst>
      <p:ext uri="{BB962C8B-B14F-4D97-AF65-F5344CB8AC3E}">
        <p14:creationId xmlns:p14="http://schemas.microsoft.com/office/powerpoint/2010/main" val="2811657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A0AA8911-B530-43B5-8D12-6975D05A156F}" type="slidenum">
              <a:rPr lang="en-US" sz="1200" b="0" smtClean="0">
                <a:solidFill>
                  <a:schemeClr val="tx1"/>
                </a:solidFill>
                <a:latin typeface="Times New Roman" pitchFamily="18" charset="0"/>
              </a:rPr>
              <a:pPr eaLnBrk="1" hangingPunct="1"/>
              <a:t>0</a:t>
            </a:fld>
            <a:endParaRPr lang="en-US" sz="1200" b="0" smtClean="0">
              <a:solidFill>
                <a:schemeClr val="tx1"/>
              </a:solidFill>
              <a:latin typeface="Times New Roman" pitchFamily="18" charset="0"/>
            </a:endParaRPr>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C3E186-3BD9-47A9-86AA-F9ACE7168C84}" type="slidenum">
              <a:rPr lang="en-US"/>
              <a:pPr>
                <a:defRPr/>
              </a:pPr>
              <a:t>‹#›</a:t>
            </a:fld>
            <a:endParaRPr lang="en-US"/>
          </a:p>
        </p:txBody>
      </p:sp>
    </p:spTree>
    <p:extLst>
      <p:ext uri="{BB962C8B-B14F-4D97-AF65-F5344CB8AC3E}">
        <p14:creationId xmlns:p14="http://schemas.microsoft.com/office/powerpoint/2010/main" val="219381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1FE15-A1D2-4F22-BBF1-CEE6F25C1F16}" type="slidenum">
              <a:rPr lang="en-US"/>
              <a:pPr>
                <a:defRPr/>
              </a:pPr>
              <a:t>‹#›</a:t>
            </a:fld>
            <a:endParaRPr lang="en-US"/>
          </a:p>
        </p:txBody>
      </p:sp>
    </p:spTree>
    <p:extLst>
      <p:ext uri="{BB962C8B-B14F-4D97-AF65-F5344CB8AC3E}">
        <p14:creationId xmlns:p14="http://schemas.microsoft.com/office/powerpoint/2010/main" val="149510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F855F-88BD-4E30-9873-028914AF1D2A}" type="slidenum">
              <a:rPr lang="en-US"/>
              <a:pPr>
                <a:defRPr/>
              </a:pPr>
              <a:t>‹#›</a:t>
            </a:fld>
            <a:endParaRPr lang="en-US"/>
          </a:p>
        </p:txBody>
      </p:sp>
    </p:spTree>
    <p:extLst>
      <p:ext uri="{BB962C8B-B14F-4D97-AF65-F5344CB8AC3E}">
        <p14:creationId xmlns:p14="http://schemas.microsoft.com/office/powerpoint/2010/main" val="299272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FC8F2-0173-4E84-93AA-026A071812FA}" type="slidenum">
              <a:rPr lang="en-US"/>
              <a:pPr>
                <a:defRPr/>
              </a:pPr>
              <a:t>‹#›</a:t>
            </a:fld>
            <a:endParaRPr lang="en-US"/>
          </a:p>
        </p:txBody>
      </p:sp>
    </p:spTree>
    <p:extLst>
      <p:ext uri="{BB962C8B-B14F-4D97-AF65-F5344CB8AC3E}">
        <p14:creationId xmlns:p14="http://schemas.microsoft.com/office/powerpoint/2010/main" val="397738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F63DD-BD70-4030-AA55-35E274B1E68A}" type="slidenum">
              <a:rPr lang="en-US"/>
              <a:pPr>
                <a:defRPr/>
              </a:pPr>
              <a:t>‹#›</a:t>
            </a:fld>
            <a:endParaRPr lang="en-US"/>
          </a:p>
        </p:txBody>
      </p:sp>
    </p:spTree>
    <p:extLst>
      <p:ext uri="{BB962C8B-B14F-4D97-AF65-F5344CB8AC3E}">
        <p14:creationId xmlns:p14="http://schemas.microsoft.com/office/powerpoint/2010/main" val="297716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6024FD-A226-4485-BE62-FD4605B93EC8}" type="slidenum">
              <a:rPr lang="en-US"/>
              <a:pPr>
                <a:defRPr/>
              </a:pPr>
              <a:t>‹#›</a:t>
            </a:fld>
            <a:endParaRPr lang="en-US"/>
          </a:p>
        </p:txBody>
      </p:sp>
    </p:spTree>
    <p:extLst>
      <p:ext uri="{BB962C8B-B14F-4D97-AF65-F5344CB8AC3E}">
        <p14:creationId xmlns:p14="http://schemas.microsoft.com/office/powerpoint/2010/main" val="282091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35393A-FBC9-4F7A-B3B8-A7A1224BCAEA}" type="slidenum">
              <a:rPr lang="en-US"/>
              <a:pPr>
                <a:defRPr/>
              </a:pPr>
              <a:t>‹#›</a:t>
            </a:fld>
            <a:endParaRPr lang="en-US"/>
          </a:p>
        </p:txBody>
      </p:sp>
    </p:spTree>
    <p:extLst>
      <p:ext uri="{BB962C8B-B14F-4D97-AF65-F5344CB8AC3E}">
        <p14:creationId xmlns:p14="http://schemas.microsoft.com/office/powerpoint/2010/main" val="80365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468413-FA7F-495D-B3DA-B1168020110B}" type="slidenum">
              <a:rPr lang="en-US"/>
              <a:pPr>
                <a:defRPr/>
              </a:pPr>
              <a:t>‹#›</a:t>
            </a:fld>
            <a:endParaRPr lang="en-US"/>
          </a:p>
        </p:txBody>
      </p:sp>
    </p:spTree>
    <p:extLst>
      <p:ext uri="{BB962C8B-B14F-4D97-AF65-F5344CB8AC3E}">
        <p14:creationId xmlns:p14="http://schemas.microsoft.com/office/powerpoint/2010/main" val="408827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6688C3-0EBC-4CEC-B0CD-8A6B26A37B96}" type="slidenum">
              <a:rPr lang="en-US"/>
              <a:pPr>
                <a:defRPr/>
              </a:pPr>
              <a:t>‹#›</a:t>
            </a:fld>
            <a:endParaRPr lang="en-US"/>
          </a:p>
        </p:txBody>
      </p:sp>
    </p:spTree>
    <p:extLst>
      <p:ext uri="{BB962C8B-B14F-4D97-AF65-F5344CB8AC3E}">
        <p14:creationId xmlns:p14="http://schemas.microsoft.com/office/powerpoint/2010/main" val="418825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93685E-EECA-4301-85AB-1DE37EA459B5}" type="slidenum">
              <a:rPr lang="en-US"/>
              <a:pPr>
                <a:defRPr/>
              </a:pPr>
              <a:t>‹#›</a:t>
            </a:fld>
            <a:endParaRPr lang="en-US"/>
          </a:p>
        </p:txBody>
      </p:sp>
    </p:spTree>
    <p:extLst>
      <p:ext uri="{BB962C8B-B14F-4D97-AF65-F5344CB8AC3E}">
        <p14:creationId xmlns:p14="http://schemas.microsoft.com/office/powerpoint/2010/main" val="352261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F0B23-0075-4579-B0F9-4EC4C855E658}" type="slidenum">
              <a:rPr lang="en-US"/>
              <a:pPr>
                <a:defRPr/>
              </a:pPr>
              <a:t>‹#›</a:t>
            </a:fld>
            <a:endParaRPr lang="en-US"/>
          </a:p>
        </p:txBody>
      </p:sp>
    </p:spTree>
    <p:extLst>
      <p:ext uri="{BB962C8B-B14F-4D97-AF65-F5344CB8AC3E}">
        <p14:creationId xmlns:p14="http://schemas.microsoft.com/office/powerpoint/2010/main" val="241882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Times New Roman" pitchFamily="18" charset="0"/>
              </a:defRPr>
            </a:lvl1pPr>
          </a:lstStyle>
          <a:p>
            <a:pPr>
              <a:defRPr/>
            </a:pPr>
            <a:fld id="{67E279A3-9B34-43A2-B13F-BC42D747066F}" type="slidenum">
              <a:rPr lang="en-US"/>
              <a:pPr>
                <a:defRPr/>
              </a:pPr>
              <a:t>‹#›</a:t>
            </a:fld>
            <a:endParaRPr lang="en-US"/>
          </a:p>
        </p:txBody>
      </p:sp>
      <p:sp>
        <p:nvSpPr>
          <p:cNvPr id="2"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0">
              <a:solidFill>
                <a:schemeClr val="bg1"/>
              </a:solidFill>
              <a:latin typeface="Times New Roman" pitchFamily="18" charset="0"/>
            </a:endParaRPr>
          </a:p>
        </p:txBody>
      </p:sp>
      <p:sp>
        <p:nvSpPr>
          <p:cNvPr id="3" name="Text Box 8"/>
          <p:cNvSpPr txBox="1">
            <a:spLocks noChangeArrowheads="1"/>
          </p:cNvSpPr>
          <p:nvPr/>
        </p:nvSpPr>
        <p:spPr bwMode="auto">
          <a:xfrm>
            <a:off x="338138" y="6151563"/>
            <a:ext cx="48879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spcBef>
                <a:spcPct val="50000"/>
              </a:spcBef>
              <a:defRPr/>
            </a:pPr>
            <a:endParaRPr lang="en-US" sz="1200" b="0" smtClean="0">
              <a:solidFill>
                <a:schemeClr val="folHlink"/>
              </a:solidFill>
            </a:endParaRPr>
          </a:p>
        </p:txBody>
      </p:sp>
      <p:sp>
        <p:nvSpPr>
          <p:cNvPr id="1031" name="Text Box 9"/>
          <p:cNvSpPr txBox="1">
            <a:spLocks noChangeArrowheads="1"/>
          </p:cNvSpPr>
          <p:nvPr/>
        </p:nvSpPr>
        <p:spPr bwMode="auto">
          <a:xfrm>
            <a:off x="6370638" y="6208713"/>
            <a:ext cx="1370012"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lnSpc>
                <a:spcPct val="85000"/>
              </a:lnSpc>
              <a:defRPr/>
            </a:pPr>
            <a:r>
              <a:rPr lang="en-US" sz="1200" smtClean="0">
                <a:solidFill>
                  <a:schemeClr val="bg1"/>
                </a:solidFill>
              </a:rPr>
              <a:t>Federal Aviation</a:t>
            </a:r>
          </a:p>
          <a:p>
            <a:pPr eaLnBrk="1" hangingPunct="1">
              <a:lnSpc>
                <a:spcPct val="85000"/>
              </a:lnSpc>
              <a:defRPr/>
            </a:pPr>
            <a:r>
              <a:rPr lang="en-US" sz="1200" smtClean="0">
                <a:solidFill>
                  <a:schemeClr val="bg1"/>
                </a:solidFill>
              </a:rPr>
              <a:t>Administration</a:t>
            </a:r>
          </a:p>
        </p:txBody>
      </p:sp>
      <p:pic>
        <p:nvPicPr>
          <p:cNvPr id="1032" name="Picture 10" descr="NEW FAA LOGO"/>
          <p:cNvPicPr>
            <a:picLocks noChangeAspect="1" noChangeArrowheads="1"/>
          </p:cNvPicPr>
          <p:nvPr/>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5761038" y="6110288"/>
            <a:ext cx="6127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4"/>
          <p:cNvSpPr txBox="1">
            <a:spLocks noChangeArrowheads="1"/>
          </p:cNvSpPr>
          <p:nvPr userDrawn="1"/>
        </p:nvSpPr>
        <p:spPr bwMode="auto">
          <a:xfrm>
            <a:off x="206375" y="6167438"/>
            <a:ext cx="4973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defRPr/>
            </a:pPr>
            <a:r>
              <a:rPr lang="en-US" sz="1400" smtClean="0">
                <a:solidFill>
                  <a:schemeClr val="bg1"/>
                </a:solidFill>
              </a:rPr>
              <a:t>Radiant Panel Test for Thermal Acoustic Insulation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3200" b="1">
          <a:solidFill>
            <a:srgbClr val="1D2F68"/>
          </a:solidFill>
          <a:latin typeface="Arial" charset="0"/>
        </a:defRPr>
      </a:lvl2pPr>
      <a:lvl3pPr algn="l" rtl="0" eaLnBrk="0" fontAlgn="base" hangingPunct="0">
        <a:spcBef>
          <a:spcPct val="0"/>
        </a:spcBef>
        <a:spcAft>
          <a:spcPct val="0"/>
        </a:spcAft>
        <a:defRPr sz="3200" b="1">
          <a:solidFill>
            <a:srgbClr val="1D2F68"/>
          </a:solidFill>
          <a:latin typeface="Arial" charset="0"/>
        </a:defRPr>
      </a:lvl3pPr>
      <a:lvl4pPr algn="l" rtl="0" eaLnBrk="0" fontAlgn="base" hangingPunct="0">
        <a:spcBef>
          <a:spcPct val="0"/>
        </a:spcBef>
        <a:spcAft>
          <a:spcPct val="0"/>
        </a:spcAft>
        <a:defRPr sz="3200" b="1">
          <a:solidFill>
            <a:srgbClr val="1D2F68"/>
          </a:solidFill>
          <a:latin typeface="Arial" charset="0"/>
        </a:defRPr>
      </a:lvl4pPr>
      <a:lvl5pPr algn="l" rtl="0" eaLnBrk="0" fontAlgn="base" hangingPunct="0">
        <a:spcBef>
          <a:spcPct val="0"/>
        </a:spcBef>
        <a:spcAft>
          <a:spcPct val="0"/>
        </a:spcAft>
        <a:defRPr sz="3200" b="1">
          <a:solidFill>
            <a:srgbClr val="1D2F68"/>
          </a:solidFill>
          <a:latin typeface="Arial"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wmv"/><Relationship Id="rId1" Type="http://schemas.microsoft.com/office/2007/relationships/media" Target="../media/media8.wmv"/><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wmv"/><Relationship Id="rId1" Type="http://schemas.microsoft.com/office/2007/relationships/media" Target="../media/media10.wmv"/><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Slide Number Placeholder 3"/>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CEC24CC3-0558-449E-BB3B-E2562385271E}" type="slidenum">
              <a:rPr lang="en-US" sz="1400" b="0" smtClean="0">
                <a:solidFill>
                  <a:schemeClr val="bg1"/>
                </a:solidFill>
                <a:latin typeface="Times New Roman" pitchFamily="18" charset="0"/>
              </a:rPr>
              <a:pPr eaLnBrk="1" hangingPunct="1"/>
              <a:t>0</a:t>
            </a:fld>
            <a:endParaRPr lang="en-US" sz="1400" b="0" smtClean="0">
              <a:solidFill>
                <a:schemeClr val="bg1"/>
              </a:solidFill>
              <a:latin typeface="Times New Roman" pitchFamily="18" charset="0"/>
            </a:endParaRPr>
          </a:p>
        </p:txBody>
      </p:sp>
      <p:sp>
        <p:nvSpPr>
          <p:cNvPr id="2051" name="Text Box 2"/>
          <p:cNvSpPr txBox="1">
            <a:spLocks noChangeArrowheads="1"/>
          </p:cNvSpPr>
          <p:nvPr/>
        </p:nvSpPr>
        <p:spPr bwMode="auto">
          <a:xfrm>
            <a:off x="349250" y="320675"/>
            <a:ext cx="471805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r>
              <a:rPr lang="en-US" sz="3600">
                <a:solidFill>
                  <a:schemeClr val="bg1"/>
                </a:solidFill>
              </a:rPr>
              <a:t>Radiant Panel Test for Thermal Acoustic Insulation</a:t>
            </a:r>
            <a:endParaRPr lang="en-US" sz="3600" b="0" i="1">
              <a:solidFill>
                <a:schemeClr val="bg1"/>
              </a:solidFill>
            </a:endParaRPr>
          </a:p>
        </p:txBody>
      </p:sp>
      <p:grpSp>
        <p:nvGrpSpPr>
          <p:cNvPr id="2052" name="Group 10"/>
          <p:cNvGrpSpPr>
            <a:grpSpLocks/>
          </p:cNvGrpSpPr>
          <p:nvPr/>
        </p:nvGrpSpPr>
        <p:grpSpPr bwMode="auto">
          <a:xfrm>
            <a:off x="0" y="0"/>
            <a:ext cx="9144000" cy="6858000"/>
            <a:chOff x="0" y="0"/>
            <a:chExt cx="5760" cy="4320"/>
          </a:xfrm>
        </p:grpSpPr>
        <p:grpSp>
          <p:nvGrpSpPr>
            <p:cNvPr id="2054" name="Group 9"/>
            <p:cNvGrpSpPr>
              <a:grpSpLocks/>
            </p:cNvGrpSpPr>
            <p:nvPr/>
          </p:nvGrpSpPr>
          <p:grpSpPr bwMode="auto">
            <a:xfrm>
              <a:off x="3523" y="0"/>
              <a:ext cx="2237" cy="4320"/>
              <a:chOff x="3523" y="0"/>
              <a:chExt cx="2237" cy="4320"/>
            </a:xfrm>
          </p:grpSpPr>
          <p:pic>
            <p:nvPicPr>
              <p:cNvPr id="2056" name="Picture 8" descr="FAA B-747-cro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 y="0"/>
                <a:ext cx="223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4"/>
              <p:cNvGrpSpPr>
                <a:grpSpLocks/>
              </p:cNvGrpSpPr>
              <p:nvPr/>
            </p:nvGrpSpPr>
            <p:grpSpPr bwMode="auto">
              <a:xfrm>
                <a:off x="3700" y="170"/>
                <a:ext cx="1824" cy="574"/>
                <a:chOff x="3613" y="282"/>
                <a:chExt cx="1824" cy="574"/>
              </a:xfrm>
            </p:grpSpPr>
            <p:pic>
              <p:nvPicPr>
                <p:cNvPr id="2058" name="Picture 5" descr="NEW FAA LOGO"/>
                <p:cNvPicPr>
                  <a:picLocks noChangeAspect="1" noChangeArrowheads="1"/>
                </p:cNvPicPr>
                <p:nvPr/>
              </p:nvPicPr>
              <p:blipFill>
                <a:blip r:embed="rId5">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13" y="282"/>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6"/>
                <p:cNvSpPr txBox="1">
                  <a:spLocks noChangeArrowheads="1"/>
                </p:cNvSpPr>
                <p:nvPr/>
              </p:nvSpPr>
              <p:spPr bwMode="auto">
                <a:xfrm>
                  <a:off x="4201" y="400"/>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lnSpc>
                      <a:spcPct val="85000"/>
                    </a:lnSpc>
                  </a:pPr>
                  <a:r>
                    <a:rPr lang="en-US" sz="1800">
                      <a:solidFill>
                        <a:schemeClr val="bg1"/>
                      </a:solidFill>
                    </a:rPr>
                    <a:t>Federal Aviation</a:t>
                  </a:r>
                </a:p>
                <a:p>
                  <a:pPr eaLnBrk="1" hangingPunct="1">
                    <a:lnSpc>
                      <a:spcPct val="85000"/>
                    </a:lnSpc>
                  </a:pPr>
                  <a:r>
                    <a:rPr lang="en-US" sz="1800">
                      <a:solidFill>
                        <a:schemeClr val="bg1"/>
                      </a:solidFill>
                    </a:rPr>
                    <a:t>Administration</a:t>
                  </a:r>
                </a:p>
              </p:txBody>
            </p:sp>
          </p:grpSp>
        </p:grpSp>
        <p:sp>
          <p:nvSpPr>
            <p:cNvPr id="2055" name="Rectangle 7"/>
            <p:cNvSpPr>
              <a:spLocks noChangeArrowheads="1"/>
            </p:cNvSpPr>
            <p:nvPr/>
          </p:nvSpPr>
          <p:spPr bwMode="auto">
            <a:xfrm>
              <a:off x="0" y="3802"/>
              <a:ext cx="3515" cy="514"/>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3" name="Rectangle 17"/>
          <p:cNvSpPr>
            <a:spLocks noChangeArrowheads="1"/>
          </p:cNvSpPr>
          <p:nvPr/>
        </p:nvSpPr>
        <p:spPr bwMode="auto">
          <a:xfrm>
            <a:off x="349250" y="3419475"/>
            <a:ext cx="4951413"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en-US" sz="2800">
                <a:solidFill>
                  <a:schemeClr val="bg1"/>
                </a:solidFill>
              </a:rPr>
              <a:t>Pat Cahill</a:t>
            </a:r>
          </a:p>
          <a:p>
            <a:pPr marL="342900" indent="-342900"/>
            <a:r>
              <a:rPr lang="en-US" sz="1800">
                <a:solidFill>
                  <a:schemeClr val="bg1"/>
                </a:solidFill>
              </a:rPr>
              <a:t>Fire Safety Team</a:t>
            </a:r>
          </a:p>
          <a:p>
            <a:pPr marL="342900" indent="-342900"/>
            <a:r>
              <a:rPr lang="en-US" sz="1400">
                <a:solidFill>
                  <a:schemeClr val="bg1"/>
                </a:solidFill>
              </a:rPr>
              <a:t>FAA Wm. J. Hughes Technical Center</a:t>
            </a:r>
          </a:p>
          <a:p>
            <a:pPr marL="342900" indent="-342900"/>
            <a:r>
              <a:rPr lang="en-US" sz="1400">
                <a:solidFill>
                  <a:schemeClr val="bg1"/>
                </a:solidFill>
              </a:rPr>
              <a:t>Atlantic City International Airport, NJ  08405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3/4 inch Foam on Superwool 607 board</a:t>
            </a:r>
          </a:p>
        </p:txBody>
      </p:sp>
      <p:sp>
        <p:nvSpPr>
          <p:cNvPr id="11267"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81622976-E267-4ED0-B60F-EA02564640B6}" type="slidenum">
              <a:rPr lang="en-US" sz="1400" b="0" smtClean="0">
                <a:solidFill>
                  <a:schemeClr val="bg1"/>
                </a:solidFill>
                <a:latin typeface="Times New Roman" pitchFamily="18" charset="0"/>
              </a:rPr>
              <a:pPr eaLnBrk="1" hangingPunct="1"/>
              <a:t>9</a:t>
            </a:fld>
            <a:endParaRPr lang="en-US" sz="1400" b="0" smtClean="0">
              <a:solidFill>
                <a:schemeClr val="bg1"/>
              </a:solidFill>
              <a:latin typeface="Times New Roman" pitchFamily="18" charset="0"/>
            </a:endParaRPr>
          </a:p>
        </p:txBody>
      </p:sp>
      <p:pic>
        <p:nvPicPr>
          <p:cNvPr id="4" name="T3 SUPERWOOL 607.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3/4 inch Foam on Kaowool M board</a:t>
            </a:r>
          </a:p>
        </p:txBody>
      </p:sp>
      <p:sp>
        <p:nvSpPr>
          <p:cNvPr id="12291"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6898A147-5E7D-4B66-9847-BA2906F90D19}" type="slidenum">
              <a:rPr lang="en-US" sz="1400" b="0" smtClean="0">
                <a:solidFill>
                  <a:schemeClr val="bg1"/>
                </a:solidFill>
                <a:latin typeface="Times New Roman" pitchFamily="18" charset="0"/>
              </a:rPr>
              <a:pPr eaLnBrk="1" hangingPunct="1"/>
              <a:t>10</a:t>
            </a:fld>
            <a:endParaRPr lang="en-US" sz="1400" b="0" smtClean="0">
              <a:solidFill>
                <a:schemeClr val="bg1"/>
              </a:solidFill>
              <a:latin typeface="Times New Roman" pitchFamily="18" charset="0"/>
            </a:endParaRPr>
          </a:p>
        </p:txBody>
      </p:sp>
      <p:pic>
        <p:nvPicPr>
          <p:cNvPr id="5" name="T3 KAOWOOL M BOAR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3/4 inch Foam on Superwool 607 board</a:t>
            </a:r>
          </a:p>
        </p:txBody>
      </p:sp>
      <p:sp>
        <p:nvSpPr>
          <p:cNvPr id="13315"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C23C41E8-C8C2-4A4A-A1D9-E0EE44D881E6}" type="slidenum">
              <a:rPr lang="en-US" sz="1400" b="0" smtClean="0">
                <a:solidFill>
                  <a:schemeClr val="bg1"/>
                </a:solidFill>
                <a:latin typeface="Times New Roman" pitchFamily="18" charset="0"/>
              </a:rPr>
              <a:pPr eaLnBrk="1" hangingPunct="1"/>
              <a:t>11</a:t>
            </a:fld>
            <a:endParaRPr lang="en-US" sz="1400" b="0" smtClean="0">
              <a:solidFill>
                <a:schemeClr val="bg1"/>
              </a:solidFill>
              <a:latin typeface="Times New Roman" pitchFamily="18" charset="0"/>
            </a:endParaRPr>
          </a:p>
        </p:txBody>
      </p:sp>
      <p:pic>
        <p:nvPicPr>
          <p:cNvPr id="5" name="T4 SUPERWOOL 607.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3/4 inch Foam on Kaowool M board</a:t>
            </a:r>
          </a:p>
        </p:txBody>
      </p:sp>
      <p:sp>
        <p:nvSpPr>
          <p:cNvPr id="14339"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227CF5E9-D5E0-4AA0-984E-C18A69F75E8A}" type="slidenum">
              <a:rPr lang="en-US" sz="1400" b="0" smtClean="0">
                <a:solidFill>
                  <a:schemeClr val="bg1"/>
                </a:solidFill>
                <a:latin typeface="Times New Roman" pitchFamily="18" charset="0"/>
              </a:rPr>
              <a:pPr eaLnBrk="1" hangingPunct="1"/>
              <a:t>12</a:t>
            </a:fld>
            <a:endParaRPr lang="en-US" sz="1400" b="0" smtClean="0">
              <a:solidFill>
                <a:schemeClr val="bg1"/>
              </a:solidFill>
              <a:latin typeface="Times New Roman" pitchFamily="18" charset="0"/>
            </a:endParaRPr>
          </a:p>
        </p:txBody>
      </p:sp>
      <p:pic>
        <p:nvPicPr>
          <p:cNvPr id="4" name="T4 KAOWOOL M BOAR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Superwool® Regulation by Country</a:t>
            </a:r>
            <a:br>
              <a:rPr lang="en-US" smtClean="0"/>
            </a:br>
            <a:r>
              <a:rPr lang="en-US" sz="2400" smtClean="0"/>
              <a:t>(as of June 14, 2012)</a:t>
            </a:r>
          </a:p>
        </p:txBody>
      </p:sp>
      <p:pic>
        <p:nvPicPr>
          <p:cNvPr id="15363" name="Picture 3" descr="Superwool Fiber intro  June 2012.pdf - Adobe Reader"/>
          <p:cNvPicPr>
            <a:picLocks noChangeAspect="1"/>
          </p:cNvPicPr>
          <p:nvPr/>
        </p:nvPicPr>
        <p:blipFill>
          <a:blip r:embed="rId2">
            <a:extLst>
              <a:ext uri="{28A0092B-C50C-407E-A947-70E740481C1C}">
                <a14:useLocalDpi xmlns:a14="http://schemas.microsoft.com/office/drawing/2010/main" val="0"/>
              </a:ext>
            </a:extLst>
          </a:blip>
          <a:srcRect l="10281" t="26826" r="8308" b="16237"/>
          <a:stretch>
            <a:fillRect/>
          </a:stretch>
        </p:blipFill>
        <p:spPr bwMode="auto">
          <a:xfrm>
            <a:off x="528638" y="1416050"/>
            <a:ext cx="7850187"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86C9CC2D-6BEC-4EE1-9ADB-C0A76A6E0F5D}" type="slidenum">
              <a:rPr lang="en-US" sz="1400" b="0" smtClean="0">
                <a:solidFill>
                  <a:schemeClr val="bg1"/>
                </a:solidFill>
                <a:latin typeface="Times New Roman" pitchFamily="18" charset="0"/>
              </a:rPr>
              <a:pPr eaLnBrk="1" hangingPunct="1"/>
              <a:t>13</a:t>
            </a:fld>
            <a:endParaRPr lang="en-US" sz="1400" b="0" smtClean="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014EE0C8-50F0-444C-9C93-85E195A606D2}" type="slidenum">
              <a:rPr lang="en-US" sz="1400" b="0" smtClean="0">
                <a:solidFill>
                  <a:schemeClr val="bg1"/>
                </a:solidFill>
                <a:latin typeface="Times New Roman" pitchFamily="18" charset="0"/>
              </a:rPr>
              <a:pPr eaLnBrk="1" hangingPunct="1"/>
              <a:t>14</a:t>
            </a:fld>
            <a:endParaRPr lang="en-US" sz="1400" b="0" smtClean="0">
              <a:solidFill>
                <a:schemeClr val="bg1"/>
              </a:solidFill>
              <a:latin typeface="Times New Roman" pitchFamily="18" charset="0"/>
            </a:endParaRPr>
          </a:p>
        </p:txBody>
      </p:sp>
      <p:sp>
        <p:nvSpPr>
          <p:cNvPr id="16387" name="Rectangle 2"/>
          <p:cNvSpPr>
            <a:spLocks noGrp="1" noChangeArrowheads="1"/>
          </p:cNvSpPr>
          <p:nvPr>
            <p:ph type="title"/>
          </p:nvPr>
        </p:nvSpPr>
        <p:spPr bwMode="auto">
          <a:xfrm>
            <a:off x="685800" y="482600"/>
            <a:ext cx="7772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smtClean="0"/>
              <a:t>Changes for “Down the Road”</a:t>
            </a:r>
          </a:p>
        </p:txBody>
      </p:sp>
      <p:sp>
        <p:nvSpPr>
          <p:cNvPr id="16388" name="Rectangle 3"/>
          <p:cNvSpPr>
            <a:spLocks noGrp="1" noChangeArrowheads="1"/>
          </p:cNvSpPr>
          <p:nvPr>
            <p:ph type="body" idx="1"/>
          </p:nvPr>
        </p:nvSpPr>
        <p:spPr bwMode="auto">
          <a:xfrm>
            <a:off x="685800" y="1219200"/>
            <a:ext cx="7772400" cy="45100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000" b="1" smtClean="0"/>
              <a:t>Changing flame propagation measurement for foams, interface hook and loop, and interface damping materials to measuring the flame propagation (if any) from the left side of the flame profile (fanned out flame) to the left . </a:t>
            </a:r>
            <a:endParaRPr lang="en-US" sz="2000" smtClean="0"/>
          </a:p>
          <a:p>
            <a:r>
              <a:rPr lang="en-US" sz="2000" b="1" smtClean="0"/>
              <a:t>We have eliminated the 3-hole calorimeter holder.</a:t>
            </a:r>
            <a:endParaRPr lang="en-US" sz="2000" smtClean="0"/>
          </a:p>
          <a:p>
            <a:r>
              <a:rPr lang="en-US" sz="2000" b="1" smtClean="0"/>
              <a:t>Some measurements have been changed to reflect the electric radiant panel test chamber vs. the old air/propane chamber.  For example, the sliding platform.</a:t>
            </a:r>
            <a:endParaRPr lang="en-US" sz="2000" smtClean="0"/>
          </a:p>
          <a:p>
            <a:r>
              <a:rPr lang="en-US" sz="2000" b="1" smtClean="0"/>
              <a:t>Warp and fill direction testing.</a:t>
            </a:r>
            <a:endParaRPr lang="en-US" sz="20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0BE5EB7B-3A70-46EC-9F7E-3DB6947DB1B4}" type="slidenum">
              <a:rPr lang="en-US" sz="1400" b="0" smtClean="0">
                <a:solidFill>
                  <a:schemeClr val="bg1"/>
                </a:solidFill>
                <a:latin typeface="Times New Roman" pitchFamily="18" charset="0"/>
              </a:rPr>
              <a:pPr eaLnBrk="1" hangingPunct="1"/>
              <a:t>15</a:t>
            </a:fld>
            <a:endParaRPr lang="en-US" sz="1400" b="0" smtClean="0">
              <a:solidFill>
                <a:schemeClr val="bg1"/>
              </a:solidFill>
              <a:latin typeface="Times New Roman" pitchFamily="18" charset="0"/>
            </a:endParaRPr>
          </a:p>
        </p:txBody>
      </p:sp>
      <p:sp>
        <p:nvSpPr>
          <p:cNvPr id="17411" name="Rectangle 2"/>
          <p:cNvSpPr>
            <a:spLocks noGrp="1" noChangeArrowheads="1"/>
          </p:cNvSpPr>
          <p:nvPr>
            <p:ph type="title"/>
          </p:nvPr>
        </p:nvSpPr>
        <p:spPr bwMode="auto">
          <a:xfrm>
            <a:off x="685800" y="482600"/>
            <a:ext cx="7772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smtClean="0"/>
              <a:t>Round Robin</a:t>
            </a:r>
          </a:p>
        </p:txBody>
      </p:sp>
      <p:sp>
        <p:nvSpPr>
          <p:cNvPr id="17412" name="Rectangle 3"/>
          <p:cNvSpPr>
            <a:spLocks noGrp="1" noChangeArrowheads="1"/>
          </p:cNvSpPr>
          <p:nvPr>
            <p:ph type="body" idx="1"/>
          </p:nvPr>
        </p:nvSpPr>
        <p:spPr bwMode="auto">
          <a:xfrm>
            <a:off x="685800" y="1219200"/>
            <a:ext cx="7772400" cy="45100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b="1" smtClean="0"/>
              <a:t>We have not conducted a Thermal Acoustical Insulation Round Robin in more than 4 years …  SO, it’s time!</a:t>
            </a:r>
          </a:p>
          <a:p>
            <a:r>
              <a:rPr lang="en-US" b="1" smtClean="0"/>
              <a:t>The upcoming Round robin will consist of:</a:t>
            </a:r>
          </a:p>
          <a:p>
            <a:pPr lvl="1"/>
            <a:r>
              <a:rPr lang="en-US" sz="1800" b="1" smtClean="0"/>
              <a:t>Film cover and tape (Sample A)</a:t>
            </a:r>
          </a:p>
          <a:p>
            <a:pPr lvl="1"/>
            <a:r>
              <a:rPr lang="en-US" sz="1800" b="1" smtClean="0"/>
              <a:t>Film cover and tape (Sample B)</a:t>
            </a:r>
          </a:p>
          <a:p>
            <a:pPr lvl="1"/>
            <a:r>
              <a:rPr lang="en-US" sz="1800" b="1" smtClean="0"/>
              <a:t>Three different double sided tapes (Samples C, D, and E)</a:t>
            </a:r>
          </a:p>
          <a:p>
            <a:pPr lvl="1"/>
            <a:r>
              <a:rPr lang="en-US" sz="1800" b="1" smtClean="0"/>
              <a:t>Foam (hopefully)</a:t>
            </a:r>
          </a:p>
          <a:p>
            <a:r>
              <a:rPr lang="en-US" b="1" smtClean="0"/>
              <a:t>Information to all participants will be sent out very soon.</a:t>
            </a:r>
          </a:p>
          <a:p>
            <a:r>
              <a:rPr lang="en-US" b="1" smtClean="0"/>
              <a:t>We plan on including as many labs as possible.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37FFB97A-6877-44CB-BA78-B157F9545CDC}" type="slidenum">
              <a:rPr lang="en-US" sz="1400" b="0" smtClean="0">
                <a:solidFill>
                  <a:schemeClr val="bg1"/>
                </a:solidFill>
                <a:latin typeface="Times New Roman" pitchFamily="18" charset="0"/>
              </a:rPr>
              <a:pPr eaLnBrk="1" hangingPunct="1"/>
              <a:t>1</a:t>
            </a:fld>
            <a:endParaRPr lang="en-US" sz="1400" b="0" smtClean="0">
              <a:solidFill>
                <a:schemeClr val="bg1"/>
              </a:solidFill>
              <a:latin typeface="Times New Roman" pitchFamily="18" charset="0"/>
            </a:endParaRPr>
          </a:p>
        </p:txBody>
      </p:sp>
      <p:sp>
        <p:nvSpPr>
          <p:cNvPr id="3075" name="Rectangle 2"/>
          <p:cNvSpPr>
            <a:spLocks noGrp="1" noChangeArrowheads="1"/>
          </p:cNvSpPr>
          <p:nvPr>
            <p:ph type="title"/>
          </p:nvPr>
        </p:nvSpPr>
        <p:spPr bwMode="auto">
          <a:xfrm>
            <a:off x="685800" y="482600"/>
            <a:ext cx="7772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smtClean="0"/>
              <a:t>Sample Substrate Boards</a:t>
            </a:r>
          </a:p>
        </p:txBody>
      </p:sp>
      <p:sp>
        <p:nvSpPr>
          <p:cNvPr id="3076" name="Rectangle 3"/>
          <p:cNvSpPr>
            <a:spLocks noGrp="1" noChangeArrowheads="1"/>
          </p:cNvSpPr>
          <p:nvPr>
            <p:ph type="body" idx="1"/>
          </p:nvPr>
        </p:nvSpPr>
        <p:spPr bwMode="auto">
          <a:xfrm>
            <a:off x="685800" y="1219200"/>
            <a:ext cx="7772400" cy="45100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sz="2000" smtClean="0"/>
              <a:t>Numerous high temperature boards are used to place the sample on when testing in the radiant panel.</a:t>
            </a:r>
          </a:p>
          <a:p>
            <a:pPr eaLnBrk="1" hangingPunct="1"/>
            <a:r>
              <a:rPr lang="en-US" sz="2000" smtClean="0"/>
              <a:t>They include Kaowool M™ board, Superwool ™607, Ceraboard 100, or P, Kaowool™ 1260 board, Fermacell, and others. </a:t>
            </a:r>
          </a:p>
          <a:p>
            <a:pPr eaLnBrk="1" hangingPunct="1"/>
            <a:r>
              <a:rPr lang="en-US" sz="2000" smtClean="0"/>
              <a:t>The FAA has called out the Kaowool M™ board since the test was first developed. This material has been used at the Tech Center for many years in many capacities.</a:t>
            </a:r>
          </a:p>
          <a:p>
            <a:pPr eaLnBrk="1" hangingPunct="1"/>
            <a:r>
              <a:rPr lang="en-US" sz="2000" smtClean="0"/>
              <a:t>The refractory material used to line the chamber, to line the chimney, and in the calorimeter holder does not impact the test.  Boards used to “build up” to the proper height for testing in the sliding platform do not impact the test, except for the board the sample is placed on (top board) and, this is only critical when the board is new.</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ABD2A177-8D1B-4777-A32C-C62CCE8A87F3}" type="slidenum">
              <a:rPr lang="en-US" sz="1400" b="0" smtClean="0">
                <a:solidFill>
                  <a:schemeClr val="bg1"/>
                </a:solidFill>
                <a:latin typeface="Times New Roman" pitchFamily="18" charset="0"/>
              </a:rPr>
              <a:pPr eaLnBrk="1" hangingPunct="1"/>
              <a:t>2</a:t>
            </a:fld>
            <a:endParaRPr lang="en-US" sz="1400" b="0" smtClean="0">
              <a:solidFill>
                <a:schemeClr val="bg1"/>
              </a:solidFill>
              <a:latin typeface="Times New Roman" pitchFamily="18" charset="0"/>
            </a:endParaRPr>
          </a:p>
        </p:txBody>
      </p:sp>
      <p:sp>
        <p:nvSpPr>
          <p:cNvPr id="4099" name="Rectangle 2"/>
          <p:cNvSpPr>
            <a:spLocks noGrp="1" noChangeArrowheads="1"/>
          </p:cNvSpPr>
          <p:nvPr>
            <p:ph type="title"/>
          </p:nvPr>
        </p:nvSpPr>
        <p:spPr bwMode="auto">
          <a:xfrm>
            <a:off x="685800" y="482600"/>
            <a:ext cx="7772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smtClean="0"/>
              <a:t>Substrate Board Testing</a:t>
            </a:r>
          </a:p>
        </p:txBody>
      </p:sp>
      <p:graphicFrame>
        <p:nvGraphicFramePr>
          <p:cNvPr id="3" name="Content Placeholder 2"/>
          <p:cNvGraphicFramePr>
            <a:graphicFrameLocks noGrp="1"/>
          </p:cNvGraphicFramePr>
          <p:nvPr>
            <p:ph idx="1"/>
          </p:nvPr>
        </p:nvGraphicFramePr>
        <p:xfrm>
          <a:off x="1120775" y="1189038"/>
          <a:ext cx="6799264" cy="4389437"/>
        </p:xfrm>
        <a:graphic>
          <a:graphicData uri="http://schemas.openxmlformats.org/drawingml/2006/table">
            <a:tbl>
              <a:tblPr firstRow="1" firstCol="1" bandRow="1">
                <a:tableStyleId>{B301B821-A1FF-4177-AEE7-76D212191A09}</a:tableStyleId>
              </a:tblPr>
              <a:tblGrid>
                <a:gridCol w="1699816"/>
                <a:gridCol w="1699816"/>
                <a:gridCol w="1699816"/>
                <a:gridCol w="1699816"/>
              </a:tblGrid>
              <a:tr h="348753">
                <a:tc>
                  <a:txBody>
                    <a:bodyPr/>
                    <a:lstStyle/>
                    <a:p>
                      <a:pPr marL="0" marR="0" algn="ctr">
                        <a:lnSpc>
                          <a:spcPct val="115000"/>
                        </a:lnSpc>
                        <a:spcBef>
                          <a:spcPts val="0"/>
                        </a:spcBef>
                        <a:spcAft>
                          <a:spcPts val="1000"/>
                        </a:spcAft>
                      </a:pPr>
                      <a:r>
                        <a:rPr lang="en-US" sz="1100" dirty="0">
                          <a:effectLst/>
                        </a:rPr>
                        <a:t>Substrate Board</a:t>
                      </a:r>
                      <a:endParaRPr lang="en-US" sz="900" dirty="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Board Heat Treatment</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Test Sample</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Test Results</a:t>
                      </a:r>
                      <a:endParaRPr lang="en-US" sz="900">
                        <a:effectLst/>
                        <a:latin typeface="Calibri"/>
                        <a:ea typeface="Calibri"/>
                        <a:cs typeface="Times New Roman"/>
                      </a:endParaRPr>
                    </a:p>
                  </a:txBody>
                  <a:tcPr marL="53464" marR="53464" marT="0" marB="0"/>
                </a:tc>
              </a:tr>
              <a:tr h="613385">
                <a:tc>
                  <a:txBody>
                    <a:bodyPr/>
                    <a:lstStyle/>
                    <a:p>
                      <a:pPr marL="0" marR="0" algn="ctr">
                        <a:lnSpc>
                          <a:spcPct val="115000"/>
                        </a:lnSpc>
                        <a:spcBef>
                          <a:spcPts val="0"/>
                        </a:spcBef>
                        <a:spcAft>
                          <a:spcPts val="1000"/>
                        </a:spcAft>
                      </a:pPr>
                      <a:r>
                        <a:rPr lang="en-US" sz="1100">
                          <a:effectLst/>
                        </a:rPr>
                        <a:t>Kaowool™M</a:t>
                      </a:r>
                      <a:endParaRPr lang="en-US" sz="900">
                        <a:effectLst/>
                      </a:endParaRPr>
                    </a:p>
                    <a:p>
                      <a:pPr marL="0" marR="0" algn="ctr">
                        <a:lnSpc>
                          <a:spcPct val="115000"/>
                        </a:lnSpc>
                        <a:spcBef>
                          <a:spcPts val="0"/>
                        </a:spcBef>
                        <a:spcAft>
                          <a:spcPts val="1000"/>
                        </a:spcAft>
                      </a:pPr>
                      <a:r>
                        <a:rPr lang="en-US" sz="1100">
                          <a:effectLst/>
                        </a:rPr>
                        <a:t>3 samples tested</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Virgin (contains organic binder on surface)</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1 inch (25.4mm)foam</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dirty="0">
                          <a:effectLst/>
                        </a:rPr>
                        <a:t>1 after flame failure</a:t>
                      </a:r>
                      <a:endParaRPr lang="en-US" sz="900" dirty="0">
                        <a:effectLst/>
                      </a:endParaRPr>
                    </a:p>
                    <a:p>
                      <a:pPr marL="0" marR="0" algn="ctr">
                        <a:lnSpc>
                          <a:spcPct val="115000"/>
                        </a:lnSpc>
                        <a:spcBef>
                          <a:spcPts val="0"/>
                        </a:spcBef>
                        <a:spcAft>
                          <a:spcPts val="1000"/>
                        </a:spcAft>
                      </a:pPr>
                      <a:r>
                        <a:rPr lang="en-US" sz="1100" dirty="0">
                          <a:effectLst/>
                        </a:rPr>
                        <a:t>2 passes</a:t>
                      </a:r>
                      <a:endParaRPr lang="en-US" sz="900" dirty="0">
                        <a:effectLst/>
                        <a:latin typeface="Calibri"/>
                        <a:ea typeface="Calibri"/>
                        <a:cs typeface="Times New Roman"/>
                      </a:endParaRPr>
                    </a:p>
                  </a:txBody>
                  <a:tcPr marL="53464" marR="53464" marT="0" marB="0"/>
                </a:tc>
              </a:tr>
              <a:tr h="1472234">
                <a:tc>
                  <a:txBody>
                    <a:bodyPr/>
                    <a:lstStyle/>
                    <a:p>
                      <a:pPr marL="0" marR="0" algn="ctr">
                        <a:lnSpc>
                          <a:spcPct val="115000"/>
                        </a:lnSpc>
                        <a:spcBef>
                          <a:spcPts val="0"/>
                        </a:spcBef>
                        <a:spcAft>
                          <a:spcPts val="1000"/>
                        </a:spcAft>
                      </a:pPr>
                      <a:r>
                        <a:rPr lang="en-US" sz="1100">
                          <a:effectLst/>
                        </a:rPr>
                        <a:t>Kaowool™ M  3samples tested</a:t>
                      </a:r>
                      <a:endParaRPr lang="en-US" sz="900">
                        <a:effectLst/>
                      </a:endParaRPr>
                    </a:p>
                    <a:p>
                      <a:pPr marL="0" marR="0" algn="ctr">
                        <a:lnSpc>
                          <a:spcPct val="115000"/>
                        </a:lnSpc>
                        <a:spcBef>
                          <a:spcPts val="0"/>
                        </a:spcBef>
                        <a:spcAft>
                          <a:spcPts val="1000"/>
                        </a:spcAft>
                      </a:pPr>
                      <a:r>
                        <a:rPr lang="en-US" sz="1100">
                          <a:effectLst/>
                        </a:rPr>
                        <a:t>3 samples tested</a:t>
                      </a:r>
                      <a:endParaRPr lang="en-US" sz="900">
                        <a:effectLst/>
                        <a:latin typeface="Calibri"/>
                        <a:ea typeface="Calibri"/>
                        <a:cs typeface="Times New Roman"/>
                      </a:endParaRPr>
                    </a:p>
                  </a:txBody>
                  <a:tcPr marL="53464" marR="53464" marT="0" marB="0"/>
                </a:tc>
                <a:tc>
                  <a:txBody>
                    <a:bodyPr/>
                    <a:lstStyle/>
                    <a:p>
                      <a:pPr marL="0" marR="0">
                        <a:lnSpc>
                          <a:spcPct val="115000"/>
                        </a:lnSpc>
                        <a:spcBef>
                          <a:spcPts val="0"/>
                        </a:spcBef>
                        <a:spcAft>
                          <a:spcPts val="1000"/>
                        </a:spcAft>
                      </a:pPr>
                      <a:r>
                        <a:rPr lang="en-US" sz="1100">
                          <a:effectLst/>
                        </a:rPr>
                        <a:t> </a:t>
                      </a:r>
                      <a:endParaRPr lang="en-US" sz="900">
                        <a:effectLst/>
                      </a:endParaRPr>
                    </a:p>
                    <a:p>
                      <a:pPr marL="0" marR="0">
                        <a:lnSpc>
                          <a:spcPct val="115000"/>
                        </a:lnSpc>
                        <a:spcBef>
                          <a:spcPts val="0"/>
                        </a:spcBef>
                        <a:spcAft>
                          <a:spcPts val="1000"/>
                        </a:spcAft>
                      </a:pPr>
                      <a:r>
                        <a:rPr lang="en-US" sz="1100">
                          <a:effectLst/>
                        </a:rPr>
                        <a:t>Heat Treated</a:t>
                      </a:r>
                      <a:endParaRPr lang="en-US" sz="900">
                        <a:effectLst/>
                      </a:endParaRPr>
                    </a:p>
                    <a:p>
                      <a:pPr marL="0" marR="0">
                        <a:lnSpc>
                          <a:spcPct val="115000"/>
                        </a:lnSpc>
                        <a:spcBef>
                          <a:spcPts val="0"/>
                        </a:spcBef>
                        <a:spcAft>
                          <a:spcPts val="1000"/>
                        </a:spcAft>
                      </a:pPr>
                      <a:r>
                        <a:rPr lang="en-US" sz="1100">
                          <a:effectLst/>
                        </a:rPr>
                        <a:t>Heat Treated</a:t>
                      </a:r>
                      <a:endParaRPr lang="en-US" sz="900">
                        <a:effectLst/>
                      </a:endParaRPr>
                    </a:p>
                    <a:p>
                      <a:pPr marL="0" marR="0">
                        <a:lnSpc>
                          <a:spcPct val="115000"/>
                        </a:lnSpc>
                        <a:spcBef>
                          <a:spcPts val="0"/>
                        </a:spcBef>
                        <a:spcAft>
                          <a:spcPts val="1000"/>
                        </a:spcAft>
                      </a:pPr>
                      <a:r>
                        <a:rPr lang="en-US" sz="1100">
                          <a:effectLst/>
                        </a:rPr>
                        <a:t> </a:t>
                      </a:r>
                      <a:endParaRPr lang="en-US" sz="900">
                        <a:effectLst/>
                      </a:endParaRPr>
                    </a:p>
                    <a:p>
                      <a:pPr marL="0" marR="0" algn="ctr">
                        <a:lnSpc>
                          <a:spcPct val="115000"/>
                        </a:lnSpc>
                        <a:spcBef>
                          <a:spcPts val="0"/>
                        </a:spcBef>
                        <a:spcAft>
                          <a:spcPts val="1000"/>
                        </a:spcAft>
                      </a:pPr>
                      <a:r>
                        <a:rPr lang="en-US" sz="1100">
                          <a:effectLst/>
                        </a:rPr>
                        <a:t> </a:t>
                      </a:r>
                      <a:endParaRPr lang="en-US" sz="900">
                        <a:effectLst/>
                        <a:latin typeface="Calibri"/>
                        <a:ea typeface="Calibri"/>
                        <a:cs typeface="Times New Roman"/>
                      </a:endParaRPr>
                    </a:p>
                  </a:txBody>
                  <a:tcPr marL="53464" marR="53464" marT="0" marB="0"/>
                </a:tc>
                <a:tc>
                  <a:txBody>
                    <a:bodyPr/>
                    <a:lstStyle/>
                    <a:p>
                      <a:pPr marL="0" marR="0">
                        <a:lnSpc>
                          <a:spcPct val="115000"/>
                        </a:lnSpc>
                        <a:spcBef>
                          <a:spcPts val="0"/>
                        </a:spcBef>
                        <a:spcAft>
                          <a:spcPts val="1000"/>
                        </a:spcAft>
                      </a:pPr>
                      <a:r>
                        <a:rPr lang="en-US" sz="1100">
                          <a:effectLst/>
                        </a:rPr>
                        <a:t> </a:t>
                      </a:r>
                      <a:endParaRPr lang="en-US" sz="900">
                        <a:effectLst/>
                      </a:endParaRPr>
                    </a:p>
                    <a:p>
                      <a:pPr marL="0" marR="0">
                        <a:lnSpc>
                          <a:spcPct val="115000"/>
                        </a:lnSpc>
                        <a:spcBef>
                          <a:spcPts val="0"/>
                        </a:spcBef>
                        <a:spcAft>
                          <a:spcPts val="1000"/>
                        </a:spcAft>
                      </a:pPr>
                      <a:r>
                        <a:rPr lang="en-US" sz="1100">
                          <a:effectLst/>
                        </a:rPr>
                        <a:t>1 inch (25.4mm)foam</a:t>
                      </a:r>
                      <a:endParaRPr lang="en-US" sz="900">
                        <a:effectLst/>
                      </a:endParaRPr>
                    </a:p>
                    <a:p>
                      <a:pPr marL="0" marR="0">
                        <a:lnSpc>
                          <a:spcPct val="115000"/>
                        </a:lnSpc>
                        <a:spcBef>
                          <a:spcPts val="0"/>
                        </a:spcBef>
                        <a:spcAft>
                          <a:spcPts val="1000"/>
                        </a:spcAft>
                      </a:pPr>
                      <a:r>
                        <a:rPr lang="en-US" sz="1100">
                          <a:effectLst/>
                        </a:rPr>
                        <a:t>¾ inch(19.1mm) fo</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dirty="0">
                          <a:effectLst/>
                        </a:rPr>
                        <a:t> </a:t>
                      </a:r>
                      <a:endParaRPr lang="en-US" sz="900" dirty="0">
                        <a:effectLst/>
                      </a:endParaRPr>
                    </a:p>
                    <a:p>
                      <a:pPr marL="0" marR="0" algn="ctr">
                        <a:lnSpc>
                          <a:spcPct val="115000"/>
                        </a:lnSpc>
                        <a:spcBef>
                          <a:spcPts val="0"/>
                        </a:spcBef>
                        <a:spcAft>
                          <a:spcPts val="1000"/>
                        </a:spcAft>
                      </a:pPr>
                      <a:r>
                        <a:rPr lang="en-US" sz="1100" dirty="0">
                          <a:effectLst/>
                        </a:rPr>
                        <a:t>All passes</a:t>
                      </a:r>
                      <a:endParaRPr lang="en-US" sz="900" dirty="0">
                        <a:effectLst/>
                      </a:endParaRPr>
                    </a:p>
                    <a:p>
                      <a:pPr marL="0" marR="0" algn="ctr">
                        <a:lnSpc>
                          <a:spcPct val="115000"/>
                        </a:lnSpc>
                        <a:spcBef>
                          <a:spcPts val="0"/>
                        </a:spcBef>
                        <a:spcAft>
                          <a:spcPts val="1000"/>
                        </a:spcAft>
                      </a:pPr>
                      <a:r>
                        <a:rPr lang="en-US" sz="1100" dirty="0">
                          <a:effectLst/>
                        </a:rPr>
                        <a:t>All passes</a:t>
                      </a:r>
                      <a:endParaRPr lang="en-US" sz="900" dirty="0">
                        <a:effectLst/>
                        <a:latin typeface="Calibri"/>
                        <a:ea typeface="Calibri"/>
                        <a:cs typeface="Times New Roman"/>
                      </a:endParaRPr>
                    </a:p>
                  </a:txBody>
                  <a:tcPr marL="53464" marR="53464" marT="0" marB="0"/>
                </a:tc>
              </a:tr>
              <a:tr h="613385">
                <a:tc>
                  <a:txBody>
                    <a:bodyPr/>
                    <a:lstStyle/>
                    <a:p>
                      <a:pPr marL="0" marR="0" algn="ctr">
                        <a:lnSpc>
                          <a:spcPct val="115000"/>
                        </a:lnSpc>
                        <a:spcBef>
                          <a:spcPts val="0"/>
                        </a:spcBef>
                        <a:spcAft>
                          <a:spcPts val="1000"/>
                        </a:spcAft>
                      </a:pPr>
                      <a:r>
                        <a:rPr lang="en-US" sz="1100">
                          <a:effectLst/>
                        </a:rPr>
                        <a:t>Superwool™ 607 board</a:t>
                      </a:r>
                      <a:endParaRPr lang="en-US" sz="900">
                        <a:effectLst/>
                      </a:endParaRPr>
                    </a:p>
                    <a:p>
                      <a:pPr marL="0" marR="0" algn="ctr">
                        <a:lnSpc>
                          <a:spcPct val="115000"/>
                        </a:lnSpc>
                        <a:spcBef>
                          <a:spcPts val="0"/>
                        </a:spcBef>
                        <a:spcAft>
                          <a:spcPts val="1000"/>
                        </a:spcAft>
                      </a:pPr>
                      <a:r>
                        <a:rPr lang="en-US" sz="1100">
                          <a:effectLst/>
                        </a:rPr>
                        <a:t>3 samples tested</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Virgin (contains organic binder on surface)</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a:effectLst/>
                        </a:rPr>
                        <a:t>1 inch (25.4mm)foam</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r>
                        <a:rPr lang="en-US" sz="1100" dirty="0">
                          <a:effectLst/>
                        </a:rPr>
                        <a:t>2 after flame failures</a:t>
                      </a:r>
                      <a:endParaRPr lang="en-US" sz="900" dirty="0">
                        <a:effectLst/>
                      </a:endParaRPr>
                    </a:p>
                    <a:p>
                      <a:pPr marL="0" marR="0" algn="ctr">
                        <a:lnSpc>
                          <a:spcPct val="115000"/>
                        </a:lnSpc>
                        <a:spcBef>
                          <a:spcPts val="0"/>
                        </a:spcBef>
                        <a:spcAft>
                          <a:spcPts val="1000"/>
                        </a:spcAft>
                      </a:pPr>
                      <a:r>
                        <a:rPr lang="en-US" sz="1100" dirty="0">
                          <a:effectLst/>
                        </a:rPr>
                        <a:t>1 pass</a:t>
                      </a:r>
                      <a:endParaRPr lang="en-US" sz="900" dirty="0">
                        <a:effectLst/>
                        <a:latin typeface="Calibri"/>
                        <a:ea typeface="Calibri"/>
                        <a:cs typeface="Times New Roman"/>
                      </a:endParaRPr>
                    </a:p>
                  </a:txBody>
                  <a:tcPr marL="53464" marR="53464" marT="0" marB="0"/>
                </a:tc>
              </a:tr>
              <a:tr h="1341680">
                <a:tc>
                  <a:txBody>
                    <a:bodyPr/>
                    <a:lstStyle/>
                    <a:p>
                      <a:pPr marL="0" marR="0" algn="ctr">
                        <a:lnSpc>
                          <a:spcPct val="115000"/>
                        </a:lnSpc>
                        <a:spcBef>
                          <a:spcPts val="0"/>
                        </a:spcBef>
                        <a:spcAft>
                          <a:spcPts val="1000"/>
                        </a:spcAft>
                      </a:pPr>
                      <a:r>
                        <a:rPr lang="en-US" sz="1100">
                          <a:effectLst/>
                        </a:rPr>
                        <a:t>Superwool™ 607 board</a:t>
                      </a:r>
                      <a:endParaRPr lang="en-US" sz="900">
                        <a:effectLst/>
                      </a:endParaRPr>
                    </a:p>
                    <a:p>
                      <a:pPr marL="0" marR="0">
                        <a:lnSpc>
                          <a:spcPct val="115000"/>
                        </a:lnSpc>
                        <a:spcBef>
                          <a:spcPts val="0"/>
                        </a:spcBef>
                        <a:spcAft>
                          <a:spcPts val="1000"/>
                        </a:spcAft>
                      </a:pPr>
                      <a:r>
                        <a:rPr lang="en-US" sz="1100">
                          <a:effectLst/>
                        </a:rPr>
                        <a:t>3 samples tested</a:t>
                      </a:r>
                      <a:endParaRPr lang="en-US" sz="900">
                        <a:effectLst/>
                      </a:endParaRPr>
                    </a:p>
                    <a:p>
                      <a:pPr marL="0" marR="0">
                        <a:lnSpc>
                          <a:spcPct val="115000"/>
                        </a:lnSpc>
                        <a:spcBef>
                          <a:spcPts val="0"/>
                        </a:spcBef>
                        <a:spcAft>
                          <a:spcPts val="1000"/>
                        </a:spcAft>
                      </a:pPr>
                      <a:r>
                        <a:rPr lang="en-US" sz="1100">
                          <a:effectLst/>
                        </a:rPr>
                        <a:t>3 samples tested</a:t>
                      </a:r>
                      <a:endParaRPr lang="en-US" sz="90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endParaRPr lang="en-US" sz="900" dirty="0">
                        <a:effectLst/>
                      </a:endParaRPr>
                    </a:p>
                    <a:p>
                      <a:pPr marL="0" marR="0">
                        <a:lnSpc>
                          <a:spcPct val="115000"/>
                        </a:lnSpc>
                        <a:spcBef>
                          <a:spcPts val="0"/>
                        </a:spcBef>
                        <a:spcAft>
                          <a:spcPts val="1000"/>
                        </a:spcAft>
                      </a:pPr>
                      <a:r>
                        <a:rPr lang="en-US" sz="1100" dirty="0">
                          <a:effectLst/>
                        </a:rPr>
                        <a:t>Heat Treated</a:t>
                      </a:r>
                      <a:endParaRPr lang="en-US" sz="900" dirty="0">
                        <a:effectLst/>
                      </a:endParaRPr>
                    </a:p>
                    <a:p>
                      <a:pPr marL="0" marR="0">
                        <a:lnSpc>
                          <a:spcPct val="115000"/>
                        </a:lnSpc>
                        <a:spcBef>
                          <a:spcPts val="0"/>
                        </a:spcBef>
                        <a:spcAft>
                          <a:spcPts val="1000"/>
                        </a:spcAft>
                      </a:pPr>
                      <a:r>
                        <a:rPr lang="en-US" sz="1100" dirty="0">
                          <a:effectLst/>
                        </a:rPr>
                        <a:t>Heat Treated</a:t>
                      </a:r>
                      <a:endParaRPr lang="en-US" sz="900" dirty="0">
                        <a:effectLst/>
                        <a:latin typeface="Calibri"/>
                        <a:ea typeface="Calibri"/>
                        <a:cs typeface="Times New Roman"/>
                      </a:endParaRPr>
                    </a:p>
                  </a:txBody>
                  <a:tcPr marL="53464" marR="53464" marT="0" marB="0"/>
                </a:tc>
                <a:tc>
                  <a:txBody>
                    <a:bodyPr/>
                    <a:lstStyle/>
                    <a:p>
                      <a:pPr marL="0" marR="0">
                        <a:lnSpc>
                          <a:spcPct val="115000"/>
                        </a:lnSpc>
                        <a:spcBef>
                          <a:spcPts val="0"/>
                        </a:spcBef>
                        <a:spcAft>
                          <a:spcPts val="1000"/>
                        </a:spcAft>
                      </a:pPr>
                      <a:r>
                        <a:rPr lang="en-US" sz="1100" dirty="0">
                          <a:effectLst/>
                        </a:rPr>
                        <a:t> </a:t>
                      </a:r>
                      <a:endParaRPr lang="en-US" sz="900" dirty="0">
                        <a:effectLst/>
                      </a:endParaRPr>
                    </a:p>
                    <a:p>
                      <a:pPr marL="0" marR="0">
                        <a:lnSpc>
                          <a:spcPct val="115000"/>
                        </a:lnSpc>
                        <a:spcBef>
                          <a:spcPts val="0"/>
                        </a:spcBef>
                        <a:spcAft>
                          <a:spcPts val="1000"/>
                        </a:spcAft>
                      </a:pPr>
                      <a:r>
                        <a:rPr lang="en-US" sz="1100" dirty="0">
                          <a:effectLst/>
                        </a:rPr>
                        <a:t> </a:t>
                      </a:r>
                      <a:r>
                        <a:rPr lang="en-US" sz="1100" dirty="0" smtClean="0">
                          <a:effectLst/>
                        </a:rPr>
                        <a:t>1 </a:t>
                      </a:r>
                      <a:r>
                        <a:rPr lang="en-US" sz="1100" dirty="0">
                          <a:effectLst/>
                        </a:rPr>
                        <a:t>inch (25.4mm) foam</a:t>
                      </a:r>
                      <a:endParaRPr lang="en-US" sz="900" dirty="0">
                        <a:effectLst/>
                      </a:endParaRPr>
                    </a:p>
                    <a:p>
                      <a:pPr marL="0" marR="0">
                        <a:lnSpc>
                          <a:spcPct val="115000"/>
                        </a:lnSpc>
                        <a:spcBef>
                          <a:spcPts val="0"/>
                        </a:spcBef>
                        <a:spcAft>
                          <a:spcPts val="1000"/>
                        </a:spcAft>
                      </a:pPr>
                      <a:r>
                        <a:rPr lang="en-US" sz="1100" dirty="0">
                          <a:effectLst/>
                        </a:rPr>
                        <a:t>¾ inch (19.1mm) foam</a:t>
                      </a:r>
                      <a:endParaRPr lang="en-US" sz="900" dirty="0">
                        <a:effectLst/>
                        <a:latin typeface="Calibri"/>
                        <a:ea typeface="Calibri"/>
                        <a:cs typeface="Times New Roman"/>
                      </a:endParaRPr>
                    </a:p>
                  </a:txBody>
                  <a:tcPr marL="53464" marR="53464" marT="0" marB="0"/>
                </a:tc>
                <a:tc>
                  <a:txBody>
                    <a:bodyPr/>
                    <a:lstStyle/>
                    <a:p>
                      <a:pPr marL="0" marR="0" algn="ctr">
                        <a:lnSpc>
                          <a:spcPct val="115000"/>
                        </a:lnSpc>
                        <a:spcBef>
                          <a:spcPts val="0"/>
                        </a:spcBef>
                        <a:spcAft>
                          <a:spcPts val="1000"/>
                        </a:spcAft>
                      </a:pPr>
                      <a:endParaRPr lang="en-US" sz="1100" dirty="0" smtClean="0">
                        <a:effectLst/>
                      </a:endParaRPr>
                    </a:p>
                    <a:p>
                      <a:pPr marL="0" marR="0" algn="ctr">
                        <a:lnSpc>
                          <a:spcPct val="115000"/>
                        </a:lnSpc>
                        <a:spcBef>
                          <a:spcPts val="0"/>
                        </a:spcBef>
                        <a:spcAft>
                          <a:spcPts val="1000"/>
                        </a:spcAft>
                      </a:pPr>
                      <a:r>
                        <a:rPr lang="en-US" sz="1100" dirty="0" smtClean="0">
                          <a:effectLst/>
                        </a:rPr>
                        <a:t>All passes</a:t>
                      </a:r>
                      <a:endParaRPr lang="en-US" sz="900" dirty="0">
                        <a:effectLst/>
                      </a:endParaRPr>
                    </a:p>
                    <a:p>
                      <a:pPr marL="0" marR="0" algn="ctr">
                        <a:lnSpc>
                          <a:spcPct val="115000"/>
                        </a:lnSpc>
                        <a:spcBef>
                          <a:spcPts val="0"/>
                        </a:spcBef>
                        <a:spcAft>
                          <a:spcPts val="1000"/>
                        </a:spcAft>
                      </a:pPr>
                      <a:r>
                        <a:rPr lang="en-US" sz="1100" dirty="0">
                          <a:effectLst/>
                        </a:rPr>
                        <a:t>All passes</a:t>
                      </a:r>
                      <a:endParaRPr lang="en-US" sz="900" dirty="0">
                        <a:effectLst/>
                        <a:latin typeface="Calibri"/>
                        <a:ea typeface="Calibri"/>
                        <a:cs typeface="Times New Roman"/>
                      </a:endParaRPr>
                    </a:p>
                  </a:txBody>
                  <a:tcPr marL="53464" marR="53464" marT="0" marB="0"/>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Foam on Superwool 607 Board; New Board</a:t>
            </a:r>
          </a:p>
        </p:txBody>
      </p:sp>
      <p:sp>
        <p:nvSpPr>
          <p:cNvPr id="5123"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A04C84BE-7BE9-4295-B8E4-BCBFCD085364}" type="slidenum">
              <a:rPr lang="en-US" sz="1400" b="0" smtClean="0">
                <a:solidFill>
                  <a:schemeClr val="bg1"/>
                </a:solidFill>
                <a:latin typeface="Times New Roman" pitchFamily="18" charset="0"/>
              </a:rPr>
              <a:pPr eaLnBrk="1" hangingPunct="1"/>
              <a:t>3</a:t>
            </a:fld>
            <a:endParaRPr lang="en-US" sz="1400" b="0" smtClean="0">
              <a:solidFill>
                <a:schemeClr val="bg1"/>
              </a:solidFill>
              <a:latin typeface="Times New Roman" pitchFamily="18" charset="0"/>
            </a:endParaRPr>
          </a:p>
        </p:txBody>
      </p:sp>
      <p:pic>
        <p:nvPicPr>
          <p:cNvPr id="4" name="T1 032912 SUPER WOOL SUBSTRAIGH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63638" y="863600"/>
            <a:ext cx="681672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Foam on Superwool 607 Board; New Board</a:t>
            </a:r>
          </a:p>
        </p:txBody>
      </p:sp>
      <p:sp>
        <p:nvSpPr>
          <p:cNvPr id="6147"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725D8813-FAC0-4B3B-AA54-F06BCDA34FBE}" type="slidenum">
              <a:rPr lang="en-US" sz="1400" b="0" smtClean="0">
                <a:solidFill>
                  <a:schemeClr val="bg1"/>
                </a:solidFill>
                <a:latin typeface="Times New Roman" pitchFamily="18" charset="0"/>
              </a:rPr>
              <a:pPr eaLnBrk="1" hangingPunct="1"/>
              <a:t>4</a:t>
            </a:fld>
            <a:endParaRPr lang="en-US" sz="1400" b="0" smtClean="0">
              <a:solidFill>
                <a:schemeClr val="bg1"/>
              </a:solidFill>
              <a:latin typeface="Times New Roman" pitchFamily="18" charset="0"/>
            </a:endParaRPr>
          </a:p>
        </p:txBody>
      </p:sp>
      <p:pic>
        <p:nvPicPr>
          <p:cNvPr id="5" name="T2 032912 032912 SUPER WOOL SUBSTRAIGH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55700" y="836613"/>
            <a:ext cx="68326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1 inch Foam on Kaowool M-board</a:t>
            </a:r>
          </a:p>
        </p:txBody>
      </p:sp>
      <p:sp>
        <p:nvSpPr>
          <p:cNvPr id="7171"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0740C63D-7EBD-4236-85F6-7DD6458DF3A6}" type="slidenum">
              <a:rPr lang="en-US" sz="1400" b="0" smtClean="0">
                <a:solidFill>
                  <a:schemeClr val="bg1"/>
                </a:solidFill>
                <a:latin typeface="Times New Roman" pitchFamily="18" charset="0"/>
              </a:rPr>
              <a:pPr eaLnBrk="1" hangingPunct="1"/>
              <a:t>5</a:t>
            </a:fld>
            <a:endParaRPr lang="en-US" sz="1400" b="0" smtClean="0">
              <a:solidFill>
                <a:schemeClr val="bg1"/>
              </a:solidFill>
              <a:latin typeface="Times New Roman" pitchFamily="18" charset="0"/>
            </a:endParaRPr>
          </a:p>
        </p:txBody>
      </p:sp>
      <p:pic>
        <p:nvPicPr>
          <p:cNvPr id="6" name="T2 1 inch foam kaowool M-boar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1 inch Foam on Superwool 607 board</a:t>
            </a:r>
          </a:p>
        </p:txBody>
      </p:sp>
      <p:sp>
        <p:nvSpPr>
          <p:cNvPr id="8195"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944ECC65-956A-409B-B3AD-687876A5F284}" type="slidenum">
              <a:rPr lang="en-US" sz="1400" b="0" smtClean="0">
                <a:solidFill>
                  <a:schemeClr val="bg1"/>
                </a:solidFill>
                <a:latin typeface="Times New Roman" pitchFamily="18" charset="0"/>
              </a:rPr>
              <a:pPr eaLnBrk="1" hangingPunct="1"/>
              <a:t>6</a:t>
            </a:fld>
            <a:endParaRPr lang="en-US" sz="1400" b="0" smtClean="0">
              <a:solidFill>
                <a:schemeClr val="bg1"/>
              </a:solidFill>
              <a:latin typeface="Times New Roman" pitchFamily="18" charset="0"/>
            </a:endParaRPr>
          </a:p>
        </p:txBody>
      </p:sp>
      <p:pic>
        <p:nvPicPr>
          <p:cNvPr id="4" name="T2 1 inch foam superwool 607.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1 inch Foam on Kaowool M-board</a:t>
            </a:r>
          </a:p>
        </p:txBody>
      </p:sp>
      <p:sp>
        <p:nvSpPr>
          <p:cNvPr id="9219"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9FBD3D9B-8A50-4C8D-97B9-338014B18C65}" type="slidenum">
              <a:rPr lang="en-US" sz="1400" b="0" smtClean="0">
                <a:solidFill>
                  <a:schemeClr val="bg1"/>
                </a:solidFill>
                <a:latin typeface="Times New Roman" pitchFamily="18" charset="0"/>
              </a:rPr>
              <a:pPr eaLnBrk="1" hangingPunct="1"/>
              <a:t>7</a:t>
            </a:fld>
            <a:endParaRPr lang="en-US" sz="1400" b="0" smtClean="0">
              <a:solidFill>
                <a:schemeClr val="bg1"/>
              </a:solidFill>
              <a:latin typeface="Times New Roman" pitchFamily="18" charset="0"/>
            </a:endParaRPr>
          </a:p>
        </p:txBody>
      </p:sp>
      <p:pic>
        <p:nvPicPr>
          <p:cNvPr id="4" name="T3 1 inch foam kaowool M-boar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smtClean="0"/>
              <a:t>1 inch Foam on Superwool 607 board</a:t>
            </a:r>
          </a:p>
        </p:txBody>
      </p:sp>
      <p:sp>
        <p:nvSpPr>
          <p:cNvPr id="10243" name="Slide Number Placeholder 2"/>
          <p:cNvSpPr>
            <a:spLocks noGrp="1"/>
          </p:cNvSpPr>
          <p:nvPr>
            <p:ph type="sldNum" sz="quarter" idx="12"/>
          </p:nvPr>
        </p:nvSpPr>
        <p:spPr>
          <a:noFill/>
        </p:spPr>
        <p:txBody>
          <a:bodyPr/>
          <a:lstStyle>
            <a:lvl1pPr eaLnBrk="0" hangingPunct="0">
              <a:defRPr sz="3200" b="1">
                <a:solidFill>
                  <a:srgbClr val="1D2F68"/>
                </a:solidFill>
                <a:latin typeface="Arial" charset="0"/>
              </a:defRPr>
            </a:lvl1pPr>
            <a:lvl2pPr marL="742950" indent="-285750" eaLnBrk="0" hangingPunct="0">
              <a:defRPr sz="3200" b="1">
                <a:solidFill>
                  <a:srgbClr val="1D2F68"/>
                </a:solidFill>
                <a:latin typeface="Arial" charset="0"/>
              </a:defRPr>
            </a:lvl2pPr>
            <a:lvl3pPr marL="1143000" indent="-228600" eaLnBrk="0" hangingPunct="0">
              <a:defRPr sz="3200" b="1">
                <a:solidFill>
                  <a:srgbClr val="1D2F68"/>
                </a:solidFill>
                <a:latin typeface="Arial" charset="0"/>
              </a:defRPr>
            </a:lvl3pPr>
            <a:lvl4pPr marL="1600200" indent="-228600" eaLnBrk="0" hangingPunct="0">
              <a:defRPr sz="3200" b="1">
                <a:solidFill>
                  <a:srgbClr val="1D2F68"/>
                </a:solidFill>
                <a:latin typeface="Arial" charset="0"/>
              </a:defRPr>
            </a:lvl4pPr>
            <a:lvl5pPr marL="2057400" indent="-228600" eaLnBrk="0" hangingPunct="0">
              <a:defRPr sz="3200" b="1">
                <a:solidFill>
                  <a:srgbClr val="1D2F68"/>
                </a:solidFill>
                <a:latin typeface="Arial" charset="0"/>
              </a:defRPr>
            </a:lvl5pPr>
            <a:lvl6pPr marL="2514600" indent="-228600" eaLnBrk="0" fontAlgn="base" hangingPunct="0">
              <a:spcBef>
                <a:spcPct val="0"/>
              </a:spcBef>
              <a:spcAft>
                <a:spcPct val="0"/>
              </a:spcAft>
              <a:defRPr sz="3200" b="1">
                <a:solidFill>
                  <a:srgbClr val="1D2F68"/>
                </a:solidFill>
                <a:latin typeface="Arial" charset="0"/>
              </a:defRPr>
            </a:lvl6pPr>
            <a:lvl7pPr marL="2971800" indent="-228600" eaLnBrk="0" fontAlgn="base" hangingPunct="0">
              <a:spcBef>
                <a:spcPct val="0"/>
              </a:spcBef>
              <a:spcAft>
                <a:spcPct val="0"/>
              </a:spcAft>
              <a:defRPr sz="3200" b="1">
                <a:solidFill>
                  <a:srgbClr val="1D2F68"/>
                </a:solidFill>
                <a:latin typeface="Arial" charset="0"/>
              </a:defRPr>
            </a:lvl7pPr>
            <a:lvl8pPr marL="3429000" indent="-228600" eaLnBrk="0" fontAlgn="base" hangingPunct="0">
              <a:spcBef>
                <a:spcPct val="0"/>
              </a:spcBef>
              <a:spcAft>
                <a:spcPct val="0"/>
              </a:spcAft>
              <a:defRPr sz="3200" b="1">
                <a:solidFill>
                  <a:srgbClr val="1D2F68"/>
                </a:solidFill>
                <a:latin typeface="Arial" charset="0"/>
              </a:defRPr>
            </a:lvl8pPr>
            <a:lvl9pPr marL="3886200" indent="-228600" eaLnBrk="0" fontAlgn="base" hangingPunct="0">
              <a:spcBef>
                <a:spcPct val="0"/>
              </a:spcBef>
              <a:spcAft>
                <a:spcPct val="0"/>
              </a:spcAft>
              <a:defRPr sz="3200" b="1">
                <a:solidFill>
                  <a:srgbClr val="1D2F68"/>
                </a:solidFill>
                <a:latin typeface="Arial" charset="0"/>
              </a:defRPr>
            </a:lvl9pPr>
          </a:lstStyle>
          <a:p>
            <a:pPr eaLnBrk="1" hangingPunct="1"/>
            <a:fld id="{614DD0F8-0205-421A-B7BD-C224A3255476}" type="slidenum">
              <a:rPr lang="en-US" sz="1400" b="0" smtClean="0">
                <a:solidFill>
                  <a:schemeClr val="bg1"/>
                </a:solidFill>
                <a:latin typeface="Times New Roman" pitchFamily="18" charset="0"/>
              </a:rPr>
              <a:pPr eaLnBrk="1" hangingPunct="1"/>
              <a:t>8</a:t>
            </a:fld>
            <a:endParaRPr lang="en-US" sz="1400" b="0" smtClean="0">
              <a:solidFill>
                <a:schemeClr val="bg1"/>
              </a:solidFill>
              <a:latin typeface="Times New Roman" pitchFamily="18" charset="0"/>
            </a:endParaRPr>
          </a:p>
        </p:txBody>
      </p:sp>
      <p:pic>
        <p:nvPicPr>
          <p:cNvPr id="5" name="T3 1 inch foam superwool 607.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55738" y="1104900"/>
            <a:ext cx="624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Monte Carlo - SFPWG-6-23-05">
  <a:themeElements>
    <a:clrScheme name="Monte Carlo - SFPWG-6-23-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nte Carlo - SFPWG-6-23-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1D2F68"/>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1D2F68"/>
            </a:solidFill>
            <a:effectLst/>
            <a:latin typeface="Arial" charset="0"/>
          </a:defRPr>
        </a:defPPr>
      </a:lstStyle>
    </a:lnDef>
  </a:objectDefaults>
  <a:extraClrSchemeLst>
    <a:extraClrScheme>
      <a:clrScheme name="Monte Carlo - SFPWG-6-23-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nte Carlo - SFPWG-6-23-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nte Carlo - SFPWG-6-23-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nte Carlo - SFPWG-6-23-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nte Carlo - SFPWG-6-23-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nte Carlo - SFPWG-6-23-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nte Carlo - SFPWG-6-23-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Monte Carlo - SFPWG-6-23-05</Template>
  <TotalTime>2248</TotalTime>
  <Words>539</Words>
  <Application>Microsoft Office PowerPoint</Application>
  <PresentationFormat>On-screen Show (4:3)</PresentationFormat>
  <Paragraphs>96</Paragraphs>
  <Slides>16</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Times New Roman</vt:lpstr>
      <vt:lpstr>Calibri</vt:lpstr>
      <vt:lpstr>Monte Carlo - SFPWG-6-23-05</vt:lpstr>
      <vt:lpstr>PowerPoint Presentation</vt:lpstr>
      <vt:lpstr>Sample Substrate Boards</vt:lpstr>
      <vt:lpstr>Substrate Board Testing</vt:lpstr>
      <vt:lpstr>Foam on Superwool 607 Board; New Board</vt:lpstr>
      <vt:lpstr>Foam on Superwool 607 Board; New Board</vt:lpstr>
      <vt:lpstr>1 inch Foam on Kaowool M-board</vt:lpstr>
      <vt:lpstr>1 inch Foam on Superwool 607 board</vt:lpstr>
      <vt:lpstr>1 inch Foam on Kaowool M-board</vt:lpstr>
      <vt:lpstr>1 inch Foam on Superwool 607 board</vt:lpstr>
      <vt:lpstr>3/4 inch Foam on Superwool 607 board</vt:lpstr>
      <vt:lpstr>3/4 inch Foam on Kaowool M board</vt:lpstr>
      <vt:lpstr>3/4 inch Foam on Superwool 607 board</vt:lpstr>
      <vt:lpstr>3/4 inch Foam on Kaowool M board</vt:lpstr>
      <vt:lpstr>Superwool® Regulation by Country (as of June 14, 2012)</vt:lpstr>
      <vt:lpstr>Changes for “Down the Road”</vt:lpstr>
      <vt:lpstr>Round Robin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Fire Safety</dc:creator>
  <cp:lastModifiedBy>Michael Donio</cp:lastModifiedBy>
  <cp:revision>162</cp:revision>
  <dcterms:created xsi:type="dcterms:W3CDTF">2005-10-28T13:44:43Z</dcterms:created>
  <dcterms:modified xsi:type="dcterms:W3CDTF">2012-06-27T18:59:08Z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