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58" r:id="rId7"/>
    <p:sldId id="259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 </a:t>
            </a:r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Comply</c:v>
          </c:tx>
          <c:invertIfNegative val="0"/>
          <c:cat>
            <c:strRef>
              <c:f>Sheet1!$A$3:$A$25</c:f>
              <c:strCache>
                <c:ptCount val="23"/>
                <c:pt idx="0">
                  <c:v>Zero Position</c:v>
                </c:pt>
                <c:pt idx="1">
                  <c:v>Chamber dimensions</c:v>
                </c:pt>
                <c:pt idx="2">
                  <c:v>Chamber insulation</c:v>
                </c:pt>
                <c:pt idx="3">
                  <c:v>Viewing Window</c:v>
                </c:pt>
                <c:pt idx="4">
                  <c:v>Chimney</c:v>
                </c:pt>
                <c:pt idx="5">
                  <c:v>Panel Placement</c:v>
                </c:pt>
                <c:pt idx="6">
                  <c:v>Drawer</c:v>
                </c:pt>
                <c:pt idx="7">
                  <c:v>Drawer heat shield</c:v>
                </c:pt>
                <c:pt idx="8">
                  <c:v>Retaining frame</c:v>
                </c:pt>
                <c:pt idx="9">
                  <c:v>Hook and loop frame</c:v>
                </c:pt>
                <c:pt idx="10">
                  <c:v>Pilot Burner</c:v>
                </c:pt>
                <c:pt idx="11">
                  <c:v>Thermocouple</c:v>
                </c:pt>
                <c:pt idx="12">
                  <c:v>Calorimeter fixture</c:v>
                </c:pt>
                <c:pt idx="13">
                  <c:v>Data Acquisition</c:v>
                </c:pt>
                <c:pt idx="14">
                  <c:v>Timing Device</c:v>
                </c:pt>
                <c:pt idx="15">
                  <c:v>Ruler</c:v>
                </c:pt>
                <c:pt idx="16">
                  <c:v>Tape Test</c:v>
                </c:pt>
                <c:pt idx="17">
                  <c:v>Zero position calibration</c:v>
                </c:pt>
                <c:pt idx="18">
                  <c:v>Heat flux ranges</c:v>
                </c:pt>
                <c:pt idx="19">
                  <c:v>System upset</c:v>
                </c:pt>
                <c:pt idx="20">
                  <c:v>3 Position check</c:v>
                </c:pt>
                <c:pt idx="21">
                  <c:v>Time Limit</c:v>
                </c:pt>
                <c:pt idx="22">
                  <c:v>System recheck</c:v>
                </c:pt>
              </c:strCache>
            </c:strRef>
          </c:cat>
          <c:val>
            <c:numRef>
              <c:f>Sheet1!$AF$3:$AF$25</c:f>
              <c:numCache>
                <c:formatCode>0.0%</c:formatCode>
                <c:ptCount val="23"/>
                <c:pt idx="0">
                  <c:v>0.42857142857142855</c:v>
                </c:pt>
                <c:pt idx="1">
                  <c:v>0.7142857142857143</c:v>
                </c:pt>
                <c:pt idx="2">
                  <c:v>1</c:v>
                </c:pt>
                <c:pt idx="3">
                  <c:v>0.7857142857142857</c:v>
                </c:pt>
                <c:pt idx="4">
                  <c:v>0.7142857142857143</c:v>
                </c:pt>
                <c:pt idx="5">
                  <c:v>0.5714285714285714</c:v>
                </c:pt>
                <c:pt idx="6">
                  <c:v>0.35714285714285715</c:v>
                </c:pt>
                <c:pt idx="7">
                  <c:v>0.5714285714285714</c:v>
                </c:pt>
                <c:pt idx="8">
                  <c:v>1</c:v>
                </c:pt>
                <c:pt idx="9">
                  <c:v>0.8571428571428571</c:v>
                </c:pt>
                <c:pt idx="10">
                  <c:v>0.5714285714285714</c:v>
                </c:pt>
                <c:pt idx="11">
                  <c:v>0.5</c:v>
                </c:pt>
                <c:pt idx="12">
                  <c:v>0.8571428571428571</c:v>
                </c:pt>
                <c:pt idx="13">
                  <c:v>0.5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0.35714285714285715</c:v>
                </c:pt>
                <c:pt idx="19">
                  <c:v>0.8571428571428571</c:v>
                </c:pt>
                <c:pt idx="20">
                  <c:v>0.6428571428571429</c:v>
                </c:pt>
                <c:pt idx="21">
                  <c:v>0.9285714285714286</c:v>
                </c:pt>
                <c:pt idx="22">
                  <c:v>0.5</c:v>
                </c:pt>
              </c:numCache>
            </c:numRef>
          </c:val>
        </c:ser>
        <c:ser>
          <c:idx val="1"/>
          <c:order val="1"/>
          <c:tx>
            <c:v>Easy Fix</c:v>
          </c:tx>
          <c:invertIfNegative val="0"/>
          <c:cat>
            <c:strRef>
              <c:f>Sheet1!$A$3:$A$25</c:f>
              <c:strCache>
                <c:ptCount val="23"/>
                <c:pt idx="0">
                  <c:v>Zero Position</c:v>
                </c:pt>
                <c:pt idx="1">
                  <c:v>Chamber dimensions</c:v>
                </c:pt>
                <c:pt idx="2">
                  <c:v>Chamber insulation</c:v>
                </c:pt>
                <c:pt idx="3">
                  <c:v>Viewing Window</c:v>
                </c:pt>
                <c:pt idx="4">
                  <c:v>Chimney</c:v>
                </c:pt>
                <c:pt idx="5">
                  <c:v>Panel Placement</c:v>
                </c:pt>
                <c:pt idx="6">
                  <c:v>Drawer</c:v>
                </c:pt>
                <c:pt idx="7">
                  <c:v>Drawer heat shield</c:v>
                </c:pt>
                <c:pt idx="8">
                  <c:v>Retaining frame</c:v>
                </c:pt>
                <c:pt idx="9">
                  <c:v>Hook and loop frame</c:v>
                </c:pt>
                <c:pt idx="10">
                  <c:v>Pilot Burner</c:v>
                </c:pt>
                <c:pt idx="11">
                  <c:v>Thermocouple</c:v>
                </c:pt>
                <c:pt idx="12">
                  <c:v>Calorimeter fixture</c:v>
                </c:pt>
                <c:pt idx="13">
                  <c:v>Data Acquisition</c:v>
                </c:pt>
                <c:pt idx="14">
                  <c:v>Timing Device</c:v>
                </c:pt>
                <c:pt idx="15">
                  <c:v>Ruler</c:v>
                </c:pt>
                <c:pt idx="16">
                  <c:v>Tape Test</c:v>
                </c:pt>
                <c:pt idx="17">
                  <c:v>Zero position calibration</c:v>
                </c:pt>
                <c:pt idx="18">
                  <c:v>Heat flux ranges</c:v>
                </c:pt>
                <c:pt idx="19">
                  <c:v>System upset</c:v>
                </c:pt>
                <c:pt idx="20">
                  <c:v>3 Position check</c:v>
                </c:pt>
                <c:pt idx="21">
                  <c:v>Time Limit</c:v>
                </c:pt>
                <c:pt idx="22">
                  <c:v>System recheck</c:v>
                </c:pt>
              </c:strCache>
            </c:strRef>
          </c:cat>
          <c:val>
            <c:numRef>
              <c:f>Sheet1!$AH$3:$AH$25</c:f>
              <c:numCache>
                <c:formatCode>0.0%</c:formatCode>
                <c:ptCount val="23"/>
                <c:pt idx="0">
                  <c:v>0.21428571428571427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0.21428571428571427</c:v>
                </c:pt>
                <c:pt idx="5">
                  <c:v>0.2857142857142857</c:v>
                </c:pt>
                <c:pt idx="6">
                  <c:v>0</c:v>
                </c:pt>
                <c:pt idx="7">
                  <c:v>0.2857142857142857</c:v>
                </c:pt>
                <c:pt idx="8">
                  <c:v>0</c:v>
                </c:pt>
                <c:pt idx="9">
                  <c:v>0.14285714285714285</c:v>
                </c:pt>
                <c:pt idx="10">
                  <c:v>0.35714285714285715</c:v>
                </c:pt>
                <c:pt idx="11">
                  <c:v>0.5</c:v>
                </c:pt>
                <c:pt idx="12">
                  <c:v>7.1428571428571425E-2</c:v>
                </c:pt>
                <c:pt idx="13">
                  <c:v>0.10714285714285714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0.10714285714285714</c:v>
                </c:pt>
                <c:pt idx="19">
                  <c:v>7.1428571428571425E-2</c:v>
                </c:pt>
                <c:pt idx="20">
                  <c:v>7.1428571428571425E-2</c:v>
                </c:pt>
                <c:pt idx="21">
                  <c:v>0</c:v>
                </c:pt>
                <c:pt idx="22">
                  <c:v>0.14285714285714285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372928"/>
        <c:axId val="85374464"/>
      </c:barChart>
      <c:catAx>
        <c:axId val="853729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5374464"/>
        <c:crosses val="autoZero"/>
        <c:auto val="1"/>
        <c:lblAlgn val="ctr"/>
        <c:lblOffset val="100"/>
        <c:noMultiLvlLbl val="0"/>
      </c:catAx>
      <c:valAx>
        <c:axId val="85374464"/>
        <c:scaling>
          <c:orientation val="minMax"/>
          <c:max val="1"/>
        </c:scaling>
        <c:delete val="0"/>
        <c:axPos val="l"/>
        <c:majorGridlines/>
        <c:numFmt formatCode="0%" sourceLinked="0"/>
        <c:majorTickMark val="none"/>
        <c:minorTickMark val="none"/>
        <c:tickLblPos val="nextTo"/>
        <c:crossAx val="85372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 sz="1200" baseline="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sz="3200" dirty="0" smtClean="0"/>
              <a:t>Radiant Panel Update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/>
        </p:nvSpPr>
        <p:spPr bwMode="auto">
          <a:xfrm>
            <a:off x="427038" y="4497388"/>
            <a:ext cx="48228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aseline="0" dirty="0">
                <a:solidFill>
                  <a:srgbClr val="002060"/>
                </a:solidFill>
              </a:rPr>
              <a:t>Presented </a:t>
            </a:r>
            <a:r>
              <a:rPr lang="en-US" sz="1600" baseline="0" dirty="0" smtClean="0">
                <a:solidFill>
                  <a:srgbClr val="002060"/>
                </a:solidFill>
              </a:rPr>
              <a:t>to: International Aircraft Materials Fire Test Working Group Meeting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By: Steven Rehn</a:t>
            </a:r>
          </a:p>
          <a:p>
            <a:pPr>
              <a:buFontTx/>
              <a:buNone/>
            </a:pPr>
            <a:r>
              <a:rPr lang="en-US" sz="1600" baseline="0" dirty="0" smtClean="0">
                <a:solidFill>
                  <a:srgbClr val="002060"/>
                </a:solidFill>
              </a:rPr>
              <a:t>Date: 02/24/2015</a:t>
            </a:r>
            <a:endParaRPr lang="en-US" sz="1600" baseline="0" dirty="0">
              <a:solidFill>
                <a:srgbClr val="002060"/>
              </a:solidFill>
            </a:endParaRPr>
          </a:p>
        </p:txBody>
      </p:sp>
      <p:pic>
        <p:nvPicPr>
          <p:cNvPr id="10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5577840" y="-3665"/>
            <a:ext cx="356616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80"/>
          <p:cNvGrpSpPr>
            <a:grpSpLocks/>
          </p:cNvGrpSpPr>
          <p:nvPr userDrawn="1"/>
        </p:nvGrpSpPr>
        <p:grpSpPr bwMode="auto">
          <a:xfrm>
            <a:off x="5873750" y="271463"/>
            <a:ext cx="2895600" cy="909638"/>
            <a:chOff x="3700" y="171"/>
            <a:chExt cx="1824" cy="573"/>
          </a:xfrm>
        </p:grpSpPr>
        <p:pic>
          <p:nvPicPr>
            <p:cNvPr id="12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8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2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02/24/2015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56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87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7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62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8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1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8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7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1200" dirty="0" smtClean="0">
                <a:effectLst/>
                <a:latin typeface="Calibri"/>
                <a:ea typeface="Calibri"/>
                <a:cs typeface="Times New Roman"/>
              </a:rPr>
              <a:t>Radiant Panel Update</a:t>
            </a:r>
            <a:endParaRPr lang="en-US" sz="11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fld id="{C3A244F5-7FE5-46E3-804D-50BE7C319FE2}" type="datetimeFigureOut">
              <a:rPr lang="en-US" smtClean="0"/>
              <a:t>2/24/2015</a:t>
            </a:fld>
            <a:endParaRPr lang="en-US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fld id="{1B2F54FF-8153-468F-B82F-FE8EB8B7349F}" type="slidenum">
              <a:rPr lang="en-US" smtClean="0"/>
              <a:t>‹#›</a:t>
            </a:fld>
            <a:endParaRPr lang="en-US"/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spcBef>
                <a:spcPct val="0"/>
              </a:spcBef>
              <a:buFontTx/>
              <a:buNone/>
            </a:pPr>
            <a:fld id="{ADFE1FFA-99DE-4EF5-8175-A64CAA318E4A}" type="slidenum">
              <a:rPr lang="en-US" sz="1200" b="0" baseline="0">
                <a:solidFill>
                  <a:schemeClr val="bg1">
                    <a:lumMod val="50000"/>
                  </a:schemeClr>
                </a:solidFill>
              </a:rPr>
              <a:pPr algn="r">
                <a:spcBef>
                  <a:spcPct val="0"/>
                </a:spcBef>
                <a:buFontTx/>
                <a:buNone/>
              </a:pPr>
              <a:t>‹#›</a:t>
            </a:fld>
            <a:endParaRPr lang="en-US" sz="1200" b="0" baseline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1676400" y="6205538"/>
            <a:ext cx="37338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sz="1200" baseline="0" dirty="0" smtClean="0">
                <a:solidFill>
                  <a:schemeClr val="bg1">
                    <a:lumMod val="75000"/>
                  </a:schemeClr>
                </a:solidFill>
                <a:effectLst/>
                <a:latin typeface="+mn-lt"/>
                <a:ea typeface="Calibri"/>
                <a:cs typeface="Times New Roman"/>
              </a:rPr>
              <a:t>Radiant Panel Update</a:t>
            </a:r>
            <a:endParaRPr lang="en-US" sz="1200" baseline="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441325" y="6205538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200" dirty="0" smtClean="0">
                <a:solidFill>
                  <a:srgbClr val="C0C0C0"/>
                </a:solidFill>
              </a:rPr>
              <a:t>02/24/2015</a:t>
            </a:r>
            <a:endParaRPr lang="en-US" sz="1200" dirty="0">
              <a:solidFill>
                <a:srgbClr val="C0C0C0"/>
              </a:solidFill>
            </a:endParaRPr>
          </a:p>
        </p:txBody>
      </p:sp>
      <p:grpSp>
        <p:nvGrpSpPr>
          <p:cNvPr id="14" name="Group 25"/>
          <p:cNvGrpSpPr>
            <a:grpSpLocks/>
          </p:cNvGrpSpPr>
          <p:nvPr/>
        </p:nvGrpSpPr>
        <p:grpSpPr bwMode="auto">
          <a:xfrm>
            <a:off x="5708650" y="6126158"/>
            <a:ext cx="2047875" cy="660400"/>
            <a:chOff x="3596" y="3859"/>
            <a:chExt cx="1290" cy="416"/>
          </a:xfrm>
        </p:grpSpPr>
        <p:pic>
          <p:nvPicPr>
            <p:cNvPr id="15" name="Picture 26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baseline="0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US" sz="1200" b="1" smtClean="0">
          <a:solidFill>
            <a:srgbClr val="1D2F68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088" y="1066800"/>
            <a:ext cx="4983162" cy="1395412"/>
          </a:xfrm>
        </p:spPr>
        <p:txBody>
          <a:bodyPr/>
          <a:lstStyle/>
          <a:p>
            <a:r>
              <a:rPr lang="en-US" sz="4800" dirty="0" smtClean="0"/>
              <a:t>Radiant Panel Update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590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the October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Sent out survey to all labs to get their radiant panel dimensions and comments on Workbook</a:t>
            </a:r>
          </a:p>
          <a:p>
            <a:pPr lvl="1"/>
            <a:r>
              <a:rPr lang="en-US" sz="2000" dirty="0" smtClean="0"/>
              <a:t>13 Responses</a:t>
            </a:r>
          </a:p>
          <a:p>
            <a:r>
              <a:rPr lang="en-US" sz="2400" dirty="0" smtClean="0"/>
              <a:t>Training Video</a:t>
            </a:r>
          </a:p>
          <a:p>
            <a:pPr lvl="1"/>
            <a:r>
              <a:rPr lang="en-US" sz="2000" dirty="0" smtClean="0"/>
              <a:t>First draft is completed</a:t>
            </a:r>
          </a:p>
          <a:p>
            <a:r>
              <a:rPr lang="en-US" sz="2400" dirty="0" smtClean="0"/>
              <a:t>Round Robin</a:t>
            </a:r>
          </a:p>
          <a:p>
            <a:pPr lvl="1"/>
            <a:r>
              <a:rPr lang="en-US" dirty="0" smtClean="0"/>
              <a:t>Get started as soon as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6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Results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85274"/>
              </p:ext>
            </p:extLst>
          </p:nvPr>
        </p:nvGraphicFramePr>
        <p:xfrm>
          <a:off x="685800" y="762000"/>
          <a:ext cx="78486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683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Drawer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" y="1484861"/>
            <a:ext cx="4436365" cy="25911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981075"/>
            <a:ext cx="4434840" cy="35987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599056" y="111073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Drawer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41720" y="6212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Drawer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47244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New drawer fills out entire width of the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Doesn’t allow air-flow around drawer while testing</a:t>
            </a:r>
          </a:p>
        </p:txBody>
      </p:sp>
    </p:spTree>
    <p:extLst>
      <p:ext uri="{BB962C8B-B14F-4D97-AF65-F5344CB8AC3E}">
        <p14:creationId xmlns:p14="http://schemas.microsoft.com/office/powerpoint/2010/main" val="421223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Drawer Change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143000"/>
            <a:ext cx="6934200" cy="3921125"/>
          </a:xfrm>
          <a:solidFill>
            <a:srgbClr val="0070C0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0"/>
          <a:stretch/>
        </p:blipFill>
        <p:spPr>
          <a:xfrm>
            <a:off x="3886200" y="2336292"/>
            <a:ext cx="938706" cy="6217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10"/>
          <a:stretch/>
        </p:blipFill>
        <p:spPr>
          <a:xfrm>
            <a:off x="4419600" y="2948559"/>
            <a:ext cx="938706" cy="6217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400" y="51816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maller drawer would leave a bigger gap and could allow air to flow 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FAA has observed skewed flame in certain labs with air flow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Based on the new Workbook</a:t>
            </a:r>
          </a:p>
          <a:p>
            <a:r>
              <a:rPr lang="en-US" sz="2400" dirty="0" smtClean="0"/>
              <a:t>Purpose of the video is to help make the test procedure more consistent across all testing labs and to help new labs</a:t>
            </a:r>
          </a:p>
          <a:p>
            <a:r>
              <a:rPr lang="en-US" sz="2400" dirty="0" smtClean="0"/>
              <a:t>First draft is completed</a:t>
            </a:r>
            <a:endParaRPr lang="en-US" sz="2400" dirty="0"/>
          </a:p>
          <a:p>
            <a:r>
              <a:rPr lang="en-US" sz="2400" dirty="0" smtClean="0"/>
              <a:t>Revisions are currently in progress</a:t>
            </a:r>
          </a:p>
          <a:p>
            <a:r>
              <a:rPr lang="en-US" sz="2400" dirty="0" smtClean="0"/>
              <a:t>Re-shoots and final revisions planned for after this meeting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23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Video</a:t>
            </a:r>
            <a:endParaRPr lang="en-US" dirty="0"/>
          </a:p>
        </p:txBody>
      </p:sp>
      <p:pic>
        <p:nvPicPr>
          <p:cNvPr id="3" name="Training Video Sampl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333" b="12556"/>
          <a:stretch/>
        </p:blipFill>
        <p:spPr>
          <a:xfrm>
            <a:off x="449535" y="914400"/>
            <a:ext cx="85217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5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Round Robin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Request for participants</a:t>
            </a:r>
          </a:p>
          <a:p>
            <a:r>
              <a:rPr lang="en-US" sz="2400" dirty="0" smtClean="0"/>
              <a:t>Certain materials already selected</a:t>
            </a:r>
          </a:p>
          <a:p>
            <a:r>
              <a:rPr lang="en-US" sz="2400" dirty="0" smtClean="0"/>
              <a:t>Request for “borderline” materials</a:t>
            </a:r>
          </a:p>
          <a:p>
            <a:r>
              <a:rPr lang="en-US" sz="2400" dirty="0"/>
              <a:t>Set points and chamber temperature along with calibration and test data</a:t>
            </a:r>
          </a:p>
          <a:p>
            <a:r>
              <a:rPr lang="en-US" sz="2400" dirty="0" smtClean="0"/>
              <a:t>Start as soon as possible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082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1371600"/>
            <a:ext cx="8472488" cy="6096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64495"/>
      </p:ext>
    </p:extLst>
  </p:cSld>
  <p:clrMapOvr>
    <a:masterClrMapping/>
  </p:clrMapOvr>
</p:sld>
</file>

<file path=ppt/theme/theme1.xml><?xml version="1.0" encoding="utf-8"?>
<a:theme xmlns:a="http://schemas.openxmlformats.org/drawingml/2006/main" name="Good FAA Template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</TotalTime>
  <Words>174</Words>
  <Application>Microsoft Office PowerPoint</Application>
  <PresentationFormat>On-screen Show (4:3)</PresentationFormat>
  <Paragraphs>32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Good FAA Template</vt:lpstr>
      <vt:lpstr>Radiant Panel Update</vt:lpstr>
      <vt:lpstr>Since the October Meeting</vt:lpstr>
      <vt:lpstr>Survey Results</vt:lpstr>
      <vt:lpstr>Drawer Change</vt:lpstr>
      <vt:lpstr>Drawer Change</vt:lpstr>
      <vt:lpstr>Training Video</vt:lpstr>
      <vt:lpstr>Training Video</vt:lpstr>
      <vt:lpstr>Round Robin</vt:lpstr>
      <vt:lpstr>Questions?</vt:lpstr>
    </vt:vector>
  </TitlesOfParts>
  <Company>Federal Aviation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Rehn, Steven (FAA)</dc:creator>
  <cp:lastModifiedBy>Robert Ochs</cp:lastModifiedBy>
  <cp:revision>16</cp:revision>
  <dcterms:created xsi:type="dcterms:W3CDTF">2015-02-20T15:53:38Z</dcterms:created>
  <dcterms:modified xsi:type="dcterms:W3CDTF">2015-02-24T21:20:06Z</dcterms:modified>
</cp:coreProperties>
</file>