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8" r:id="rId3"/>
  </p:sldMasterIdLst>
  <p:notesMasterIdLst>
    <p:notesMasterId r:id="rId38"/>
  </p:notesMasterIdLst>
  <p:sldIdLst>
    <p:sldId id="256" r:id="rId4"/>
    <p:sldId id="258" r:id="rId5"/>
    <p:sldId id="289" r:id="rId6"/>
    <p:sldId id="290" r:id="rId7"/>
    <p:sldId id="259" r:id="rId8"/>
    <p:sldId id="260" r:id="rId9"/>
    <p:sldId id="291" r:id="rId10"/>
    <p:sldId id="287" r:id="rId11"/>
    <p:sldId id="293" r:id="rId12"/>
    <p:sldId id="261" r:id="rId13"/>
    <p:sldId id="295" r:id="rId14"/>
    <p:sldId id="296" r:id="rId15"/>
    <p:sldId id="264" r:id="rId16"/>
    <p:sldId id="280" r:id="rId17"/>
    <p:sldId id="281" r:id="rId18"/>
    <p:sldId id="294" r:id="rId19"/>
    <p:sldId id="273" r:id="rId20"/>
    <p:sldId id="275" r:id="rId21"/>
    <p:sldId id="263" r:id="rId22"/>
    <p:sldId id="282" r:id="rId23"/>
    <p:sldId id="283" r:id="rId24"/>
    <p:sldId id="297" r:id="rId25"/>
    <p:sldId id="267" r:id="rId26"/>
    <p:sldId id="284" r:id="rId27"/>
    <p:sldId id="285" r:id="rId28"/>
    <p:sldId id="269" r:id="rId29"/>
    <p:sldId id="268" r:id="rId30"/>
    <p:sldId id="288" r:id="rId31"/>
    <p:sldId id="272" r:id="rId32"/>
    <p:sldId id="278" r:id="rId33"/>
    <p:sldId id="279" r:id="rId34"/>
    <p:sldId id="286" r:id="rId35"/>
    <p:sldId id="276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49A53-3966-4E72-B6A6-449C83002E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69035-8382-404A-B181-F6FEEB093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53BF2-B1EC-4E5E-81CE-D4B9C9EAB7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4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1" y="10411"/>
            <a:ext cx="6349332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361182" y="3393863"/>
            <a:ext cx="5412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7970469" y="177768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329967" y="6097937"/>
            <a:ext cx="2275417" cy="660400"/>
            <a:chOff x="3596" y="3859"/>
            <a:chExt cx="1075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9527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F864D-FE17-4504-9C13-2D4FDBED04EF}" type="datetime1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69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1F99BD-46C5-4F0C-A066-BDDDD0D11DA6}" type="datetime1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778F3-E0B2-4CF9-9286-53F4ED813CE5}" type="datetime1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3316E09F-37CB-436D-ABAC-22C382C1F04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2BCEDCE3-BDAF-4156-8F69-1A8A84C8F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9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6E09F-37CB-436D-ABAC-22C382C1F04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DCE3-BDAF-4156-8F69-1A8A84C8F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5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6E09F-37CB-436D-ABAC-22C382C1F04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DCE3-BDAF-4156-8F69-1A8A84C8F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5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6E09F-37CB-436D-ABAC-22C382C1F04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DCE3-BDAF-4156-8F69-1A8A84C8F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1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6E09F-37CB-436D-ABAC-22C382C1F04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DCE3-BDAF-4156-8F69-1A8A84C8F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5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1" y="10411"/>
            <a:ext cx="6349332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361182" y="3393863"/>
            <a:ext cx="5412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7970469" y="177768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329967" y="6097937"/>
            <a:ext cx="2275417" cy="660400"/>
            <a:chOff x="3596" y="3859"/>
            <a:chExt cx="1075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432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40DEE36B-DD95-4239-B4B3-D9D249A0E678}" type="datetime1">
              <a:rPr lang="en-US" smtClean="0"/>
              <a:t>7/21/2023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4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6A727E-32E5-493A-84CF-473274A01E45}" type="datetime1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9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3316E09F-37CB-436D-ABAC-22C382C1F04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2BCEDCE3-BDAF-4156-8F69-1A8A84C8FA4D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89476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09481" y="6248400"/>
            <a:ext cx="139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80272100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1DAEDB2F-0DAE-4FE7-B2A7-393006644E0B}" type="datetime1">
              <a:rPr lang="en-US" smtClean="0"/>
              <a:t>7/21/2023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34282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tina.emami@fa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ilto:Tina.Emami@faa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Vertical Flame Propagation (VFP) 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425" y="3387866"/>
            <a:ext cx="5477369" cy="1067092"/>
          </a:xfrm>
        </p:spPr>
        <p:txBody>
          <a:bodyPr/>
          <a:lstStyle/>
          <a:p>
            <a:r>
              <a:rPr lang="en-US" sz="1200" dirty="0"/>
              <a:t>	 </a:t>
            </a:r>
            <a:r>
              <a:rPr lang="en-US" sz="1200" dirty="0" smtClean="0"/>
              <a:t>        </a:t>
            </a:r>
            <a:r>
              <a:rPr lang="en-US" sz="1400" dirty="0" smtClean="0"/>
              <a:t>IAMFTF Virtual</a:t>
            </a:r>
          </a:p>
          <a:p>
            <a:r>
              <a:rPr lang="en-US" sz="1400" dirty="0" smtClean="0"/>
              <a:t>        Tina Emami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April 19,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761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7" y="605745"/>
            <a:ext cx="11296651" cy="609600"/>
          </a:xfrm>
        </p:spPr>
        <p:txBody>
          <a:bodyPr/>
          <a:lstStyle/>
          <a:p>
            <a:r>
              <a:rPr lang="en-US" dirty="0" smtClean="0"/>
              <a:t>Measuring the Flame Temperature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60400" y="2375807"/>
            <a:ext cx="5264151" cy="3523344"/>
          </a:xfrm>
        </p:spPr>
        <p:txBody>
          <a:bodyPr/>
          <a:lstStyle/>
          <a:p>
            <a:r>
              <a:rPr lang="en-US" b="0" dirty="0" smtClean="0"/>
              <a:t>6 inch x 6 inch x 1/8 inch steel plate</a:t>
            </a:r>
          </a:p>
          <a:p>
            <a:r>
              <a:rPr lang="en-US" b="0" dirty="0" smtClean="0"/>
              <a:t>Type K thermocouple embedded in the center</a:t>
            </a:r>
            <a:endParaRPr lang="en-US" b="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8985" y="1730829"/>
            <a:ext cx="4563420" cy="334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8482693" y="5241471"/>
            <a:ext cx="1951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/>
              <a:t>The Burns Plate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37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to a New Ribbon Burner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877" y="1551215"/>
            <a:ext cx="9439702" cy="38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Ribbon Burner in the VFP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7046685" cy="43910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Calculating for Flow Rate is extremely important based on your calibration temperature and pressure of your mass flow controllers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The distance of the ribbon burner face to the sample face is important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Changing to a new ribbon burner is important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016" y="1690315"/>
            <a:ext cx="3292125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 Today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908" y="1238705"/>
            <a:ext cx="6711949" cy="4391025"/>
          </a:xfrm>
        </p:spPr>
        <p:txBody>
          <a:bodyPr/>
          <a:lstStyle/>
          <a:p>
            <a:r>
              <a:rPr lang="en-US" b="0" dirty="0" smtClean="0"/>
              <a:t>A heat flux vs. burn length study was performed (reference VFP presentation from March 2020 for details)</a:t>
            </a:r>
          </a:p>
          <a:p>
            <a:r>
              <a:rPr lang="en-US" b="0" dirty="0" smtClean="0"/>
              <a:t>Here we learned that if the heat flux varies more than ± 0.08 Watts/cm2 that it will effect the test results. </a:t>
            </a:r>
          </a:p>
          <a:p>
            <a:r>
              <a:rPr lang="en-US" b="0" dirty="0" smtClean="0"/>
              <a:t>VFP Manufacturers agreed that a heat flux range of </a:t>
            </a:r>
            <a:r>
              <a:rPr lang="en-US" b="0" dirty="0" smtClean="0">
                <a:solidFill>
                  <a:srgbClr val="FF0000"/>
                </a:solidFill>
              </a:rPr>
              <a:t>1.8 ± 0.05 Watts/cm2</a:t>
            </a:r>
            <a:r>
              <a:rPr lang="en-US" b="0" dirty="0" smtClean="0"/>
              <a:t> is practical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730" y="954088"/>
            <a:ext cx="3540489" cy="47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 Today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2" y="1508126"/>
            <a:ext cx="10418534" cy="4391025"/>
          </a:xfrm>
        </p:spPr>
        <p:txBody>
          <a:bodyPr/>
          <a:lstStyle/>
          <a:p>
            <a:r>
              <a:rPr lang="en-US" b="0" dirty="0" smtClean="0"/>
              <a:t>In that same study we varied chamber temperature and room temperature</a:t>
            </a:r>
          </a:p>
          <a:p>
            <a:r>
              <a:rPr lang="en-US" b="0" dirty="0" smtClean="0"/>
              <a:t>Chamber temperature showed to have no effect on burn length but </a:t>
            </a:r>
            <a:r>
              <a:rPr lang="en-US" b="0" dirty="0" smtClean="0">
                <a:solidFill>
                  <a:srgbClr val="FF0000"/>
                </a:solidFill>
              </a:rPr>
              <a:t>room temperature</a:t>
            </a:r>
            <a:r>
              <a:rPr lang="en-US" b="0" dirty="0" smtClean="0"/>
              <a:t> did have an effect on burn length</a:t>
            </a:r>
          </a:p>
          <a:p>
            <a:r>
              <a:rPr lang="en-US" b="0" dirty="0" smtClean="0"/>
              <a:t>The allowable room temperature is able to vary by ± 4 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℉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3312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Temperature Thermocouple Location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6" y="3544661"/>
            <a:ext cx="4452938" cy="250477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2" y="954088"/>
            <a:ext cx="4433207" cy="24936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64" y="954088"/>
            <a:ext cx="4433208" cy="2493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5796644" y="4208807"/>
            <a:ext cx="57149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The requirement for this location is </a:t>
            </a:r>
            <a:r>
              <a:rPr lang="en-US" sz="2400" dirty="0" smtClean="0"/>
              <a:t>74 ± 4</a:t>
            </a:r>
            <a:r>
              <a:rPr lang="en-US" sz="2400" dirty="0" smtClean="0">
                <a:cs typeface="Times New Roman" panose="02020603050405020304" pitchFamily="18" charset="0"/>
              </a:rPr>
              <a:t>℉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The thermocouple is centered with the air intake grate</a:t>
            </a:r>
            <a:r>
              <a:rPr lang="en-US" sz="2000" dirty="0"/>
              <a:t> </a:t>
            </a:r>
            <a:r>
              <a:rPr lang="en-US" sz="2000" dirty="0" smtClean="0"/>
              <a:t>and placed ½ inch below the base of the unit</a:t>
            </a:r>
            <a:endParaRPr lang="en-US" sz="20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Temp Effect on Flame Temp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411" y="1469572"/>
            <a:ext cx="8512496" cy="37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Exhaust Speed Measurement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963" y="2057004"/>
            <a:ext cx="4391025" cy="329326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313" y="2056210"/>
            <a:ext cx="4391025" cy="3293268"/>
          </a:xfrm>
        </p:spPr>
      </p:pic>
    </p:spTree>
    <p:extLst>
      <p:ext uri="{BB962C8B-B14F-4D97-AF65-F5344CB8AC3E}">
        <p14:creationId xmlns:p14="http://schemas.microsoft.com/office/powerpoint/2010/main" val="15371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Exhaust Speeds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We’re not looking for a specific speed here</a:t>
            </a:r>
          </a:p>
          <a:p>
            <a:r>
              <a:rPr lang="en-US" b="0" dirty="0" smtClean="0"/>
              <a:t>We’re looking for the difference between the exhaust speed with your lab fan off and with your lab fan on</a:t>
            </a:r>
          </a:p>
          <a:p>
            <a:r>
              <a:rPr lang="en-US" b="0" dirty="0" smtClean="0"/>
              <a:t>Your lab’s fan shouldn’t be pulling too much and should be kept at the lowest setting</a:t>
            </a:r>
          </a:p>
          <a:p>
            <a:r>
              <a:rPr lang="en-US" b="0" dirty="0" smtClean="0"/>
              <a:t>Testing to come to understand the threshold of “too much”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788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Inter-Lab Study (Round Robin)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01045"/>
            <a:ext cx="10733617" cy="4391025"/>
          </a:xfrm>
        </p:spPr>
        <p:txBody>
          <a:bodyPr/>
          <a:lstStyle/>
          <a:p>
            <a:r>
              <a:rPr lang="en-US" sz="2400" b="0" dirty="0" smtClean="0"/>
              <a:t>This inter-lab study is done to confirm that the machines all running with similar results</a:t>
            </a:r>
          </a:p>
          <a:p>
            <a:r>
              <a:rPr lang="en-US" sz="2400" b="0" dirty="0" smtClean="0"/>
              <a:t>This has brought up different adjustments that need to be made</a:t>
            </a:r>
          </a:p>
          <a:p>
            <a:r>
              <a:rPr lang="en-US" sz="2400" b="0" dirty="0" smtClean="0"/>
              <a:t>Currently 6 labs participated – waiting for 1 more lab results</a:t>
            </a:r>
          </a:p>
          <a:p>
            <a:r>
              <a:rPr lang="en-US" sz="2400" b="0" dirty="0" smtClean="0"/>
              <a:t>Materials Used for Inter-lab Study</a:t>
            </a:r>
          </a:p>
          <a:p>
            <a:pPr lvl="1"/>
            <a:r>
              <a:rPr lang="en-US" sz="2000" dirty="0" smtClean="0"/>
              <a:t>Material A</a:t>
            </a:r>
          </a:p>
          <a:p>
            <a:pPr lvl="2"/>
            <a:r>
              <a:rPr lang="en-US" sz="1800" b="0" dirty="0" smtClean="0"/>
              <a:t>½ inch thick</a:t>
            </a:r>
          </a:p>
          <a:p>
            <a:pPr lvl="2"/>
            <a:r>
              <a:rPr lang="en-US" sz="1800" dirty="0" smtClean="0"/>
              <a:t>¼ inch thick</a:t>
            </a:r>
          </a:p>
          <a:p>
            <a:pPr lvl="1"/>
            <a:r>
              <a:rPr lang="en-US" sz="2000" b="0" dirty="0" smtClean="0"/>
              <a:t>Material B</a:t>
            </a:r>
          </a:p>
          <a:p>
            <a:pPr lvl="2"/>
            <a:r>
              <a:rPr lang="en-US" sz="1800" dirty="0" smtClean="0"/>
              <a:t>1/8 inch thick</a:t>
            </a:r>
          </a:p>
          <a:p>
            <a:pPr lvl="2"/>
            <a:r>
              <a:rPr lang="en-US" sz="1800" b="0" dirty="0" smtClean="0"/>
              <a:t>1/16 inch thick</a:t>
            </a:r>
          </a:p>
          <a:p>
            <a:pPr lvl="2"/>
            <a:r>
              <a:rPr lang="en-US" sz="1800" dirty="0" smtClean="0"/>
              <a:t>1/32 inch thick</a:t>
            </a:r>
          </a:p>
          <a:p>
            <a:pPr lvl="1"/>
            <a:r>
              <a:rPr lang="en-US" sz="2000" b="0" dirty="0" smtClean="0"/>
              <a:t>Material C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760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Vertical Flame Propagation (VFP)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9846" t="13275" r="2807" b="7082"/>
          <a:stretch/>
        </p:blipFill>
        <p:spPr>
          <a:xfrm>
            <a:off x="8784020" y="1485155"/>
            <a:ext cx="2809875" cy="341312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 extrusionH="76200" prstMaterial="flat">
            <a:bevelT w="190500" h="190500"/>
            <a:bevelB w="190500" h="190500"/>
            <a:extrusionClr>
              <a:schemeClr val="tx1"/>
            </a:extrusionClr>
          </a:sp3d>
        </p:spPr>
      </p:pic>
      <p:sp>
        <p:nvSpPr>
          <p:cNvPr id="3" name="TextBox 2"/>
          <p:cNvSpPr txBox="1"/>
          <p:nvPr/>
        </p:nvSpPr>
        <p:spPr bwMode="auto">
          <a:xfrm>
            <a:off x="681135" y="1629455"/>
            <a:ext cx="8782561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  <a:p>
            <a:pPr marL="742950" lvl="1" indent="-28575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Proposed new test method for non-metallic, extensively used materials located in </a:t>
            </a:r>
            <a:r>
              <a:rPr lang="en-US" sz="2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inaccessible areas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i.e.:</a:t>
            </a:r>
          </a:p>
          <a:p>
            <a:pPr marL="628650" lvl="1" indent="-17145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Composite skin, structure, and sub-components</a:t>
            </a:r>
          </a:p>
          <a:p>
            <a:pPr marL="628650" lvl="1" indent="-17145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Wires (insulations/jackets/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sleeving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28650" lvl="1" indent="-17145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Duct materials</a:t>
            </a:r>
          </a:p>
          <a:p>
            <a:pPr marL="628650" lvl="1" indent="-171450"/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1200" b="1" dirty="0" smtClean="0"/>
          </a:p>
          <a:p>
            <a:pPr marL="1085850" lvl="2" indent="-171450"/>
            <a:endParaRPr lang="en-US" sz="1200" b="1" dirty="0">
              <a:solidFill>
                <a:srgbClr val="C0C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46450" y="4197928"/>
            <a:ext cx="770759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is it?</a:t>
            </a:r>
          </a:p>
          <a:p>
            <a:pPr marL="628650" lvl="1" indent="-17145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way of evaluating the performance of a material against a realistic fire threat using a methane/air flame and radiant heat source.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6" y="316977"/>
            <a:ext cx="11296651" cy="609600"/>
          </a:xfrm>
        </p:spPr>
        <p:txBody>
          <a:bodyPr/>
          <a:lstStyle/>
          <a:p>
            <a:r>
              <a:rPr lang="en-US" dirty="0"/>
              <a:t>Round Robin </a:t>
            </a:r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 smtClean="0"/>
              <a:t>Material A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632" y="1279647"/>
            <a:ext cx="7832361" cy="2491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631" y="3771010"/>
            <a:ext cx="7832361" cy="24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Robin </a:t>
            </a:r>
            <a:r>
              <a:rPr lang="en-US" dirty="0" smtClean="0"/>
              <a:t>Results – Material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633" y="1075419"/>
            <a:ext cx="10733617" cy="4391025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Material A was highly subjective to the user’s definition of burn length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6038" r="2980" b="27860"/>
          <a:stretch/>
        </p:blipFill>
        <p:spPr>
          <a:xfrm rot="5400000">
            <a:off x="9061859" y="3234401"/>
            <a:ext cx="3517006" cy="1887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8819848" y="1797978"/>
            <a:ext cx="1784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/>
              <a:t>Material A</a:t>
            </a:r>
          </a:p>
          <a:p>
            <a:pPr>
              <a:buFontTx/>
              <a:buNone/>
            </a:pPr>
            <a:r>
              <a:rPr lang="en-US" b="1" dirty="0" smtClean="0"/>
              <a:t>½ inch thick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6455" r="4285" b="31640"/>
          <a:stretch/>
        </p:blipFill>
        <p:spPr>
          <a:xfrm rot="5400000">
            <a:off x="3362057" y="3276089"/>
            <a:ext cx="3517656" cy="1805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119473" y="1730392"/>
            <a:ext cx="1784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/>
              <a:t>Material A</a:t>
            </a:r>
          </a:p>
          <a:p>
            <a:pPr>
              <a:buFontTx/>
              <a:buNone/>
            </a:pPr>
            <a:r>
              <a:rPr lang="en-US" b="1" dirty="0" smtClean="0"/>
              <a:t>¼ inch thick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4"/>
          <a:stretch/>
        </p:blipFill>
        <p:spPr>
          <a:xfrm>
            <a:off x="359228" y="2419817"/>
            <a:ext cx="3574257" cy="3464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 r="32063"/>
          <a:stretch/>
        </p:blipFill>
        <p:spPr>
          <a:xfrm>
            <a:off x="6649383" y="2444310"/>
            <a:ext cx="3112189" cy="34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 Material A – ½ inch Thick</a:t>
            </a:r>
            <a:endParaRPr lang="en-US" dirty="0"/>
          </a:p>
        </p:txBody>
      </p:sp>
      <p:pic>
        <p:nvPicPr>
          <p:cNvPr id="4" name="Round Robin 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0825" y="1099911"/>
            <a:ext cx="6586538" cy="4391025"/>
          </a:xfrm>
        </p:spPr>
      </p:pic>
    </p:spTree>
    <p:extLst>
      <p:ext uri="{BB962C8B-B14F-4D97-AF65-F5344CB8AC3E}">
        <p14:creationId xmlns:p14="http://schemas.microsoft.com/office/powerpoint/2010/main" val="20906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Round Robin Results – Material B – Before Adjustments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154" y="954088"/>
            <a:ext cx="7615120" cy="26195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54" y="3573597"/>
            <a:ext cx="7615120" cy="2534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022247" y="4302052"/>
            <a:ext cx="1567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10% Standard Deviation of the average of each lab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Robin </a:t>
            </a:r>
            <a:r>
              <a:rPr lang="en-US" dirty="0" smtClean="0"/>
              <a:t>Results – Material 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0376807" y="3028950"/>
            <a:ext cx="1567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5.7% Standard Deviation of the average of each lab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092" y="2189743"/>
            <a:ext cx="8346147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Robin </a:t>
            </a:r>
            <a:r>
              <a:rPr lang="en-US" dirty="0" smtClean="0"/>
              <a:t>Results – Material 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082" y="2007415"/>
            <a:ext cx="8340051" cy="2755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0376807" y="3028950"/>
            <a:ext cx="1567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17.8% Standard Deviation of the average of each lab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 Adjustments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/>
              <a:t>The height of the VFP base to the lab table should be 1.25 inches</a:t>
            </a:r>
          </a:p>
          <a:p>
            <a:r>
              <a:rPr lang="en-US" sz="2400" b="0" dirty="0" smtClean="0"/>
              <a:t>The methane and air flow rates should be accounted for the MFC’s calibration temperature and pressure</a:t>
            </a:r>
          </a:p>
          <a:p>
            <a:r>
              <a:rPr lang="en-US" sz="2400" b="0" dirty="0" smtClean="0"/>
              <a:t>Confirm the height and location of your ribbon burner before testing</a:t>
            </a:r>
          </a:p>
          <a:p>
            <a:r>
              <a:rPr lang="en-US" sz="2400" b="0" dirty="0" smtClean="0"/>
              <a:t>Confirm the location of your heater while testing</a:t>
            </a:r>
          </a:p>
          <a:p>
            <a:r>
              <a:rPr lang="en-US" sz="2400" b="0" dirty="0" smtClean="0"/>
              <a:t>Confirm all calibration dates for equipment including MFC and heat flux gauges</a:t>
            </a:r>
          </a:p>
          <a:p>
            <a:r>
              <a:rPr lang="en-US" sz="2400" b="0" dirty="0" smtClean="0"/>
              <a:t>Confirm room temperature thermocouple is in the correct new location</a:t>
            </a:r>
          </a:p>
          <a:p>
            <a:pPr lvl="1"/>
            <a:r>
              <a:rPr lang="en-US" sz="2000" b="1" dirty="0" smtClean="0"/>
              <a:t>Observe the room temperature before each test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629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 – Future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5609770" cy="4391025"/>
          </a:xfrm>
        </p:spPr>
        <p:txBody>
          <a:bodyPr/>
          <a:lstStyle/>
          <a:p>
            <a:r>
              <a:rPr lang="en-US" b="0" dirty="0" smtClean="0"/>
              <a:t>The first labs have completed their machine adjustments and are re-doing the test </a:t>
            </a:r>
          </a:p>
          <a:p>
            <a:r>
              <a:rPr lang="en-US" b="0" dirty="0" smtClean="0"/>
              <a:t>2 more labs will be sending in data to compare as well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/>
          <a:stretch/>
        </p:blipFill>
        <p:spPr>
          <a:xfrm>
            <a:off x="6964136" y="1722002"/>
            <a:ext cx="4474027" cy="34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Deatak</a:t>
            </a:r>
            <a:r>
              <a:rPr lang="en-US" dirty="0" smtClean="0"/>
              <a:t> VFP at Technical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13563"/>
          <a:stretch/>
        </p:blipFill>
        <p:spPr>
          <a:xfrm rot="5400000">
            <a:off x="3046952" y="1095804"/>
            <a:ext cx="4890892" cy="4773018"/>
          </a:xfrm>
        </p:spPr>
      </p:pic>
    </p:spTree>
    <p:extLst>
      <p:ext uri="{BB962C8B-B14F-4D97-AF65-F5344CB8AC3E}">
        <p14:creationId xmlns:p14="http://schemas.microsoft.com/office/powerpoint/2010/main" val="17746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dirty="0" smtClean="0"/>
              <a:t>The materials </a:t>
            </a:r>
            <a:r>
              <a:rPr lang="en-US" sz="1800" b="0" dirty="0"/>
              <a:t>used in the testing thus far have been comprehensive and representative of materials currently in use, the FAA would like to expand this effort to include additional materials if possible.  </a:t>
            </a:r>
            <a:endParaRPr lang="en-US" sz="1800" b="0" dirty="0" smtClean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 smtClean="0"/>
              <a:t>If</a:t>
            </a:r>
            <a:r>
              <a:rPr lang="en-US" sz="1800" b="0" dirty="0"/>
              <a:t> you have materials that have not been tested against this proposed standard, which may be affected by the implementation of a new Rule, the FAA would like to test them at the Technical Center.  </a:t>
            </a:r>
            <a:endParaRPr lang="en-US" sz="1800" b="0" dirty="0" smtClean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 smtClean="0"/>
              <a:t>The </a:t>
            </a:r>
            <a:r>
              <a:rPr lang="en-US" sz="1800" b="0" dirty="0"/>
              <a:t>results of this expanded effort will ensure proper representation of the materials likely to be impacted, so that your materials aren’t excluded during final developmental stages. </a:t>
            </a:r>
          </a:p>
          <a:p>
            <a:pPr marL="0" indent="0">
              <a:buNone/>
            </a:pPr>
            <a:r>
              <a:rPr lang="en-US" sz="1800" b="0" dirty="0"/>
              <a:t> </a:t>
            </a:r>
          </a:p>
          <a:p>
            <a:pPr marL="0" indent="0">
              <a:buNone/>
            </a:pPr>
            <a:r>
              <a:rPr lang="en-US" sz="1800" b="0" dirty="0"/>
              <a:t>If you would like to send your materials, please contact Tina Emami at </a:t>
            </a:r>
            <a:r>
              <a:rPr lang="en-US" sz="1800" b="0" dirty="0">
                <a:hlinkClick r:id="rId2"/>
              </a:rPr>
              <a:t>tina.emami@faa.gov</a:t>
            </a:r>
            <a:r>
              <a:rPr lang="en-US" sz="1800" b="0" dirty="0" smtClean="0"/>
              <a:t>.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008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1" t="32273"/>
          <a:stretch/>
        </p:blipFill>
        <p:spPr>
          <a:xfrm>
            <a:off x="686518" y="1945178"/>
            <a:ext cx="4196862" cy="3906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Basic Components of the Test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145578" y="1156426"/>
            <a:ext cx="6417426" cy="4945063"/>
          </a:xfrm>
        </p:spPr>
        <p:txBody>
          <a:bodyPr/>
          <a:lstStyle/>
          <a:p>
            <a:r>
              <a:rPr lang="en-US" sz="2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 electric coil radiant heater is mounted vertically and opposite a 6-inch by 12-inch sample</a:t>
            </a:r>
          </a:p>
          <a:p>
            <a:r>
              <a:rPr lang="en-US" sz="2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methane/air ribbon burner impinges on the lower portion of the test sample, initiating material combustion while continuously exposed to the radiant heat flux from the heater</a:t>
            </a:r>
          </a:p>
          <a:p>
            <a:r>
              <a:rPr lang="en-US" sz="2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burner flame is translated away from the test sample after 30 seconds</a:t>
            </a:r>
          </a:p>
          <a:p>
            <a:r>
              <a:rPr lang="en-US" sz="2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test is allowed to continue until all material combustion has ceased</a:t>
            </a:r>
          </a:p>
          <a:p>
            <a:r>
              <a:rPr lang="en-US" sz="2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sample is then removed from the test frame and a post test burn length measurement is made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3085409" y="3120934"/>
            <a:ext cx="12860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chemeClr val="bg2"/>
                </a:solidFill>
              </a:rPr>
              <a:t>Radiant Heater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801784" y="1945178"/>
            <a:ext cx="1354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chemeClr val="bg2"/>
                </a:solidFill>
              </a:rPr>
              <a:t>Test</a:t>
            </a:r>
          </a:p>
          <a:p>
            <a:pPr>
              <a:buFontTx/>
              <a:buNone/>
            </a:pPr>
            <a:r>
              <a:rPr lang="en-US" sz="1200" b="1" dirty="0" smtClean="0">
                <a:solidFill>
                  <a:schemeClr val="bg2"/>
                </a:solidFill>
              </a:rPr>
              <a:t>Sample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460961" y="4705002"/>
            <a:ext cx="8508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chemeClr val="bg2"/>
                </a:solidFill>
              </a:rPr>
              <a:t>Ribbon Burner</a:t>
            </a:r>
            <a:endParaRPr lang="en-US" sz="1200" b="1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9245" y="3512210"/>
            <a:ext cx="576795" cy="843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81"/>
          <a:stretch/>
        </p:blipFill>
        <p:spPr>
          <a:xfrm rot="16200000">
            <a:off x="1435502" y="4134541"/>
            <a:ext cx="385762" cy="3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</a:t>
            </a:r>
            <a:r>
              <a:rPr lang="en-US" dirty="0" err="1" smtClean="0"/>
              <a:t>Sleeving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859" y="2056210"/>
            <a:ext cx="4391025" cy="329326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1742" y="2056210"/>
            <a:ext cx="4391025" cy="329326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3942" y="2056209"/>
            <a:ext cx="4391026" cy="32932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71500" y="1061432"/>
            <a:ext cx="32932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Around Non-Conductive Rod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4573190" y="1033727"/>
            <a:ext cx="32932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Alone in Front of </a:t>
            </a:r>
            <a:r>
              <a:rPr lang="en-US" sz="1600" b="1" dirty="0" err="1" smtClean="0"/>
              <a:t>Marinite</a:t>
            </a:r>
            <a:r>
              <a:rPr lang="en-US" sz="1600" b="1" dirty="0" smtClean="0"/>
              <a:t> Board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8422821" y="1034841"/>
            <a:ext cx="32932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/>
              <a:t>Alone in Sample Holder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632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</a:t>
            </a:r>
            <a:r>
              <a:rPr lang="en-US" dirty="0" err="1" smtClean="0"/>
              <a:t>Sleeving</a:t>
            </a:r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"/>
          <a:stretch/>
        </p:blipFill>
        <p:spPr>
          <a:xfrm>
            <a:off x="1200670" y="1061357"/>
            <a:ext cx="4178093" cy="4898572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95094" y="1165226"/>
            <a:ext cx="5266267" cy="4391025"/>
          </a:xfrm>
        </p:spPr>
        <p:txBody>
          <a:bodyPr/>
          <a:lstStyle/>
          <a:p>
            <a:r>
              <a:rPr lang="en-US" b="0" dirty="0" smtClean="0"/>
              <a:t>With Non-Conductive Rod in Free air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Burn Length = 1.06 inch</a:t>
            </a:r>
          </a:p>
          <a:p>
            <a:r>
              <a:rPr lang="en-US" b="0" dirty="0" smtClean="0"/>
              <a:t>Material in Free Air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Burn Length = 1.37 inch</a:t>
            </a:r>
          </a:p>
          <a:p>
            <a:r>
              <a:rPr lang="en-US" b="0" dirty="0" smtClean="0"/>
              <a:t>Material With </a:t>
            </a:r>
            <a:r>
              <a:rPr lang="en-US" b="0" dirty="0" err="1" smtClean="0"/>
              <a:t>Marinite</a:t>
            </a:r>
            <a:r>
              <a:rPr lang="en-US" b="0" dirty="0" smtClean="0"/>
              <a:t> Board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Burn Length = 2.28 inch</a:t>
            </a:r>
          </a:p>
          <a:p>
            <a:pPr lvl="1"/>
            <a:endParaRPr lang="en-US" b="0" dirty="0"/>
          </a:p>
          <a:p>
            <a:r>
              <a:rPr lang="en-US" b="0" dirty="0" smtClean="0"/>
              <a:t>Looking to test more material types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046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Insulation Testing – What We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Testing has been completed to understand that testing 3 wires is more repeatable than testing 5. This is also desirable by industry.</a:t>
            </a:r>
          </a:p>
          <a:p>
            <a:r>
              <a:rPr lang="en-US" b="0" dirty="0" smtClean="0"/>
              <a:t>Using </a:t>
            </a:r>
            <a:r>
              <a:rPr lang="en-US" b="0" dirty="0" err="1" smtClean="0"/>
              <a:t>Marinite</a:t>
            </a:r>
            <a:r>
              <a:rPr lang="en-US" b="0" dirty="0" smtClean="0"/>
              <a:t> as a backing board produces a significant difference in the burn length of the material, and is required here</a:t>
            </a:r>
          </a:p>
          <a:p>
            <a:pPr lvl="1"/>
            <a:r>
              <a:rPr lang="en-US" dirty="0" smtClean="0"/>
              <a:t>Many wires actually have 0 inch burn length or less than 1 inch burn length with this method still. It is not an impossible test this way.</a:t>
            </a:r>
            <a:endParaRPr lang="en-US" b="0" dirty="0" smtClean="0"/>
          </a:p>
          <a:p>
            <a:r>
              <a:rPr lang="en-US" b="0" dirty="0" smtClean="0"/>
              <a:t>Reference VFP Presentation of June 2018 and October 2017 for details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27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Insulation Testing and VFP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6246585" cy="4391025"/>
          </a:xfrm>
        </p:spPr>
        <p:txBody>
          <a:bodyPr/>
          <a:lstStyle/>
          <a:p>
            <a:r>
              <a:rPr lang="en-US" b="0" dirty="0" smtClean="0"/>
              <a:t>Current development to test various gauge wires at various distances</a:t>
            </a:r>
          </a:p>
          <a:p>
            <a:r>
              <a:rPr lang="en-US" b="0" dirty="0" smtClean="0"/>
              <a:t>This will help solidify the development of a universal wire holder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788" y="1070744"/>
            <a:ext cx="2412728" cy="45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Tina Emami</a:t>
            </a:r>
            <a:endParaRPr lang="en-US" sz="2400" b="0" dirty="0"/>
          </a:p>
          <a:p>
            <a:pPr marL="0" indent="0">
              <a:buNone/>
            </a:pPr>
            <a:r>
              <a:rPr lang="en-US" sz="2400" b="0" dirty="0"/>
              <a:t>Fire Safety Branch</a:t>
            </a:r>
          </a:p>
          <a:p>
            <a:pPr marL="0" indent="0">
              <a:buNone/>
            </a:pPr>
            <a:r>
              <a:rPr lang="en-US" sz="2400" b="0" dirty="0"/>
              <a:t>Bldg275, ANG-E212</a:t>
            </a:r>
          </a:p>
          <a:p>
            <a:pPr marL="0" indent="0">
              <a:buNone/>
            </a:pPr>
            <a:r>
              <a:rPr lang="en-US" sz="2400" b="0" dirty="0"/>
              <a:t>William J. Hughes Technical Center</a:t>
            </a:r>
          </a:p>
          <a:p>
            <a:pPr marL="0" indent="0">
              <a:buNone/>
            </a:pPr>
            <a:r>
              <a:rPr lang="en-US" sz="2400" b="0" dirty="0"/>
              <a:t>Atlantic City, NJ 08405</a:t>
            </a:r>
          </a:p>
          <a:p>
            <a:pPr marL="0" indent="0">
              <a:buNone/>
            </a:pPr>
            <a:r>
              <a:rPr lang="en-US" sz="2400" b="0" dirty="0"/>
              <a:t>(609) 485-4277</a:t>
            </a:r>
          </a:p>
          <a:p>
            <a:pPr marL="0" indent="0">
              <a:buNone/>
            </a:pPr>
            <a:r>
              <a:rPr lang="en-US" sz="2400" b="0" dirty="0">
                <a:hlinkClick r:id="rId2"/>
              </a:rPr>
              <a:t>Tina.Emami@faa.gov</a:t>
            </a:r>
            <a:endParaRPr 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84" y="1508126"/>
            <a:ext cx="4560203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Rate of Gases to the Ribbon Burner</a:t>
            </a:r>
          </a:p>
          <a:p>
            <a:r>
              <a:rPr lang="en-US" dirty="0" smtClean="0"/>
              <a:t>Distance of the Ribbon Burner to the Sample Face</a:t>
            </a:r>
          </a:p>
          <a:p>
            <a:r>
              <a:rPr lang="en-US" dirty="0" smtClean="0"/>
              <a:t>Heat Flux from the Radiant Heater</a:t>
            </a:r>
          </a:p>
          <a:p>
            <a:r>
              <a:rPr lang="en-US" dirty="0" smtClean="0"/>
              <a:t>Room Temperature and its Effects on the Test</a:t>
            </a:r>
          </a:p>
          <a:p>
            <a:r>
              <a:rPr lang="en-US" dirty="0" smtClean="0"/>
              <a:t>Air Exhaust Speeds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7486903" cy="4391025"/>
          </a:xfrm>
        </p:spPr>
        <p:txBody>
          <a:bodyPr/>
          <a:lstStyle/>
          <a:p>
            <a:r>
              <a:rPr lang="en-US" dirty="0" smtClean="0"/>
              <a:t>Flow Rates For Ribbon Burner </a:t>
            </a:r>
          </a:p>
          <a:p>
            <a:pPr lvl="1"/>
            <a:r>
              <a:rPr lang="en-US" dirty="0" smtClean="0"/>
              <a:t>The methane to air mixture of flame is set to be:</a:t>
            </a:r>
          </a:p>
          <a:p>
            <a:pPr lvl="2"/>
            <a:r>
              <a:rPr lang="en-US" dirty="0" smtClean="0"/>
              <a:t>0.660 </a:t>
            </a:r>
            <a:r>
              <a:rPr lang="en-US" dirty="0" err="1" smtClean="0"/>
              <a:t>slpm</a:t>
            </a:r>
            <a:r>
              <a:rPr lang="en-US" dirty="0" smtClean="0"/>
              <a:t> methane</a:t>
            </a:r>
          </a:p>
          <a:p>
            <a:pPr lvl="2"/>
            <a:r>
              <a:rPr lang="en-US" dirty="0" smtClean="0"/>
              <a:t>3.6 </a:t>
            </a:r>
            <a:r>
              <a:rPr lang="en-US" dirty="0" err="1" smtClean="0"/>
              <a:t>slpm</a:t>
            </a:r>
            <a:r>
              <a:rPr lang="en-US" dirty="0" smtClean="0"/>
              <a:t> air</a:t>
            </a:r>
          </a:p>
          <a:p>
            <a:pPr lvl="1"/>
            <a:r>
              <a:rPr lang="en-US" dirty="0" smtClean="0"/>
              <a:t>This is controlled through mass flow controllers that are calibrated to 14.7 PSIA and 25 C</a:t>
            </a:r>
          </a:p>
          <a:p>
            <a:pPr lvl="1"/>
            <a:r>
              <a:rPr lang="en-US" dirty="0" smtClean="0"/>
              <a:t>If the mass flow controllers being used are calibrated to different conditions, they must be accounted for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281" y="1752473"/>
            <a:ext cx="329212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Flow Rate Calculation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56"/>
          <a:stretch/>
        </p:blipFill>
        <p:spPr>
          <a:xfrm>
            <a:off x="502944" y="1624693"/>
            <a:ext cx="6606627" cy="3694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006" r="32910"/>
          <a:stretch/>
        </p:blipFill>
        <p:spPr>
          <a:xfrm>
            <a:off x="7257547" y="1581480"/>
            <a:ext cx="4433712" cy="373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Rate Effects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7466"/>
          <a:stretch/>
        </p:blipFill>
        <p:spPr>
          <a:xfrm rot="5400000">
            <a:off x="2287726" y="2656361"/>
            <a:ext cx="4326087" cy="222068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b="19089"/>
          <a:stretch/>
        </p:blipFill>
        <p:spPr>
          <a:xfrm rot="5400000">
            <a:off x="6257040" y="2624596"/>
            <a:ext cx="4329718" cy="2253343"/>
          </a:xfrm>
        </p:spPr>
      </p:pic>
      <p:sp>
        <p:nvSpPr>
          <p:cNvPr id="8" name="Right Arrow 7"/>
          <p:cNvSpPr/>
          <p:nvPr/>
        </p:nvSpPr>
        <p:spPr bwMode="auto">
          <a:xfrm>
            <a:off x="3190927" y="3562059"/>
            <a:ext cx="1085849" cy="6313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normalizeH="0" baseline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7213150" y="3013803"/>
            <a:ext cx="1085849" cy="6313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normalizeH="0" baseline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772078" y="834584"/>
            <a:ext cx="32445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 smtClean="0">
                <a:solidFill>
                  <a:srgbClr val="92D050"/>
                </a:solidFill>
              </a:rPr>
              <a:t>Correct</a:t>
            </a:r>
            <a:r>
              <a:rPr lang="en-US" sz="2000" dirty="0" smtClean="0"/>
              <a:t> Flow Rate</a:t>
            </a:r>
          </a:p>
          <a:p>
            <a:pPr algn="ctr">
              <a:buFontTx/>
              <a:buNone/>
            </a:pPr>
            <a:r>
              <a:rPr lang="en-US" sz="2000" dirty="0" smtClean="0"/>
              <a:t>For MFC Calibrated to 20 C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6166142" y="834585"/>
            <a:ext cx="45115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Incorrect</a:t>
            </a:r>
            <a:r>
              <a:rPr lang="en-US" sz="2000" dirty="0" smtClean="0"/>
              <a:t> Flow Rate</a:t>
            </a:r>
            <a:endParaRPr lang="en-US" sz="2000" dirty="0">
              <a:solidFill>
                <a:srgbClr val="92D050"/>
              </a:solidFill>
            </a:endParaRPr>
          </a:p>
          <a:p>
            <a:pPr algn="ctr">
              <a:buFontTx/>
              <a:buNone/>
            </a:pPr>
            <a:r>
              <a:rPr lang="en-US" sz="2000" dirty="0" smtClean="0"/>
              <a:t>Used numbers for MFC Calibrated to 21 C</a:t>
            </a:r>
          </a:p>
        </p:txBody>
      </p:sp>
    </p:spTree>
    <p:extLst>
      <p:ext uri="{BB962C8B-B14F-4D97-AF65-F5344CB8AC3E}">
        <p14:creationId xmlns:p14="http://schemas.microsoft.com/office/powerpoint/2010/main" val="31781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Distance Effects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859" r="13027"/>
          <a:stretch/>
        </p:blipFill>
        <p:spPr>
          <a:xfrm>
            <a:off x="5706835" y="1750455"/>
            <a:ext cx="2188029" cy="416452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8219"/>
          <a:stretch/>
        </p:blipFill>
        <p:spPr>
          <a:xfrm rot="5400000">
            <a:off x="8228278" y="2794903"/>
            <a:ext cx="4166430" cy="2073728"/>
          </a:xfrm>
        </p:spPr>
      </p:pic>
      <p:sp>
        <p:nvSpPr>
          <p:cNvPr id="6" name="Right Arrow 5"/>
          <p:cNvSpPr/>
          <p:nvPr/>
        </p:nvSpPr>
        <p:spPr bwMode="auto">
          <a:xfrm>
            <a:off x="8956482" y="3200437"/>
            <a:ext cx="1085849" cy="6313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normalizeH="0" baseline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38458" y="3599020"/>
            <a:ext cx="1085849" cy="6313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normalizeH="0" baseline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134923" y="2145607"/>
            <a:ext cx="32445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8581652" y="919458"/>
            <a:ext cx="32445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>
                <a:solidFill>
                  <a:srgbClr val="92D050"/>
                </a:solidFill>
              </a:rPr>
              <a:t>Correct</a:t>
            </a:r>
            <a:r>
              <a:rPr lang="en-US" sz="1600" dirty="0" smtClean="0"/>
              <a:t> Distance of Flame to Sample</a:t>
            </a:r>
          </a:p>
          <a:p>
            <a:pPr algn="ctr">
              <a:buFontTx/>
              <a:buNone/>
            </a:pPr>
            <a:r>
              <a:rPr lang="en-US" sz="1600" dirty="0" smtClean="0"/>
              <a:t>0.5 inches</a:t>
            </a:r>
          </a:p>
          <a:p>
            <a:pPr algn="ctr">
              <a:buFontTx/>
              <a:buNone/>
            </a:pPr>
            <a:r>
              <a:rPr lang="en-US" sz="1600" dirty="0" smtClean="0"/>
              <a:t>From burner face to sample face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4955850" y="930173"/>
            <a:ext cx="344387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Incorrect</a:t>
            </a:r>
            <a:r>
              <a:rPr lang="en-US" sz="1600" dirty="0" smtClean="0"/>
              <a:t> Distance of Flame to Sample</a:t>
            </a:r>
          </a:p>
          <a:p>
            <a:pPr algn="ctr">
              <a:buFontTx/>
              <a:buNone/>
            </a:pPr>
            <a:r>
              <a:rPr lang="en-US" sz="1600" dirty="0" smtClean="0"/>
              <a:t>0.4 </a:t>
            </a:r>
            <a:r>
              <a:rPr lang="en-US" sz="1600" dirty="0"/>
              <a:t>inches</a:t>
            </a:r>
          </a:p>
          <a:p>
            <a:pPr algn="ctr">
              <a:buFontTx/>
              <a:buNone/>
            </a:pPr>
            <a:r>
              <a:rPr lang="en-US" sz="1600" dirty="0"/>
              <a:t>From burner face to sample face</a:t>
            </a:r>
          </a:p>
          <a:p>
            <a:pPr algn="ctr">
              <a:buFontTx/>
              <a:buNone/>
            </a:pP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79" y="1801086"/>
            <a:ext cx="4194412" cy="390787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1494064" y="2857500"/>
            <a:ext cx="644979" cy="1098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to a New Ribbon Burner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8516808" y="1080178"/>
            <a:ext cx="32445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8516808" y="965877"/>
            <a:ext cx="3244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b="1" dirty="0" smtClean="0">
                <a:solidFill>
                  <a:srgbClr val="92D050"/>
                </a:solidFill>
              </a:rPr>
              <a:t>New</a:t>
            </a:r>
            <a:r>
              <a:rPr lang="en-US" dirty="0" smtClean="0"/>
              <a:t> Ribbon Burner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5072938" y="972456"/>
            <a:ext cx="344387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Old</a:t>
            </a:r>
            <a:r>
              <a:rPr lang="en-US" dirty="0" smtClean="0"/>
              <a:t> Ribbon Burner</a:t>
            </a:r>
            <a:endParaRPr lang="en-US" dirty="0"/>
          </a:p>
          <a:p>
            <a:pPr algn="ctr">
              <a:buFontTx/>
              <a:buNone/>
            </a:pPr>
            <a:endParaRPr lang="en-US" sz="1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20127" y="1487862"/>
            <a:ext cx="2174993" cy="439102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8966654" y="3075128"/>
            <a:ext cx="1085849" cy="6313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normalizeH="0" baseline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082" y="1487862"/>
            <a:ext cx="2251539" cy="438611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5445080" y="3442965"/>
            <a:ext cx="1085849" cy="6313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normalizeH="0" baseline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8" t="26119" r="26867" b="38817"/>
          <a:stretch/>
        </p:blipFill>
        <p:spPr>
          <a:xfrm>
            <a:off x="1437841" y="3575956"/>
            <a:ext cx="2473778" cy="1983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5" t="46753" r="37906" b="30303"/>
          <a:stretch/>
        </p:blipFill>
        <p:spPr>
          <a:xfrm>
            <a:off x="1386999" y="1615961"/>
            <a:ext cx="2506436" cy="12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Emami Airflow in the OSU</Template>
  <TotalTime>8448</TotalTime>
  <Words>1267</Words>
  <Application>Microsoft Office PowerPoint</Application>
  <PresentationFormat>Widescreen</PresentationFormat>
  <Paragraphs>156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Helvetica Neue Medium</vt:lpstr>
      <vt:lpstr>Times New Roman</vt:lpstr>
      <vt:lpstr>1_Custom Design</vt:lpstr>
      <vt:lpstr>2_Custom Design</vt:lpstr>
      <vt:lpstr>3_Custom Design</vt:lpstr>
      <vt:lpstr>Vertical Flame Propagation (VFP) Test</vt:lpstr>
      <vt:lpstr>Vertical Flame Propagation (VFP)</vt:lpstr>
      <vt:lpstr>Basic Components of the Test</vt:lpstr>
      <vt:lpstr>What We Know Today</vt:lpstr>
      <vt:lpstr>What We Know Today</vt:lpstr>
      <vt:lpstr>New Flow Rate Calculation</vt:lpstr>
      <vt:lpstr>Flow Rate Effects</vt:lpstr>
      <vt:lpstr>Flame Distance Effects</vt:lpstr>
      <vt:lpstr>Changing to a New Ribbon Burner</vt:lpstr>
      <vt:lpstr>Measuring the Flame Temperature</vt:lpstr>
      <vt:lpstr>Changing to a New Ribbon Burner</vt:lpstr>
      <vt:lpstr>Ribbon Burner in the VFP Review</vt:lpstr>
      <vt:lpstr>What We Know Today (Cont.)</vt:lpstr>
      <vt:lpstr>What We Know Today (Cont.)</vt:lpstr>
      <vt:lpstr>Room Temperature Thermocouple Location</vt:lpstr>
      <vt:lpstr>Room Temp Effect on Flame Temp</vt:lpstr>
      <vt:lpstr>Air Exhaust Speed Measurement</vt:lpstr>
      <vt:lpstr>Air Exhaust Speeds</vt:lpstr>
      <vt:lpstr>Inter-Lab Study (Round Robin)</vt:lpstr>
      <vt:lpstr>Round Robin Results Material A</vt:lpstr>
      <vt:lpstr>Round Robin Results – Material A</vt:lpstr>
      <vt:lpstr>Round Robin Material A – ½ inch Thick</vt:lpstr>
      <vt:lpstr>Round Robin Results – Material B – Before Adjustments</vt:lpstr>
      <vt:lpstr>Round Robin Results – Material B</vt:lpstr>
      <vt:lpstr>Round Robin Results – Material C</vt:lpstr>
      <vt:lpstr>Round Robin Adjustments to be Aware of</vt:lpstr>
      <vt:lpstr>Round Robin – Future Results</vt:lpstr>
      <vt:lpstr>Deatak VFP at Technical Center</vt:lpstr>
      <vt:lpstr>Ducting</vt:lpstr>
      <vt:lpstr>Wire Sleeving</vt:lpstr>
      <vt:lpstr>Wire Sleeving</vt:lpstr>
      <vt:lpstr>Wire Insulation Testing – What We Know</vt:lpstr>
      <vt:lpstr>Wire Insulation Testing and VFP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Vertical Flame Propagation Test</dc:title>
  <dc:creator>Emami, Tina (FAA)</dc:creator>
  <cp:lastModifiedBy>Michael Donio</cp:lastModifiedBy>
  <cp:revision>116</cp:revision>
  <dcterms:created xsi:type="dcterms:W3CDTF">2021-03-19T13:40:02Z</dcterms:created>
  <dcterms:modified xsi:type="dcterms:W3CDTF">2023-07-21T14:02:49Z</dcterms:modified>
</cp:coreProperties>
</file>