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61B44-7B3A-4CB1-9E51-10F546B76D71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8F7E0-0CCE-4B61-B924-00387EAE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9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Faster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-RCNN</a:t>
            </a:r>
          </a:p>
          <a:p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Two-stage methods achieve the highest detection accuracy but are typically slower</a:t>
            </a:r>
          </a:p>
          <a:p>
            <a:pPr algn="just"/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 detection (Faster R-CNN Resnet50_FPN)</a:t>
            </a:r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Transfer Learning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famous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COCO-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applying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augmentation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96.44%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of the object detection model were very promising , highlighting the reliability and robustness of our strategy and enable us to proceed for the feature extraction step.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8F7E0-0CCE-4B61-B924-00387EAE88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appear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appear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à"/>
            </a:pP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Impact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measurement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8F7E0-0CCE-4B61-B924-00387EAE88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K-means algorithm identifies </a:t>
            </a:r>
            <a:r>
              <a:rPr lang="en-US" sz="1200" b="0" i="1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number of centroids, and then allocates every data point to the nearest cluster.</a:t>
            </a:r>
            <a:endParaRPr lang="fr-FR" sz="12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8F7E0-0CCE-4B61-B924-00387EAE88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sz="1400" u="sng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Exlude</a:t>
            </a:r>
            <a:r>
              <a:rPr lang="de-DE" sz="1400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u="sng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de-DE" sz="1400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u="sng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lang="fr-FR" sz="1400" i="0" u="sng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Charring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black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Ignition time: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missleading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the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flammability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doesn’t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 in the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beginning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Nbr of droplets: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and 4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generalize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can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irrelivant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8F7E0-0CCE-4B61-B924-00387EAE88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FD1D-EAC7-47C8-B0E8-3C53B3CF94DB}" type="datetime1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B774-EF80-476E-A03E-94C01EA77466}" type="datetime1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1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E5CF-EFEA-4A6B-ADDC-C61152AE8BD3}" type="datetime1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8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322A-9934-4236-8B1F-1691C55A79DA}" type="datetime1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1627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98092" y="6313631"/>
            <a:ext cx="2743200" cy="365125"/>
          </a:xfrm>
        </p:spPr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6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C41-F13F-407D-94FF-5F873A36C97D}" type="datetime1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D85C-DD7F-40D0-B42D-4A6C68FF7210}" type="datetime1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938D-93CD-4CE8-A4B4-14BC0CA25273}" type="datetime1">
              <a:rPr lang="en-US" smtClean="0"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5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0C7-9906-4740-A497-63BA2ED98CE1}" type="datetime1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1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32E4-D085-4999-9A3D-2BA84747D779}" type="datetime1">
              <a:rPr lang="en-US" smtClean="0"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1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D99A-C6B3-471F-B830-A7E0A9D12741}" type="datetime1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0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041F-53BC-4164-BD67-2F60FA29F0EC}" type="datetime1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5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32AADA-D306-48F5-8A2D-1E9ADA97CC1D}" type="datetime1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271209-D57B-49DB-8E12-3E15C32273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037955B-1C2D-C161-AC84-EC311EE139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035" y="6045897"/>
            <a:ext cx="795530" cy="7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owan University | Glassboro NJ">
            <a:extLst>
              <a:ext uri="{FF2B5EF4-FFF2-40B4-BE49-F238E27FC236}">
                <a16:creationId xmlns:a16="http://schemas.microsoft.com/office/drawing/2014/main" id="{FC861BBF-3685-5EB2-813F-77C1C7898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070" y="6045897"/>
            <a:ext cx="795530" cy="7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638BC6-C1D6-7F6B-7ED7-B053F595EDFB}"/>
              </a:ext>
            </a:extLst>
          </p:cNvPr>
          <p:cNvCxnSpPr>
            <a:cxnSpLocks/>
          </p:cNvCxnSpPr>
          <p:nvPr userDrawn="1"/>
        </p:nvCxnSpPr>
        <p:spPr>
          <a:xfrm>
            <a:off x="0" y="6003636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A1F0AA-D925-F070-5CF1-69AB4A929985}"/>
              </a:ext>
            </a:extLst>
          </p:cNvPr>
          <p:cNvSpPr txBox="1"/>
          <p:nvPr userDrawn="1"/>
        </p:nvSpPr>
        <p:spPr>
          <a:xfrm>
            <a:off x="237836" y="6077249"/>
            <a:ext cx="3343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Aircraft Systems Fire Protection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09/24/2024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ensid28@students.rowan.edu" TargetMode="External"/><Relationship Id="rId2" Type="http://schemas.openxmlformats.org/officeDocument/2006/relationships/hyperlink" Target="mailto:richard.walters@faa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2B507-172C-C0E8-5882-392F948B5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560881"/>
            <a:ext cx="9795638" cy="1114380"/>
          </a:xfrm>
        </p:spPr>
        <p:txBody>
          <a:bodyPr>
            <a:normAutofit/>
          </a:bodyPr>
          <a:lstStyle/>
          <a:p>
            <a:r>
              <a:rPr lang="en-US" sz="36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New Burning Behavior Identification Approach Using Computer Vision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893AA-C09A-3E3F-906C-98227989D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1839595"/>
            <a:ext cx="9795638" cy="1932505"/>
          </a:xfrm>
        </p:spPr>
        <p:txBody>
          <a:bodyPr>
            <a:normAutofit/>
          </a:bodyPr>
          <a:lstStyle/>
          <a:p>
            <a:r>
              <a:rPr 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Ahmed Ben Sidhom</a:t>
            </a:r>
            <a:r>
              <a:rPr lang="de-DE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Richard Walters</a:t>
            </a:r>
            <a:r>
              <a:rPr lang="de-DE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Giuseppina Carannante</a:t>
            </a:r>
            <a:r>
              <a:rPr lang="it-IT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Nidhal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Bouaynaya</a:t>
            </a:r>
            <a:r>
              <a:rPr lang="it-IT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Electrical and Computer Engineering, Rowan University, Glassboro, NJ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Aviation Administration, Fire Safety Branch ANG-E211, Atlantic City, NJ 08405</a:t>
            </a:r>
          </a:p>
          <a:p>
            <a:endParaRPr 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A logo with a torch&#10;&#10;Description automatically generated">
            <a:extLst>
              <a:ext uri="{FF2B5EF4-FFF2-40B4-BE49-F238E27FC236}">
                <a16:creationId xmlns:a16="http://schemas.microsoft.com/office/drawing/2014/main" id="{AC42AE56-07FB-970E-11A9-F5E6B9756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870" y="2957665"/>
            <a:ext cx="4156989" cy="33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60F757CE-D8AA-B56C-B03D-58F03EFB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05" y="3772100"/>
            <a:ext cx="5828261" cy="17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7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D74DC-3F59-E7F2-C91B-74DEDA8F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6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B9501853-B6A1-4B54-DBDA-0485FC177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38" y="2915775"/>
            <a:ext cx="3614121" cy="2845927"/>
          </a:xfrm>
          <a:prstGeom prst="rect">
            <a:avLst/>
          </a:prstGeom>
        </p:spPr>
      </p:pic>
      <p:pic>
        <p:nvPicPr>
          <p:cNvPr id="5" name="Image 2" descr="Une image contenant diagramme, texte, ligne, capture d’écran&#10;&#10;Description générée automatiquement">
            <a:extLst>
              <a:ext uri="{FF2B5EF4-FFF2-40B4-BE49-F238E27FC236}">
                <a16:creationId xmlns:a16="http://schemas.microsoft.com/office/drawing/2014/main" id="{65242F3F-5875-3371-A402-CC920F1E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23" y="2779246"/>
            <a:ext cx="3736072" cy="3177722"/>
          </a:xfrm>
          <a:prstGeom prst="rect">
            <a:avLst/>
          </a:prstGeom>
        </p:spPr>
      </p:pic>
      <p:sp>
        <p:nvSpPr>
          <p:cNvPr id="16" name="Ellipse 3">
            <a:extLst>
              <a:ext uri="{FF2B5EF4-FFF2-40B4-BE49-F238E27FC236}">
                <a16:creationId xmlns:a16="http://schemas.microsoft.com/office/drawing/2014/main" id="{F40F7A0C-F07C-14D1-28F0-35D90FF71D3D}"/>
              </a:ext>
            </a:extLst>
          </p:cNvPr>
          <p:cNvSpPr/>
          <p:nvPr/>
        </p:nvSpPr>
        <p:spPr>
          <a:xfrm>
            <a:off x="2124044" y="3172423"/>
            <a:ext cx="1837955" cy="8528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7" name="Ellipse 4">
            <a:extLst>
              <a:ext uri="{FF2B5EF4-FFF2-40B4-BE49-F238E27FC236}">
                <a16:creationId xmlns:a16="http://schemas.microsoft.com/office/drawing/2014/main" id="{3B9AC899-CCB6-1E27-DAE4-1D79A9958750}"/>
              </a:ext>
            </a:extLst>
          </p:cNvPr>
          <p:cNvSpPr/>
          <p:nvPr/>
        </p:nvSpPr>
        <p:spPr>
          <a:xfrm>
            <a:off x="6910603" y="1783791"/>
            <a:ext cx="3251200" cy="66020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8" name="Ellipse 6">
            <a:extLst>
              <a:ext uri="{FF2B5EF4-FFF2-40B4-BE49-F238E27FC236}">
                <a16:creationId xmlns:a16="http://schemas.microsoft.com/office/drawing/2014/main" id="{7C8E2D99-3442-145B-0A11-ECBA666B1D7A}"/>
              </a:ext>
            </a:extLst>
          </p:cNvPr>
          <p:cNvSpPr/>
          <p:nvPr/>
        </p:nvSpPr>
        <p:spPr>
          <a:xfrm rot="18123050">
            <a:off x="1918980" y="4640769"/>
            <a:ext cx="1871824" cy="9886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9" name="Ellipse 7">
            <a:extLst>
              <a:ext uri="{FF2B5EF4-FFF2-40B4-BE49-F238E27FC236}">
                <a16:creationId xmlns:a16="http://schemas.microsoft.com/office/drawing/2014/main" id="{475DD1AC-83E7-104C-53F6-4B829B724F0C}"/>
              </a:ext>
            </a:extLst>
          </p:cNvPr>
          <p:cNvSpPr/>
          <p:nvPr/>
        </p:nvSpPr>
        <p:spPr>
          <a:xfrm rot="1375569">
            <a:off x="976364" y="3755335"/>
            <a:ext cx="1653363" cy="849661"/>
          </a:xfrm>
          <a:prstGeom prst="ellipse">
            <a:avLst/>
          </a:prstGeom>
          <a:solidFill>
            <a:srgbClr val="F5D3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0" name="ZoneTexte 10">
            <a:extLst>
              <a:ext uri="{FF2B5EF4-FFF2-40B4-BE49-F238E27FC236}">
                <a16:creationId xmlns:a16="http://schemas.microsoft.com/office/drawing/2014/main" id="{1FDA36E0-E8D7-BDD0-5F53-D19E31668ECB}"/>
              </a:ext>
            </a:extLst>
          </p:cNvPr>
          <p:cNvSpPr txBox="1"/>
          <p:nvPr/>
        </p:nvSpPr>
        <p:spPr>
          <a:xfrm>
            <a:off x="2295068" y="5270930"/>
            <a:ext cx="129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err="1"/>
              <a:t>materialA</a:t>
            </a:r>
            <a:endParaRPr lang="fr-FR" sz="1100" dirty="0"/>
          </a:p>
        </p:txBody>
      </p:sp>
      <p:sp>
        <p:nvSpPr>
          <p:cNvPr id="21" name="ZoneTexte 11">
            <a:extLst>
              <a:ext uri="{FF2B5EF4-FFF2-40B4-BE49-F238E27FC236}">
                <a16:creationId xmlns:a16="http://schemas.microsoft.com/office/drawing/2014/main" id="{0CDF9427-7619-C590-F4EF-C2F82F4FEE6D}"/>
              </a:ext>
            </a:extLst>
          </p:cNvPr>
          <p:cNvSpPr txBox="1"/>
          <p:nvPr/>
        </p:nvSpPr>
        <p:spPr>
          <a:xfrm>
            <a:off x="2521643" y="3379420"/>
            <a:ext cx="212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err="1"/>
              <a:t>fabric</a:t>
            </a:r>
            <a:r>
              <a:rPr lang="fr-FR" sz="1100" dirty="0"/>
              <a:t> </a:t>
            </a:r>
            <a:r>
              <a:rPr lang="fr-FR" sz="1100" dirty="0" err="1"/>
              <a:t>reinforced</a:t>
            </a:r>
            <a:endParaRPr lang="fr-FR" sz="1100" dirty="0"/>
          </a:p>
          <a:p>
            <a:r>
              <a:rPr lang="fr-FR" sz="1100" dirty="0"/>
              <a:t>GF Carbon </a:t>
            </a:r>
            <a:r>
              <a:rPr lang="fr-FR" sz="1100" dirty="0" err="1"/>
              <a:t>Fiber</a:t>
            </a:r>
            <a:endParaRPr lang="fr-FR" sz="1100" dirty="0"/>
          </a:p>
          <a:p>
            <a:endParaRPr lang="fr-FR" dirty="0"/>
          </a:p>
        </p:txBody>
      </p:sp>
      <p:sp>
        <p:nvSpPr>
          <p:cNvPr id="22" name="ZoneTexte 13">
            <a:extLst>
              <a:ext uri="{FF2B5EF4-FFF2-40B4-BE49-F238E27FC236}">
                <a16:creationId xmlns:a16="http://schemas.microsoft.com/office/drawing/2014/main" id="{B4CC8276-9B4F-2D9F-0129-6E8E059D2927}"/>
              </a:ext>
            </a:extLst>
          </p:cNvPr>
          <p:cNvSpPr txBox="1"/>
          <p:nvPr/>
        </p:nvSpPr>
        <p:spPr>
          <a:xfrm>
            <a:off x="1343761" y="4181079"/>
            <a:ext cx="1699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polycarbonate</a:t>
            </a:r>
          </a:p>
        </p:txBody>
      </p:sp>
      <p:sp>
        <p:nvSpPr>
          <p:cNvPr id="23" name="ZoneTexte 15">
            <a:extLst>
              <a:ext uri="{FF2B5EF4-FFF2-40B4-BE49-F238E27FC236}">
                <a16:creationId xmlns:a16="http://schemas.microsoft.com/office/drawing/2014/main" id="{7920D94F-920E-1822-BC60-7121138A98E8}"/>
              </a:ext>
            </a:extLst>
          </p:cNvPr>
          <p:cNvSpPr txBox="1"/>
          <p:nvPr/>
        </p:nvSpPr>
        <p:spPr>
          <a:xfrm flipH="1">
            <a:off x="7055441" y="1891320"/>
            <a:ext cx="29615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GF Carbon Fiber Epoxy Resin test 3</a:t>
            </a:r>
            <a:endParaRPr lang="fr-FR" sz="1100" b="1" dirty="0"/>
          </a:p>
        </p:txBody>
      </p:sp>
      <p:sp>
        <p:nvSpPr>
          <p:cNvPr id="24" name="Ellipse 14">
            <a:extLst>
              <a:ext uri="{FF2B5EF4-FFF2-40B4-BE49-F238E27FC236}">
                <a16:creationId xmlns:a16="http://schemas.microsoft.com/office/drawing/2014/main" id="{323E1A56-416E-D394-E905-90924B3050A9}"/>
              </a:ext>
            </a:extLst>
          </p:cNvPr>
          <p:cNvSpPr/>
          <p:nvPr/>
        </p:nvSpPr>
        <p:spPr>
          <a:xfrm rot="20604760">
            <a:off x="809399" y="2403319"/>
            <a:ext cx="2231693" cy="9851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25" name="ZoneTexte 14">
            <a:extLst>
              <a:ext uri="{FF2B5EF4-FFF2-40B4-BE49-F238E27FC236}">
                <a16:creationId xmlns:a16="http://schemas.microsoft.com/office/drawing/2014/main" id="{F25B77F2-DC41-F241-7F76-44C23D2259C4}"/>
              </a:ext>
            </a:extLst>
          </p:cNvPr>
          <p:cNvSpPr txBox="1"/>
          <p:nvPr/>
        </p:nvSpPr>
        <p:spPr>
          <a:xfrm>
            <a:off x="1671507" y="2413205"/>
            <a:ext cx="12903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err="1"/>
              <a:t>Bmaterials</a:t>
            </a:r>
            <a:endParaRPr lang="fr-FR" sz="1100" dirty="0"/>
          </a:p>
          <a:p>
            <a:r>
              <a:rPr lang="fr-FR" sz="1100" dirty="0" err="1"/>
              <a:t>wireC</a:t>
            </a:r>
            <a:endParaRPr lang="fr-FR" sz="1100" dirty="0"/>
          </a:p>
          <a:p>
            <a:r>
              <a:rPr lang="fr-FR" sz="1100" dirty="0"/>
              <a:t>FKM</a:t>
            </a:r>
          </a:p>
          <a:p>
            <a:r>
              <a:rPr lang="fr-FR" sz="1100" dirty="0"/>
              <a:t>Layup3</a:t>
            </a:r>
          </a:p>
          <a:p>
            <a:r>
              <a:rPr lang="fr-FR" sz="1100" dirty="0"/>
              <a:t>PTFE</a:t>
            </a:r>
          </a:p>
        </p:txBody>
      </p:sp>
      <p:sp>
        <p:nvSpPr>
          <p:cNvPr id="26" name="ZoneTexte 16">
            <a:extLst>
              <a:ext uri="{FF2B5EF4-FFF2-40B4-BE49-F238E27FC236}">
                <a16:creationId xmlns:a16="http://schemas.microsoft.com/office/drawing/2014/main" id="{E26166E4-804E-7D40-804E-B194386C7C76}"/>
              </a:ext>
            </a:extLst>
          </p:cNvPr>
          <p:cNvSpPr txBox="1"/>
          <p:nvPr/>
        </p:nvSpPr>
        <p:spPr>
          <a:xfrm>
            <a:off x="3062165" y="1643159"/>
            <a:ext cx="3716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Despite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limited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(23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containing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different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regroupe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clusters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missmatch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E1A6B32-A2B9-ED30-1DFB-B7C161CA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92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79630-9AD3-771C-6248-16B7C8E2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Next: Classification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98D36-FDD8-0C28-25A4-F53B425E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44" y="1472534"/>
            <a:ext cx="6810581" cy="2118544"/>
          </a:xfrm>
          <a:prstGeom prst="rect">
            <a:avLst/>
          </a:prstGeom>
        </p:spPr>
      </p:pic>
      <p:sp>
        <p:nvSpPr>
          <p:cNvPr id="6" name="Espace réservé du contenu 8">
            <a:extLst>
              <a:ext uri="{FF2B5EF4-FFF2-40B4-BE49-F238E27FC236}">
                <a16:creationId xmlns:a16="http://schemas.microsoft.com/office/drawing/2014/main" id="{8534D76B-4811-EA15-4E6B-68EF94398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880103"/>
            <a:ext cx="5909187" cy="2118544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Multi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classsification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burned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material.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burning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09728" indent="0">
              <a:buNone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-Wood, Tissue….. ; Water</a:t>
            </a:r>
          </a:p>
          <a:p>
            <a:pPr marL="109728" indent="0">
              <a:buNone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Electrical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; CO2</a:t>
            </a:r>
          </a:p>
          <a:p>
            <a:pPr marL="109728" indent="0">
              <a:buNone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…........ ;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Pouder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11289970-0C51-067C-CDCA-ACFF04B934CE}"/>
              </a:ext>
            </a:extLst>
          </p:cNvPr>
          <p:cNvSpPr txBox="1">
            <a:spLocks/>
          </p:cNvSpPr>
          <p:nvPr/>
        </p:nvSpPr>
        <p:spPr>
          <a:xfrm>
            <a:off x="599767" y="3752455"/>
            <a:ext cx="4630994" cy="237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onboard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indoor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outdoor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Image 2" descr="Une image contenant signe, symbole, Police, texte&#10;&#10;Description générée automatiquement">
            <a:extLst>
              <a:ext uri="{FF2B5EF4-FFF2-40B4-BE49-F238E27FC236}">
                <a16:creationId xmlns:a16="http://schemas.microsoft.com/office/drawing/2014/main" id="{9ADA824C-6342-3558-C679-02B25D720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44" y="4326194"/>
            <a:ext cx="1377726" cy="147851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89186-52DD-169E-34DE-7E5F87A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9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F143-6A05-E529-DB8E-CB87573E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C5F18-4695-7631-3C41-8B886F09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42" y="160931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Study with Optimized Conditions: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Materials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Angles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Lighting / Wavelengths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Focal Point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Interferences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Parameter Entries &amp; Extractions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Methods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FAA Bunsen Burner Pass/Fail Tests Based on Operator Observations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UL-94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Test Methods?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E8247-C4B9-2931-CE82-80992FE0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B679-8742-3122-3BB9-5D59569A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955" y="2103437"/>
            <a:ext cx="10515600" cy="1325563"/>
          </a:xfrm>
        </p:spPr>
        <p:txBody>
          <a:bodyPr/>
          <a:lstStyle/>
          <a:p>
            <a:r>
              <a:rPr lang="de-DE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de-DE" dirty="0"/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5CDB-08CA-D27F-4550-099DBC7EF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38" y="5171767"/>
            <a:ext cx="5198807" cy="936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richard.walters@faa.gov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bensid28@students.rowan.edu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E2F62-DFA5-3ABC-E99A-CBDBC90F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F998-4B42-0F53-715D-C7AE11B1E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06" y="513863"/>
            <a:ext cx="4638368" cy="1325563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1EB10-81E5-4C3F-7433-2D3363245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19" y="1540642"/>
            <a:ext cx="4638368" cy="1645010"/>
          </a:xfrm>
        </p:spPr>
        <p:txBody>
          <a:bodyPr/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Flammability tests results and classification of the FAA agent rely on an analysis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, exposed to human error and lack standard measurement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9A40CC-3B5D-8F69-EF89-3962E8C9C695}"/>
              </a:ext>
            </a:extLst>
          </p:cNvPr>
          <p:cNvSpPr txBox="1">
            <a:spLocks/>
          </p:cNvSpPr>
          <p:nvPr/>
        </p:nvSpPr>
        <p:spPr>
          <a:xfrm>
            <a:off x="877529" y="2886868"/>
            <a:ext cx="4638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48854A-ACED-3A23-D9B7-1658B5956EDC}"/>
              </a:ext>
            </a:extLst>
          </p:cNvPr>
          <p:cNvSpPr txBox="1">
            <a:spLocks/>
          </p:cNvSpPr>
          <p:nvPr/>
        </p:nvSpPr>
        <p:spPr>
          <a:xfrm>
            <a:off x="356419" y="3913647"/>
            <a:ext cx="4638368" cy="256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628" indent="-342900" algn="just"/>
            <a:r>
              <a:rPr lang="en-US" sz="20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Enhance operator decision-making by leveraging ML/AI object detection algorithms and image processing to extract valuable information from videos and generate insightful measurements.</a:t>
            </a:r>
          </a:p>
          <a:p>
            <a:endParaRPr lang="en-US" dirty="0"/>
          </a:p>
        </p:txBody>
      </p:sp>
      <p:pic>
        <p:nvPicPr>
          <p:cNvPr id="7" name="Picture 6" descr="A group of men standing next to an airplane&#10;&#10;Description automatically generated">
            <a:extLst>
              <a:ext uri="{FF2B5EF4-FFF2-40B4-BE49-F238E27FC236}">
                <a16:creationId xmlns:a16="http://schemas.microsoft.com/office/drawing/2014/main" id="{C5AECF53-2817-8681-DC7B-FAC28102A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74" y="1691148"/>
            <a:ext cx="5919482" cy="392487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322ECC-1A0F-706D-B930-7FC86B91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8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77F0-AECF-CDD8-4013-6E9A4E65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442B-A4A9-7D4C-36AF-591EDB694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6555"/>
            <a:ext cx="3537155" cy="19369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Detectors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 Detectors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Flame Detectors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Sensors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-up of a smoke detector&#10;&#10;Description automatically generated">
            <a:extLst>
              <a:ext uri="{FF2B5EF4-FFF2-40B4-BE49-F238E27FC236}">
                <a16:creationId xmlns:a16="http://schemas.microsoft.com/office/drawing/2014/main" id="{C018E691-F523-3B29-D950-C9C78B84D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9" y="4365752"/>
            <a:ext cx="3305175" cy="1381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86B38-8578-AA02-FBE3-83D1DEC3882F}"/>
              </a:ext>
            </a:extLst>
          </p:cNvPr>
          <p:cNvSpPr txBox="1"/>
          <p:nvPr/>
        </p:nvSpPr>
        <p:spPr>
          <a:xfrm>
            <a:off x="5493005" y="825584"/>
            <a:ext cx="586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Vision Based Fire Detection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896D9-1698-A81A-50C3-67113B8563EB}"/>
              </a:ext>
            </a:extLst>
          </p:cNvPr>
          <p:cNvSpPr txBox="1"/>
          <p:nvPr/>
        </p:nvSpPr>
        <p:spPr>
          <a:xfrm>
            <a:off x="716986" y="1689904"/>
            <a:ext cx="4454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Detection Technologies</a:t>
            </a:r>
          </a:p>
          <a:p>
            <a:endParaRPr lang="en-US" dirty="0"/>
          </a:p>
        </p:txBody>
      </p:sp>
      <p:pic>
        <p:nvPicPr>
          <p:cNvPr id="8" name="Image 1" descr="Une image contenant chaleur, feu, capture d’écran, eau&#10;&#10;Description générée automatiquement">
            <a:extLst>
              <a:ext uri="{FF2B5EF4-FFF2-40B4-BE49-F238E27FC236}">
                <a16:creationId xmlns:a16="http://schemas.microsoft.com/office/drawing/2014/main" id="{8FD35645-D347-42DB-BC45-D4C20FF2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110" y="4496245"/>
            <a:ext cx="6470008" cy="1120140"/>
          </a:xfrm>
          <a:prstGeom prst="rect">
            <a:avLst/>
          </a:prstGeom>
        </p:spPr>
      </p:pic>
      <p:pic>
        <p:nvPicPr>
          <p:cNvPr id="9" name="Image 1" descr="Une image contenant capture d’écran, arbre&#10;&#10;Description générée automatiquement">
            <a:extLst>
              <a:ext uri="{FF2B5EF4-FFF2-40B4-BE49-F238E27FC236}">
                <a16:creationId xmlns:a16="http://schemas.microsoft.com/office/drawing/2014/main" id="{42E4011F-C6B9-EC36-AB9E-4A874E02B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766" y="1494446"/>
            <a:ext cx="3234348" cy="2955160"/>
          </a:xfrm>
          <a:prstGeom prst="rect">
            <a:avLst/>
          </a:prstGeom>
        </p:spPr>
      </p:pic>
      <p:pic>
        <p:nvPicPr>
          <p:cNvPr id="11" name="Image 1" descr="Une image contenant feu, fumée, flamme, incendie&#10;&#10;Description générée automatiquement">
            <a:extLst>
              <a:ext uri="{FF2B5EF4-FFF2-40B4-BE49-F238E27FC236}">
                <a16:creationId xmlns:a16="http://schemas.microsoft.com/office/drawing/2014/main" id="{B037F606-BC6E-C4D4-5002-6F897E1F6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839" y="1494446"/>
            <a:ext cx="2690228" cy="1302884"/>
          </a:xfrm>
          <a:prstGeom prst="rect">
            <a:avLst/>
          </a:prstGeom>
        </p:spPr>
      </p:pic>
      <p:pic>
        <p:nvPicPr>
          <p:cNvPr id="13" name="Picture 12" descr="A collage of images of a red and blue explosion&#10;&#10;Description automatically generated">
            <a:extLst>
              <a:ext uri="{FF2B5EF4-FFF2-40B4-BE49-F238E27FC236}">
                <a16:creationId xmlns:a16="http://schemas.microsoft.com/office/drawing/2014/main" id="{B969D842-9E04-6043-C6AB-C9434F5C0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39" y="2825685"/>
            <a:ext cx="2690228" cy="169756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7EBFF2-39D5-6430-C071-73814C41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A8265-773B-FE13-7E53-7F55F999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AAD9E-AA3C-59BA-0999-1049CF7C2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20" y="1609315"/>
            <a:ext cx="3025877" cy="409339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RTCA Box Test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B9250B-12F2-FAC1-74CA-3A9B58DBA204}"/>
              </a:ext>
            </a:extLst>
          </p:cNvPr>
          <p:cNvSpPr txBox="1">
            <a:spLocks/>
          </p:cNvSpPr>
          <p:nvPr/>
        </p:nvSpPr>
        <p:spPr>
          <a:xfrm>
            <a:off x="4919366" y="2015083"/>
            <a:ext cx="7075988" cy="733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FAA Vertical Flame Propagation Test - VFP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01EA5-DD71-C97C-2CE5-65C4DC09D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6" y="2015083"/>
            <a:ext cx="3936402" cy="2029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F63034-54AF-6628-B7B4-7AB432B0D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52" y="4044978"/>
            <a:ext cx="3936402" cy="1905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AA6BE-06CC-3360-2274-2CD499EE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66" y="2508016"/>
            <a:ext cx="2796782" cy="3080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98877-B8CC-2B2C-B97F-007B26DBF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552" y="2508015"/>
            <a:ext cx="4130398" cy="1044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3537BC-5BA9-5F9D-F23D-70C44DD45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552" y="3557255"/>
            <a:ext cx="4168501" cy="975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683399-52DA-4C12-E22A-50A0FA251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0551" y="4559303"/>
            <a:ext cx="4130397" cy="1028789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6F143FB-2788-9AFF-E823-7346D976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4D4C-545B-D5BF-3C5B-7499F7A6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F50A84DE-C471-D0FB-023E-D786420A6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5" y="1494504"/>
            <a:ext cx="4562789" cy="2261420"/>
          </a:xfrm>
          <a:prstGeom prst="rect">
            <a:avLst/>
          </a:prstGeom>
        </p:spPr>
      </p:pic>
      <p:pic>
        <p:nvPicPr>
          <p:cNvPr id="5" name="Image 2" descr="Une image contenant diagramme, ligne, capture d’écran, texte&#10;&#10;Description générée automatiquement">
            <a:extLst>
              <a:ext uri="{FF2B5EF4-FFF2-40B4-BE49-F238E27FC236}">
                <a16:creationId xmlns:a16="http://schemas.microsoft.com/office/drawing/2014/main" id="{50408632-1135-3EEE-A650-7EDEAAC21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6004"/>
            <a:ext cx="3881284" cy="1838442"/>
          </a:xfrm>
          <a:prstGeom prst="rect">
            <a:avLst/>
          </a:prstGeom>
        </p:spPr>
      </p:pic>
      <p:pic>
        <p:nvPicPr>
          <p:cNvPr id="7" name="Fiber (1)">
            <a:hlinkClick r:id="" action="ppaction://media"/>
            <a:extLst>
              <a:ext uri="{FF2B5EF4-FFF2-40B4-BE49-F238E27FC236}">
                <a16:creationId xmlns:a16="http://schemas.microsoft.com/office/drawing/2014/main" id="{D85F8425-1F48-3507-5D86-D02FC9A57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7329" y="446120"/>
            <a:ext cx="5066472" cy="2572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boxx">
            <a:hlinkClick r:id="" action="ppaction://media"/>
            <a:extLst>
              <a:ext uri="{FF2B5EF4-FFF2-40B4-BE49-F238E27FC236}">
                <a16:creationId xmlns:a16="http://schemas.microsoft.com/office/drawing/2014/main" id="{1FE29FBA-7404-7329-CD7D-AEE1651C8A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7328" y="3099496"/>
            <a:ext cx="5066472" cy="28111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113AE6-21BF-5C5D-FD5B-5D0281A6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3BBC-B9DD-D94E-7C5A-6342BE61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0C581DBE-3B8B-7C32-449E-762D79CA60BC}"/>
              </a:ext>
            </a:extLst>
          </p:cNvPr>
          <p:cNvSpPr txBox="1">
            <a:spLocks/>
          </p:cNvSpPr>
          <p:nvPr/>
        </p:nvSpPr>
        <p:spPr>
          <a:xfrm>
            <a:off x="586140" y="2029127"/>
            <a:ext cx="4414099" cy="3127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de-DE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burning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9728"/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box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de-DE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 </a:t>
            </a:r>
            <a:r>
              <a:rPr lang="de-DE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de-DE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09728">
              <a:buFont typeface="Georgia"/>
              <a:buNone/>
            </a:pP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multiplies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 rate FPS.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Nbr</a:t>
            </a: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Droplets</a:t>
            </a: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9728"/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boxes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de-DE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 </a:t>
            </a:r>
            <a:r>
              <a:rPr lang="de-DE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de-DE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9728"/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biggest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box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Multiply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idth and </a:t>
            </a:r>
            <a:r>
              <a:rPr lang="de-DE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ight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</a:t>
            </a:r>
            <a:r>
              <a:rPr 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box.</a:t>
            </a:r>
          </a:p>
          <a:p>
            <a:pPr marL="109728"/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>
              <a:buFont typeface="Georgia"/>
              <a:buNone/>
            </a:pP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F54E3AE4-3146-7DBA-A575-09E10B2CE03B}"/>
              </a:ext>
            </a:extLst>
          </p:cNvPr>
          <p:cNvSpPr txBox="1"/>
          <p:nvPr/>
        </p:nvSpPr>
        <p:spPr>
          <a:xfrm>
            <a:off x="255638" y="5284043"/>
            <a:ext cx="1020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L=[0,0,0,0,0,0,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de-DE" dirty="0"/>
              <a:t>,1,1,1,2,2,2,2,2,2,3,3,3,3,3,3,3,3,3,</a:t>
            </a:r>
            <a:r>
              <a:rPr lang="de-DE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  <a:r>
              <a:rPr lang="de-DE" dirty="0"/>
              <a:t>,3,………..1,1,1,1,1,1,1,1,0,0,0,0,0,0,0,0,0,]</a:t>
            </a:r>
          </a:p>
          <a:p>
            <a:r>
              <a:rPr lang="de-DE" dirty="0"/>
              <a:t>L: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nbr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Bboxes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frame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video</a:t>
            </a:r>
            <a:endParaRPr lang="de-DE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Right Brace 2">
            <a:extLst>
              <a:ext uri="{FF2B5EF4-FFF2-40B4-BE49-F238E27FC236}">
                <a16:creationId xmlns:a16="http://schemas.microsoft.com/office/drawing/2014/main" id="{7CFA0129-E4A3-018B-4E5E-CE71FCA07892}"/>
              </a:ext>
            </a:extLst>
          </p:cNvPr>
          <p:cNvSpPr/>
          <p:nvPr/>
        </p:nvSpPr>
        <p:spPr>
          <a:xfrm rot="16200000">
            <a:off x="4709594" y="2256252"/>
            <a:ext cx="206596" cy="6007507"/>
          </a:xfrm>
          <a:prstGeom prst="rightBrace">
            <a:avLst>
              <a:gd name="adj1" fmla="val 8333"/>
              <a:gd name="adj2" fmla="val 474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21">
            <a:extLst>
              <a:ext uri="{FF2B5EF4-FFF2-40B4-BE49-F238E27FC236}">
                <a16:creationId xmlns:a16="http://schemas.microsoft.com/office/drawing/2014/main" id="{4F32BDCF-A381-E229-4B91-3446B33EB7A9}"/>
              </a:ext>
            </a:extLst>
          </p:cNvPr>
          <p:cNvSpPr txBox="1"/>
          <p:nvPr/>
        </p:nvSpPr>
        <p:spPr>
          <a:xfrm flipH="1">
            <a:off x="4347404" y="4728702"/>
            <a:ext cx="65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300</a:t>
            </a:r>
          </a:p>
        </p:txBody>
      </p:sp>
      <p:pic>
        <p:nvPicPr>
          <p:cNvPr id="8" name="Image 15">
            <a:extLst>
              <a:ext uri="{FF2B5EF4-FFF2-40B4-BE49-F238E27FC236}">
                <a16:creationId xmlns:a16="http://schemas.microsoft.com/office/drawing/2014/main" id="{851635A8-FF5F-73F1-67CA-3178F5EF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88" y="1071825"/>
            <a:ext cx="4414099" cy="3432382"/>
          </a:xfrm>
          <a:prstGeom prst="rect">
            <a:avLst/>
          </a:prstGeom>
        </p:spPr>
      </p:pic>
      <p:pic>
        <p:nvPicPr>
          <p:cNvPr id="9" name="Image 16">
            <a:extLst>
              <a:ext uri="{FF2B5EF4-FFF2-40B4-BE49-F238E27FC236}">
                <a16:creationId xmlns:a16="http://schemas.microsoft.com/office/drawing/2014/main" id="{029311EC-35B7-0265-B7FE-E0302B5F8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88" y="1224225"/>
            <a:ext cx="4414099" cy="3432382"/>
          </a:xfrm>
          <a:prstGeom prst="rect">
            <a:avLst/>
          </a:prstGeom>
        </p:spPr>
      </p:pic>
      <p:pic>
        <p:nvPicPr>
          <p:cNvPr id="10" name="Image 17">
            <a:extLst>
              <a:ext uri="{FF2B5EF4-FFF2-40B4-BE49-F238E27FC236}">
                <a16:creationId xmlns:a16="http://schemas.microsoft.com/office/drawing/2014/main" id="{A17CAE72-BCDF-8FCD-A815-1F80898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88" y="1376625"/>
            <a:ext cx="4414099" cy="3432382"/>
          </a:xfrm>
          <a:prstGeom prst="rect">
            <a:avLst/>
          </a:prstGeom>
        </p:spPr>
      </p:pic>
      <p:pic>
        <p:nvPicPr>
          <p:cNvPr id="11" name="Image 18">
            <a:extLst>
              <a:ext uri="{FF2B5EF4-FFF2-40B4-BE49-F238E27FC236}">
                <a16:creationId xmlns:a16="http://schemas.microsoft.com/office/drawing/2014/main" id="{4AF8EF39-80CD-EE3F-0421-CDE3539C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88" y="1529025"/>
            <a:ext cx="4414099" cy="3432382"/>
          </a:xfrm>
          <a:prstGeom prst="rect">
            <a:avLst/>
          </a:prstGeom>
        </p:spPr>
      </p:pic>
      <p:pic>
        <p:nvPicPr>
          <p:cNvPr id="12" name="Image 19">
            <a:extLst>
              <a:ext uri="{FF2B5EF4-FFF2-40B4-BE49-F238E27FC236}">
                <a16:creationId xmlns:a16="http://schemas.microsoft.com/office/drawing/2014/main" id="{E8B82753-D398-69D3-B89C-AA7751C5B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88" y="1681425"/>
            <a:ext cx="4414099" cy="3432382"/>
          </a:xfrm>
          <a:prstGeom prst="rect">
            <a:avLst/>
          </a:prstGeom>
        </p:spPr>
      </p:pic>
      <p:cxnSp>
        <p:nvCxnSpPr>
          <p:cNvPr id="13" name="Connecteur droit avec flèche 7">
            <a:extLst>
              <a:ext uri="{FF2B5EF4-FFF2-40B4-BE49-F238E27FC236}">
                <a16:creationId xmlns:a16="http://schemas.microsoft.com/office/drawing/2014/main" id="{78527BF6-137B-4E7E-37DA-7BB1D456246E}"/>
              </a:ext>
            </a:extLst>
          </p:cNvPr>
          <p:cNvCxnSpPr>
            <a:cxnSpLocks/>
          </p:cNvCxnSpPr>
          <p:nvPr/>
        </p:nvCxnSpPr>
        <p:spPr>
          <a:xfrm>
            <a:off x="1809138" y="4893020"/>
            <a:ext cx="0" cy="47607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0">
            <a:extLst>
              <a:ext uri="{FF2B5EF4-FFF2-40B4-BE49-F238E27FC236}">
                <a16:creationId xmlns:a16="http://schemas.microsoft.com/office/drawing/2014/main" id="{55BE2581-B76D-D6EB-0DB2-813C2A2C46C1}"/>
              </a:ext>
            </a:extLst>
          </p:cNvPr>
          <p:cNvSpPr txBox="1"/>
          <p:nvPr/>
        </p:nvSpPr>
        <p:spPr>
          <a:xfrm flipH="1">
            <a:off x="1653370" y="4517591"/>
            <a:ext cx="31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7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680B8AF-8C42-892E-6348-A4569C1EE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55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B349-05A9-F1FD-DCCA-57C4F6B5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Image 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B42AE57A-4311-8737-C8E3-413D3D487443}"/>
              </a:ext>
            </a:extLst>
          </p:cNvPr>
          <p:cNvSpPr txBox="1">
            <a:spLocks/>
          </p:cNvSpPr>
          <p:nvPr/>
        </p:nvSpPr>
        <p:spPr>
          <a:xfrm>
            <a:off x="525516" y="2230662"/>
            <a:ext cx="4152348" cy="4504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Flame </a:t>
            </a:r>
            <a:r>
              <a:rPr lang="de-DE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de-DE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09728" algn="just"/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HSV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extract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frame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with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value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video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The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max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value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Flame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intensity</a:t>
            </a:r>
            <a:endParaRPr lang="de-D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09728"/>
            <a:endParaRPr lang="de-D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Charring</a:t>
            </a:r>
            <a:r>
              <a:rPr lang="de-DE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9728" algn="just"/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last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GreyScale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it.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cropped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frame,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Nbr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of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black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pixels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charring</a:t>
            </a:r>
            <a:r>
              <a:rPr lang="de-D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area</a:t>
            </a:r>
            <a:endParaRPr lang="de-D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/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id="{074BC82A-63D0-BAA7-6F96-77D43D21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5" y="1723697"/>
            <a:ext cx="3235509" cy="1819974"/>
          </a:xfrm>
          <a:prstGeom prst="rect">
            <a:avLst/>
          </a:prstGeom>
        </p:spPr>
      </p:pic>
      <p:pic>
        <p:nvPicPr>
          <p:cNvPr id="6" name="Image 11">
            <a:extLst>
              <a:ext uri="{FF2B5EF4-FFF2-40B4-BE49-F238E27FC236}">
                <a16:creationId xmlns:a16="http://schemas.microsoft.com/office/drawing/2014/main" id="{12638AAE-9A31-58C5-9E33-F57A81E08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75" y="1723697"/>
            <a:ext cx="3235509" cy="1819974"/>
          </a:xfrm>
          <a:prstGeom prst="rect">
            <a:avLst/>
          </a:prstGeom>
        </p:spPr>
      </p:pic>
      <p:pic>
        <p:nvPicPr>
          <p:cNvPr id="7" name="Image 10">
            <a:extLst>
              <a:ext uri="{FF2B5EF4-FFF2-40B4-BE49-F238E27FC236}">
                <a16:creationId xmlns:a16="http://schemas.microsoft.com/office/drawing/2014/main" id="{B512E929-2778-AFFF-2427-7C9CA6D1F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5" y="4054733"/>
            <a:ext cx="3235509" cy="1848484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D4793FF2-A1FC-6F71-D9D5-52F0E6F3F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35" y="4054733"/>
            <a:ext cx="3103449" cy="18484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C2490-D907-4642-02CF-D5D6D4EA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5E13E-5019-DCAB-9C66-2D332F9C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VFP Results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FBB65-A29C-7047-7E0E-2A72CBDA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90"/>
            <a:ext cx="5120148" cy="3943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3C1BE-4245-E3D4-52CE-54D20EB82B74}"/>
              </a:ext>
            </a:extLst>
          </p:cNvPr>
          <p:cNvSpPr txBox="1"/>
          <p:nvPr/>
        </p:nvSpPr>
        <p:spPr>
          <a:xfrm>
            <a:off x="6233654" y="2123309"/>
            <a:ext cx="5434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Flame Intensity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Lenght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trusted results, and with an FPS= 30 for example we have time measurement with 0.03s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precesion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Nbr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Droplets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Egnition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missleading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because of the False positives specially for the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Egnition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 </a:t>
            </a:r>
            <a:r>
              <a:rPr lang="de-DE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de-D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de-DE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Charring</a:t>
            </a:r>
            <a:r>
              <a:rPr lang="de-D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trusted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compare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identical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settings</a:t>
            </a:r>
            <a:endParaRPr 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9BFE8-53F8-7880-2A92-ABCD1F69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0BB2-5CCE-4E5F-B4AE-FD8D50B4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Clustering: K-</a:t>
            </a:r>
            <a:r>
              <a:rPr lang="de-DE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br>
              <a:rPr lang="de-DE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Image 3" descr="Une image contenant vert&#10;&#10;Description générée automatiquement">
            <a:extLst>
              <a:ext uri="{FF2B5EF4-FFF2-40B4-BE49-F238E27FC236}">
                <a16:creationId xmlns:a16="http://schemas.microsoft.com/office/drawing/2014/main" id="{8EC87D44-7CDF-5A59-4076-7CC4EB03F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4" y="2084698"/>
            <a:ext cx="3011774" cy="3011774"/>
          </a:xfrm>
          <a:prstGeom prst="rect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93899DAE-77CD-E3F5-AC1C-26F36EC78A60}"/>
              </a:ext>
            </a:extLst>
          </p:cNvPr>
          <p:cNvSpPr txBox="1"/>
          <p:nvPr/>
        </p:nvSpPr>
        <p:spPr>
          <a:xfrm>
            <a:off x="4222333" y="2361505"/>
            <a:ext cx="2023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6FF6F994-A495-067E-FAD9-8AD0F1F28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4" y="2093016"/>
            <a:ext cx="3147543" cy="2965590"/>
          </a:xfrm>
          <a:prstGeom prst="rect">
            <a:avLst/>
          </a:prstGeom>
        </p:spPr>
      </p:pic>
      <p:sp>
        <p:nvSpPr>
          <p:cNvPr id="7" name="ZoneTexte 11">
            <a:extLst>
              <a:ext uri="{FF2B5EF4-FFF2-40B4-BE49-F238E27FC236}">
                <a16:creationId xmlns:a16="http://schemas.microsoft.com/office/drawing/2014/main" id="{A1A79A4E-C50E-E350-D9E4-D2F99E261A1C}"/>
              </a:ext>
            </a:extLst>
          </p:cNvPr>
          <p:cNvSpPr txBox="1"/>
          <p:nvPr/>
        </p:nvSpPr>
        <p:spPr>
          <a:xfrm>
            <a:off x="4222333" y="2712120"/>
            <a:ext cx="313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centroids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E40BB16C-9AFC-F31C-64FB-7747DB0AE2CD}"/>
              </a:ext>
            </a:extLst>
          </p:cNvPr>
          <p:cNvSpPr txBox="1"/>
          <p:nvPr/>
        </p:nvSpPr>
        <p:spPr>
          <a:xfrm>
            <a:off x="4230204" y="3114505"/>
            <a:ext cx="313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iterarion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4">
            <a:extLst>
              <a:ext uri="{FF2B5EF4-FFF2-40B4-BE49-F238E27FC236}">
                <a16:creationId xmlns:a16="http://schemas.microsoft.com/office/drawing/2014/main" id="{5C4DA10A-C7F4-2145-F3A4-F1FFA1D65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" y="2049997"/>
            <a:ext cx="3011774" cy="3147439"/>
          </a:xfrm>
          <a:prstGeom prst="rect">
            <a:avLst/>
          </a:prstGeom>
        </p:spPr>
      </p:pic>
      <p:pic>
        <p:nvPicPr>
          <p:cNvPr id="10" name="Image 16" descr="Une image contenant Caractère coloré&#10;&#10;Description générée automatiquement">
            <a:extLst>
              <a:ext uri="{FF2B5EF4-FFF2-40B4-BE49-F238E27FC236}">
                <a16:creationId xmlns:a16="http://schemas.microsoft.com/office/drawing/2014/main" id="{9037D4CB-4773-0C9D-F52B-7D210455E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2" y="2062215"/>
            <a:ext cx="3011774" cy="3079606"/>
          </a:xfrm>
          <a:prstGeom prst="rect">
            <a:avLst/>
          </a:prstGeom>
        </p:spPr>
      </p:pic>
      <p:pic>
        <p:nvPicPr>
          <p:cNvPr id="11" name="Image 18">
            <a:extLst>
              <a:ext uri="{FF2B5EF4-FFF2-40B4-BE49-F238E27FC236}">
                <a16:creationId xmlns:a16="http://schemas.microsoft.com/office/drawing/2014/main" id="{A651326C-61D1-2A74-9747-80FE34840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9" y="2154485"/>
            <a:ext cx="2891528" cy="2943627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7D5209EB-675D-63A9-BC4F-732D93BF7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0" y="2069146"/>
            <a:ext cx="3132081" cy="3159922"/>
          </a:xfrm>
          <a:prstGeom prst="rect">
            <a:avLst/>
          </a:prstGeom>
        </p:spPr>
      </p:pic>
      <p:sp>
        <p:nvSpPr>
          <p:cNvPr id="13" name="ZoneTexte 21">
            <a:extLst>
              <a:ext uri="{FF2B5EF4-FFF2-40B4-BE49-F238E27FC236}">
                <a16:creationId xmlns:a16="http://schemas.microsoft.com/office/drawing/2014/main" id="{236DAABB-7DD6-6A2E-806B-36834C8FB78B}"/>
              </a:ext>
            </a:extLst>
          </p:cNvPr>
          <p:cNvSpPr txBox="1"/>
          <p:nvPr/>
        </p:nvSpPr>
        <p:spPr>
          <a:xfrm>
            <a:off x="4222333" y="3478205"/>
            <a:ext cx="313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centoids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419BAB48-6773-B447-28BE-9C70BBDA59BC}"/>
              </a:ext>
            </a:extLst>
          </p:cNvPr>
          <p:cNvSpPr txBox="1"/>
          <p:nvPr/>
        </p:nvSpPr>
        <p:spPr>
          <a:xfrm>
            <a:off x="4251223" y="3900490"/>
            <a:ext cx="313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iteration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23">
            <a:extLst>
              <a:ext uri="{FF2B5EF4-FFF2-40B4-BE49-F238E27FC236}">
                <a16:creationId xmlns:a16="http://schemas.microsoft.com/office/drawing/2014/main" id="{A578D6FC-4084-36F9-7628-4DB443ED7202}"/>
              </a:ext>
            </a:extLst>
          </p:cNvPr>
          <p:cNvSpPr txBox="1"/>
          <p:nvPr/>
        </p:nvSpPr>
        <p:spPr>
          <a:xfrm>
            <a:off x="4251223" y="4307097"/>
            <a:ext cx="313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centoids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9" descr="Une image contenant capture d’écran, texte, diagramme, ligne&#10;&#10;Description générée automatiquement">
            <a:extLst>
              <a:ext uri="{FF2B5EF4-FFF2-40B4-BE49-F238E27FC236}">
                <a16:creationId xmlns:a16="http://schemas.microsoft.com/office/drawing/2014/main" id="{2525C276-B084-801B-E6E5-D5B863CD49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34" y="478311"/>
            <a:ext cx="3676835" cy="2572363"/>
          </a:xfrm>
          <a:prstGeom prst="rect">
            <a:avLst/>
          </a:prstGeom>
        </p:spPr>
      </p:pic>
      <p:pic>
        <p:nvPicPr>
          <p:cNvPr id="19" name="Picture 18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AD5F905D-C4E4-5578-C007-DD4F2E94FC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34" y="3163858"/>
            <a:ext cx="3734124" cy="2644369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7E88E28-41DB-57E3-7EC4-6D9902691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209-D57B-49DB-8E12-3E15C32273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1" ma:contentTypeDescription="Create a new document." ma:contentTypeScope="" ma:versionID="c46fe0ffd6e4572d89d6f658599e5a8a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732a4bf65007735e768e50e7fe59e591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  <xsd:element ref="ns2:POC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OC0" ma:index="28" nillable="true" ma:displayName="POC" ma:description="POC responsible for updating the file." ma:format="Dropdown" ma:list="UserInfo" ma:SharePointGroup="0" ma:internalName="POC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17D90E-3EAC-4276-A0D9-DB7D96ACEC4F}"/>
</file>

<file path=customXml/itemProps2.xml><?xml version="1.0" encoding="utf-8"?>
<ds:datastoreItem xmlns:ds="http://schemas.openxmlformats.org/officeDocument/2006/customXml" ds:itemID="{145694D7-F6A4-495B-A208-8B0591C33E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744</Words>
  <Application>Microsoft Macintosh PowerPoint</Application>
  <PresentationFormat>Widescreen</PresentationFormat>
  <Paragraphs>131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Georgia</vt:lpstr>
      <vt:lpstr>Times New Roman</vt:lpstr>
      <vt:lpstr>Wingdings</vt:lpstr>
      <vt:lpstr>Office Theme</vt:lpstr>
      <vt:lpstr>New Burning Behavior Identification Approach Using Computer Vision</vt:lpstr>
      <vt:lpstr>Problem</vt:lpstr>
      <vt:lpstr>Background</vt:lpstr>
      <vt:lpstr>Data</vt:lpstr>
      <vt:lpstr>Approach</vt:lpstr>
      <vt:lpstr>Feature extraction: Object Detection </vt:lpstr>
      <vt:lpstr>Feature extraction: Image processing </vt:lpstr>
      <vt:lpstr>VFP Results Example</vt:lpstr>
      <vt:lpstr>Clustering: K-means </vt:lpstr>
      <vt:lpstr>Clustering Results</vt:lpstr>
      <vt:lpstr>Next: Classification</vt:lpstr>
      <vt:lpstr>Future Work</vt:lpstr>
      <vt:lpstr>Thank you for your attention!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Sidhom, Ahmed</dc:creator>
  <cp:lastModifiedBy>Walters, Richard</cp:lastModifiedBy>
  <cp:revision>3</cp:revision>
  <dcterms:created xsi:type="dcterms:W3CDTF">2024-09-06T02:49:35Z</dcterms:created>
  <dcterms:modified xsi:type="dcterms:W3CDTF">2024-09-09T14:55:20Z</dcterms:modified>
</cp:coreProperties>
</file>