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3"/>
    <p:sldMasterId id="2147483661" r:id="rId4"/>
  </p:sldMasterIdLst>
  <p:notesMasterIdLst>
    <p:notesMasterId r:id="rId19"/>
  </p:notesMasterIdLst>
  <p:handoutMasterIdLst>
    <p:handoutMasterId r:id="rId20"/>
  </p:handoutMasterIdLst>
  <p:sldIdLst>
    <p:sldId id="273" r:id="rId5"/>
    <p:sldId id="297" r:id="rId6"/>
    <p:sldId id="275" r:id="rId7"/>
    <p:sldId id="290" r:id="rId8"/>
    <p:sldId id="283" r:id="rId9"/>
    <p:sldId id="278" r:id="rId10"/>
    <p:sldId id="274" r:id="rId11"/>
    <p:sldId id="300" r:id="rId12"/>
    <p:sldId id="277" r:id="rId13"/>
    <p:sldId id="301" r:id="rId14"/>
    <p:sldId id="302" r:id="rId15"/>
    <p:sldId id="303" r:id="rId16"/>
    <p:sldId id="288" r:id="rId17"/>
    <p:sldId id="289" r:id="rId18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97"/>
            <p14:sldId id="275"/>
            <p14:sldId id="290"/>
            <p14:sldId id="283"/>
            <p14:sldId id="278"/>
            <p14:sldId id="274"/>
            <p14:sldId id="300"/>
            <p14:sldId id="277"/>
            <p14:sldId id="301"/>
            <p14:sldId id="302"/>
            <p14:sldId id="303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332A7-D8BC-5DFE-F99D-9570112573FA}" v="2" dt="2024-04-09T20:27:35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8" autoAdjust="0"/>
    <p:restoredTop sz="93857" autoAdjust="0"/>
  </p:normalViewPr>
  <p:slideViewPr>
    <p:cSldViewPr snapToGrid="0">
      <p:cViewPr varScale="1">
        <p:scale>
          <a:sx n="106" d="100"/>
          <a:sy n="106" d="100"/>
        </p:scale>
        <p:origin x="984" y="82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mi, Tina (FAA)" userId="S::tina.emami@faa.gov::487023da-29d0-46b0-b78c-e4a912a5c73b" providerId="AD" clId="Web-{B87332A7-D8BC-5DFE-F99D-9570112573FA}"/>
    <pc:docChg chg="modSld">
      <pc:chgData name="Emami, Tina (FAA)" userId="S::tina.emami@faa.gov::487023da-29d0-46b0-b78c-e4a912a5c73b" providerId="AD" clId="Web-{B87332A7-D8BC-5DFE-F99D-9570112573FA}" dt="2024-04-09T20:27:35.615" v="0" actId="20577"/>
      <pc:docMkLst>
        <pc:docMk/>
      </pc:docMkLst>
      <pc:sldChg chg="modSp">
        <pc:chgData name="Emami, Tina (FAA)" userId="S::tina.emami@faa.gov::487023da-29d0-46b0-b78c-e4a912a5c73b" providerId="AD" clId="Web-{B87332A7-D8BC-5DFE-F99D-9570112573FA}" dt="2024-04-09T20:27:35.615" v="0" actId="20577"/>
        <pc:sldMkLst>
          <pc:docMk/>
          <pc:sldMk cId="0" sldId="273"/>
        </pc:sldMkLst>
        <pc:spChg chg="mod">
          <ac:chgData name="Emami, Tina (FAA)" userId="S::tina.emami@faa.gov::487023da-29d0-46b0-b78c-e4a912a5c73b" providerId="AD" clId="Web-{B87332A7-D8BC-5DFE-F99D-9570112573FA}" dt="2024-04-09T20:27:35.615" v="0" actId="20577"/>
          <ac:spMkLst>
            <pc:docMk/>
            <pc:sldMk cId="0" sldId="273"/>
            <ac:spMk id="3278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bin"/><Relationship Id="rId5" Type="http://schemas.openxmlformats.org/officeDocument/2006/relationships/hyperlink" Target="https://www.fire.tc.faa.gov/Reports/reports.asp" TargetMode="External"/><Relationship Id="rId4" Type="http://schemas.openxmlformats.org/officeDocument/2006/relationships/hyperlink" Target="mailto:Natallia.i.safronava@f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fire.tc.faa.gov/pdf/dot_66039_DS1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55200" y="250169"/>
            <a:ext cx="8238820" cy="892831"/>
          </a:xfrm>
        </p:spPr>
        <p:txBody>
          <a:bodyPr/>
          <a:lstStyle/>
          <a:p>
            <a:pPr algn="ctr"/>
            <a:r>
              <a:rPr lang="en-US" b="0" dirty="0"/>
              <a:t>Handheld Extinguisher Toxicity Update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459449" y="2152476"/>
            <a:ext cx="6598150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5238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6"/>
                </a:solidFill>
              </a:rPr>
              <a:t>International Aircraft Materials and Systems Forum Meeting</a:t>
            </a:r>
            <a:endParaRPr lang="en-US"/>
          </a:p>
          <a:p>
            <a:pPr>
              <a:lnSpc>
                <a:spcPct val="83333"/>
              </a:lnSpc>
              <a:spcBef>
                <a:spcPts val="0"/>
              </a:spcBef>
              <a:buFontTx/>
              <a:buNone/>
            </a:pPr>
            <a:endParaRPr lang="en-US" sz="1600" dirty="0">
              <a:cs typeface="Arial" charset="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490400" y="2655178"/>
            <a:ext cx="5983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u="sng" dirty="0">
                <a:solidFill>
                  <a:schemeClr val="accent6"/>
                </a:solidFill>
              </a:rPr>
              <a:t>Natallia Safronava</a:t>
            </a:r>
            <a:r>
              <a:rPr lang="en-US" sz="1800" dirty="0">
                <a:solidFill>
                  <a:schemeClr val="accent6"/>
                </a:solidFill>
              </a:rPr>
              <a:t>, Robert Morrison, Timothy Marker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670401" y="3204799"/>
            <a:ext cx="4927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chemeClr val="accent6"/>
                </a:solidFill>
              </a:rPr>
              <a:t>April 16-18, 2024, Bremen, Germany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826A817-7168-25CA-0BC1-4756F52E8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19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C5E5-47C0-986D-C749-18C28726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9500"/>
            <a:ext cx="8472488" cy="534118"/>
          </a:xfrm>
        </p:spPr>
        <p:txBody>
          <a:bodyPr/>
          <a:lstStyle/>
          <a:p>
            <a:pPr algn="ctr"/>
            <a:r>
              <a:rPr lang="en-US" sz="3600" b="0" dirty="0"/>
              <a:t>Toxicity assessment, new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6B3ED-9E28-27F6-29A9-20A9820F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E2CF5-ABEB-F65E-C57B-3B5E07218D6E}"/>
              </a:ext>
            </a:extLst>
          </p:cNvPr>
          <p:cNvSpPr txBox="1"/>
          <p:nvPr/>
        </p:nvSpPr>
        <p:spPr bwMode="auto">
          <a:xfrm>
            <a:off x="1" y="854927"/>
            <a:ext cx="4687200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dirty="0">
                <a:solidFill>
                  <a:schemeClr val="accent6"/>
                </a:solidFill>
              </a:rPr>
              <a:t>Survival model uses incapacitation data to obtain a fractional effective dose for incapacitation (FED</a:t>
            </a:r>
            <a:r>
              <a:rPr lang="en-US" sz="1400" baseline="-25000" dirty="0">
                <a:solidFill>
                  <a:schemeClr val="accent6"/>
                </a:solidFill>
              </a:rPr>
              <a:t>i</a:t>
            </a:r>
            <a:r>
              <a:rPr lang="en-US" sz="1400" dirty="0">
                <a:solidFill>
                  <a:schemeClr val="accent6"/>
                </a:solidFill>
              </a:rPr>
              <a:t>). </a:t>
            </a:r>
          </a:p>
          <a:p>
            <a:pPr>
              <a:buFontTx/>
              <a:buNone/>
            </a:pPr>
            <a:r>
              <a:rPr lang="en-US" sz="1400" dirty="0">
                <a:solidFill>
                  <a:schemeClr val="accent6"/>
                </a:solidFill>
              </a:rPr>
              <a:t>The time when FED</a:t>
            </a:r>
            <a:r>
              <a:rPr lang="en-US" sz="1400" baseline="-25000" dirty="0">
                <a:solidFill>
                  <a:schemeClr val="accent6"/>
                </a:solidFill>
              </a:rPr>
              <a:t>i</a:t>
            </a:r>
            <a:r>
              <a:rPr lang="en-US" sz="1400" dirty="0">
                <a:solidFill>
                  <a:schemeClr val="accent6"/>
                </a:solidFill>
              </a:rPr>
              <a:t> </a:t>
            </a:r>
            <a:r>
              <a:rPr lang="en-US" sz="1400" b="1" u="sng" dirty="0">
                <a:solidFill>
                  <a:schemeClr val="accent6"/>
                </a:solidFill>
              </a:rPr>
              <a:t>reaches 1 </a:t>
            </a:r>
            <a:r>
              <a:rPr lang="en-US" sz="1400" dirty="0">
                <a:solidFill>
                  <a:schemeClr val="accent6"/>
                </a:solidFill>
              </a:rPr>
              <a:t>determines the exposure time available to escape from an aircraft cabin fire. The model combines toxic and thermal hazards.</a:t>
            </a:r>
          </a:p>
          <a:p>
            <a:pPr algn="ctr">
              <a:buFontTx/>
              <a:buNone/>
            </a:pPr>
            <a:r>
              <a:rPr lang="en-US" sz="1600" i="1" dirty="0">
                <a:solidFill>
                  <a:schemeClr val="accent6"/>
                </a:solidFill>
              </a:rPr>
              <a:t>FED</a:t>
            </a:r>
            <a:r>
              <a:rPr lang="en-US" sz="1600" i="1" baseline="-25000" dirty="0">
                <a:solidFill>
                  <a:schemeClr val="accent6"/>
                </a:solidFill>
              </a:rPr>
              <a:t>I</a:t>
            </a:r>
            <a:r>
              <a:rPr lang="en-US" sz="1600" i="1" dirty="0">
                <a:solidFill>
                  <a:schemeClr val="accent6"/>
                </a:solidFill>
              </a:rPr>
              <a:t> = FED</a:t>
            </a:r>
            <a:r>
              <a:rPr lang="en-US" sz="1600" i="1" baseline="-25000" dirty="0">
                <a:solidFill>
                  <a:schemeClr val="accent6"/>
                </a:solidFill>
              </a:rPr>
              <a:t>I Gases </a:t>
            </a:r>
            <a:r>
              <a:rPr lang="en-US" sz="1600" i="1" dirty="0">
                <a:solidFill>
                  <a:schemeClr val="accent6"/>
                </a:solidFill>
              </a:rPr>
              <a:t>+ FED</a:t>
            </a:r>
            <a:r>
              <a:rPr lang="en-US" sz="1600" i="1" baseline="-25000" dirty="0">
                <a:solidFill>
                  <a:schemeClr val="accent6"/>
                </a:solidFill>
              </a:rPr>
              <a:t>I Heat</a:t>
            </a:r>
          </a:p>
          <a:p>
            <a:pPr algn="ctr">
              <a:buFontTx/>
              <a:buNone/>
            </a:pPr>
            <a:endParaRPr lang="en-US" sz="1600" i="1" baseline="-25000" dirty="0">
              <a:solidFill>
                <a:schemeClr val="accent6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chemeClr val="accent6"/>
                </a:solidFill>
              </a:rPr>
              <a:t>FED</a:t>
            </a:r>
            <a:r>
              <a:rPr lang="en-US" sz="1600" baseline="-25000" dirty="0">
                <a:solidFill>
                  <a:schemeClr val="accent6"/>
                </a:solidFill>
              </a:rPr>
              <a:t>I</a:t>
            </a:r>
            <a:r>
              <a:rPr lang="en-US" sz="1600" dirty="0">
                <a:solidFill>
                  <a:schemeClr val="accent6"/>
                </a:solidFill>
              </a:rPr>
              <a:t> = </a:t>
            </a:r>
          </a:p>
          <a:p>
            <a:pPr>
              <a:buFontTx/>
              <a:buNone/>
            </a:pPr>
            <a:r>
              <a:rPr lang="en-US" sz="1600" dirty="0">
                <a:solidFill>
                  <a:schemeClr val="accent6"/>
                </a:solidFill>
              </a:rPr>
              <a:t>FED</a:t>
            </a:r>
            <a:r>
              <a:rPr lang="en-US" sz="1600" baseline="-25000" dirty="0">
                <a:solidFill>
                  <a:schemeClr val="accent6"/>
                </a:solidFill>
              </a:rPr>
              <a:t>I CO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HCN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HCl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HF </a:t>
            </a:r>
            <a:r>
              <a:rPr lang="en-US" sz="1600" dirty="0">
                <a:solidFill>
                  <a:schemeClr val="accent6"/>
                </a:solidFill>
              </a:rPr>
              <a:t>+ </a:t>
            </a:r>
          </a:p>
          <a:p>
            <a:pPr>
              <a:buFontTx/>
              <a:buNone/>
            </a:pPr>
            <a:r>
              <a:rPr lang="en-US" sz="1600" dirty="0">
                <a:solidFill>
                  <a:schemeClr val="accent6"/>
                </a:solidFill>
              </a:rPr>
              <a:t>FED</a:t>
            </a:r>
            <a:r>
              <a:rPr lang="en-US" sz="1600" baseline="-25000" dirty="0">
                <a:solidFill>
                  <a:schemeClr val="accent6"/>
                </a:solidFill>
              </a:rPr>
              <a:t>I Acrolein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HBr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CO</a:t>
            </a:r>
            <a:r>
              <a:rPr lang="en-US" sz="1200" baseline="-50000" dirty="0">
                <a:solidFill>
                  <a:schemeClr val="accent6"/>
                </a:solidFill>
              </a:rPr>
              <a:t>2</a:t>
            </a:r>
            <a:r>
              <a:rPr lang="en-US" sz="1600" baseline="-250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NO</a:t>
            </a:r>
            <a:r>
              <a:rPr lang="en-US" sz="1200" baseline="-52000" dirty="0">
                <a:solidFill>
                  <a:schemeClr val="accent6"/>
                </a:solidFill>
              </a:rPr>
              <a:t>2</a:t>
            </a:r>
            <a:r>
              <a:rPr lang="en-US" sz="1600" baseline="-250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+ </a:t>
            </a:r>
          </a:p>
          <a:p>
            <a:pPr>
              <a:buFontTx/>
              <a:buNone/>
            </a:pPr>
            <a:r>
              <a:rPr lang="en-US" sz="1600" dirty="0">
                <a:solidFill>
                  <a:schemeClr val="accent6"/>
                </a:solidFill>
              </a:rPr>
              <a:t>FED</a:t>
            </a:r>
            <a:r>
              <a:rPr lang="en-US" sz="1600" baseline="-25000" dirty="0">
                <a:solidFill>
                  <a:schemeClr val="accent6"/>
                </a:solidFill>
              </a:rPr>
              <a:t>I O</a:t>
            </a:r>
            <a:r>
              <a:rPr lang="en-US" sz="1200" baseline="-50000" dirty="0">
                <a:solidFill>
                  <a:schemeClr val="accent6"/>
                </a:solidFill>
              </a:rPr>
              <a:t>2</a:t>
            </a:r>
            <a:r>
              <a:rPr lang="en-US" sz="1600" baseline="-250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+ FED</a:t>
            </a:r>
            <a:r>
              <a:rPr lang="en-US" sz="1600" baseline="-25000" dirty="0">
                <a:solidFill>
                  <a:schemeClr val="accent6"/>
                </a:solidFill>
              </a:rPr>
              <a:t>I Heat</a:t>
            </a:r>
          </a:p>
          <a:p>
            <a:pPr>
              <a:buFontTx/>
              <a:buNone/>
            </a:pP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F1E79-88B4-5998-551F-2FC7E8AA102C}"/>
              </a:ext>
            </a:extLst>
          </p:cNvPr>
          <p:cNvSpPr txBox="1"/>
          <p:nvPr/>
        </p:nvSpPr>
        <p:spPr bwMode="auto">
          <a:xfrm>
            <a:off x="230459" y="4251318"/>
            <a:ext cx="83399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i="1" dirty="0">
                <a:solidFill>
                  <a:schemeClr val="accent6"/>
                </a:solidFill>
              </a:rPr>
              <a:t>*Toxicity Assessment of Combustion Gases and Development of a Survival Model, Louise C. Speitel, DOT/FAA/AR-95-5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9EEF9-3445-DFE1-28A4-F12E559FBDC6}"/>
              </a:ext>
            </a:extLst>
          </p:cNvPr>
          <p:cNvSpPr txBox="1"/>
          <p:nvPr/>
        </p:nvSpPr>
        <p:spPr bwMode="auto">
          <a:xfrm>
            <a:off x="5608800" y="3890035"/>
            <a:ext cx="29473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6"/>
                </a:solidFill>
              </a:rPr>
              <a:t>Full-scale test, different seat materials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076CC1E-7437-46D9-255F-689E5A37E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23" y="783228"/>
            <a:ext cx="4530277" cy="308363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EB76B50-F36C-686E-D48D-D0A8ED49B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65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21"/>
    </mc:Choice>
    <mc:Fallback xmlns="">
      <p:transition spd="slow" advTm="18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8B38-2417-D64D-AF96-4A3ADC8C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0" dirty="0"/>
              <a:t>FED</a:t>
            </a:r>
            <a:r>
              <a:rPr lang="en-US" sz="3600" b="0" baseline="-25000" dirty="0"/>
              <a:t>I</a:t>
            </a:r>
            <a:r>
              <a:rPr lang="en-US" sz="3600" b="0" dirty="0"/>
              <a:t>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EA93A1-1B44-F9F4-0EF8-BDAB265E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58F2D-A7BF-6301-0771-87A01F56BA17}"/>
              </a:ext>
            </a:extLst>
          </p:cNvPr>
          <p:cNvSpPr txBox="1"/>
          <p:nvPr/>
        </p:nvSpPr>
        <p:spPr bwMode="auto">
          <a:xfrm>
            <a:off x="172800" y="3708000"/>
            <a:ext cx="897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was the main contributor to FED</a:t>
            </a:r>
            <a:r>
              <a:rPr lang="en-US" sz="1800" i="1" baseline="-25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HF contributed insignificantly only for 2-BTP scenario.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FFC2BBE-E486-4B52-3841-007CE4694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066168"/>
            <a:ext cx="2688336" cy="18288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83F4612-7B11-D49C-0FE6-839D326A81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28" y="1066168"/>
            <a:ext cx="2688336" cy="1828800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014C566F-27C4-9563-0696-EF9ADCA832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36" y="1066168"/>
            <a:ext cx="2688336" cy="18288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F41FC8B-0901-8668-EBE4-1A4BEB40A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43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89"/>
    </mc:Choice>
    <mc:Fallback xmlns="">
      <p:transition spd="slow" advTm="14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ACA9-20AE-529F-8478-86AF9985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43166"/>
            <a:ext cx="8472488" cy="457200"/>
          </a:xfrm>
        </p:spPr>
        <p:txBody>
          <a:bodyPr/>
          <a:lstStyle/>
          <a:p>
            <a:pPr algn="ctr"/>
            <a:r>
              <a:rPr lang="en-US" sz="3600" b="0" dirty="0"/>
              <a:t>FED</a:t>
            </a:r>
            <a:r>
              <a:rPr lang="en-US" sz="3600" b="0" baseline="-25000" dirty="0"/>
              <a:t>I</a:t>
            </a:r>
            <a:r>
              <a:rPr lang="en-US" sz="3600" b="0" dirty="0"/>
              <a:t> results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FF13F2-EB16-E798-A457-1F4A6D57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EDC8C-CF60-6150-F45C-DDCB59A792B6}"/>
              </a:ext>
            </a:extLst>
          </p:cNvPr>
          <p:cNvSpPr txBox="1"/>
          <p:nvPr/>
        </p:nvSpPr>
        <p:spPr bwMode="auto">
          <a:xfrm>
            <a:off x="172800" y="3784877"/>
            <a:ext cx="886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was the main contributor to FED</a:t>
            </a:r>
            <a:r>
              <a:rPr lang="en-US" sz="1600" i="1" baseline="-25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16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en-US" sz="1600" i="1" baseline="-25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overall number was lower due to stopped thermal propagation in these 2 test-subseries. </a:t>
            </a:r>
            <a:endParaRPr lang="en-US" sz="1600" dirty="0"/>
          </a:p>
        </p:txBody>
      </p:sp>
      <p:pic>
        <p:nvPicPr>
          <p:cNvPr id="5" name="Picture 4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C564C622-B920-7B93-C8E1-ABBF11B2C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" y="821021"/>
            <a:ext cx="4032503" cy="274320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50926C-92DA-7B54-D315-C8B976893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29" y="848140"/>
            <a:ext cx="4032503" cy="27432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3A5BB20-6908-4342-485D-E92037C27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79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5"/>
    </mc:Choice>
    <mc:Fallback xmlns="">
      <p:transition spd="slow" advTm="3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00175"/>
            <a:ext cx="8472488" cy="457200"/>
          </a:xfrm>
        </p:spPr>
        <p:txBody>
          <a:bodyPr/>
          <a:lstStyle/>
          <a:p>
            <a:pPr algn="ctr"/>
            <a:r>
              <a:rPr lang="en-US" sz="3600" b="0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0000" y="997677"/>
            <a:ext cx="8789433" cy="2937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motivation was to evaluate the difference in thermal and toxic hazards of handheld extinguishing agents ( 4 agents) used on Lithium-Ion battery ( 2 types) fires in small compartments.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and water extinguisher were effective in stopping the cells propagation.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en-US" sz="2000" baseline="-25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was applied to assess the toxicity of combustion gases. No significant differences were noticed for different agents.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546548-B878-6CC3-4C8B-BB3530588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87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1"/>
    </mc:Choice>
    <mc:Fallback xmlns="">
      <p:transition spd="slow" advTm="4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0" dirty="0"/>
              <a:t>Contact info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961506"/>
            <a:ext cx="793865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Natallia Safronava</a:t>
            </a:r>
          </a:p>
          <a:p>
            <a:pPr>
              <a:buNone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Natallia.i.safronava@faa.gov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FAATC reports: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https://www.fire.tc.faa.gov/Reports/reports.asp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26607"/>
            <a:ext cx="3505200" cy="18227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49C6490-21D7-5CBF-4264-3B8AE1F08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5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2"/>
    </mc:Choice>
    <mc:Fallback xmlns="">
      <p:transition spd="slow" advTm="19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9A02-7C58-96C6-96A2-C225125D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58366"/>
            <a:ext cx="1680975" cy="457200"/>
          </a:xfrm>
        </p:spPr>
        <p:txBody>
          <a:bodyPr/>
          <a:lstStyle/>
          <a:p>
            <a:pPr algn="ctr"/>
            <a:r>
              <a:rPr lang="en-US" sz="3600" b="0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AA942-F2B7-23C3-5DB0-9A0B0084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C9307-ED4C-993C-6A19-6293CF174B04}"/>
              </a:ext>
            </a:extLst>
          </p:cNvPr>
          <p:cNvSpPr txBox="1"/>
          <p:nvPr/>
        </p:nvSpPr>
        <p:spPr bwMode="auto">
          <a:xfrm>
            <a:off x="322870" y="1452327"/>
            <a:ext cx="560273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Project motivation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Timeline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Instrumentation and test compartment setup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Test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Test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Summary</a:t>
            </a:r>
          </a:p>
        </p:txBody>
      </p:sp>
      <p:pic>
        <p:nvPicPr>
          <p:cNvPr id="6" name="Picture 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BCD46F6-FC5D-510E-ED58-0DFC63B4F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56" y="180761"/>
            <a:ext cx="2652487" cy="2014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6E755-1581-2075-1A39-9F9832E1F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97" y="180761"/>
            <a:ext cx="2407568" cy="2014927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A56B500-6DF7-9E60-8489-F09B0118A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63" y="2341349"/>
            <a:ext cx="2513218" cy="191385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2D803A5-DC1B-B493-3DF6-491A2FB66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9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4"/>
    </mc:Choice>
    <mc:Fallback xmlns="">
      <p:transition spd="slow" advTm="2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001" y="93908"/>
            <a:ext cx="8805599" cy="457200"/>
          </a:xfrm>
        </p:spPr>
        <p:txBody>
          <a:bodyPr/>
          <a:lstStyle/>
          <a:p>
            <a:pPr algn="ctr"/>
            <a:r>
              <a:rPr lang="en-US" sz="3600" b="0" dirty="0"/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72" y="2008800"/>
            <a:ext cx="2960430" cy="24843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001" y="658069"/>
            <a:ext cx="9151199" cy="82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algn="ctr">
              <a:lnSpc>
                <a:spcPct val="140000"/>
              </a:lnSpc>
              <a:buNone/>
            </a:pPr>
            <a:r>
              <a:rPr lang="en-US" sz="1800" b="1" u="sng" dirty="0">
                <a:solidFill>
                  <a:schemeClr val="accent6"/>
                </a:solidFill>
              </a:rPr>
              <a:t>Evaluate the difference </a:t>
            </a:r>
            <a:r>
              <a:rPr lang="en-US" sz="1800" dirty="0">
                <a:solidFill>
                  <a:schemeClr val="accent6"/>
                </a:solidFill>
              </a:rPr>
              <a:t>in thermal and toxic hazards of handheld extinguishing agents used on Lithium-Ion battery fires in small compartments.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999" y="1588589"/>
            <a:ext cx="2865601" cy="2805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140000"/>
              </a:lnSpc>
              <a:buNone/>
            </a:pPr>
            <a:r>
              <a:rPr lang="en-US" sz="1200" dirty="0">
                <a:solidFill>
                  <a:schemeClr val="accent6"/>
                </a:solidFill>
              </a:rPr>
              <a:t>Agents: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Halon 1211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Halotron BrX (stabilized 2-BTP)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Water (2 x 0.5L bottles)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Water Extinguisher </a:t>
            </a:r>
          </a:p>
          <a:p>
            <a:pPr marL="114300" lvl="1">
              <a:lnSpc>
                <a:spcPct val="140000"/>
              </a:lnSpc>
              <a:buNone/>
            </a:pPr>
            <a:r>
              <a:rPr lang="en-US" sz="1200" dirty="0">
                <a:solidFill>
                  <a:schemeClr val="accent6"/>
                </a:solidFill>
              </a:rPr>
              <a:t>Batteries: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18650</a:t>
            </a:r>
          </a:p>
          <a:p>
            <a:pPr lvl="1" indent="-342900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Pouch cells</a:t>
            </a:r>
          </a:p>
        </p:txBody>
      </p:sp>
      <p:pic>
        <p:nvPicPr>
          <p:cNvPr id="7" name="Picture 6" descr="A picture containing indoor, arranged, several&#10;&#10;Description automatically generated">
            <a:extLst>
              <a:ext uri="{FF2B5EF4-FFF2-40B4-BE49-F238E27FC236}">
                <a16:creationId xmlns:a16="http://schemas.microsoft.com/office/drawing/2014/main" id="{643E4A2C-7739-8EA9-4641-F7623A2E6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4271" y="1732131"/>
            <a:ext cx="2476631" cy="30587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C7EF63E-29AC-186E-986A-50B31DDC5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06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71"/>
    </mc:Choice>
    <mc:Fallback xmlns="">
      <p:transition spd="slow" advTm="5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2C43-35DB-B045-C312-78703440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07166"/>
            <a:ext cx="8472488" cy="457200"/>
          </a:xfrm>
        </p:spPr>
        <p:txBody>
          <a:bodyPr/>
          <a:lstStyle/>
          <a:p>
            <a:pPr algn="ctr"/>
            <a:r>
              <a:rPr lang="en-US" sz="3600" b="0" dirty="0"/>
              <a:t>Testing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342E8-83B6-0727-A449-2B45883B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" y="859119"/>
            <a:ext cx="6026399" cy="3293269"/>
          </a:xfrm>
        </p:spPr>
        <p:txBody>
          <a:bodyPr/>
          <a:lstStyle/>
          <a:p>
            <a:pPr lvl="1"/>
            <a:r>
              <a:rPr lang="en-US" sz="1600" b="0" i="0" dirty="0">
                <a:solidFill>
                  <a:schemeClr val="accent6"/>
                </a:solidFill>
                <a:ea typeface="+mn-ea"/>
                <a:cs typeface="Times New Roman" panose="02020603050405020304" pitchFamily="18" charset="0"/>
              </a:rPr>
              <a:t>Testing started summer 2022 with 18650 5 cells pack and two agents.</a:t>
            </a:r>
          </a:p>
          <a:p>
            <a:pPr lvl="1"/>
            <a:endParaRPr lang="en-US" sz="1600" b="0" i="0" dirty="0">
              <a:solidFill>
                <a:schemeClr val="accent6"/>
              </a:solidFill>
              <a:ea typeface="+mn-ea"/>
              <a:cs typeface="Times New Roman" panose="02020603050405020304" pitchFamily="18" charset="0"/>
            </a:endParaRPr>
          </a:p>
          <a:p>
            <a:pPr lvl="1"/>
            <a:r>
              <a:rPr lang="en-US" sz="1600" b="0" i="0" dirty="0">
                <a:solidFill>
                  <a:schemeClr val="accent6"/>
                </a:solidFill>
                <a:ea typeface="+mn-ea"/>
                <a:cs typeface="Times New Roman" panose="02020603050405020304" pitchFamily="18" charset="0"/>
              </a:rPr>
              <a:t>Pouch cells were added in December 2022 ( two agents).</a:t>
            </a:r>
          </a:p>
          <a:p>
            <a:pPr lvl="1"/>
            <a:endParaRPr lang="en-US" sz="1600" b="0" i="0" dirty="0">
              <a:solidFill>
                <a:schemeClr val="accent6"/>
              </a:solidFill>
              <a:ea typeface="+mn-ea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solidFill>
                  <a:schemeClr val="accent6"/>
                </a:solidFill>
                <a:ea typeface="+mn-ea"/>
                <a:cs typeface="Times New Roman" panose="02020603050405020304" pitchFamily="18" charset="0"/>
              </a:rPr>
              <a:t>Additional agents were added to 18650 and pouch cells testing matrixes in summer 2023.</a:t>
            </a:r>
          </a:p>
          <a:p>
            <a:pPr lvl="1"/>
            <a:endParaRPr lang="en-US" sz="1600" dirty="0">
              <a:solidFill>
                <a:schemeClr val="accent6"/>
              </a:solidFill>
              <a:ea typeface="+mn-ea"/>
              <a:cs typeface="Times New Roman" panose="02020603050405020304" pitchFamily="18" charset="0"/>
            </a:endParaRPr>
          </a:p>
          <a:p>
            <a:pPr lvl="1"/>
            <a:r>
              <a:rPr lang="en-US" sz="1600" b="1" dirty="0">
                <a:solidFill>
                  <a:schemeClr val="accent6"/>
                </a:solidFill>
                <a:ea typeface="+mn-ea"/>
                <a:cs typeface="Times New Roman" panose="02020603050405020304" pitchFamily="18" charset="0"/>
              </a:rPr>
              <a:t>Total number of tests was 41 for two types of cells and 4 agents.</a:t>
            </a:r>
          </a:p>
          <a:p>
            <a:pPr lvl="1"/>
            <a:endParaRPr lang="en-US" sz="1800" b="0" i="0" dirty="0">
              <a:solidFill>
                <a:prstClr val="black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452B4-8824-C6E6-EE0F-C0A65103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B5298-4DD3-1EF4-8AC4-6FC4AE3F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469" y="650286"/>
            <a:ext cx="2182331" cy="1838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F08-78B0-4D40-838A-A460A3447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669" y="2576008"/>
            <a:ext cx="2182331" cy="19336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D79885-46D0-9F7A-2DC4-86FC38D0F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05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54"/>
    </mc:Choice>
    <mc:Fallback xmlns="">
      <p:transition spd="slow" advTm="5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419"/>
            <a:ext cx="8472488" cy="457200"/>
          </a:xfrm>
        </p:spPr>
        <p:txBody>
          <a:bodyPr/>
          <a:lstStyle/>
          <a:p>
            <a:pPr algn="ctr"/>
            <a:r>
              <a:rPr lang="en-US" sz="3600" b="0" dirty="0"/>
              <a:t>Instrumentation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378" y="601037"/>
            <a:ext cx="9094124" cy="1889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Multiple TC</a:t>
            </a:r>
          </a:p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NDIR gas analyzers: CO, CO</a:t>
            </a:r>
            <a:r>
              <a:rPr lang="en-US" sz="1400" baseline="-25000" dirty="0">
                <a:solidFill>
                  <a:schemeClr val="accent6"/>
                </a:solidFill>
              </a:rPr>
              <a:t>2</a:t>
            </a:r>
            <a:r>
              <a:rPr lang="en-US" sz="1400" dirty="0">
                <a:solidFill>
                  <a:schemeClr val="accent6"/>
                </a:solidFill>
              </a:rPr>
              <a:t>, O</a:t>
            </a:r>
            <a:r>
              <a:rPr lang="en-US" sz="1400" baseline="-25000" dirty="0">
                <a:solidFill>
                  <a:schemeClr val="accent6"/>
                </a:solidFill>
              </a:rPr>
              <a:t>2</a:t>
            </a:r>
            <a:r>
              <a:rPr lang="en-US" sz="1400" dirty="0">
                <a:solidFill>
                  <a:schemeClr val="accent6"/>
                </a:solidFill>
              </a:rPr>
              <a:t> and Halocarbon.</a:t>
            </a:r>
          </a:p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Acid gas sampling assembly</a:t>
            </a:r>
          </a:p>
          <a:p>
            <a:pPr marL="300038" lvl="1" indent="-214313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Dionex Integrion Ion Chromatograph (IC) with AS15 column. Ion chromatography (IC) method described in FAA report </a:t>
            </a:r>
            <a:r>
              <a:rPr lang="en-US" sz="14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https://www.fire.tc.faa.gov/pdf/dot_66039_DS1.pdf</a:t>
            </a:r>
            <a:endParaRPr lang="en-US" sz="1400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00" y="2632015"/>
            <a:ext cx="1860153" cy="175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064" y="2587903"/>
            <a:ext cx="1891570" cy="1821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-1" t="36459" r="-1" b="-1"/>
          <a:stretch/>
        </p:blipFill>
        <p:spPr>
          <a:xfrm>
            <a:off x="5985091" y="2552907"/>
            <a:ext cx="1914487" cy="183674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9CF2176-B297-1C2C-F7BC-00451D2C4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69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83"/>
    </mc:Choice>
    <mc:Fallback xmlns="">
      <p:transition spd="slow" advTm="5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99" y="133676"/>
            <a:ext cx="2957513" cy="1055044"/>
          </a:xfrm>
        </p:spPr>
        <p:txBody>
          <a:bodyPr/>
          <a:lstStyle/>
          <a:p>
            <a:pPr algn="ctr"/>
            <a:r>
              <a:rPr lang="en-US" sz="3600" b="0" dirty="0"/>
              <a:t>Test Compartment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" y="123393"/>
            <a:ext cx="5411586" cy="4039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469776" y="1521228"/>
            <a:ext cx="359941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240 ft</a:t>
            </a:r>
            <a:r>
              <a:rPr lang="en-US" sz="1200" baseline="30000" dirty="0">
                <a:solidFill>
                  <a:schemeClr val="accent6"/>
                </a:solidFill>
              </a:rPr>
              <a:t>3</a:t>
            </a:r>
            <a:r>
              <a:rPr lang="en-US" sz="1200" dirty="0">
                <a:solidFill>
                  <a:schemeClr val="accent6"/>
                </a:solidFill>
              </a:rPr>
              <a:t> volume (flight deck)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NO air exchange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Battery box on the floor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Fire extinguisher 5 feet away from battery box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Small fan on the ceiling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Two (2) heights form gas sampling/ Temp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Temp, CO, CO</a:t>
            </a:r>
            <a:r>
              <a:rPr lang="en-US" sz="1200" baseline="-25000" dirty="0">
                <a:solidFill>
                  <a:schemeClr val="accent6"/>
                </a:solidFill>
              </a:rPr>
              <a:t>2</a:t>
            </a:r>
            <a:r>
              <a:rPr lang="en-US" sz="1200" dirty="0">
                <a:solidFill>
                  <a:schemeClr val="accent6"/>
                </a:solidFill>
              </a:rPr>
              <a:t>, Agent data collection started @ heater initiation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chemeClr val="accent6"/>
                </a:solidFill>
              </a:rPr>
              <a:t>Acid gases data collection @  fire extinguisher discharge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48E2290-8765-59F3-93DC-90628DA3B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20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53"/>
    </mc:Choice>
    <mc:Fallback xmlns="">
      <p:transition spd="slow" advTm="7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17045"/>
            <a:ext cx="8472488" cy="457200"/>
          </a:xfrm>
        </p:spPr>
        <p:txBody>
          <a:bodyPr/>
          <a:lstStyle/>
          <a:p>
            <a:pPr algn="ctr"/>
            <a:r>
              <a:rPr lang="en-US" sz="3600" b="0" dirty="0"/>
              <a:t>Test details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06" y="240367"/>
            <a:ext cx="2348094" cy="1988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4399" y="686623"/>
            <a:ext cx="60695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3D printed battery case </a:t>
            </a:r>
            <a:r>
              <a:rPr lang="en-US" sz="1400" b="1" dirty="0">
                <a:solidFill>
                  <a:schemeClr val="accent6"/>
                </a:solidFill>
              </a:rPr>
              <a:t>+ lid </a:t>
            </a:r>
            <a:r>
              <a:rPr lang="en-US" sz="1400" dirty="0">
                <a:solidFill>
                  <a:schemeClr val="accent6"/>
                </a:solidFill>
              </a:rPr>
              <a:t>using thermoplastic material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chemeClr val="accent6"/>
                </a:solidFill>
              </a:rPr>
              <a:t>Five (5) </a:t>
            </a:r>
            <a:r>
              <a:rPr lang="en-US" sz="1400" dirty="0">
                <a:solidFill>
                  <a:schemeClr val="accent6"/>
                </a:solidFill>
              </a:rPr>
              <a:t>18650 Li-ion batteries were each fitted with a type-K thermocouple.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The right most cell was fitted with the cartridge heater, rate </a:t>
            </a:r>
            <a:r>
              <a:rPr lang="en-US" sz="1400" b="1" dirty="0">
                <a:solidFill>
                  <a:schemeClr val="accent6"/>
                </a:solidFill>
              </a:rPr>
              <a:t>15°C/minute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accent6"/>
                </a:solidFill>
              </a:rPr>
              <a:t>Agent introduced after thermal runaway propagated to the </a:t>
            </a:r>
            <a:r>
              <a:rPr lang="en-US" sz="1400" b="1" dirty="0">
                <a:solidFill>
                  <a:schemeClr val="accent6"/>
                </a:solidFill>
              </a:rPr>
              <a:t>3</a:t>
            </a:r>
            <a:r>
              <a:rPr lang="en-US" sz="1400" b="1" baseline="30000" dirty="0">
                <a:solidFill>
                  <a:schemeClr val="accent6"/>
                </a:solidFill>
              </a:rPr>
              <a:t>rd</a:t>
            </a:r>
            <a:r>
              <a:rPr lang="en-US" sz="1400" b="1" dirty="0">
                <a:solidFill>
                  <a:schemeClr val="accent6"/>
                </a:solidFill>
              </a:rPr>
              <a:t> cell</a:t>
            </a:r>
            <a:r>
              <a:rPr lang="en-US" sz="1400" dirty="0">
                <a:solidFill>
                  <a:schemeClr val="accent6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4" y="2481604"/>
            <a:ext cx="2348093" cy="16624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4400" y="2576725"/>
            <a:ext cx="59112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/>
                </a:solidFill>
              </a:rPr>
              <a:t>3D printed battery case using thermoplastic material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accent6"/>
                </a:solidFill>
              </a:rPr>
              <a:t>Three (3) </a:t>
            </a:r>
            <a:r>
              <a:rPr lang="en-US" sz="1400" dirty="0">
                <a:solidFill>
                  <a:schemeClr val="accent6"/>
                </a:solidFill>
              </a:rPr>
              <a:t>pouch Li-ion batteries were each fitted with a type-K thermocouple.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/>
                </a:solidFill>
              </a:rPr>
              <a:t>The right most cell was fitted with the cartridge heater, rate </a:t>
            </a:r>
            <a:r>
              <a:rPr lang="en-US" sz="1400" b="1" dirty="0">
                <a:solidFill>
                  <a:schemeClr val="accent6"/>
                </a:solidFill>
              </a:rPr>
              <a:t>15°C/minute.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/>
                </a:solidFill>
              </a:rPr>
              <a:t>Agent introduced when the </a:t>
            </a:r>
            <a:r>
              <a:rPr lang="en-US" sz="1400" b="1" dirty="0">
                <a:solidFill>
                  <a:schemeClr val="accent6"/>
                </a:solidFill>
              </a:rPr>
              <a:t>1</a:t>
            </a:r>
            <a:r>
              <a:rPr lang="en-US" sz="1400" b="1" baseline="30000" dirty="0">
                <a:solidFill>
                  <a:schemeClr val="accent6"/>
                </a:solidFill>
              </a:rPr>
              <a:t>st</a:t>
            </a:r>
            <a:r>
              <a:rPr lang="en-US" sz="1400" b="1" dirty="0">
                <a:solidFill>
                  <a:schemeClr val="accent6"/>
                </a:solidFill>
              </a:rPr>
              <a:t> cell </a:t>
            </a:r>
            <a:r>
              <a:rPr lang="en-US" sz="1400" dirty="0">
                <a:solidFill>
                  <a:schemeClr val="accent6"/>
                </a:solidFill>
              </a:rPr>
              <a:t>ignited.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737B538-B1FC-66D6-7EB4-2252EBCBC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81"/>
    </mc:Choice>
    <mc:Fallback xmlns="">
      <p:transition spd="slow" advTm="10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C5CF-7F65-201A-5F2D-0BA8F787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400" y="193566"/>
            <a:ext cx="3535200" cy="457200"/>
          </a:xfrm>
        </p:spPr>
        <p:txBody>
          <a:bodyPr/>
          <a:lstStyle/>
          <a:p>
            <a:pPr algn="ctr"/>
            <a:r>
              <a:rPr lang="en-US" sz="3600" b="0" dirty="0"/>
              <a:t>Test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21D04-8034-1B1C-011E-752F093C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D8425-FAA6-FDF2-61BD-4577DD8285B2}"/>
              </a:ext>
            </a:extLst>
          </p:cNvPr>
          <p:cNvSpPr txBox="1"/>
          <p:nvPr/>
        </p:nvSpPr>
        <p:spPr bwMode="auto">
          <a:xfrm>
            <a:off x="540000" y="778636"/>
            <a:ext cx="58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dirty="0">
                <a:solidFill>
                  <a:schemeClr val="accent6"/>
                </a:solidFill>
                <a:latin typeface="+mn-lt"/>
                <a:cs typeface="Times New Roman" panose="02020603050405020304" pitchFamily="18" charset="0"/>
              </a:rPr>
              <a:t>Water pours and water extinguishers were </a:t>
            </a:r>
            <a:r>
              <a:rPr lang="en-US" sz="1600" b="1" dirty="0">
                <a:solidFill>
                  <a:schemeClr val="accent6"/>
                </a:solidFill>
                <a:latin typeface="+mn-lt"/>
                <a:cs typeface="Times New Roman" panose="02020603050405020304" pitchFamily="18" charset="0"/>
              </a:rPr>
              <a:t>effective</a:t>
            </a:r>
            <a:r>
              <a:rPr lang="en-US" sz="1600" dirty="0">
                <a:solidFill>
                  <a:schemeClr val="accent6"/>
                </a:solidFill>
                <a:latin typeface="+mn-lt"/>
                <a:cs typeface="Times New Roman" panose="02020603050405020304" pitchFamily="18" charset="0"/>
              </a:rPr>
              <a:t> in stopping thermal propagation of the cells. </a:t>
            </a:r>
            <a:endParaRPr lang="en-US" sz="16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3EB97-BF18-4A6A-2ED5-B16F6BE78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06" y="1955901"/>
            <a:ext cx="3312945" cy="240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85DA4-A4CA-5358-668D-D01B0AEB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203" y="1957356"/>
            <a:ext cx="3446597" cy="2503088"/>
          </a:xfrm>
          <a:prstGeom prst="rect">
            <a:avLst/>
          </a:prstGeom>
        </p:spPr>
      </p:pic>
      <p:pic>
        <p:nvPicPr>
          <p:cNvPr id="14" name="Picture 13" descr="A picture containing ground, outdoor, old, rock&#10;&#10;Description automatically generated">
            <a:extLst>
              <a:ext uri="{FF2B5EF4-FFF2-40B4-BE49-F238E27FC236}">
                <a16:creationId xmlns:a16="http://schemas.microsoft.com/office/drawing/2014/main" id="{189BC969-8D0A-6367-3405-195FA9FC5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52" y="192004"/>
            <a:ext cx="1801912" cy="234281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696E1BE-0D49-AC37-A8ED-F0F7A8638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15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27"/>
    </mc:Choice>
    <mc:Fallback xmlns="">
      <p:transition spd="slow" advTm="10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75236"/>
            <a:ext cx="8472488" cy="457200"/>
          </a:xfrm>
        </p:spPr>
        <p:txBody>
          <a:bodyPr/>
          <a:lstStyle/>
          <a:p>
            <a:pPr algn="ctr"/>
            <a:r>
              <a:rPr lang="en-US" sz="3600" b="0" dirty="0"/>
              <a:t>Toxicity assessment, previous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" y="744810"/>
            <a:ext cx="9282960" cy="277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140000"/>
              </a:lnSpc>
              <a:buNone/>
            </a:pPr>
            <a:r>
              <a:rPr lang="en-US" sz="1200" dirty="0">
                <a:solidFill>
                  <a:schemeClr val="accent6"/>
                </a:solidFill>
              </a:rPr>
              <a:t>Acute Exposure Guideline Levels (AEGLs) 10 minute (CO, HF, HBr, HCl)</a:t>
            </a:r>
          </a:p>
          <a:p>
            <a:pPr marL="114300" lvl="1">
              <a:lnSpc>
                <a:spcPct val="140000"/>
              </a:lnSpc>
              <a:buNone/>
            </a:pPr>
            <a:endParaRPr lang="en-US" sz="1200" dirty="0">
              <a:solidFill>
                <a:schemeClr val="accent6"/>
              </a:solidFill>
            </a:endParaRPr>
          </a:p>
          <a:p>
            <a:pPr marL="114300" lvl="1">
              <a:lnSpc>
                <a:spcPct val="140000"/>
              </a:lnSpc>
              <a:buNone/>
            </a:pPr>
            <a:endParaRPr lang="en-US" sz="1200" dirty="0">
              <a:solidFill>
                <a:schemeClr val="accent6"/>
              </a:solidFill>
            </a:endParaRPr>
          </a:p>
          <a:p>
            <a:pPr marL="114300" lvl="1">
              <a:lnSpc>
                <a:spcPct val="140000"/>
              </a:lnSpc>
              <a:buNone/>
            </a:pPr>
            <a:endParaRPr lang="en-US" sz="1200" dirty="0">
              <a:solidFill>
                <a:schemeClr val="accent6"/>
              </a:solidFill>
            </a:endParaRPr>
          </a:p>
          <a:p>
            <a:pPr marL="114300" lvl="1">
              <a:lnSpc>
                <a:spcPct val="140000"/>
              </a:lnSpc>
              <a:buNone/>
            </a:pPr>
            <a:endParaRPr lang="en-US" sz="1200" dirty="0">
              <a:solidFill>
                <a:schemeClr val="accent6"/>
              </a:solidFill>
            </a:endParaRPr>
          </a:p>
          <a:p>
            <a:pPr marL="114300" lvl="1">
              <a:lnSpc>
                <a:spcPct val="140000"/>
              </a:lnSpc>
              <a:buNone/>
            </a:pPr>
            <a:endParaRPr lang="en-US" sz="1200" dirty="0">
              <a:solidFill>
                <a:schemeClr val="accent6"/>
              </a:solidFill>
            </a:endParaRPr>
          </a:p>
          <a:p>
            <a:pPr marL="114300" lvl="1">
              <a:lnSpc>
                <a:spcPct val="140000"/>
              </a:lnSpc>
              <a:buNone/>
            </a:pPr>
            <a:r>
              <a:rPr lang="en-US" sz="1200" dirty="0">
                <a:solidFill>
                  <a:schemeClr val="accent6"/>
                </a:solidFill>
              </a:rPr>
              <a:t>Cardiac Arrhythmias: (Halon 1211 &amp; 2-BTP) 5-minute exposures.</a:t>
            </a:r>
          </a:p>
          <a:p>
            <a:pPr marL="114300" lvl="1">
              <a:lnSpc>
                <a:spcPct val="140000"/>
              </a:lnSpc>
              <a:buNone/>
            </a:pP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4930D8-1D8F-93D5-FE8C-E5046B259597}"/>
              </a:ext>
            </a:extLst>
          </p:cNvPr>
          <p:cNvSpPr/>
          <p:nvPr/>
        </p:nvSpPr>
        <p:spPr bwMode="auto">
          <a:xfrm>
            <a:off x="1029600" y="2448000"/>
            <a:ext cx="338400" cy="2592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BA940-C860-865F-8EF0-249381A99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955" y="1123201"/>
            <a:ext cx="5817045" cy="1488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B21003-02AB-CCD8-BAB9-0D94210F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00" y="3182034"/>
            <a:ext cx="6465600" cy="135339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49F130E-A1A7-DED8-E34E-12FF8A242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55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38"/>
    </mc:Choice>
    <mc:Fallback xmlns="">
      <p:transition spd="slow" advTm="11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0" ma:contentTypeDescription="Create a new document." ma:contentTypeScope="" ma:versionID="ec45ddaa80f943bda01dd9fe08bd6ce9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db53bf72a5ca3013f205daf61aa561ae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0B2E0F-B6C6-4EAC-AADA-813376CE1B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9AD679-13E7-44E7-8CBA-4D2CE82B6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e8514-e5ab-4592-9c5c-99491263f2a6"/>
    <ds:schemaRef ds:uri="20cbcf66-486f-4d8d-9009-904e4a3661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4538</TotalTime>
  <Words>694</Words>
  <Application>Microsoft Office PowerPoint</Application>
  <PresentationFormat>On-screen Show (16:9)</PresentationFormat>
  <Paragraphs>102</Paragraphs>
  <Slides>14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1_Custom Design</vt:lpstr>
      <vt:lpstr>2_Custom Design</vt:lpstr>
      <vt:lpstr>Handheld Extinguisher Toxicity Update</vt:lpstr>
      <vt:lpstr>Outline</vt:lpstr>
      <vt:lpstr>Motivation</vt:lpstr>
      <vt:lpstr>Testing timeline</vt:lpstr>
      <vt:lpstr>Instrumentation</vt:lpstr>
      <vt:lpstr>Test Compartment</vt:lpstr>
      <vt:lpstr>Test details</vt:lpstr>
      <vt:lpstr>Test results</vt:lpstr>
      <vt:lpstr>Toxicity assessment, previous approach</vt:lpstr>
      <vt:lpstr>Toxicity assessment, new approach</vt:lpstr>
      <vt:lpstr>FEDI results</vt:lpstr>
      <vt:lpstr>FEDI results cont.</vt:lpstr>
      <vt:lpstr>Summary</vt:lpstr>
      <vt:lpstr>Contact info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Safronava, Natallia I (FAA)</cp:lastModifiedBy>
  <cp:revision>250</cp:revision>
  <dcterms:created xsi:type="dcterms:W3CDTF">2005-01-28T20:32:53Z</dcterms:created>
  <dcterms:modified xsi:type="dcterms:W3CDTF">2024-04-09T20:27:36Z</dcterms:modified>
</cp:coreProperties>
</file>